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672" r:id="rId4"/>
  </p:sldMasterIdLst>
  <p:notesMasterIdLst>
    <p:notesMasterId r:id="rId36"/>
  </p:notesMasterIdLst>
  <p:sldIdLst>
    <p:sldId id="269" r:id="rId5"/>
    <p:sldId id="320" r:id="rId6"/>
    <p:sldId id="937" r:id="rId7"/>
    <p:sldId id="938" r:id="rId8"/>
    <p:sldId id="439" r:id="rId9"/>
    <p:sldId id="441" r:id="rId10"/>
    <p:sldId id="900" r:id="rId11"/>
    <p:sldId id="952" r:id="rId12"/>
    <p:sldId id="927" r:id="rId13"/>
    <p:sldId id="925" r:id="rId14"/>
    <p:sldId id="933" r:id="rId15"/>
    <p:sldId id="946" r:id="rId16"/>
    <p:sldId id="939" r:id="rId17"/>
    <p:sldId id="940" r:id="rId18"/>
    <p:sldId id="942" r:id="rId19"/>
    <p:sldId id="953" r:id="rId20"/>
    <p:sldId id="907" r:id="rId21"/>
    <p:sldId id="941" r:id="rId22"/>
    <p:sldId id="515" r:id="rId23"/>
    <p:sldId id="698" r:id="rId24"/>
    <p:sldId id="908" r:id="rId25"/>
    <p:sldId id="954" r:id="rId26"/>
    <p:sldId id="945" r:id="rId27"/>
    <p:sldId id="256" r:id="rId28"/>
    <p:sldId id="910" r:id="rId29"/>
    <p:sldId id="955" r:id="rId30"/>
    <p:sldId id="958" r:id="rId31"/>
    <p:sldId id="957" r:id="rId32"/>
    <p:sldId id="944" r:id="rId33"/>
    <p:sldId id="951" r:id="rId34"/>
    <p:sldId id="289" r:id="rId35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69"/>
            <p14:sldId id="320"/>
            <p14:sldId id="937"/>
            <p14:sldId id="938"/>
            <p14:sldId id="439"/>
            <p14:sldId id="441"/>
            <p14:sldId id="900"/>
            <p14:sldId id="952"/>
            <p14:sldId id="927"/>
            <p14:sldId id="925"/>
            <p14:sldId id="933"/>
            <p14:sldId id="946"/>
            <p14:sldId id="939"/>
            <p14:sldId id="940"/>
            <p14:sldId id="942"/>
            <p14:sldId id="953"/>
            <p14:sldId id="907"/>
            <p14:sldId id="941"/>
            <p14:sldId id="515"/>
            <p14:sldId id="698"/>
            <p14:sldId id="908"/>
            <p14:sldId id="954"/>
            <p14:sldId id="945"/>
            <p14:sldId id="256"/>
            <p14:sldId id="910"/>
            <p14:sldId id="955"/>
            <p14:sldId id="958"/>
            <p14:sldId id="957"/>
            <p14:sldId id="944"/>
            <p14:sldId id="951"/>
            <p14:sldId id="28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000"/>
    <a:srgbClr val="4472C4"/>
    <a:srgbClr val="E7E7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9231F4-35F9-42F1-B497-DDEE508BD0C7}" v="2" dt="2026-07-21T08:30:56.2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66526" autoAdjust="0"/>
  </p:normalViewPr>
  <p:slideViewPr>
    <p:cSldViewPr snapToGrid="0">
      <p:cViewPr varScale="1">
        <p:scale>
          <a:sx n="76" d="100"/>
          <a:sy n="76" d="100"/>
        </p:scale>
        <p:origin x="579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22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349231F4-35F9-42F1-B497-DDEE508BD0C7}"/>
    <pc:docChg chg="modSld">
      <pc:chgData name="Ewa Kazimierska" userId="8edb7084-dccb-4d8f-9cfb-38098ea1d667" providerId="ADAL" clId="{349231F4-35F9-42F1-B497-DDEE508BD0C7}" dt="2026-07-21T09:07:27.182" v="29" actId="6549"/>
      <pc:docMkLst>
        <pc:docMk/>
      </pc:docMkLst>
      <pc:sldChg chg="modNotesTx">
        <pc:chgData name="Ewa Kazimierska" userId="8edb7084-dccb-4d8f-9cfb-38098ea1d667" providerId="ADAL" clId="{349231F4-35F9-42F1-B497-DDEE508BD0C7}" dt="2026-07-21T09:06:25.041" v="23" actId="6549"/>
        <pc:sldMkLst>
          <pc:docMk/>
          <pc:sldMk cId="0" sldId="256"/>
        </pc:sldMkLst>
      </pc:sldChg>
      <pc:sldChg chg="modNotesTx">
        <pc:chgData name="Ewa Kazimierska" userId="8edb7084-dccb-4d8f-9cfb-38098ea1d667" providerId="ADAL" clId="{349231F4-35F9-42F1-B497-DDEE508BD0C7}" dt="2026-07-21T09:04:28.548" v="0" actId="6549"/>
        <pc:sldMkLst>
          <pc:docMk/>
          <pc:sldMk cId="395640300" sldId="269"/>
        </pc:sldMkLst>
      </pc:sldChg>
      <pc:sldChg chg="modNotesTx">
        <pc:chgData name="Ewa Kazimierska" userId="8edb7084-dccb-4d8f-9cfb-38098ea1d667" providerId="ADAL" clId="{349231F4-35F9-42F1-B497-DDEE508BD0C7}" dt="2026-07-21T09:04:33.071" v="1" actId="6549"/>
        <pc:sldMkLst>
          <pc:docMk/>
          <pc:sldMk cId="4072870252" sldId="320"/>
        </pc:sldMkLst>
      </pc:sldChg>
      <pc:sldChg chg="modNotesTx">
        <pc:chgData name="Ewa Kazimierska" userId="8edb7084-dccb-4d8f-9cfb-38098ea1d667" providerId="ADAL" clId="{349231F4-35F9-42F1-B497-DDEE508BD0C7}" dt="2026-07-21T09:04:46.161" v="4" actId="6549"/>
        <pc:sldMkLst>
          <pc:docMk/>
          <pc:sldMk cId="3836643071" sldId="439"/>
        </pc:sldMkLst>
      </pc:sldChg>
      <pc:sldChg chg="modNotesTx">
        <pc:chgData name="Ewa Kazimierska" userId="8edb7084-dccb-4d8f-9cfb-38098ea1d667" providerId="ADAL" clId="{349231F4-35F9-42F1-B497-DDEE508BD0C7}" dt="2026-07-21T09:04:51.935" v="5" actId="6549"/>
        <pc:sldMkLst>
          <pc:docMk/>
          <pc:sldMk cId="2513537202" sldId="441"/>
        </pc:sldMkLst>
      </pc:sldChg>
      <pc:sldChg chg="modNotesTx">
        <pc:chgData name="Ewa Kazimierska" userId="8edb7084-dccb-4d8f-9cfb-38098ea1d667" providerId="ADAL" clId="{349231F4-35F9-42F1-B497-DDEE508BD0C7}" dt="2026-07-21T09:06:00.567" v="18" actId="6549"/>
        <pc:sldMkLst>
          <pc:docMk/>
          <pc:sldMk cId="3865561618" sldId="515"/>
        </pc:sldMkLst>
      </pc:sldChg>
      <pc:sldChg chg="modNotesTx">
        <pc:chgData name="Ewa Kazimierska" userId="8edb7084-dccb-4d8f-9cfb-38098ea1d667" providerId="ADAL" clId="{349231F4-35F9-42F1-B497-DDEE508BD0C7}" dt="2026-07-21T09:06:04.574" v="19" actId="6549"/>
        <pc:sldMkLst>
          <pc:docMk/>
          <pc:sldMk cId="754195603" sldId="698"/>
        </pc:sldMkLst>
      </pc:sldChg>
      <pc:sldChg chg="modNotesTx">
        <pc:chgData name="Ewa Kazimierska" userId="8edb7084-dccb-4d8f-9cfb-38098ea1d667" providerId="ADAL" clId="{349231F4-35F9-42F1-B497-DDEE508BD0C7}" dt="2026-07-21T09:04:56.412" v="6" actId="6549"/>
        <pc:sldMkLst>
          <pc:docMk/>
          <pc:sldMk cId="4110948417" sldId="900"/>
        </pc:sldMkLst>
      </pc:sldChg>
      <pc:sldChg chg="modNotesTx">
        <pc:chgData name="Ewa Kazimierska" userId="8edb7084-dccb-4d8f-9cfb-38098ea1d667" providerId="ADAL" clId="{349231F4-35F9-42F1-B497-DDEE508BD0C7}" dt="2026-07-21T09:05:52.165" v="16" actId="6549"/>
        <pc:sldMkLst>
          <pc:docMk/>
          <pc:sldMk cId="2696641998" sldId="907"/>
        </pc:sldMkLst>
      </pc:sldChg>
      <pc:sldChg chg="modNotesTx">
        <pc:chgData name="Ewa Kazimierska" userId="8edb7084-dccb-4d8f-9cfb-38098ea1d667" providerId="ADAL" clId="{349231F4-35F9-42F1-B497-DDEE508BD0C7}" dt="2026-07-21T09:06:08.868" v="20" actId="6549"/>
        <pc:sldMkLst>
          <pc:docMk/>
          <pc:sldMk cId="1764096916" sldId="908"/>
        </pc:sldMkLst>
      </pc:sldChg>
      <pc:sldChg chg="modNotesTx">
        <pc:chgData name="Ewa Kazimierska" userId="8edb7084-dccb-4d8f-9cfb-38098ea1d667" providerId="ADAL" clId="{349231F4-35F9-42F1-B497-DDEE508BD0C7}" dt="2026-07-21T09:06:29.489" v="24" actId="6549"/>
        <pc:sldMkLst>
          <pc:docMk/>
          <pc:sldMk cId="3814408443" sldId="910"/>
        </pc:sldMkLst>
      </pc:sldChg>
      <pc:sldChg chg="modNotesTx">
        <pc:chgData name="Ewa Kazimierska" userId="8edb7084-dccb-4d8f-9cfb-38098ea1d667" providerId="ADAL" clId="{349231F4-35F9-42F1-B497-DDEE508BD0C7}" dt="2026-07-21T09:05:09.261" v="9" actId="6549"/>
        <pc:sldMkLst>
          <pc:docMk/>
          <pc:sldMk cId="3921688118" sldId="925"/>
        </pc:sldMkLst>
      </pc:sldChg>
      <pc:sldChg chg="modNotesTx">
        <pc:chgData name="Ewa Kazimierska" userId="8edb7084-dccb-4d8f-9cfb-38098ea1d667" providerId="ADAL" clId="{349231F4-35F9-42F1-B497-DDEE508BD0C7}" dt="2026-07-21T09:05:04.788" v="8" actId="6549"/>
        <pc:sldMkLst>
          <pc:docMk/>
          <pc:sldMk cId="3673624539" sldId="927"/>
        </pc:sldMkLst>
      </pc:sldChg>
      <pc:sldChg chg="modNotesTx">
        <pc:chgData name="Ewa Kazimierska" userId="8edb7084-dccb-4d8f-9cfb-38098ea1d667" providerId="ADAL" clId="{349231F4-35F9-42F1-B497-DDEE508BD0C7}" dt="2026-07-21T09:05:17.292" v="10" actId="6549"/>
        <pc:sldMkLst>
          <pc:docMk/>
          <pc:sldMk cId="3967160475" sldId="933"/>
        </pc:sldMkLst>
      </pc:sldChg>
      <pc:sldChg chg="modNotesTx">
        <pc:chgData name="Ewa Kazimierska" userId="8edb7084-dccb-4d8f-9cfb-38098ea1d667" providerId="ADAL" clId="{349231F4-35F9-42F1-B497-DDEE508BD0C7}" dt="2026-07-21T09:04:37.734" v="2" actId="6549"/>
        <pc:sldMkLst>
          <pc:docMk/>
          <pc:sldMk cId="2994343714" sldId="937"/>
        </pc:sldMkLst>
      </pc:sldChg>
      <pc:sldChg chg="modNotesTx">
        <pc:chgData name="Ewa Kazimierska" userId="8edb7084-dccb-4d8f-9cfb-38098ea1d667" providerId="ADAL" clId="{349231F4-35F9-42F1-B497-DDEE508BD0C7}" dt="2026-07-21T09:04:41.941" v="3" actId="6549"/>
        <pc:sldMkLst>
          <pc:docMk/>
          <pc:sldMk cId="4051797010" sldId="938"/>
        </pc:sldMkLst>
      </pc:sldChg>
      <pc:sldChg chg="modNotesTx">
        <pc:chgData name="Ewa Kazimierska" userId="8edb7084-dccb-4d8f-9cfb-38098ea1d667" providerId="ADAL" clId="{349231F4-35F9-42F1-B497-DDEE508BD0C7}" dt="2026-07-21T09:05:25.279" v="12" actId="6549"/>
        <pc:sldMkLst>
          <pc:docMk/>
          <pc:sldMk cId="4101149252" sldId="939"/>
        </pc:sldMkLst>
      </pc:sldChg>
      <pc:sldChg chg="modNotesTx">
        <pc:chgData name="Ewa Kazimierska" userId="8edb7084-dccb-4d8f-9cfb-38098ea1d667" providerId="ADAL" clId="{349231F4-35F9-42F1-B497-DDEE508BD0C7}" dt="2026-07-21T09:05:29.730" v="13" actId="6549"/>
        <pc:sldMkLst>
          <pc:docMk/>
          <pc:sldMk cId="3073814358" sldId="940"/>
        </pc:sldMkLst>
      </pc:sldChg>
      <pc:sldChg chg="modNotesTx">
        <pc:chgData name="Ewa Kazimierska" userId="8edb7084-dccb-4d8f-9cfb-38098ea1d667" providerId="ADAL" clId="{349231F4-35F9-42F1-B497-DDEE508BD0C7}" dt="2026-07-21T09:05:56.447" v="17" actId="6549"/>
        <pc:sldMkLst>
          <pc:docMk/>
          <pc:sldMk cId="1279794827" sldId="941"/>
        </pc:sldMkLst>
      </pc:sldChg>
      <pc:sldChg chg="modNotesTx">
        <pc:chgData name="Ewa Kazimierska" userId="8edb7084-dccb-4d8f-9cfb-38098ea1d667" providerId="ADAL" clId="{349231F4-35F9-42F1-B497-DDEE508BD0C7}" dt="2026-07-21T09:05:39.414" v="14" actId="6549"/>
        <pc:sldMkLst>
          <pc:docMk/>
          <pc:sldMk cId="2044313580" sldId="942"/>
        </pc:sldMkLst>
      </pc:sldChg>
      <pc:sldChg chg="modNotesTx">
        <pc:chgData name="Ewa Kazimierska" userId="8edb7084-dccb-4d8f-9cfb-38098ea1d667" providerId="ADAL" clId="{349231F4-35F9-42F1-B497-DDEE508BD0C7}" dt="2026-07-21T09:06:44.394" v="27" actId="6549"/>
        <pc:sldMkLst>
          <pc:docMk/>
          <pc:sldMk cId="2920579776" sldId="944"/>
        </pc:sldMkLst>
      </pc:sldChg>
      <pc:sldChg chg="modNotesTx">
        <pc:chgData name="Ewa Kazimierska" userId="8edb7084-dccb-4d8f-9cfb-38098ea1d667" providerId="ADAL" clId="{349231F4-35F9-42F1-B497-DDEE508BD0C7}" dt="2026-07-21T09:06:20.867" v="22" actId="6549"/>
        <pc:sldMkLst>
          <pc:docMk/>
          <pc:sldMk cId="1958278455" sldId="945"/>
        </pc:sldMkLst>
      </pc:sldChg>
      <pc:sldChg chg="modNotesTx">
        <pc:chgData name="Ewa Kazimierska" userId="8edb7084-dccb-4d8f-9cfb-38098ea1d667" providerId="ADAL" clId="{349231F4-35F9-42F1-B497-DDEE508BD0C7}" dt="2026-07-21T09:05:21.293" v="11" actId="6549"/>
        <pc:sldMkLst>
          <pc:docMk/>
          <pc:sldMk cId="3807146996" sldId="946"/>
        </pc:sldMkLst>
      </pc:sldChg>
      <pc:sldChg chg="modNotesTx">
        <pc:chgData name="Ewa Kazimierska" userId="8edb7084-dccb-4d8f-9cfb-38098ea1d667" providerId="ADAL" clId="{349231F4-35F9-42F1-B497-DDEE508BD0C7}" dt="2026-07-21T09:06:48.302" v="28" actId="6549"/>
        <pc:sldMkLst>
          <pc:docMk/>
          <pc:sldMk cId="1956514677" sldId="951"/>
        </pc:sldMkLst>
      </pc:sldChg>
      <pc:sldChg chg="modNotesTx">
        <pc:chgData name="Ewa Kazimierska" userId="8edb7084-dccb-4d8f-9cfb-38098ea1d667" providerId="ADAL" clId="{349231F4-35F9-42F1-B497-DDEE508BD0C7}" dt="2026-07-21T09:05:00.734" v="7" actId="6549"/>
        <pc:sldMkLst>
          <pc:docMk/>
          <pc:sldMk cId="2440803449" sldId="952"/>
        </pc:sldMkLst>
      </pc:sldChg>
      <pc:sldChg chg="modNotesTx">
        <pc:chgData name="Ewa Kazimierska" userId="8edb7084-dccb-4d8f-9cfb-38098ea1d667" providerId="ADAL" clId="{349231F4-35F9-42F1-B497-DDEE508BD0C7}" dt="2026-07-21T09:05:48.390" v="15" actId="6549"/>
        <pc:sldMkLst>
          <pc:docMk/>
          <pc:sldMk cId="280607490" sldId="953"/>
        </pc:sldMkLst>
      </pc:sldChg>
      <pc:sldChg chg="modNotesTx">
        <pc:chgData name="Ewa Kazimierska" userId="8edb7084-dccb-4d8f-9cfb-38098ea1d667" providerId="ADAL" clId="{349231F4-35F9-42F1-B497-DDEE508BD0C7}" dt="2026-07-21T09:06:14.876" v="21" actId="6549"/>
        <pc:sldMkLst>
          <pc:docMk/>
          <pc:sldMk cId="3923223140" sldId="954"/>
        </pc:sldMkLst>
      </pc:sldChg>
      <pc:sldChg chg="modNotesTx">
        <pc:chgData name="Ewa Kazimierska" userId="8edb7084-dccb-4d8f-9cfb-38098ea1d667" providerId="ADAL" clId="{349231F4-35F9-42F1-B497-DDEE508BD0C7}" dt="2026-07-21T09:06:33.895" v="25" actId="6549"/>
        <pc:sldMkLst>
          <pc:docMk/>
          <pc:sldMk cId="232171902" sldId="955"/>
        </pc:sldMkLst>
      </pc:sldChg>
      <pc:sldChg chg="modNotesTx">
        <pc:chgData name="Ewa Kazimierska" userId="8edb7084-dccb-4d8f-9cfb-38098ea1d667" providerId="ADAL" clId="{349231F4-35F9-42F1-B497-DDEE508BD0C7}" dt="2026-07-21T09:06:40.407" v="26" actId="6549"/>
        <pc:sldMkLst>
          <pc:docMk/>
          <pc:sldMk cId="306606096" sldId="957"/>
        </pc:sldMkLst>
      </pc:sldChg>
      <pc:sldChg chg="modNotesTx">
        <pc:chgData name="Ewa Kazimierska" userId="8edb7084-dccb-4d8f-9cfb-38098ea1d667" providerId="ADAL" clId="{349231F4-35F9-42F1-B497-DDEE508BD0C7}" dt="2026-07-21T09:07:27.182" v="29" actId="6549"/>
        <pc:sldMkLst>
          <pc:docMk/>
          <pc:sldMk cId="366726283" sldId="95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2769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1262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7197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9663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31153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9583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3282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9031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8429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6502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7668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3224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3116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3123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9902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22021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75826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1300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3390">
              <a:lnSpc>
                <a:spcPct val="200000"/>
              </a:lnSpc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54376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12721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1682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14587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06161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19789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30689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23946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0874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32108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90210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219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wtsdcomputing.blog/2026/06/30/changemakers-innovation-competition-2026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hyperlink" Target="https://forms.office.com/" TargetMode="External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ibrarysearch.uwtsd.ac.uk/discovery/fulldisplay?vid=44WHELF_UWTSD:44WHELF_UWTSD_VU1&amp;docid=alma99100409594302421&amp;lang=en&amp;context=L&amp;adaptor=Local%20Search%20Engine" TargetMode="External"/><Relationship Id="rId5" Type="http://schemas.openxmlformats.org/officeDocument/2006/relationships/hyperlink" Target="https://librarysearch.uwtsd.ac.uk/discovery/fulldisplay?vid=44WHELF_UWTSD:44WHELF_UWTSD_VU1&amp;docid=alma99100410110002421&amp;context=L" TargetMode="External"/><Relationship Id="rId4" Type="http://schemas.openxmlformats.org/officeDocument/2006/relationships/hyperlink" Target="https://digitalservices.uwtsd.ac.uk/itsd/microsoft-office-365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9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6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15.svg"/><Relationship Id="rId4" Type="http://schemas.openxmlformats.org/officeDocument/2006/relationships/image" Target="../media/image28.svg"/><Relationship Id="rId9" Type="http://schemas.openxmlformats.org/officeDocument/2006/relationships/image" Target="../media/image14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15.svg"/><Relationship Id="rId4" Type="http://schemas.openxmlformats.org/officeDocument/2006/relationships/image" Target="../media/image28.svg"/><Relationship Id="rId9" Type="http://schemas.openxmlformats.org/officeDocument/2006/relationships/image" Target="../media/image14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svg"/><Relationship Id="rId18" Type="http://schemas.openxmlformats.org/officeDocument/2006/relationships/image" Target="../media/image47.png"/><Relationship Id="rId3" Type="http://schemas.openxmlformats.org/officeDocument/2006/relationships/image" Target="../media/image11.png"/><Relationship Id="rId21" Type="http://schemas.openxmlformats.org/officeDocument/2006/relationships/image" Target="../media/image50.svg"/><Relationship Id="rId7" Type="http://schemas.openxmlformats.org/officeDocument/2006/relationships/image" Target="../media/image36.svg"/><Relationship Id="rId12" Type="http://schemas.openxmlformats.org/officeDocument/2006/relationships/image" Target="../media/image41.png"/><Relationship Id="rId17" Type="http://schemas.openxmlformats.org/officeDocument/2006/relationships/image" Target="../media/image46.svg"/><Relationship Id="rId2" Type="http://schemas.openxmlformats.org/officeDocument/2006/relationships/notesSlide" Target="../notesSlides/notesSlide23.xml"/><Relationship Id="rId16" Type="http://schemas.openxmlformats.org/officeDocument/2006/relationships/image" Target="../media/image45.png"/><Relationship Id="rId20" Type="http://schemas.openxmlformats.org/officeDocument/2006/relationships/image" Target="../media/image4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png"/><Relationship Id="rId11" Type="http://schemas.openxmlformats.org/officeDocument/2006/relationships/image" Target="../media/image40.svg"/><Relationship Id="rId5" Type="http://schemas.openxmlformats.org/officeDocument/2006/relationships/image" Target="../media/image34.svg"/><Relationship Id="rId15" Type="http://schemas.openxmlformats.org/officeDocument/2006/relationships/image" Target="../media/image44.svg"/><Relationship Id="rId23" Type="http://schemas.openxmlformats.org/officeDocument/2006/relationships/image" Target="../media/image52.svg"/><Relationship Id="rId10" Type="http://schemas.openxmlformats.org/officeDocument/2006/relationships/image" Target="../media/image39.png"/><Relationship Id="rId19" Type="http://schemas.openxmlformats.org/officeDocument/2006/relationships/image" Target="../media/image48.svg"/><Relationship Id="rId4" Type="http://schemas.openxmlformats.org/officeDocument/2006/relationships/image" Target="../media/image33.png"/><Relationship Id="rId9" Type="http://schemas.openxmlformats.org/officeDocument/2006/relationships/image" Target="../media/image38.svg"/><Relationship Id="rId14" Type="http://schemas.openxmlformats.org/officeDocument/2006/relationships/image" Target="../media/image43.png"/><Relationship Id="rId22" Type="http://schemas.openxmlformats.org/officeDocument/2006/relationships/image" Target="../media/image5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13" Type="http://schemas.openxmlformats.org/officeDocument/2006/relationships/image" Target="../media/image59.png"/><Relationship Id="rId18" Type="http://schemas.openxmlformats.org/officeDocument/2006/relationships/image" Target="../media/image64.svg"/><Relationship Id="rId3" Type="http://schemas.openxmlformats.org/officeDocument/2006/relationships/image" Target="../media/image53.png"/><Relationship Id="rId7" Type="http://schemas.openxmlformats.org/officeDocument/2006/relationships/image" Target="../media/image51.png"/><Relationship Id="rId12" Type="http://schemas.openxmlformats.org/officeDocument/2006/relationships/image" Target="../media/image58.svg"/><Relationship Id="rId17" Type="http://schemas.openxmlformats.org/officeDocument/2006/relationships/image" Target="../media/image63.png"/><Relationship Id="rId2" Type="http://schemas.openxmlformats.org/officeDocument/2006/relationships/notesSlide" Target="../notesSlides/notesSlide25.xml"/><Relationship Id="rId16" Type="http://schemas.openxmlformats.org/officeDocument/2006/relationships/image" Target="../media/image62.sv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8.svg"/><Relationship Id="rId11" Type="http://schemas.openxmlformats.org/officeDocument/2006/relationships/image" Target="../media/image57.png"/><Relationship Id="rId5" Type="http://schemas.openxmlformats.org/officeDocument/2006/relationships/image" Target="../media/image47.png"/><Relationship Id="rId15" Type="http://schemas.openxmlformats.org/officeDocument/2006/relationships/image" Target="../media/image61.png"/><Relationship Id="rId10" Type="http://schemas.openxmlformats.org/officeDocument/2006/relationships/image" Target="../media/image56.svg"/><Relationship Id="rId4" Type="http://schemas.openxmlformats.org/officeDocument/2006/relationships/image" Target="../media/image54.svg"/><Relationship Id="rId9" Type="http://schemas.openxmlformats.org/officeDocument/2006/relationships/image" Target="../media/image55.png"/><Relationship Id="rId14" Type="http://schemas.openxmlformats.org/officeDocument/2006/relationships/image" Target="../media/image60.sv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learning/?u=77966930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65.png"/><Relationship Id="rId7" Type="http://schemas.openxmlformats.org/officeDocument/2006/relationships/image" Target="../media/image69.sv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png"/><Relationship Id="rId11" Type="http://schemas.openxmlformats.org/officeDocument/2006/relationships/hyperlink" Target="mailto:Enterprise@uwtsd.ac.uk" TargetMode="External"/><Relationship Id="rId5" Type="http://schemas.openxmlformats.org/officeDocument/2006/relationships/image" Target="../media/image67.svg"/><Relationship Id="rId10" Type="http://schemas.openxmlformats.org/officeDocument/2006/relationships/hyperlink" Target="https://eur01.safelinks.protection.outlook.com/?url=https%3A%2F%2Foutlook.office.com%2Fbookwithme%2Fuser%2Fb4e5dd10bbfc41cfa38cfbdc9f1c3174%40uwtsd.ac.uk%2Fmeetingtype%2FrJsNM3tXV0GdjaiqU7TKzw2%3Fbookingcode%3D76b1250a-5403-4d3a-8733-91eb139d5d24%26anonymous%26ep%3DmCardFromTile&amp;data=05%7C02%7Cjames.williams%40uwtsd.ac.uk%7C55a06bc1334e4e2d481608de996cd411%7C4e0f11f9046e45059cb8db2152311e21%7C0%7C0%7C639116890722101906%7CUnknown%7CTWFpbGZsb3d8eyJFbXB0eU1hcGkiOnRydWUsIlYiOiIwLjAuMDAwMCIsIlAiOiJXaW4zMiIsIkFOIjoiTWFpbCIsIldUIjoyfQ%3D%3D%7C0%7C%7C%7C&amp;sdata=Lf%2F1Yogd7SbFrZ8ETinK1ZPMy3NEzJr1Dpfpe7mdUjk%3D&amp;reserved=0" TargetMode="External"/><Relationship Id="rId4" Type="http://schemas.openxmlformats.org/officeDocument/2006/relationships/image" Target="../media/image66.png"/><Relationship Id="rId9" Type="http://schemas.openxmlformats.org/officeDocument/2006/relationships/image" Target="../media/image71.sv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forms.office.com/e/hS8zLURiy6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sv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12AF31E-53D6-43AD-BAD1-1D9DAAF3779D}"/>
              </a:ext>
            </a:extLst>
          </p:cNvPr>
          <p:cNvSpPr txBox="1">
            <a:spLocks/>
          </p:cNvSpPr>
          <p:nvPr/>
        </p:nvSpPr>
        <p:spPr>
          <a:xfrm>
            <a:off x="186003" y="2929297"/>
            <a:ext cx="5142685" cy="121524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9600" b="1" dirty="0"/>
              <a:t>Changemakers: </a:t>
            </a:r>
            <a:r>
              <a:rPr lang="en-US" sz="5800" b="1" dirty="0"/>
              <a:t>Creativity &amp; Value Creation</a:t>
            </a:r>
            <a:endParaRPr lang="en-US" sz="9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8968-7626-41FE-A7FF-09DF80DF5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dirty="0"/>
              <a:t>Assignment 2: Task 3</a:t>
            </a:r>
            <a:endParaRPr lang="en-GB" sz="2800" b="0" dirty="0">
              <a:latin typeface="+mn-lt"/>
            </a:endParaRPr>
          </a:p>
          <a:p>
            <a:r>
              <a:rPr lang="en-GB" sz="2800"/>
              <a:t>Feedback, practical </a:t>
            </a:r>
            <a:r>
              <a:rPr lang="en-GB" sz="2800" dirty="0"/>
              <a:t>review, &amp; reflection</a:t>
            </a:r>
            <a:endParaRPr lang="en-US" sz="2800" b="1" dirty="0"/>
          </a:p>
        </p:txBody>
      </p:sp>
      <p:sp>
        <p:nvSpPr>
          <p:cNvPr id="4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5" descr="Abstract spiral on blue tech background">
            <a:extLst>
              <a:ext uri="{FF2B5EF4-FFF2-40B4-BE49-F238E27FC236}">
                <a16:creationId xmlns:a16="http://schemas.microsoft.com/office/drawing/2014/main" id="{553EDF81-9C89-1402-2D82-7BB2A1602C9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66" r="1656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5640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51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3" name="Rectangle 53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4" name="Rectangle 55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5107" y="262238"/>
            <a:ext cx="10168128" cy="785558"/>
          </a:xfrm>
        </p:spPr>
        <p:txBody>
          <a:bodyPr>
            <a:normAutofit fontScale="90000"/>
          </a:bodyPr>
          <a:lstStyle/>
          <a:p>
            <a:r>
              <a:rPr lang="en-GB" sz="5400" u="sng" dirty="0">
                <a:latin typeface="Arial" panose="020B0604020202020204" pitchFamily="34" charset="0"/>
                <a:cs typeface="Times New Roman" panose="02020603050405020304" pitchFamily="18" charset="0"/>
              </a:rPr>
              <a:t>Overview</a:t>
            </a:r>
            <a:endParaRPr lang="en-GB" sz="5400" u="sng" dirty="0"/>
          </a:p>
        </p:txBody>
      </p:sp>
      <p:sp>
        <p:nvSpPr>
          <p:cNvPr id="65" name="Rectangle 57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306" y="1511449"/>
            <a:ext cx="10309990" cy="5556325"/>
          </a:xfrm>
        </p:spPr>
        <p:txBody>
          <a:bodyPr>
            <a:normAutofit lnSpcReduction="10000"/>
          </a:bodyPr>
          <a:lstStyle/>
          <a:p>
            <a:pPr marL="900000" lvl="2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b="1" dirty="0"/>
              <a:t>Changemakers Innovation Competition 2026</a:t>
            </a:r>
          </a:p>
          <a:p>
            <a:pPr marL="900000" lvl="2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b="1" dirty="0"/>
              <a:t>Task 3 – Project Reflection: </a:t>
            </a:r>
          </a:p>
          <a:p>
            <a:pPr marL="1357200" lvl="3" indent="-514350">
              <a:spcBef>
                <a:spcPts val="600"/>
              </a:spcBef>
              <a:spcAft>
                <a:spcPts val="600"/>
              </a:spcAft>
            </a:pPr>
            <a:r>
              <a:rPr lang="en-GB" sz="2800" b="1" dirty="0"/>
              <a:t>Practical Feedback </a:t>
            </a:r>
            <a:r>
              <a:rPr lang="en-US" sz="2800" b="1" dirty="0"/>
              <a:t>–</a:t>
            </a:r>
            <a:r>
              <a:rPr lang="en-US" sz="2800" dirty="0"/>
              <a:t> Q1</a:t>
            </a:r>
          </a:p>
          <a:p>
            <a:pPr marL="1357200" lvl="3" indent="-514350">
              <a:spcBef>
                <a:spcPts val="600"/>
              </a:spcBef>
              <a:spcAft>
                <a:spcPts val="600"/>
              </a:spcAft>
            </a:pPr>
            <a:r>
              <a:rPr lang="en-GB" sz="2800" b="1" dirty="0"/>
              <a:t>Project Progress Diary – </a:t>
            </a:r>
            <a:r>
              <a:rPr lang="en-GB" sz="2800" dirty="0"/>
              <a:t>Q2</a:t>
            </a:r>
          </a:p>
          <a:p>
            <a:pPr marL="1357200" lvl="3" indent="-514350">
              <a:spcBef>
                <a:spcPts val="600"/>
              </a:spcBef>
              <a:spcAft>
                <a:spcPts val="600"/>
              </a:spcAft>
            </a:pPr>
            <a:r>
              <a:rPr lang="en-US" sz="2800" b="1" dirty="0"/>
              <a:t>Project Skills Development </a:t>
            </a:r>
            <a:r>
              <a:rPr lang="en-GB" sz="2800" b="1" dirty="0"/>
              <a:t>– </a:t>
            </a:r>
            <a:r>
              <a:rPr lang="en-GB" sz="2800" dirty="0"/>
              <a:t>Q3</a:t>
            </a:r>
          </a:p>
          <a:p>
            <a:pPr marL="1357200" lvl="3" indent="-514350">
              <a:spcBef>
                <a:spcPts val="600"/>
              </a:spcBef>
              <a:spcAft>
                <a:spcPts val="600"/>
              </a:spcAft>
            </a:pPr>
            <a:r>
              <a:rPr lang="en-GB" sz="2800" b="1" dirty="0"/>
              <a:t>Positive Social Impact – </a:t>
            </a:r>
            <a:r>
              <a:rPr lang="en-GB" sz="2800" dirty="0"/>
              <a:t>Q4</a:t>
            </a:r>
            <a:endParaRPr lang="en-GB" sz="2800" b="1" dirty="0"/>
          </a:p>
          <a:p>
            <a:pPr marL="900000" lvl="2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3600" b="1" dirty="0"/>
              <a:t>Other activities:</a:t>
            </a:r>
          </a:p>
          <a:p>
            <a:pPr marL="1357200" lvl="3" indent="-514350">
              <a:spcBef>
                <a:spcPts val="600"/>
              </a:spcBef>
              <a:spcAft>
                <a:spcPts val="600"/>
              </a:spcAft>
            </a:pPr>
            <a:r>
              <a:rPr lang="en-US" sz="2800" b="1" dirty="0"/>
              <a:t>Project Progress Sheet</a:t>
            </a:r>
          </a:p>
          <a:p>
            <a:pPr marL="1357200" lvl="3" indent="-514350">
              <a:spcBef>
                <a:spcPts val="600"/>
              </a:spcBef>
              <a:spcAft>
                <a:spcPts val="600"/>
              </a:spcAft>
            </a:pPr>
            <a:r>
              <a:rPr lang="en-US" sz="2800" b="1" dirty="0"/>
              <a:t>Assignment 2 revision</a:t>
            </a:r>
          </a:p>
          <a:p>
            <a:pPr marL="1357200" lvl="3" indent="-514350">
              <a:spcBef>
                <a:spcPts val="600"/>
              </a:spcBef>
              <a:spcAft>
                <a:spcPts val="600"/>
              </a:spcAft>
            </a:pPr>
            <a:r>
              <a:rPr lang="en-US" sz="2800" b="1" dirty="0"/>
              <a:t>Module and guest lecture feedback</a:t>
            </a:r>
          </a:p>
          <a:p>
            <a:pPr marL="900000" lvl="2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en-GB" sz="240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B0AC1B8-5959-4147-8636-B1BD1D1FB77B}"/>
              </a:ext>
            </a:extLst>
          </p:cNvPr>
          <p:cNvGrpSpPr/>
          <p:nvPr/>
        </p:nvGrpSpPr>
        <p:grpSpPr>
          <a:xfrm>
            <a:off x="9356969" y="540300"/>
            <a:ext cx="2886888" cy="5983862"/>
            <a:chOff x="8071311" y="134724"/>
            <a:chExt cx="2812289" cy="5812774"/>
          </a:xfrm>
        </p:grpSpPr>
        <p:pic>
          <p:nvPicPr>
            <p:cNvPr id="14" name="Graphic 13" descr="Gantt Chart outline">
              <a:extLst>
                <a:ext uri="{FF2B5EF4-FFF2-40B4-BE49-F238E27FC236}">
                  <a16:creationId xmlns:a16="http://schemas.microsoft.com/office/drawing/2014/main" id="{B30D9212-BB3F-452E-9212-9BE23B0F160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054997" y="2980413"/>
              <a:ext cx="1828603" cy="1828603"/>
            </a:xfrm>
            <a:prstGeom prst="rect">
              <a:avLst/>
            </a:prstGeom>
          </p:spPr>
        </p:pic>
        <p:pic>
          <p:nvPicPr>
            <p:cNvPr id="15" name="Graphic 14" descr="Blueprint outline">
              <a:extLst>
                <a:ext uri="{FF2B5EF4-FFF2-40B4-BE49-F238E27FC236}">
                  <a16:creationId xmlns:a16="http://schemas.microsoft.com/office/drawing/2014/main" id="{96AF0235-667E-40FB-A03A-77BD9888A41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8335779" y="4118895"/>
              <a:ext cx="1828603" cy="1828603"/>
            </a:xfrm>
            <a:prstGeom prst="rect">
              <a:avLst/>
            </a:prstGeom>
          </p:spPr>
        </p:pic>
        <p:pic>
          <p:nvPicPr>
            <p:cNvPr id="16" name="Graphic 15" descr="List outline">
              <a:extLst>
                <a:ext uri="{FF2B5EF4-FFF2-40B4-BE49-F238E27FC236}">
                  <a16:creationId xmlns:a16="http://schemas.microsoft.com/office/drawing/2014/main" id="{4CB18160-D405-469F-96B0-9CAE0CBDCE9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8452016" y="1725210"/>
              <a:ext cx="1828603" cy="1828603"/>
            </a:xfrm>
            <a:prstGeom prst="rect">
              <a:avLst/>
            </a:prstGeom>
          </p:spPr>
        </p:pic>
        <p:pic>
          <p:nvPicPr>
            <p:cNvPr id="17" name="Graphic 16" descr="Target outline">
              <a:extLst>
                <a:ext uri="{FF2B5EF4-FFF2-40B4-BE49-F238E27FC236}">
                  <a16:creationId xmlns:a16="http://schemas.microsoft.com/office/drawing/2014/main" id="{0F683564-2181-4BA4-912B-4945BEA734DB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8071311" y="134724"/>
              <a:ext cx="1967372" cy="196737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72870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hangemakers Innovation Competition 2026 – Group 1 Winners Announced">
            <a:extLst>
              <a:ext uri="{FF2B5EF4-FFF2-40B4-BE49-F238E27FC236}">
                <a16:creationId xmlns:a16="http://schemas.microsoft.com/office/drawing/2014/main" id="{CF2B37AC-91B7-4C24-9DBF-07D321885D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4"/>
          <a:stretch/>
        </p:blipFill>
        <p:spPr bwMode="auto">
          <a:xfrm>
            <a:off x="0" y="1288258"/>
            <a:ext cx="7099005" cy="5169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138212C-A1A5-4E59-9EB2-524A87A46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3869"/>
            <a:ext cx="10515600" cy="1325563"/>
          </a:xfrm>
        </p:spPr>
        <p:txBody>
          <a:bodyPr/>
          <a:lstStyle/>
          <a:p>
            <a:r>
              <a:rPr lang="en-GB" dirty="0"/>
              <a:t>Changemakers Innovation Competition 2026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124342B1-9DC7-43AE-9F5B-F80532DDF2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99004" y="1160377"/>
            <a:ext cx="5092995" cy="2769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Three projects from our cohort will be selected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</a:rPr>
              <a:t>Certificates of Achievement</a:t>
            </a:r>
          </a:p>
          <a:p>
            <a:pPr marL="627063"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Best Social Impact Innovation </a:t>
            </a:r>
            <a:endParaRPr kumimoji="0" lang="en-US" altLang="en-US" sz="7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627063"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Best Development Innovation </a:t>
            </a:r>
          </a:p>
          <a:p>
            <a:pPr marL="627063"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Best Networking &amp; Cybersecurity Innovation*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or an equivalent category if more appropriate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176E3601-1367-4F32-A355-B109A796AA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18329" y="3872764"/>
            <a:ext cx="3279257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ESBF Prizes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🥇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1st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– £750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🥈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2nd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– £500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🥉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3rd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– £250</a:t>
            </a:r>
          </a:p>
        </p:txBody>
      </p:sp>
      <p:sp>
        <p:nvSpPr>
          <p:cNvPr id="13" name="Rectangle 5">
            <a:extLst>
              <a:ext uri="{FF2B5EF4-FFF2-40B4-BE49-F238E27FC236}">
                <a16:creationId xmlns:a16="http://schemas.microsoft.com/office/drawing/2014/main" id="{81477141-8048-4EA7-A0E9-0466591DFF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99004" y="5433128"/>
            <a:ext cx="4804594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Presentation Event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</a:rPr>
              <a:t>September 2026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FFC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Winning projects will be presented and certificates awarded.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B714B4-FF2A-4C67-88D1-6382290066E9}"/>
              </a:ext>
            </a:extLst>
          </p:cNvPr>
          <p:cNvSpPr txBox="1"/>
          <p:nvPr/>
        </p:nvSpPr>
        <p:spPr>
          <a:xfrm>
            <a:off x="0" y="6457269"/>
            <a:ext cx="625235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hlinkClick r:id="rId4"/>
              </a:rPr>
              <a:t>Changemakers Innovation Competition 2026 | UWTSD Applied Computing Blog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994343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F05B9-2074-48FC-B390-7C62B4E4D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248" y="311254"/>
            <a:ext cx="10515600" cy="1325563"/>
          </a:xfrm>
        </p:spPr>
        <p:txBody>
          <a:bodyPr/>
          <a:lstStyle/>
          <a:p>
            <a:r>
              <a:rPr lang="en-GB" dirty="0"/>
              <a:t>A2T3Q1: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CB7B31-7A15-4A96-B83E-D8FF03FF11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814" y="1713463"/>
            <a:ext cx="11416372" cy="402811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2A65FF3-B95A-42B6-9FF3-59291D40C063}"/>
              </a:ext>
            </a:extLst>
          </p:cNvPr>
          <p:cNvSpPr/>
          <p:nvPr/>
        </p:nvSpPr>
        <p:spPr>
          <a:xfrm>
            <a:off x="607928" y="2428384"/>
            <a:ext cx="11087886" cy="1139687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797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59D40-FCC9-4789-AC49-58C306FCD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437" y="328654"/>
            <a:ext cx="10515600" cy="1005687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Practical implementation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68F66-3EDF-40DB-8D5D-1A9A61FD2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220" y="1348593"/>
            <a:ext cx="11404564" cy="466725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Acquiring feedback from relevant users/stakeholders is very important and helpful in improving your project.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Example stakeholders may include potential users/peers/fellow-students/colleagues.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Feedback is very useful to improve and refine your project’s implementation.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FF00"/>
              </a:buClr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A small questionnaire / structured interview question list can be used to ask a several potential users / peers.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Honest considerate &amp; constructive feedback from others in a respectful manner, can provide different perspectives that can help to improve your project’s practical implementation.</a:t>
            </a:r>
          </a:p>
        </p:txBody>
      </p:sp>
      <p:pic>
        <p:nvPicPr>
          <p:cNvPr id="6" name="Graphic 5" descr="Customer review with solid fill">
            <a:extLst>
              <a:ext uri="{FF2B5EF4-FFF2-40B4-BE49-F238E27FC236}">
                <a16:creationId xmlns:a16="http://schemas.microsoft.com/office/drawing/2014/main" id="{17922277-37F1-A682-EA53-B4CAF5DABF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40461" y="152884"/>
            <a:ext cx="1357229" cy="1357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643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36F34-EE13-4CF4-9B01-960C07A12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301" y="22199"/>
            <a:ext cx="10515600" cy="1105289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Acquiring feedback:</a:t>
            </a:r>
            <a:endParaRPr lang="en-GB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C1933-2088-4E49-9D9B-5B616701C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69" y="968253"/>
            <a:ext cx="11621165" cy="435133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b="1" dirty="0"/>
              <a:t>You already have experience with collecting feedback, as we did it for project ideas, design work, and some initial implementation.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b="1" dirty="0"/>
              <a:t>Ask a few peers / friends / target users </a:t>
            </a:r>
            <a:r>
              <a:rPr lang="en-GB" sz="3200" dirty="0"/>
              <a:t>what they think about your Implementation / practical work. Each project is unique, but some example areas can be: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Features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UI Interface / UX / Design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Output / Results / Data display/visualisation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Tools / technologies used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A simple short </a:t>
            </a:r>
            <a:r>
              <a:rPr lang="en-GB" sz="3200" b="1" dirty="0"/>
              <a:t>interview/questionnaire </a:t>
            </a:r>
            <a:r>
              <a:rPr lang="en-GB" sz="3200" dirty="0"/>
              <a:t>can be used.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b="1" dirty="0"/>
              <a:t>Example questions on next slide.</a:t>
            </a:r>
          </a:p>
        </p:txBody>
      </p:sp>
      <p:pic>
        <p:nvPicPr>
          <p:cNvPr id="4" name="Graphic 3" descr="Meeting outline">
            <a:extLst>
              <a:ext uri="{FF2B5EF4-FFF2-40B4-BE49-F238E27FC236}">
                <a16:creationId xmlns:a16="http://schemas.microsoft.com/office/drawing/2014/main" id="{97D048CB-C45C-D2A9-037E-AD8CBE2C27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317194" y="-94432"/>
            <a:ext cx="1634067" cy="1634067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7F75507-7C3A-9066-740C-3E5E689AB2A9}"/>
              </a:ext>
            </a:extLst>
          </p:cNvPr>
          <p:cNvCxnSpPr/>
          <p:nvPr/>
        </p:nvCxnSpPr>
        <p:spPr>
          <a:xfrm>
            <a:off x="432602" y="169859"/>
            <a:ext cx="0" cy="798394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List outline">
            <a:extLst>
              <a:ext uri="{FF2B5EF4-FFF2-40B4-BE49-F238E27FC236}">
                <a16:creationId xmlns:a16="http://schemas.microsoft.com/office/drawing/2014/main" id="{A933C6D7-62E6-6BB9-85F9-AE531F6EC79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817413" y="146996"/>
            <a:ext cx="1267842" cy="1267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537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137C5B-081B-1EA5-FF49-56835C287B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2E95A-DA47-657A-041D-75A11A6B5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924" y="113762"/>
            <a:ext cx="10515600" cy="110528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5400" b="1" u="sng" dirty="0"/>
              <a:t>Example questions: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A09C1-2F11-8436-1A2B-2BF08FF99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412" y="1179044"/>
            <a:ext cx="11268052" cy="5565194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3200" b="1" dirty="0"/>
              <a:t>Example questions: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&lt; 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Change to suit your project &gt;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dirty="0"/>
              <a:t>Q. What do you think of the practical implementation so far?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dirty="0"/>
              <a:t>Q. Which features work well? 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dirty="0"/>
              <a:t>Q. Are any important features missing?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dirty="0"/>
              <a:t>Q. How effective is the interface, design, output or user experience?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dirty="0"/>
              <a:t>Q. Are the tools and technologies appropriate?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dirty="0"/>
              <a:t>Q. What improvements would you recommend now or in the future?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solidFill>
                <a:schemeClr val="bg1"/>
              </a:solidFill>
              <a:highlight>
                <a:srgbClr val="FFFF00"/>
              </a:highlight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These are only examples, please exclude or include additional questions that you feel would be appropriate to gain relevant feedback for your specific project area</a:t>
            </a:r>
            <a:r>
              <a:rPr lang="en-GB" sz="2400" dirty="0">
                <a:solidFill>
                  <a:schemeClr val="bg1"/>
                </a:solidFill>
                <a:highlight>
                  <a:srgbClr val="FFFF00"/>
                </a:highlight>
              </a:rPr>
              <a:t>.</a:t>
            </a:r>
          </a:p>
        </p:txBody>
      </p:sp>
      <p:pic>
        <p:nvPicPr>
          <p:cNvPr id="4" name="Graphic 3" descr="Meeting outline">
            <a:extLst>
              <a:ext uri="{FF2B5EF4-FFF2-40B4-BE49-F238E27FC236}">
                <a16:creationId xmlns:a16="http://schemas.microsoft.com/office/drawing/2014/main" id="{52060AB8-E8BF-0879-0CD6-125495E1B1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41397" y="40803"/>
            <a:ext cx="1634067" cy="1634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948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C3E21-4D6C-4F06-AAD5-3B9164603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091" y="124648"/>
            <a:ext cx="10515600" cy="1062233"/>
          </a:xfrm>
        </p:spPr>
        <p:txBody>
          <a:bodyPr>
            <a:normAutofit/>
          </a:bodyPr>
          <a:lstStyle/>
          <a:p>
            <a:r>
              <a:rPr lang="en-GB" sz="6600" dirty="0">
                <a:ea typeface="Calibri" panose="020F0502020204030204" pitchFamily="34" charset="0"/>
                <a:cs typeface="Calibri" panose="020F0502020204030204" pitchFamily="34" charset="0"/>
              </a:rPr>
              <a:t>Bg. </a:t>
            </a:r>
            <a:r>
              <a:rPr lang="en-GB" sz="4800" b="1" u="sng" dirty="0"/>
              <a:t>Collecting data with MS Forms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62C5B-93F6-4877-9E69-BCD077783C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3091" y="1278443"/>
            <a:ext cx="11645816" cy="5460104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400" dirty="0">
                <a:ea typeface="Calibri" panose="020F0502020204030204" pitchFamily="34" charset="0"/>
                <a:cs typeface="Calibri" panose="020F0502020204030204" pitchFamily="34" charset="0"/>
              </a:rPr>
              <a:t>At first, you provide an overview of your project idea, design work and initial practical work either in person or on paper. You can then conduct the survey.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None/>
            </a:pPr>
            <a:endParaRPr lang="en-GB" sz="24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400" b="1" u="sng" dirty="0">
                <a:highlight>
                  <a:srgbClr val="FFFF00"/>
                </a:highlight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MS Forms</a:t>
            </a:r>
            <a:r>
              <a:rPr lang="en-GB" sz="2400" b="1" dirty="0">
                <a:highlight>
                  <a:srgbClr val="FFFF00"/>
                </a:highlight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u="sng" dirty="0"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https://forms.office.com/</a:t>
            </a:r>
            <a:r>
              <a:rPr lang="en-GB" sz="2400" u="sng" dirty="0"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a typeface="Calibri" panose="020F0502020204030204" pitchFamily="34" charset="0"/>
                <a:cs typeface="Calibri" panose="020F0502020204030204" pitchFamily="34" charset="0"/>
              </a:rPr>
              <a:t>Microsoft Forms is recommended because it: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</a:pPr>
            <a:r>
              <a:rPr lang="en-GB" sz="2400" dirty="0">
                <a:ea typeface="Calibri" panose="020F0502020204030204" pitchFamily="34" charset="0"/>
                <a:cs typeface="Calibri" panose="020F0502020204030204" pitchFamily="34" charset="0"/>
              </a:rPr>
              <a:t>is available for free through your UWTSD Microsoft 365 account</a:t>
            </a:r>
            <a:r>
              <a:rPr lang="en-GB" sz="2400" dirty="0"/>
              <a:t>: </a:t>
            </a:r>
            <a:r>
              <a:rPr lang="en-US" sz="2400" dirty="0">
                <a:hlinkClick r:id="rId4"/>
              </a:rPr>
              <a:t>Microsoft Office 365 | Digital Services</a:t>
            </a:r>
            <a:endParaRPr lang="en-US" sz="2400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</a:pPr>
            <a:r>
              <a:rPr lang="en-US" sz="2400" dirty="0"/>
              <a:t>allows you to create and distribute a questionnaire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</a:pPr>
            <a:r>
              <a:rPr lang="en-US" sz="2400" dirty="0"/>
              <a:t>collects responses automatically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</a:pPr>
            <a:r>
              <a:rPr lang="en-US" sz="2400" dirty="0"/>
              <a:t>provides a summary of results and allows responses to be exported to Excel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</a:pPr>
            <a:r>
              <a:rPr lang="en-US" sz="2400" dirty="0"/>
              <a:t>Keeps </a:t>
            </a:r>
            <a:r>
              <a:rPr lang="en-US" sz="2400" dirty="0" err="1"/>
              <a:t>uni</a:t>
            </a:r>
            <a:r>
              <a:rPr lang="en-US" sz="2400" dirty="0"/>
              <a:t> research data within the UWTSD Microsoft environment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</a:pPr>
            <a:endParaRPr lang="en-GB" sz="2400" dirty="0"/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>
                <a:srgbClr val="FFFF00"/>
              </a:buClr>
            </a:pPr>
            <a:r>
              <a:rPr lang="en-GB" sz="2000" dirty="0"/>
              <a:t>MS Forms Quick Tips Video: </a:t>
            </a:r>
            <a:r>
              <a:rPr lang="en-US" sz="2000" dirty="0">
                <a:hlinkClick r:id="rId5"/>
              </a:rPr>
              <a:t>Microsoft Forms Quick Tips. - UWTSD</a:t>
            </a:r>
            <a:endParaRPr lang="en-US" sz="2000" dirty="0"/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>
                <a:srgbClr val="FFFF00"/>
              </a:buClr>
            </a:pPr>
            <a:r>
              <a:rPr lang="en-GB" sz="2000" dirty="0"/>
              <a:t>MS Forms Essential Training: </a:t>
            </a:r>
            <a:r>
              <a:rPr lang="en-US" sz="2000" dirty="0">
                <a:hlinkClick r:id="rId6"/>
              </a:rPr>
              <a:t>Microsoft Forms Essential Training. – UWTSD</a:t>
            </a:r>
            <a:endParaRPr lang="en-GB" sz="2000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</a:pPr>
            <a:endParaRPr lang="en-GB" sz="20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Graphic 3" descr="List outline">
            <a:extLst>
              <a:ext uri="{FF2B5EF4-FFF2-40B4-BE49-F238E27FC236}">
                <a16:creationId xmlns:a16="http://schemas.microsoft.com/office/drawing/2014/main" id="{E1B577D4-158E-CFD4-499A-CF0E157F681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855569" y="0"/>
            <a:ext cx="1406769" cy="1406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803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7A04CE-6431-3734-D61F-7850572ECD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A9554-D47A-1313-7323-CA64A1002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092" y="171181"/>
            <a:ext cx="10515600" cy="1062233"/>
          </a:xfrm>
        </p:spPr>
        <p:txBody>
          <a:bodyPr/>
          <a:lstStyle/>
          <a:p>
            <a:r>
              <a:rPr lang="en-GB" sz="6000" dirty="0">
                <a:ea typeface="Calibri" panose="020F0502020204030204" pitchFamily="34" charset="0"/>
                <a:cs typeface="Calibri" panose="020F0502020204030204" pitchFamily="34" charset="0"/>
              </a:rPr>
              <a:t>Bg. </a:t>
            </a:r>
            <a:r>
              <a:rPr lang="en-GB" sz="4800" b="1" u="sng" dirty="0"/>
              <a:t>Microsoft Forms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1A2C1-9F3F-1BE1-0D64-2A0B1BF69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321" y="1233414"/>
            <a:ext cx="4793919" cy="435133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>
                <a:ea typeface="Calibri" panose="020F0502020204030204" pitchFamily="34" charset="0"/>
                <a:cs typeface="Calibri" panose="020F0502020204030204" pitchFamily="34" charset="0"/>
              </a:rPr>
              <a:t>To create a survey in MS Forms, start by creating a ‘New form’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endParaRPr lang="en-GB" sz="24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>
                <a:ea typeface="Calibri" panose="020F0502020204030204" pitchFamily="34" charset="0"/>
                <a:cs typeface="Calibri" panose="020F0502020204030204" pitchFamily="34" charset="0"/>
              </a:rPr>
              <a:t>Top bar (right):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endParaRPr lang="en-GB" sz="24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>
                <a:ea typeface="Calibri" panose="020F0502020204030204" pitchFamily="34" charset="0"/>
                <a:cs typeface="Calibri" panose="020F0502020204030204" pitchFamily="34" charset="0"/>
              </a:rPr>
              <a:t>Add and edit your questions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>
                <a:ea typeface="Calibri" panose="020F0502020204030204" pitchFamily="34" charset="0"/>
                <a:cs typeface="Calibri" panose="020F0502020204030204" pitchFamily="34" charset="0"/>
              </a:rPr>
              <a:t>Use Preview to test the form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>
                <a:ea typeface="Calibri" panose="020F0502020204030204" pitchFamily="34" charset="0"/>
                <a:cs typeface="Calibri" panose="020F0502020204030204" pitchFamily="34" charset="0"/>
              </a:rPr>
              <a:t>Select Collect responses to share it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>
                <a:ea typeface="Calibri" panose="020F0502020204030204" pitchFamily="34" charset="0"/>
                <a:cs typeface="Calibri" panose="020F0502020204030204" pitchFamily="34" charset="0"/>
              </a:rPr>
              <a:t>Open Responses to review the results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03B5F4E-EAED-4AC0-A4F7-7062D58A4213}"/>
              </a:ext>
            </a:extLst>
          </p:cNvPr>
          <p:cNvGrpSpPr/>
          <p:nvPr/>
        </p:nvGrpSpPr>
        <p:grpSpPr>
          <a:xfrm>
            <a:off x="5323398" y="1088693"/>
            <a:ext cx="6659019" cy="1156177"/>
            <a:chOff x="3402541" y="2884360"/>
            <a:chExt cx="6659019" cy="1156177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8419D48-9FA0-436A-B30E-0C39F577965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402541" y="3053694"/>
              <a:ext cx="4562822" cy="986843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F351807-B772-434D-89F5-1DD1C6BFAA0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451915" y="2884360"/>
              <a:ext cx="6609645" cy="1113985"/>
            </a:xfrm>
            <a:prstGeom prst="rect">
              <a:avLst/>
            </a:prstGeom>
          </p:spPr>
        </p:pic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96D47B0-2183-4BD8-8CA5-7A216025CD55}"/>
                </a:ext>
              </a:extLst>
            </p:cNvPr>
            <p:cNvGrpSpPr/>
            <p:nvPr/>
          </p:nvGrpSpPr>
          <p:grpSpPr>
            <a:xfrm>
              <a:off x="5621572" y="3146419"/>
              <a:ext cx="1850066" cy="650625"/>
              <a:chOff x="3625702" y="2035334"/>
              <a:chExt cx="1850066" cy="650625"/>
            </a:xfrm>
          </p:grpSpPr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8E1AA391-0F8F-8CAC-2381-B43548141BD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2630" t="16785" r="69380" b="19809"/>
              <a:stretch/>
            </p:blipFill>
            <p:spPr>
              <a:xfrm>
                <a:off x="3625702" y="2035334"/>
                <a:ext cx="1850066" cy="650625"/>
              </a:xfrm>
              <a:prstGeom prst="rect">
                <a:avLst/>
              </a:prstGeom>
            </p:spPr>
          </p:pic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7CD04B73-E10E-424D-AD7B-7E59C97465D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35874" t="36455" r="42731" b="28453"/>
              <a:stretch/>
            </p:blipFill>
            <p:spPr>
              <a:xfrm>
                <a:off x="3843670" y="2165183"/>
                <a:ext cx="1414130" cy="390926"/>
              </a:xfrm>
              <a:prstGeom prst="rect">
                <a:avLst/>
              </a:prstGeom>
            </p:spPr>
          </p:pic>
        </p:grpSp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3818BD94-A68F-4D90-9FB1-028EC69A95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27581" y="2533455"/>
            <a:ext cx="8829695" cy="53839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9DB2496-6ED2-465F-8304-B1B1C2FA1F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5641" y="3511427"/>
            <a:ext cx="7166776" cy="228779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983A12B-098A-4B62-968C-1F0231A24D37}"/>
              </a:ext>
            </a:extLst>
          </p:cNvPr>
          <p:cNvSpPr txBox="1"/>
          <p:nvPr/>
        </p:nvSpPr>
        <p:spPr>
          <a:xfrm>
            <a:off x="2251586" y="5915529"/>
            <a:ext cx="256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>
                <a:solidFill>
                  <a:schemeClr val="bg1"/>
                </a:solidFill>
                <a:highlight>
                  <a:srgbClr val="FFFF00"/>
                </a:highlight>
                <a:ea typeface="Calibri" panose="020F0502020204030204" pitchFamily="34" charset="0"/>
                <a:cs typeface="Calibri" panose="020F0502020204030204" pitchFamily="34" charset="0"/>
              </a:rPr>
              <a:t>Do the pilot test !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6245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F29DC-2545-B9A8-F582-8D0308C65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72" y="132961"/>
            <a:ext cx="10515600" cy="1325563"/>
          </a:xfrm>
        </p:spPr>
        <p:txBody>
          <a:bodyPr>
            <a:normAutofit/>
          </a:bodyPr>
          <a:lstStyle/>
          <a:p>
            <a:r>
              <a:rPr lang="en-GB" sz="6600" b="1" dirty="0"/>
              <a:t>Bg. </a:t>
            </a:r>
            <a:r>
              <a:rPr lang="en-GB" sz="4800" b="1" u="sng" dirty="0"/>
              <a:t>Alternative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3BB5B-0279-ABDC-EA55-5A9FABCBD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537" y="1294751"/>
            <a:ext cx="11122926" cy="514155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300" dirty="0"/>
              <a:t>Alternative ways to collect feedback:</a:t>
            </a:r>
          </a:p>
          <a:p>
            <a:r>
              <a:rPr lang="en-GB" sz="3300" dirty="0"/>
              <a:t> </a:t>
            </a:r>
            <a:r>
              <a:rPr lang="en-GB" sz="3300" b="1" dirty="0">
                <a:solidFill>
                  <a:schemeClr val="bg1"/>
                </a:solidFill>
                <a:highlight>
                  <a:srgbClr val="FFFF00"/>
                </a:highlight>
                <a:ea typeface="Calibri" panose="020F0502020204030204" pitchFamily="34" charset="0"/>
                <a:cs typeface="Calibri" panose="020F0502020204030204" pitchFamily="34" charset="0"/>
              </a:rPr>
              <a:t>Google Forms:</a:t>
            </a:r>
            <a:r>
              <a:rPr lang="en-GB" sz="3300" b="1" dirty="0">
                <a:solidFill>
                  <a:schemeClr val="bg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lvl="1"/>
            <a:r>
              <a:rPr lang="en-GB" sz="2900" dirty="0">
                <a:ea typeface="Calibri" panose="020F0502020204030204" pitchFamily="34" charset="0"/>
                <a:cs typeface="Calibri" panose="020F0502020204030204" pitchFamily="34" charset="0"/>
              </a:rPr>
              <a:t>similar functionality to Microsoft Form</a:t>
            </a:r>
          </a:p>
          <a:p>
            <a:pPr lvl="1"/>
            <a:r>
              <a:rPr lang="en-GB" sz="2900" dirty="0">
                <a:ea typeface="Calibri" panose="020F0502020204030204" pitchFamily="34" charset="0"/>
                <a:cs typeface="Calibri" panose="020F0502020204030204" pitchFamily="34" charset="0"/>
              </a:rPr>
              <a:t>free for personal use with a standard Google account. </a:t>
            </a:r>
          </a:p>
          <a:p>
            <a:pPr>
              <a:buClr>
                <a:schemeClr val="tx1"/>
              </a:buClr>
            </a:pPr>
            <a:r>
              <a:rPr lang="en-GB" sz="3300" b="1" dirty="0">
                <a:solidFill>
                  <a:schemeClr val="bg1"/>
                </a:solidFill>
                <a:highlight>
                  <a:srgbClr val="FFFF00"/>
                </a:highlight>
                <a:ea typeface="Calibri" panose="020F0502020204030204" pitchFamily="34" charset="0"/>
                <a:cs typeface="Calibri" panose="020F0502020204030204" pitchFamily="34" charset="0"/>
              </a:rPr>
              <a:t>Structured Interview:</a:t>
            </a:r>
            <a:r>
              <a:rPr lang="en-GB" sz="3300" dirty="0"/>
              <a:t> </a:t>
            </a:r>
          </a:p>
          <a:p>
            <a:pPr lvl="1">
              <a:buClr>
                <a:schemeClr val="tx1"/>
              </a:buClr>
            </a:pPr>
            <a:r>
              <a:rPr lang="en-GB" sz="2900" dirty="0">
                <a:ea typeface="Calibri" panose="020F0502020204030204" pitchFamily="34" charset="0"/>
                <a:cs typeface="Calibri" panose="020F0502020204030204" pitchFamily="34" charset="0"/>
              </a:rPr>
              <a:t>use of prepared list of questions</a:t>
            </a:r>
          </a:p>
          <a:p>
            <a:pPr lvl="1">
              <a:buClr>
                <a:schemeClr val="tx1"/>
              </a:buClr>
            </a:pPr>
            <a:r>
              <a:rPr lang="en-GB" sz="2900" dirty="0">
                <a:ea typeface="Calibri" panose="020F0502020204030204" pitchFamily="34" charset="0"/>
                <a:cs typeface="Calibri" panose="020F0502020204030204" pitchFamily="34" charset="0"/>
              </a:rPr>
              <a:t>record each participant’s answer consistently </a:t>
            </a:r>
            <a:endParaRPr lang="en-GB" sz="2900" dirty="0"/>
          </a:p>
          <a:p>
            <a:pPr>
              <a:buClr>
                <a:schemeClr val="tx1"/>
              </a:buClr>
            </a:pPr>
            <a:r>
              <a:rPr lang="en-GB" sz="3300" b="1" dirty="0">
                <a:solidFill>
                  <a:schemeClr val="bg1"/>
                </a:solidFill>
                <a:highlight>
                  <a:srgbClr val="FFFF00"/>
                </a:highlight>
              </a:rPr>
              <a:t>Microsoft Word: </a:t>
            </a:r>
          </a:p>
          <a:p>
            <a:pPr lvl="1">
              <a:buClr>
                <a:schemeClr val="tx1"/>
              </a:buClr>
            </a:pPr>
            <a:r>
              <a:rPr lang="en-GB" sz="2900" dirty="0"/>
              <a:t>suitable for F2F or written interviews</a:t>
            </a:r>
          </a:p>
          <a:p>
            <a:pPr lvl="1">
              <a:buClr>
                <a:schemeClr val="tx1"/>
              </a:buClr>
            </a:pPr>
            <a:r>
              <a:rPr lang="en-GB" sz="2900" dirty="0"/>
              <a:t>label responses anonymously, for example </a:t>
            </a:r>
            <a:r>
              <a:rPr lang="en-GB" sz="2500" dirty="0"/>
              <a:t>P = Participant, or U1 for User</a:t>
            </a:r>
            <a:br>
              <a:rPr lang="en-GB" sz="2500" dirty="0"/>
            </a:br>
            <a:r>
              <a:rPr lang="en-GB" sz="2500" dirty="0"/>
              <a:t>	P1: Answer here</a:t>
            </a:r>
            <a:br>
              <a:rPr lang="en-GB" sz="2500" dirty="0"/>
            </a:br>
            <a:r>
              <a:rPr lang="en-GB" sz="2500" dirty="0"/>
              <a:t>	P2: Answer here</a:t>
            </a:r>
            <a:br>
              <a:rPr lang="en-GB" sz="2500" dirty="0"/>
            </a:br>
            <a:r>
              <a:rPr lang="en-GB" sz="2500" dirty="0"/>
              <a:t>	P3: Answer here</a:t>
            </a:r>
          </a:p>
          <a:p>
            <a:endParaRPr lang="en-GB" dirty="0"/>
          </a:p>
        </p:txBody>
      </p:sp>
      <p:pic>
        <p:nvPicPr>
          <p:cNvPr id="4" name="Graphic 3" descr="List outline">
            <a:extLst>
              <a:ext uri="{FF2B5EF4-FFF2-40B4-BE49-F238E27FC236}">
                <a16:creationId xmlns:a16="http://schemas.microsoft.com/office/drawing/2014/main" id="{B7ED3B41-0E9F-C191-B682-EEEAAF2EB7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17072" y="69840"/>
            <a:ext cx="1274928" cy="1274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6881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475193-8F1C-CDBF-5E95-8E403795C1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A20826-E03C-A5A2-9BF1-2AA464C385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1923" y="1300827"/>
            <a:ext cx="10867292" cy="5261751"/>
          </a:xfrm>
          <a:gradFill flip="none" rotWithShape="1">
            <a:gsLst>
              <a:gs pos="0">
                <a:srgbClr val="FFFF00"/>
              </a:gs>
              <a:gs pos="33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+mj-lt"/>
              <a:buAutoNum type="arabicPeriod"/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  <a:ea typeface="Arial" panose="020B0604020202020204" pitchFamily="34" charset="0"/>
              </a:rPr>
              <a:t>Create</a:t>
            </a:r>
            <a:r>
              <a:rPr lang="en-GB" sz="2800" b="1" dirty="0">
                <a:solidFill>
                  <a:schemeClr val="bg1"/>
                </a:solidFill>
                <a:effectLst/>
                <a:ea typeface="Arial" panose="020B0604020202020204" pitchFamily="34" charset="0"/>
              </a:rPr>
              <a:t> </a:t>
            </a:r>
            <a:r>
              <a:rPr lang="en-GB" sz="2800" dirty="0">
                <a:effectLst/>
                <a:ea typeface="Arial" panose="020B0604020202020204" pitchFamily="34" charset="0"/>
              </a:rPr>
              <a:t>and list </a:t>
            </a:r>
            <a:r>
              <a:rPr lang="en-GB" sz="2800" dirty="0"/>
              <a:t>questions to gather feedback </a:t>
            </a:r>
            <a:r>
              <a:rPr lang="en-GB" sz="2800" dirty="0">
                <a:ea typeface="Arial" panose="020B0604020202020204" pitchFamily="34" charset="0"/>
              </a:rPr>
              <a:t>on your 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</a:rPr>
              <a:t>project’s practical implementation. </a:t>
            </a:r>
          </a:p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+mj-lt"/>
              <a:buAutoNum type="arabicPeriod"/>
            </a:pPr>
            <a:r>
              <a:rPr lang="en-GB" sz="28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Arial" panose="020B0604020202020204" pitchFamily="34" charset="0"/>
              </a:rPr>
              <a:t>Design</a:t>
            </a:r>
            <a:r>
              <a:rPr lang="en-GB" sz="2800" dirty="0">
                <a:effectLst/>
                <a:ea typeface="Arial" panose="020B0604020202020204" pitchFamily="34" charset="0"/>
              </a:rPr>
              <a:t> a </a:t>
            </a:r>
            <a:r>
              <a:rPr lang="en-GB" sz="2800" b="1" dirty="0">
                <a:effectLst/>
                <a:ea typeface="Arial" panose="020B0604020202020204" pitchFamily="34" charset="0"/>
              </a:rPr>
              <a:t>data collection method </a:t>
            </a:r>
            <a:r>
              <a:rPr lang="en-GB" sz="2800" dirty="0">
                <a:effectLst/>
                <a:ea typeface="Arial" panose="020B0604020202020204" pitchFamily="34" charset="0"/>
              </a:rPr>
              <a:t>to acquire feedback using e.g. MS Forms, Google Forms, or even MS Word</a:t>
            </a:r>
            <a:r>
              <a:rPr lang="en-GB" sz="2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8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+mj-lt"/>
              <a:buAutoNum type="arabicPeriod"/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</a:rPr>
              <a:t>Pilot:</a:t>
            </a:r>
            <a:r>
              <a:rPr lang="en-GB" sz="2800" b="1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/>
              <a:t>Test it yourself and with 1 other person. Refine and update your questions &amp; survey before conducting it with several others.</a:t>
            </a:r>
          </a:p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+mj-lt"/>
              <a:buAutoNum type="arabicPeriod"/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</a:rPr>
              <a:t>Collect</a:t>
            </a:r>
            <a:r>
              <a:rPr lang="en-GB" sz="28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</a:rPr>
              <a:t>Conduct the survey and acquire feedback from several people. </a:t>
            </a:r>
          </a:p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+mj-lt"/>
              <a:buAutoNum type="arabicPeriod"/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</a:rPr>
              <a:t>Analyse: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</a:rPr>
              <a:t> Document and consider the feedback.</a:t>
            </a:r>
          </a:p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+mj-lt"/>
              <a:buAutoNum type="arabicPeriod"/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</a:rPr>
              <a:t>Updates:</a:t>
            </a:r>
            <a:r>
              <a:rPr lang="en-GB" sz="2800" b="1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</a:rPr>
              <a:t>tate any changes you will make as a result of the feedback (now or in the future).</a:t>
            </a:r>
            <a:endParaRPr lang="en-GB" sz="2800" b="1" u="sng" dirty="0">
              <a:ea typeface="Times New Roman" panose="02020603050405020304" pitchFamily="18" charset="0"/>
            </a:endParaRPr>
          </a:p>
          <a:p>
            <a:pPr lvl="1"/>
            <a:endParaRPr lang="en-GB" sz="3000" dirty="0"/>
          </a:p>
          <a:p>
            <a:pPr marL="514350" indent="-514350">
              <a:buFont typeface="+mj-lt"/>
              <a:buAutoNum type="arabicPeriod"/>
            </a:pPr>
            <a:endParaRPr lang="en-GB" sz="3200" dirty="0"/>
          </a:p>
          <a:p>
            <a:pPr marL="450215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</a:pPr>
            <a:endParaRPr lang="en-GB" sz="3200" dirty="0"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B6D126-8B74-E6B0-84D7-808FCBFEEBB9}"/>
              </a:ext>
            </a:extLst>
          </p:cNvPr>
          <p:cNvSpPr txBox="1"/>
          <p:nvPr/>
        </p:nvSpPr>
        <p:spPr>
          <a:xfrm>
            <a:off x="206339" y="193329"/>
            <a:ext cx="116083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sng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Activity:</a:t>
            </a:r>
            <a:r>
              <a:rPr kumimoji="0" lang="en-US" sz="5400" b="0" i="0" u="sng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5400" b="0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Feedback design &amp; collection</a:t>
            </a:r>
            <a:endParaRPr kumimoji="0" lang="en-GB" sz="54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Arc 5">
            <a:extLst>
              <a:ext uri="{FF2B5EF4-FFF2-40B4-BE49-F238E27FC236}">
                <a16:creationId xmlns:a16="http://schemas.microsoft.com/office/drawing/2014/main" id="{5A8D2AB4-6492-590B-63BD-8456D10F3D33}"/>
              </a:ext>
            </a:extLst>
          </p:cNvPr>
          <p:cNvSpPr/>
          <p:nvPr/>
        </p:nvSpPr>
        <p:spPr>
          <a:xfrm rot="7949683">
            <a:off x="8829885" y="3731271"/>
            <a:ext cx="3511603" cy="2758616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Graphic 1" descr="List outline">
            <a:extLst>
              <a:ext uri="{FF2B5EF4-FFF2-40B4-BE49-F238E27FC236}">
                <a16:creationId xmlns:a16="http://schemas.microsoft.com/office/drawing/2014/main" id="{AE4509BE-8FB6-34F7-49DA-35EB1EA2A7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1446" y="0"/>
            <a:ext cx="1624806" cy="1624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1604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8945858-3861-4677-9D96-A6FD9C46E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38" y="180466"/>
            <a:ext cx="10515600" cy="751294"/>
          </a:xfrm>
        </p:spPr>
        <p:txBody>
          <a:bodyPr/>
          <a:lstStyle/>
          <a:p>
            <a:r>
              <a:rPr lang="en-GB" dirty="0"/>
              <a:t>T3Q1 Assignment 2 support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9DD55C-6C0F-4CC3-9033-8D915545A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38" y="2141537"/>
            <a:ext cx="5551967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B050"/>
                </a:solidFill>
              </a:rPr>
              <a:t>✔</a:t>
            </a:r>
            <a:r>
              <a:rPr lang="en-GB" b="1" dirty="0"/>
              <a:t> Do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Design questions that are relevant to </a:t>
            </a:r>
            <a:r>
              <a:rPr lang="en-GB" b="1" dirty="0"/>
              <a:t>your project</a:t>
            </a:r>
            <a:r>
              <a:rPr lang="en-GB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Collect feedback from </a:t>
            </a:r>
            <a:r>
              <a:rPr lang="en-GB" b="1" dirty="0"/>
              <a:t>3–5 appropriate participants</a:t>
            </a:r>
            <a:r>
              <a:rPr lang="en-GB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Summarise the main findings rather than listing every response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Explain </a:t>
            </a:r>
            <a:r>
              <a:rPr lang="en-GB" b="1" dirty="0"/>
              <a:t>how the feedback will improve your project</a:t>
            </a:r>
            <a:r>
              <a:rPr lang="en-GB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Include evidence in the appendix (questions, responses, screenshots if appropriate)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D4545FE4-A996-487F-B5F7-594A922FFEFB}"/>
              </a:ext>
            </a:extLst>
          </p:cNvPr>
          <p:cNvSpPr txBox="1">
            <a:spLocks/>
          </p:cNvSpPr>
          <p:nvPr/>
        </p:nvSpPr>
        <p:spPr>
          <a:xfrm>
            <a:off x="6002080" y="2030929"/>
            <a:ext cx="6097773" cy="40401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</a:rPr>
              <a:t>✗</a:t>
            </a:r>
            <a:r>
              <a:rPr lang="en-GB" sz="2600" b="1" dirty="0"/>
              <a:t> Avoid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Asking vague or unrelated questions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Collecting feedback without analysing it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Simply copying all responses into the report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Ignoring suggestions made by participants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Forgetting to explain the changes you would make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4CBC99-FC32-4C50-B1C8-1D5C43868C49}"/>
              </a:ext>
            </a:extLst>
          </p:cNvPr>
          <p:cNvSpPr txBox="1"/>
          <p:nvPr/>
        </p:nvSpPr>
        <p:spPr>
          <a:xfrm>
            <a:off x="195819" y="1031911"/>
            <a:ext cx="86398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FFC000"/>
                </a:solidFill>
              </a:rPr>
              <a:t>What do I need to do to get good marks?</a:t>
            </a:r>
          </a:p>
        </p:txBody>
      </p:sp>
    </p:spTree>
    <p:extLst>
      <p:ext uri="{BB962C8B-B14F-4D97-AF65-F5344CB8AC3E}">
        <p14:creationId xmlns:p14="http://schemas.microsoft.com/office/powerpoint/2010/main" val="3807146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9CB7B31-7A15-4A96-B83E-D8FF03FF11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85" y="2011176"/>
            <a:ext cx="10976143" cy="387278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2A65FF3-B95A-42B6-9FF3-59291D40C063}"/>
              </a:ext>
            </a:extLst>
          </p:cNvPr>
          <p:cNvSpPr/>
          <p:nvPr/>
        </p:nvSpPr>
        <p:spPr>
          <a:xfrm>
            <a:off x="463085" y="3818500"/>
            <a:ext cx="10976143" cy="850320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F2B882A-F701-472D-A7AD-DFBA0F817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A2T3Q2:</a:t>
            </a:r>
          </a:p>
        </p:txBody>
      </p:sp>
    </p:spTree>
    <p:extLst>
      <p:ext uri="{BB962C8B-B14F-4D97-AF65-F5344CB8AC3E}">
        <p14:creationId xmlns:p14="http://schemas.microsoft.com/office/powerpoint/2010/main" val="41011492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6CC57-8762-460B-9941-5151B76D6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121" y="0"/>
            <a:ext cx="10515600" cy="1325563"/>
          </a:xfrm>
        </p:spPr>
        <p:txBody>
          <a:bodyPr/>
          <a:lstStyle/>
          <a:p>
            <a:r>
              <a:rPr lang="en-GB" dirty="0"/>
              <a:t>Q2: Project Progress Diary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83EA3984-EC75-4B65-94A6-BD35A5C1F2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52253" y="1321356"/>
            <a:ext cx="10687493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</a:rPr>
              <a:t>Reflect on your project journey, not just the final outcome.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highlight>
                <a:srgbClr val="FFFF00"/>
              </a:highlight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Think about:</a:t>
            </a:r>
          </a:p>
          <a:p>
            <a:pPr lvl="1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How you planned and managed your project </a:t>
            </a:r>
          </a:p>
          <a:p>
            <a:pPr lvl="1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What went well </a:t>
            </a:r>
          </a:p>
          <a:p>
            <a:pPr lvl="1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What challenges you faced </a:t>
            </a:r>
          </a:p>
          <a:p>
            <a:pPr lvl="1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What you would do differently next time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38143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6CC57-8762-460B-9941-5151B76D6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Q2: Project Progress Diary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8244D-DDF5-47CA-B4B1-1F2E7C58D4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200" dirty="0"/>
              <a:t>Write notes under these three headings: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b="1" dirty="0">
                <a:solidFill>
                  <a:srgbClr val="00B050"/>
                </a:solidFill>
              </a:rPr>
              <a:t>✔</a:t>
            </a:r>
            <a:r>
              <a:rPr lang="en-GB" sz="3200" b="1" dirty="0"/>
              <a:t> What went well?</a:t>
            </a:r>
          </a:p>
          <a:p>
            <a:endParaRPr lang="en-GB" sz="3200" b="1" dirty="0"/>
          </a:p>
          <a:p>
            <a:r>
              <a:rPr lang="en-GB" sz="3200" b="1" dirty="0">
                <a:solidFill>
                  <a:srgbClr val="FFC000"/>
                </a:solidFill>
              </a:rPr>
              <a:t>⚠ </a:t>
            </a:r>
            <a:r>
              <a:rPr lang="en-GB" sz="3200" b="1" dirty="0"/>
              <a:t>What challenges did you face?</a:t>
            </a:r>
          </a:p>
          <a:p>
            <a:endParaRPr lang="en-GB" sz="3200" b="1" dirty="0"/>
          </a:p>
          <a:p>
            <a:r>
              <a:rPr lang="en-GB" sz="3200" b="1" dirty="0"/>
              <a:t>🔄 What would you do differently next time?</a:t>
            </a:r>
          </a:p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r>
              <a:rPr lang="en-GB" sz="3200" b="1" dirty="0"/>
              <a:t>Use your weekly progress sheets to support your reflection.</a:t>
            </a: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43135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8945858-3861-4677-9D96-A6FD9C46E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38" y="180466"/>
            <a:ext cx="10515600" cy="751294"/>
          </a:xfrm>
        </p:spPr>
        <p:txBody>
          <a:bodyPr/>
          <a:lstStyle/>
          <a:p>
            <a:r>
              <a:rPr lang="en-GB" dirty="0"/>
              <a:t>T3Q2 Assignment 2 support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9DD55C-6C0F-4CC3-9033-8D915545A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819" y="2030929"/>
            <a:ext cx="5551967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B050"/>
                </a:solidFill>
              </a:rPr>
              <a:t>✔</a:t>
            </a:r>
            <a:r>
              <a:rPr lang="en-GB" b="1" dirty="0"/>
              <a:t> Do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Reflect on your project management, not the technical solution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examples from your weekly progress sheets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Discuss both successes and challenges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Explain why something worked or didn't work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State what you would do differently next time</a:t>
            </a: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D4545FE4-A996-487F-B5F7-594A922FFEFB}"/>
              </a:ext>
            </a:extLst>
          </p:cNvPr>
          <p:cNvSpPr txBox="1">
            <a:spLocks/>
          </p:cNvSpPr>
          <p:nvPr/>
        </p:nvSpPr>
        <p:spPr>
          <a:xfrm>
            <a:off x="5898408" y="2030929"/>
            <a:ext cx="6097773" cy="40401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</a:rPr>
              <a:t>✗</a:t>
            </a:r>
            <a:r>
              <a:rPr lang="en-GB" sz="2600" b="1" dirty="0"/>
              <a:t> Avoid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Simply describing what happened each week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Listing tasks without reflecting on them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Saying everything went perfectly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Blaming other people for problems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Forgetting to explain what you learned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4CBC99-FC32-4C50-B1C8-1D5C43868C49}"/>
              </a:ext>
            </a:extLst>
          </p:cNvPr>
          <p:cNvSpPr txBox="1"/>
          <p:nvPr/>
        </p:nvSpPr>
        <p:spPr>
          <a:xfrm>
            <a:off x="195819" y="1031911"/>
            <a:ext cx="86398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FFC000"/>
                </a:solidFill>
              </a:rPr>
              <a:t>What do I need to do to get good marks?</a:t>
            </a:r>
          </a:p>
        </p:txBody>
      </p:sp>
    </p:spTree>
    <p:extLst>
      <p:ext uri="{BB962C8B-B14F-4D97-AF65-F5344CB8AC3E}">
        <p14:creationId xmlns:p14="http://schemas.microsoft.com/office/powerpoint/2010/main" val="2806074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3D49B8-41AE-1196-BA34-DFEADCAA98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51A446-20FF-1DEC-A542-CF524F2EA9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1158" y="1562949"/>
            <a:ext cx="10867292" cy="4985658"/>
          </a:xfrm>
          <a:gradFill flip="none" rotWithShape="1">
            <a:gsLst>
              <a:gs pos="0">
                <a:srgbClr val="FFFF00"/>
              </a:gs>
              <a:gs pos="33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964565" indent="-5143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a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2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Weekly Project Progress sheet</a:t>
            </a:r>
            <a:r>
              <a:rPr lang="en-GB" sz="32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review and manage the implementation part of your project and </a:t>
            </a: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assignment 2 progress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marL="964565" indent="-5143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Any Qs please let us know.</a:t>
            </a:r>
            <a:endParaRPr lang="en-GB" sz="1100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0215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Reminder: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Place your ‘Weekly Project Progress sheets’ in the 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appendix section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 the assignment for marks.</a:t>
            </a:r>
          </a:p>
          <a:p>
            <a:pPr marL="450215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8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410CA9-0BE2-FDDD-4BF9-99DCE51917CE}"/>
              </a:ext>
            </a:extLst>
          </p:cNvPr>
          <p:cNvSpPr txBox="1"/>
          <p:nvPr/>
        </p:nvSpPr>
        <p:spPr>
          <a:xfrm>
            <a:off x="133673" y="309393"/>
            <a:ext cx="116083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Activity: </a:t>
            </a:r>
            <a:r>
              <a:rPr kumimoji="0" lang="en-US" sz="6000" b="0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</a:t>
            </a:r>
            <a:r>
              <a:rPr kumimoji="0" lang="en-GB" sz="6000" b="0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Arial" panose="020B0604020202020204" pitchFamily="34" charset="0"/>
              </a:rPr>
              <a:t>Progress sheet </a:t>
            </a:r>
            <a:endParaRPr kumimoji="0" lang="en-GB" sz="60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Document with solid fill">
            <a:extLst>
              <a:ext uri="{FF2B5EF4-FFF2-40B4-BE49-F238E27FC236}">
                <a16:creationId xmlns:a16="http://schemas.microsoft.com/office/drawing/2014/main" id="{E61580F4-9E0E-8AE2-FF68-046F7940DF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969085" y="4837168"/>
            <a:ext cx="1711439" cy="1711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6419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9CB7B31-7A15-4A96-B83E-D8FF03FF11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904" y="2011176"/>
            <a:ext cx="10976143" cy="387278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2A65FF3-B95A-42B6-9FF3-59291D40C063}"/>
              </a:ext>
            </a:extLst>
          </p:cNvPr>
          <p:cNvSpPr/>
          <p:nvPr/>
        </p:nvSpPr>
        <p:spPr>
          <a:xfrm>
            <a:off x="553248" y="4614612"/>
            <a:ext cx="10976143" cy="604852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07DB145-D71A-4193-8AD7-A0B7BE5D1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A2T3Q3:</a:t>
            </a:r>
          </a:p>
        </p:txBody>
      </p:sp>
    </p:spTree>
    <p:extLst>
      <p:ext uri="{BB962C8B-B14F-4D97-AF65-F5344CB8AC3E}">
        <p14:creationId xmlns:p14="http://schemas.microsoft.com/office/powerpoint/2010/main" val="12797948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5972" y="187426"/>
            <a:ext cx="8907740" cy="1384554"/>
          </a:xfrm>
          <a:ln>
            <a:solidFill>
              <a:schemeClr val="tx1"/>
            </a:solidFill>
          </a:ln>
        </p:spPr>
        <p:txBody>
          <a:bodyPr anchor="ctr">
            <a:normAutofit/>
          </a:bodyPr>
          <a:lstStyle/>
          <a:p>
            <a:pPr marL="457200">
              <a:lnSpc>
                <a:spcPct val="115000"/>
              </a:lnSpc>
            </a:pPr>
            <a:r>
              <a:rPr lang="en-GB" sz="5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Task 3 Q.3: Skill development</a:t>
            </a:r>
            <a:endParaRPr lang="en-GB" sz="60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1794" y="1748372"/>
            <a:ext cx="9202722" cy="2760014"/>
          </a:xfrm>
        </p:spPr>
        <p:txBody>
          <a:bodyPr anchor="t">
            <a:normAutofit lnSpcReduction="10000"/>
          </a:bodyPr>
          <a:lstStyle/>
          <a:p>
            <a:pPr indent="0">
              <a:lnSpc>
                <a:spcPct val="110000"/>
              </a:lnSpc>
              <a:spcBef>
                <a:spcPts val="600"/>
              </a:spcBef>
              <a:buNone/>
            </a:pPr>
            <a:r>
              <a:rPr lang="en-GB" sz="43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Q.3: Skills:</a:t>
            </a:r>
            <a:r>
              <a:rPr lang="en-GB" sz="43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800100" indent="-571500">
              <a:lnSpc>
                <a:spcPct val="110000"/>
              </a:lnSpc>
              <a:spcBef>
                <a:spcPts val="600"/>
              </a:spcBef>
            </a:pPr>
            <a:r>
              <a:rPr lang="en-GB" sz="39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Think about the </a:t>
            </a:r>
            <a:r>
              <a:rPr lang="en-GB" sz="39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new knowledge and skills</a:t>
            </a:r>
            <a:r>
              <a:rPr lang="en-GB" sz="39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you have developed as a result of undertaking this module.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F1CEA4-76F4-4482-8530-2FACA57659F7}"/>
              </a:ext>
            </a:extLst>
          </p:cNvPr>
          <p:cNvSpPr/>
          <p:nvPr/>
        </p:nvSpPr>
        <p:spPr>
          <a:xfrm>
            <a:off x="228663" y="355878"/>
            <a:ext cx="154618" cy="100165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F675853-5AF2-747A-B112-3B7FFB37092D}"/>
              </a:ext>
            </a:extLst>
          </p:cNvPr>
          <p:cNvGrpSpPr/>
          <p:nvPr/>
        </p:nvGrpSpPr>
        <p:grpSpPr>
          <a:xfrm>
            <a:off x="9510595" y="136448"/>
            <a:ext cx="2886888" cy="5983862"/>
            <a:chOff x="8071311" y="134724"/>
            <a:chExt cx="2812289" cy="5812774"/>
          </a:xfrm>
        </p:grpSpPr>
        <p:pic>
          <p:nvPicPr>
            <p:cNvPr id="6" name="Graphic 5" descr="Gantt Chart outline">
              <a:extLst>
                <a:ext uri="{FF2B5EF4-FFF2-40B4-BE49-F238E27FC236}">
                  <a16:creationId xmlns:a16="http://schemas.microsoft.com/office/drawing/2014/main" id="{88197E18-29A1-1806-C019-6845CE146D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054997" y="2980413"/>
              <a:ext cx="1828603" cy="1828603"/>
            </a:xfrm>
            <a:prstGeom prst="rect">
              <a:avLst/>
            </a:prstGeom>
          </p:spPr>
        </p:pic>
        <p:pic>
          <p:nvPicPr>
            <p:cNvPr id="7" name="Graphic 6" descr="Blueprint outline">
              <a:extLst>
                <a:ext uri="{FF2B5EF4-FFF2-40B4-BE49-F238E27FC236}">
                  <a16:creationId xmlns:a16="http://schemas.microsoft.com/office/drawing/2014/main" id="{E3D8F547-BE45-3E1F-98E0-7877229FA41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8335779" y="4118895"/>
              <a:ext cx="1828603" cy="1828603"/>
            </a:xfrm>
            <a:prstGeom prst="rect">
              <a:avLst/>
            </a:prstGeom>
          </p:spPr>
        </p:pic>
        <p:pic>
          <p:nvPicPr>
            <p:cNvPr id="8" name="Graphic 7" descr="List outline">
              <a:extLst>
                <a:ext uri="{FF2B5EF4-FFF2-40B4-BE49-F238E27FC236}">
                  <a16:creationId xmlns:a16="http://schemas.microsoft.com/office/drawing/2014/main" id="{DB6435C5-0FA3-1238-67F6-753CCCDD46B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8452016" y="1725210"/>
              <a:ext cx="1828603" cy="1828603"/>
            </a:xfrm>
            <a:prstGeom prst="rect">
              <a:avLst/>
            </a:prstGeom>
          </p:spPr>
        </p:pic>
        <p:pic>
          <p:nvPicPr>
            <p:cNvPr id="15" name="Graphic 14" descr="Target outline">
              <a:extLst>
                <a:ext uri="{FF2B5EF4-FFF2-40B4-BE49-F238E27FC236}">
                  <a16:creationId xmlns:a16="http://schemas.microsoft.com/office/drawing/2014/main" id="{006B511D-65B1-C9D7-F966-6516B16F057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8071311" y="134724"/>
              <a:ext cx="1967372" cy="1967372"/>
            </a:xfrm>
            <a:prstGeom prst="rect">
              <a:avLst/>
            </a:prstGeom>
          </p:spPr>
        </p:pic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6D6B515E-1D95-61C0-FD98-8BE28E393413}"/>
              </a:ext>
            </a:extLst>
          </p:cNvPr>
          <p:cNvSpPr txBox="1"/>
          <p:nvPr/>
        </p:nvSpPr>
        <p:spPr>
          <a:xfrm>
            <a:off x="540306" y="5151635"/>
            <a:ext cx="88063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We'll identify those skills in the next activity.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8CFA5F-50C8-493A-882C-0E0BB7302646}"/>
              </a:ext>
            </a:extLst>
          </p:cNvPr>
          <p:cNvSpPr txBox="1"/>
          <p:nvPr/>
        </p:nvSpPr>
        <p:spPr>
          <a:xfrm>
            <a:off x="7612834" y="5778695"/>
            <a:ext cx="242181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What did I learn?</a:t>
            </a:r>
            <a:br>
              <a:rPr lang="en-GB" dirty="0"/>
            </a:br>
            <a:r>
              <a:rPr lang="en-GB" b="1" dirty="0"/>
              <a:t>How did I learn it?</a:t>
            </a:r>
            <a:br>
              <a:rPr lang="en-GB" dirty="0"/>
            </a:br>
            <a:r>
              <a:rPr lang="en-GB" b="1" dirty="0"/>
              <a:t>Why will it be useful?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55616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50098F-DEB4-7A34-A26C-9B1FE08AD2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B39DC-0FB0-C9C2-EF68-A1C025327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249" y="229891"/>
            <a:ext cx="9900466" cy="1029168"/>
          </a:xfrm>
          <a:ln>
            <a:solidFill>
              <a:schemeClr val="tx1"/>
            </a:solidFill>
          </a:ln>
        </p:spPr>
        <p:txBody>
          <a:bodyPr anchor="ctr">
            <a:normAutofit/>
          </a:bodyPr>
          <a:lstStyle/>
          <a:p>
            <a:r>
              <a:rPr lang="en-GB" sz="5400" b="1" dirty="0"/>
              <a:t> </a:t>
            </a:r>
            <a:r>
              <a:rPr lang="en-GB" sz="5400" b="1" u="sng" dirty="0"/>
              <a:t>New Knowledge and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61A57-F8BC-13D9-72EA-6EA527E4A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095" y="1375625"/>
            <a:ext cx="9495031" cy="5313562"/>
          </a:xfrm>
        </p:spPr>
        <p:txBody>
          <a:bodyPr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None/>
            </a:pPr>
            <a:r>
              <a:rPr lang="en-GB" sz="2300" dirty="0"/>
              <a:t>Your project will help you to develop both hard and soft skills. Both are equally required in the workplace. Such as: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>
                <a:srgbClr val="FFFF00"/>
              </a:buClr>
            </a:pPr>
            <a:r>
              <a:rPr lang="en-GB" sz="2300" b="1" dirty="0">
                <a:solidFill>
                  <a:schemeClr val="bg1"/>
                </a:solidFill>
                <a:highlight>
                  <a:srgbClr val="FFFF00"/>
                </a:highlight>
              </a:rPr>
              <a:t>Hard skills:</a:t>
            </a:r>
            <a:r>
              <a:rPr lang="en-GB" sz="2300" b="1" dirty="0">
                <a:solidFill>
                  <a:schemeClr val="bg1"/>
                </a:solidFill>
              </a:rPr>
              <a:t> </a:t>
            </a:r>
            <a:r>
              <a:rPr lang="en-GB" sz="2300" dirty="0"/>
              <a:t>refer to the digital &amp; </a:t>
            </a:r>
            <a:r>
              <a:rPr lang="en-GB" sz="2300" b="1" dirty="0"/>
              <a:t>technical skills* </a:t>
            </a:r>
            <a:r>
              <a:rPr lang="en-GB" sz="2300" dirty="0"/>
              <a:t>(*</a:t>
            </a:r>
            <a:r>
              <a:rPr lang="en-GB" sz="2300" b="1" dirty="0"/>
              <a:t>more project-specific</a:t>
            </a:r>
            <a:r>
              <a:rPr lang="en-GB" sz="2300" dirty="0"/>
              <a:t>) you are developing as a result of undertaking your project, e.g. 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>
                <a:srgbClr val="FFFF00"/>
              </a:buClr>
            </a:pPr>
            <a:r>
              <a:rPr lang="en-GB" sz="2300" b="1" dirty="0"/>
              <a:t>Digital skills </a:t>
            </a:r>
            <a:r>
              <a:rPr lang="en-GB" sz="2300" dirty="0"/>
              <a:t>such as the use of Project management/Gantt software 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>
                <a:srgbClr val="FFFF00"/>
              </a:buClr>
            </a:pPr>
            <a:r>
              <a:rPr lang="en-GB" sz="2300" b="1" dirty="0"/>
              <a:t>Technical skills </a:t>
            </a:r>
            <a:r>
              <a:rPr lang="en-GB" sz="2300" dirty="0"/>
              <a:t>for Project design &amp; development/implementation.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>
                <a:srgbClr val="FFFF00"/>
              </a:buClr>
            </a:pPr>
            <a:r>
              <a:rPr lang="en-GB" sz="2300" b="1" dirty="0">
                <a:solidFill>
                  <a:schemeClr val="bg1"/>
                </a:solidFill>
                <a:highlight>
                  <a:srgbClr val="FFFF00"/>
                </a:highlight>
              </a:rPr>
              <a:t>Soft skills</a:t>
            </a:r>
            <a:r>
              <a:rPr lang="en-GB" sz="2300" dirty="0">
                <a:solidFill>
                  <a:schemeClr val="bg1"/>
                </a:solidFill>
                <a:highlight>
                  <a:srgbClr val="FFFF00"/>
                </a:highlight>
              </a:rPr>
              <a:t>:</a:t>
            </a:r>
            <a:r>
              <a:rPr lang="en-GB" sz="2300" dirty="0">
                <a:solidFill>
                  <a:schemeClr val="bg1"/>
                </a:solidFill>
              </a:rPr>
              <a:t> </a:t>
            </a:r>
            <a:r>
              <a:rPr lang="en-GB" sz="2300" dirty="0"/>
              <a:t>refer to more subjective personal, professional and social skills you develop while undertaking your project e.g. 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>
                <a:srgbClr val="FFFF00"/>
              </a:buClr>
            </a:pPr>
            <a:r>
              <a:rPr lang="en-GB" sz="2300" b="1" dirty="0"/>
              <a:t>Project Leadership &amp; management: </a:t>
            </a:r>
            <a:r>
              <a:rPr lang="en-GB" sz="2300" dirty="0"/>
              <a:t>Self-motivation, Organisation, planning &amp; project management skills, time management, problem-solving, resilience, positive attitude.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>
                <a:srgbClr val="FFFF00"/>
              </a:buClr>
            </a:pPr>
            <a:r>
              <a:rPr lang="en-GB" sz="2300" b="1" dirty="0"/>
              <a:t>Social &amp; communication skills </a:t>
            </a:r>
            <a:r>
              <a:rPr lang="en-GB" sz="2300" dirty="0"/>
              <a:t>e.g. communicating with others to receive feedback, solve problems and professional legal and ethical considerations.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D356E5A-3A74-5183-010E-3F740DEF7090}"/>
              </a:ext>
            </a:extLst>
          </p:cNvPr>
          <p:cNvSpPr/>
          <p:nvPr/>
        </p:nvSpPr>
        <p:spPr>
          <a:xfrm>
            <a:off x="277951" y="341983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Graphic 5" descr="Lightbulb and gear with solid fill">
            <a:extLst>
              <a:ext uri="{FF2B5EF4-FFF2-40B4-BE49-F238E27FC236}">
                <a16:creationId xmlns:a16="http://schemas.microsoft.com/office/drawing/2014/main" id="{7A77DA7C-0583-944A-21A3-AD3BD0630D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78086" y="96147"/>
            <a:ext cx="1486486" cy="1486486"/>
          </a:xfrm>
          <a:prstGeom prst="rect">
            <a:avLst/>
          </a:prstGeom>
        </p:spPr>
      </p:pic>
      <p:pic>
        <p:nvPicPr>
          <p:cNvPr id="8" name="Graphic 7" descr="Gantt Chart with solid fill">
            <a:extLst>
              <a:ext uri="{FF2B5EF4-FFF2-40B4-BE49-F238E27FC236}">
                <a16:creationId xmlns:a16="http://schemas.microsoft.com/office/drawing/2014/main" id="{15435D77-0DA1-762F-80EB-1327E22B21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478086" y="4864968"/>
            <a:ext cx="1833600" cy="1833600"/>
          </a:xfrm>
          <a:prstGeom prst="rect">
            <a:avLst/>
          </a:prstGeom>
        </p:spPr>
      </p:pic>
      <p:pic>
        <p:nvPicPr>
          <p:cNvPr id="10" name="Graphic 9" descr="List with solid fill">
            <a:extLst>
              <a:ext uri="{FF2B5EF4-FFF2-40B4-BE49-F238E27FC236}">
                <a16:creationId xmlns:a16="http://schemas.microsoft.com/office/drawing/2014/main" id="{AF669A86-FD43-5BEC-FE9A-64F1C4FC1E6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358400" y="3142902"/>
            <a:ext cx="1833600" cy="1833600"/>
          </a:xfrm>
          <a:prstGeom prst="rect">
            <a:avLst/>
          </a:prstGeom>
        </p:spPr>
      </p:pic>
      <p:pic>
        <p:nvPicPr>
          <p:cNvPr id="14" name="Graphic 13" descr="Meeting outline">
            <a:extLst>
              <a:ext uri="{FF2B5EF4-FFF2-40B4-BE49-F238E27FC236}">
                <a16:creationId xmlns:a16="http://schemas.microsoft.com/office/drawing/2014/main" id="{6AF86CE6-4C49-8FDC-B033-735DA13F957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358400" y="1375625"/>
            <a:ext cx="1833600" cy="18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1956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C1F3FF-7174-E0D7-EBFC-0B61F362C6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4C30EB-0F28-E049-774B-551ECB766B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4574" y="1445968"/>
            <a:ext cx="9650467" cy="4947797"/>
          </a:xfrm>
          <a:gradFill flip="none" rotWithShape="1">
            <a:gsLst>
              <a:gs pos="0">
                <a:srgbClr val="FFFF00"/>
              </a:gs>
              <a:gs pos="33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endParaRPr lang="en-GB" sz="600" b="1" dirty="0"/>
          </a:p>
          <a:p>
            <a:pPr marL="360000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200" b="1" dirty="0"/>
              <a:t>Q: </a:t>
            </a:r>
            <a:r>
              <a:rPr lang="en-GB" sz="3200" dirty="0"/>
              <a:t>Reflect and document the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Project Management 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knowledge and skills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/>
              <a:t>you have gained / are gaining as a result of completing your project.</a:t>
            </a:r>
          </a:p>
          <a:p>
            <a:pPr marL="360000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200" b="1" dirty="0"/>
              <a:t>Q: </a:t>
            </a:r>
            <a:r>
              <a:rPr lang="en-GB" sz="3200" dirty="0"/>
              <a:t>Reflect and document the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Technology &amp; Technical knowledge and skills</a:t>
            </a:r>
            <a:r>
              <a:rPr lang="en-GB" sz="3200" b="1" dirty="0">
                <a:solidFill>
                  <a:schemeClr val="bg1"/>
                </a:solidFill>
              </a:rPr>
              <a:t> </a:t>
            </a:r>
            <a:r>
              <a:rPr lang="en-GB" sz="3200" dirty="0"/>
              <a:t>you have gained / are gaining as a result of completing your project.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endParaRPr lang="en-GB" sz="1800" dirty="0"/>
          </a:p>
          <a:p>
            <a:pPr marL="3600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dirty="0">
                <a:ea typeface="Times New Roman" panose="02020603050405020304" pitchFamily="18" charset="0"/>
                <a:cs typeface="Arial" panose="020B0604020202020204" pitchFamily="34" charset="0"/>
              </a:rPr>
              <a:t>This will support the completion of Q.3 of Task 3.</a:t>
            </a:r>
            <a:endParaRPr lang="en-GB" sz="32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3DEC70-D12D-B04B-134E-CB6E691C0AD5}"/>
              </a:ext>
            </a:extLst>
          </p:cNvPr>
          <p:cNvSpPr txBox="1"/>
          <p:nvPr/>
        </p:nvSpPr>
        <p:spPr>
          <a:xfrm>
            <a:off x="133673" y="309393"/>
            <a:ext cx="116083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Activity:</a:t>
            </a:r>
            <a:r>
              <a:rPr kumimoji="0" lang="en-US" sz="5400" b="0" i="0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5400" b="0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New knowledge &amp; skills</a:t>
            </a:r>
            <a:endParaRPr kumimoji="0" lang="en-GB" sz="54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Graphic 1" descr="Lightbulb and gear with solid fill">
            <a:extLst>
              <a:ext uri="{FF2B5EF4-FFF2-40B4-BE49-F238E27FC236}">
                <a16:creationId xmlns:a16="http://schemas.microsoft.com/office/drawing/2014/main" id="{BFFD0418-93BD-42AC-493B-41195CF6CA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224727" y="96147"/>
            <a:ext cx="1486486" cy="1486486"/>
          </a:xfrm>
          <a:prstGeom prst="rect">
            <a:avLst/>
          </a:prstGeom>
        </p:spPr>
      </p:pic>
      <p:pic>
        <p:nvPicPr>
          <p:cNvPr id="5" name="Graphic 4" descr="Gantt Chart with solid fill">
            <a:extLst>
              <a:ext uri="{FF2B5EF4-FFF2-40B4-BE49-F238E27FC236}">
                <a16:creationId xmlns:a16="http://schemas.microsoft.com/office/drawing/2014/main" id="{69CD2F44-E2E1-6B56-D1FD-D561121BC8A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24727" y="4864968"/>
            <a:ext cx="1833600" cy="1833600"/>
          </a:xfrm>
          <a:prstGeom prst="rect">
            <a:avLst/>
          </a:prstGeom>
        </p:spPr>
      </p:pic>
      <p:pic>
        <p:nvPicPr>
          <p:cNvPr id="8" name="Graphic 7" descr="List with solid fill">
            <a:extLst>
              <a:ext uri="{FF2B5EF4-FFF2-40B4-BE49-F238E27FC236}">
                <a16:creationId xmlns:a16="http://schemas.microsoft.com/office/drawing/2014/main" id="{D3188408-582B-E205-6590-8E9C2828AEC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105041" y="3142902"/>
            <a:ext cx="1833600" cy="1833600"/>
          </a:xfrm>
          <a:prstGeom prst="rect">
            <a:avLst/>
          </a:prstGeom>
        </p:spPr>
      </p:pic>
      <p:pic>
        <p:nvPicPr>
          <p:cNvPr id="9" name="Graphic 8" descr="Meeting outline">
            <a:extLst>
              <a:ext uri="{FF2B5EF4-FFF2-40B4-BE49-F238E27FC236}">
                <a16:creationId xmlns:a16="http://schemas.microsoft.com/office/drawing/2014/main" id="{B32A991F-EF32-2118-9EEA-E3C4020FCFA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105041" y="1375625"/>
            <a:ext cx="1833600" cy="18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0969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8945858-3861-4677-9D96-A6FD9C46E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38" y="180466"/>
            <a:ext cx="10515600" cy="751294"/>
          </a:xfrm>
        </p:spPr>
        <p:txBody>
          <a:bodyPr/>
          <a:lstStyle/>
          <a:p>
            <a:r>
              <a:rPr lang="en-GB" dirty="0"/>
              <a:t>T3Q3 Assignment 2 support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9DD55C-6C0F-4CC3-9033-8D915545A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819" y="2030929"/>
            <a:ext cx="5551967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B050"/>
                </a:solidFill>
              </a:rPr>
              <a:t>✔</a:t>
            </a:r>
            <a:r>
              <a:rPr lang="en-GB" b="1" dirty="0"/>
              <a:t> Do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Include both technical and professional skills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Give specific examples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Explain how you developed each skill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Explain why it will be useful in the future</a:t>
            </a: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D4545FE4-A996-487F-B5F7-594A922FFEFB}"/>
              </a:ext>
            </a:extLst>
          </p:cNvPr>
          <p:cNvSpPr txBox="1">
            <a:spLocks/>
          </p:cNvSpPr>
          <p:nvPr/>
        </p:nvSpPr>
        <p:spPr>
          <a:xfrm>
            <a:off x="5898408" y="2030929"/>
            <a:ext cx="6097773" cy="40401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</a:rPr>
              <a:t>✗</a:t>
            </a:r>
            <a:r>
              <a:rPr lang="en-GB" sz="2600" b="1" dirty="0"/>
              <a:t> Avoid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Simply listing software or technologies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Repeating your project description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Claiming skills without evidence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Forgetting to reflect on your learning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4CBC99-FC32-4C50-B1C8-1D5C43868C49}"/>
              </a:ext>
            </a:extLst>
          </p:cNvPr>
          <p:cNvSpPr txBox="1"/>
          <p:nvPr/>
        </p:nvSpPr>
        <p:spPr>
          <a:xfrm>
            <a:off x="195819" y="1031911"/>
            <a:ext cx="86398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FFC000"/>
                </a:solidFill>
              </a:rPr>
              <a:t>What do I need to do to get good marks?</a:t>
            </a:r>
          </a:p>
        </p:txBody>
      </p:sp>
    </p:spTree>
    <p:extLst>
      <p:ext uri="{BB962C8B-B14F-4D97-AF65-F5344CB8AC3E}">
        <p14:creationId xmlns:p14="http://schemas.microsoft.com/office/powerpoint/2010/main" val="39232231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31656B1A-F821-4286-BBF4-F9EF163862B9}"/>
              </a:ext>
            </a:extLst>
          </p:cNvPr>
          <p:cNvGrpSpPr/>
          <p:nvPr/>
        </p:nvGrpSpPr>
        <p:grpSpPr>
          <a:xfrm>
            <a:off x="285797" y="1340587"/>
            <a:ext cx="10976143" cy="3872788"/>
            <a:chOff x="286771" y="1369909"/>
            <a:chExt cx="10976143" cy="3872788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69CB7B31-7A15-4A96-B83E-D8FF03FF118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86771" y="1369909"/>
              <a:ext cx="10976143" cy="3872788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F2A65FF3-B95A-42B6-9FF3-59291D40C063}"/>
                </a:ext>
              </a:extLst>
            </p:cNvPr>
            <p:cNvSpPr/>
            <p:nvPr/>
          </p:nvSpPr>
          <p:spPr>
            <a:xfrm>
              <a:off x="516069" y="4564005"/>
              <a:ext cx="10515600" cy="604852"/>
            </a:xfrm>
            <a:prstGeom prst="rect">
              <a:avLst/>
            </a:prstGeom>
            <a:noFill/>
            <a:ln w="28575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78C9F255-0415-4126-866C-931BB59A6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069" y="15024"/>
            <a:ext cx="10515600" cy="1325563"/>
          </a:xfrm>
        </p:spPr>
        <p:txBody>
          <a:bodyPr/>
          <a:lstStyle/>
          <a:p>
            <a:r>
              <a:rPr lang="en-GB" dirty="0"/>
              <a:t>A2T3Q4:</a:t>
            </a:r>
          </a:p>
        </p:txBody>
      </p:sp>
      <p:pic>
        <p:nvPicPr>
          <p:cNvPr id="7" name="Graphic 6" descr="Group of people outline">
            <a:extLst>
              <a:ext uri="{FF2B5EF4-FFF2-40B4-BE49-F238E27FC236}">
                <a16:creationId xmlns:a16="http://schemas.microsoft.com/office/drawing/2014/main" id="{4DC11310-E0B8-43AE-AEEB-16373F9A77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3655" y="5683434"/>
            <a:ext cx="1115535" cy="1115535"/>
          </a:xfrm>
          <a:prstGeom prst="rect">
            <a:avLst/>
          </a:prstGeom>
        </p:spPr>
      </p:pic>
      <p:pic>
        <p:nvPicPr>
          <p:cNvPr id="8" name="Graphic 7" descr="Woman with cane outline">
            <a:extLst>
              <a:ext uri="{FF2B5EF4-FFF2-40B4-BE49-F238E27FC236}">
                <a16:creationId xmlns:a16="http://schemas.microsoft.com/office/drawing/2014/main" id="{A32F9777-455F-408D-89D2-FEBDBEAC906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004050" y="5722782"/>
            <a:ext cx="1115535" cy="1115535"/>
          </a:xfrm>
          <a:prstGeom prst="rect">
            <a:avLst/>
          </a:prstGeom>
        </p:spPr>
      </p:pic>
      <p:pic>
        <p:nvPicPr>
          <p:cNvPr id="9" name="Graphic 8" descr="Man With Pram with solid fill">
            <a:extLst>
              <a:ext uri="{FF2B5EF4-FFF2-40B4-BE49-F238E27FC236}">
                <a16:creationId xmlns:a16="http://schemas.microsoft.com/office/drawing/2014/main" id="{8F711C01-FC44-4018-B548-FB8329EE85C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318688" y="5683434"/>
            <a:ext cx="1115535" cy="1115535"/>
          </a:xfrm>
          <a:prstGeom prst="rect">
            <a:avLst/>
          </a:prstGeom>
        </p:spPr>
      </p:pic>
      <p:pic>
        <p:nvPicPr>
          <p:cNvPr id="10" name="Graphic 9" descr="Woman with kid with solid fill">
            <a:extLst>
              <a:ext uri="{FF2B5EF4-FFF2-40B4-BE49-F238E27FC236}">
                <a16:creationId xmlns:a16="http://schemas.microsoft.com/office/drawing/2014/main" id="{2A95D386-7805-4ABD-A2DD-08D40D49BEC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756583" y="5731807"/>
            <a:ext cx="1115535" cy="1115535"/>
          </a:xfrm>
          <a:prstGeom prst="rect">
            <a:avLst/>
          </a:prstGeom>
        </p:spPr>
      </p:pic>
      <p:pic>
        <p:nvPicPr>
          <p:cNvPr id="11" name="Graphic 10" descr="Little Girl With Balloon outline">
            <a:extLst>
              <a:ext uri="{FF2B5EF4-FFF2-40B4-BE49-F238E27FC236}">
                <a16:creationId xmlns:a16="http://schemas.microsoft.com/office/drawing/2014/main" id="{AB2375ED-117E-42B2-8876-EDE97E6709D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845463" y="5697303"/>
            <a:ext cx="1115535" cy="1115535"/>
          </a:xfrm>
          <a:prstGeom prst="rect">
            <a:avLst/>
          </a:prstGeom>
        </p:spPr>
      </p:pic>
      <p:pic>
        <p:nvPicPr>
          <p:cNvPr id="12" name="Graphic 11" descr="Person in wheelchair outline">
            <a:extLst>
              <a:ext uri="{FF2B5EF4-FFF2-40B4-BE49-F238E27FC236}">
                <a16:creationId xmlns:a16="http://schemas.microsoft.com/office/drawing/2014/main" id="{265C43B2-3112-4137-AB18-25A18BC403E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6960998" y="5742465"/>
            <a:ext cx="1115535" cy="1115535"/>
          </a:xfrm>
          <a:prstGeom prst="rect">
            <a:avLst/>
          </a:prstGeom>
        </p:spPr>
      </p:pic>
      <p:pic>
        <p:nvPicPr>
          <p:cNvPr id="13" name="Graphic 12" descr="Renewable Energy outline">
            <a:extLst>
              <a:ext uri="{FF2B5EF4-FFF2-40B4-BE49-F238E27FC236}">
                <a16:creationId xmlns:a16="http://schemas.microsoft.com/office/drawing/2014/main" id="{0B9714FC-8C02-44F0-B30B-CCDB8665ED43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8396368" y="5799811"/>
            <a:ext cx="1058189" cy="1058189"/>
          </a:xfrm>
          <a:prstGeom prst="rect">
            <a:avLst/>
          </a:prstGeom>
        </p:spPr>
      </p:pic>
      <p:pic>
        <p:nvPicPr>
          <p:cNvPr id="14" name="Graphic 13" descr="Electric car with solid fill">
            <a:extLst>
              <a:ext uri="{FF2B5EF4-FFF2-40B4-BE49-F238E27FC236}">
                <a16:creationId xmlns:a16="http://schemas.microsoft.com/office/drawing/2014/main" id="{E4ABDD24-D7F6-44F6-A425-856E166E9464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9774392" y="5557605"/>
            <a:ext cx="1542599" cy="1542599"/>
          </a:xfrm>
          <a:prstGeom prst="rect">
            <a:avLst/>
          </a:prstGeom>
        </p:spPr>
      </p:pic>
      <p:pic>
        <p:nvPicPr>
          <p:cNvPr id="15" name="Graphic 14" descr="Open hand with plant with solid fill">
            <a:extLst>
              <a:ext uri="{FF2B5EF4-FFF2-40B4-BE49-F238E27FC236}">
                <a16:creationId xmlns:a16="http://schemas.microsoft.com/office/drawing/2014/main" id="{69EBEC18-42A2-49EE-AA27-231C29A3F880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10955686" y="4476911"/>
            <a:ext cx="1265554" cy="1265554"/>
          </a:xfrm>
          <a:prstGeom prst="rect">
            <a:avLst/>
          </a:prstGeom>
        </p:spPr>
      </p:pic>
      <p:pic>
        <p:nvPicPr>
          <p:cNvPr id="16" name="Graphic 15" descr="Sustainability with solid fill">
            <a:extLst>
              <a:ext uri="{FF2B5EF4-FFF2-40B4-BE49-F238E27FC236}">
                <a16:creationId xmlns:a16="http://schemas.microsoft.com/office/drawing/2014/main" id="{466126AE-2C02-4E1D-B7D0-C0C3CE310E4B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11207639" y="3115619"/>
            <a:ext cx="1017062" cy="1017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2784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06144" y="1682922"/>
            <a:ext cx="11274865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  <a:defRPr sz="2200" b="1">
                <a:solidFill>
                  <a:srgbClr val="FFE600"/>
                </a:solidFill>
              </a:defRPr>
            </a:pPr>
            <a:r>
              <a:rPr lang="en-GB" sz="3200" dirty="0"/>
              <a:t>Ask yourself one question</a:t>
            </a:r>
            <a:r>
              <a:rPr sz="3200" dirty="0"/>
              <a:t>...</a:t>
            </a:r>
            <a:endParaRPr lang="en-GB" sz="3200" dirty="0"/>
          </a:p>
          <a:p>
            <a:pPr>
              <a:spcBef>
                <a:spcPts val="1200"/>
              </a:spcBef>
              <a:spcAft>
                <a:spcPts val="1200"/>
              </a:spcAft>
              <a:defRPr sz="2200" b="1">
                <a:solidFill>
                  <a:srgbClr val="FFE600"/>
                </a:solidFill>
              </a:defRPr>
            </a:pPr>
            <a:r>
              <a:rPr lang="en-GB" sz="3200" dirty="0"/>
              <a:t>	… Who benefits from your project and how?</a:t>
            </a:r>
            <a:endParaRPr sz="32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C95271D-00C0-4D4A-81BE-12EDAAD1E760}"/>
              </a:ext>
            </a:extLst>
          </p:cNvPr>
          <p:cNvGrpSpPr/>
          <p:nvPr/>
        </p:nvGrpSpPr>
        <p:grpSpPr>
          <a:xfrm>
            <a:off x="342872" y="3346587"/>
            <a:ext cx="11401408" cy="1920240"/>
            <a:chOff x="218048" y="2607313"/>
            <a:chExt cx="11401408" cy="1920240"/>
          </a:xfrm>
        </p:grpSpPr>
        <p:sp>
          <p:nvSpPr>
            <p:cNvPr id="5" name="Rounded Rectangle 4"/>
            <p:cNvSpPr/>
            <p:nvPr/>
          </p:nvSpPr>
          <p:spPr>
            <a:xfrm>
              <a:off x="218048" y="2607313"/>
              <a:ext cx="2760328" cy="1920240"/>
            </a:xfrm>
            <a:prstGeom prst="roundRect">
              <a:avLst/>
            </a:prstGeom>
            <a:noFill/>
            <a:ln>
              <a:solidFill>
                <a:srgbClr val="FFE6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defRPr sz="1800" b="1">
                  <a:solidFill>
                    <a:srgbClr val="FFE600"/>
                  </a:solidFill>
                </a:defRPr>
              </a:pPr>
              <a:r>
                <a:rPr sz="2800"/>
                <a:t>People &amp; Communities</a:t>
              </a:r>
            </a:p>
            <a:p>
              <a:pPr algn="ctr">
                <a:defRPr sz="1600">
                  <a:solidFill>
                    <a:srgbClr val="FFFFFF"/>
                  </a:solidFill>
                </a:defRPr>
              </a:pPr>
              <a:r>
                <a:rPr sz="1400"/>
                <a:t>Improve quality of life</a:t>
              </a: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3098408" y="2607313"/>
              <a:ext cx="2760328" cy="1920240"/>
            </a:xfrm>
            <a:prstGeom prst="roundRect">
              <a:avLst/>
            </a:prstGeom>
            <a:noFill/>
            <a:ln>
              <a:solidFill>
                <a:srgbClr val="FFE6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defRPr sz="1800" b="1">
                  <a:solidFill>
                    <a:srgbClr val="FFE600"/>
                  </a:solidFill>
                </a:defRPr>
              </a:pPr>
              <a:r>
                <a:rPr sz="2800"/>
                <a:t>Accessibility &amp; Inclusion</a:t>
              </a:r>
            </a:p>
            <a:p>
              <a:pPr algn="ctr">
                <a:defRPr sz="1600">
                  <a:solidFill>
                    <a:srgbClr val="FFFFFF"/>
                  </a:solidFill>
                </a:defRPr>
              </a:pPr>
              <a:r>
                <a:rPr sz="1400"/>
                <a:t>Help more people</a:t>
              </a:r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5978768" y="2607313"/>
              <a:ext cx="2760328" cy="1920240"/>
            </a:xfrm>
            <a:prstGeom prst="roundRect">
              <a:avLst/>
            </a:prstGeom>
            <a:noFill/>
            <a:ln>
              <a:solidFill>
                <a:srgbClr val="FFE6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defRPr sz="1800" b="1">
                  <a:solidFill>
                    <a:srgbClr val="FFE600"/>
                  </a:solidFill>
                </a:defRPr>
              </a:pPr>
              <a:r>
                <a:rPr sz="2800"/>
                <a:t>Environment &amp; Sustainability</a:t>
              </a:r>
            </a:p>
            <a:p>
              <a:pPr algn="ctr">
                <a:defRPr sz="1600">
                  <a:solidFill>
                    <a:srgbClr val="FFFFFF"/>
                  </a:solidFill>
                </a:defRPr>
              </a:pPr>
              <a:r>
                <a:rPr sz="1400"/>
                <a:t>Reduce waste or energy</a:t>
              </a:r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8859128" y="2607313"/>
              <a:ext cx="2760328" cy="1920240"/>
            </a:xfrm>
            <a:prstGeom prst="roundRect">
              <a:avLst/>
            </a:prstGeom>
            <a:noFill/>
            <a:ln>
              <a:solidFill>
                <a:srgbClr val="FFE6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defRPr sz="1800" b="1">
                  <a:solidFill>
                    <a:srgbClr val="FFE600"/>
                  </a:solidFill>
                </a:defRPr>
              </a:pPr>
              <a:r>
                <a:rPr sz="2800" dirty="0"/>
                <a:t>Efficiency &amp; Innovation</a:t>
              </a:r>
            </a:p>
            <a:p>
              <a:pPr algn="ctr">
                <a:defRPr sz="1600">
                  <a:solidFill>
                    <a:srgbClr val="FFFFFF"/>
                  </a:solidFill>
                </a:defRPr>
              </a:pPr>
              <a:r>
                <a:rPr sz="1400" dirty="0"/>
                <a:t>Save time / improve processes</a:t>
              </a:r>
            </a:p>
          </p:txBody>
        </p:sp>
      </p:grpSp>
      <p:sp>
        <p:nvSpPr>
          <p:cNvPr id="9" name="Rounded Rectangle 8"/>
          <p:cNvSpPr/>
          <p:nvPr/>
        </p:nvSpPr>
        <p:spPr>
          <a:xfrm>
            <a:off x="541213" y="5702077"/>
            <a:ext cx="11088860" cy="914400"/>
          </a:xfrm>
          <a:prstGeom prst="roundRect">
            <a:avLst/>
          </a:prstGeom>
          <a:solidFill>
            <a:srgbClr val="232323"/>
          </a:solidFill>
          <a:ln>
            <a:solidFill>
              <a:srgbClr val="FFE6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100" b="1">
                <a:solidFill>
                  <a:srgbClr val="FFFFFF"/>
                </a:solidFill>
              </a:defRPr>
            </a:pPr>
            <a:r>
              <a:rPr sz="3200" dirty="0"/>
              <a:t>Remember: Your project and the new knowledge and skills you have developed can both create a positive social impact.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2F94BAB-F57A-4AFD-A561-418B407B2085}"/>
              </a:ext>
            </a:extLst>
          </p:cNvPr>
          <p:cNvSpPr txBox="1">
            <a:spLocks/>
          </p:cNvSpPr>
          <p:nvPr/>
        </p:nvSpPr>
        <p:spPr>
          <a:xfrm>
            <a:off x="150784" y="143235"/>
            <a:ext cx="11659043" cy="138455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80000">
              <a:lnSpc>
                <a:spcPct val="115000"/>
              </a:lnSpc>
            </a:pPr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T3Q4: </a:t>
            </a:r>
            <a:r>
              <a:rPr lang="en-GB" sz="5400" b="1" dirty="0"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Positive Social Impact (</a:t>
            </a:r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PSI)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7B08F2-30D7-4FD3-B21C-221D437FEB6D}"/>
              </a:ext>
            </a:extLst>
          </p:cNvPr>
          <p:cNvSpPr/>
          <p:nvPr/>
        </p:nvSpPr>
        <p:spPr>
          <a:xfrm>
            <a:off x="105063" y="215201"/>
            <a:ext cx="112985" cy="117046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102546-4179-30C7-67EC-731CB930D7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9A6C6-BB7A-ADCA-4F7F-F41C666C8D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4887" y="1492518"/>
            <a:ext cx="9650467" cy="3160877"/>
          </a:xfrm>
          <a:gradFill flip="none" rotWithShape="1">
            <a:gsLst>
              <a:gs pos="0">
                <a:srgbClr val="FFFF00"/>
              </a:gs>
              <a:gs pos="33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5400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05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40000" indent="-5143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Q: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Describe h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ow your project and new skills, could have a positive impact on and contribute to society?.</a:t>
            </a:r>
            <a:endParaRPr lang="en-GB" sz="3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400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will support the completion of Q.4 of Task 3.</a:t>
            </a:r>
            <a:endParaRPr lang="en-GB" sz="3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3AA48B-887E-5204-E4F4-D99436CF4B37}"/>
              </a:ext>
            </a:extLst>
          </p:cNvPr>
          <p:cNvSpPr txBox="1"/>
          <p:nvPr/>
        </p:nvSpPr>
        <p:spPr>
          <a:xfrm>
            <a:off x="140707" y="277035"/>
            <a:ext cx="116083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Activity:</a:t>
            </a: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5400" b="0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Positive Social Impact (PSI):</a:t>
            </a:r>
            <a:endParaRPr kumimoji="0" lang="en-GB" sz="60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Open hand with plant outline">
            <a:extLst>
              <a:ext uri="{FF2B5EF4-FFF2-40B4-BE49-F238E27FC236}">
                <a16:creationId xmlns:a16="http://schemas.microsoft.com/office/drawing/2014/main" id="{8BEEECE4-3EA3-1550-3F54-3334ED9254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48186" y="2482731"/>
            <a:ext cx="1606227" cy="1606227"/>
          </a:xfrm>
          <a:prstGeom prst="rect">
            <a:avLst/>
          </a:prstGeom>
        </p:spPr>
      </p:pic>
      <p:pic>
        <p:nvPicPr>
          <p:cNvPr id="11" name="Graphic 10" descr="Electric car with solid fill">
            <a:extLst>
              <a:ext uri="{FF2B5EF4-FFF2-40B4-BE49-F238E27FC236}">
                <a16:creationId xmlns:a16="http://schemas.microsoft.com/office/drawing/2014/main" id="{3716BEDC-7184-73E7-64A1-2173E89BFA9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87281" y="4839286"/>
            <a:ext cx="1606227" cy="1606227"/>
          </a:xfrm>
          <a:prstGeom prst="rect">
            <a:avLst/>
          </a:prstGeom>
        </p:spPr>
      </p:pic>
      <p:pic>
        <p:nvPicPr>
          <p:cNvPr id="13" name="Graphic 12" descr="Sustainability with solid fill">
            <a:extLst>
              <a:ext uri="{FF2B5EF4-FFF2-40B4-BE49-F238E27FC236}">
                <a16:creationId xmlns:a16="http://schemas.microsoft.com/office/drawing/2014/main" id="{04D7843E-E33E-ADC1-7951-7A9DA34B886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348187" y="3944435"/>
            <a:ext cx="1606227" cy="1606227"/>
          </a:xfrm>
          <a:prstGeom prst="rect">
            <a:avLst/>
          </a:prstGeom>
        </p:spPr>
      </p:pic>
      <p:pic>
        <p:nvPicPr>
          <p:cNvPr id="17" name="Graphic 16" descr="Badge Heart outline">
            <a:extLst>
              <a:ext uri="{FF2B5EF4-FFF2-40B4-BE49-F238E27FC236}">
                <a16:creationId xmlns:a16="http://schemas.microsoft.com/office/drawing/2014/main" id="{ECB71C1F-BB1A-B78A-4B5D-A603E9AD405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348187" y="1118327"/>
            <a:ext cx="1508926" cy="1508926"/>
          </a:xfrm>
          <a:prstGeom prst="rect">
            <a:avLst/>
          </a:prstGeom>
        </p:spPr>
      </p:pic>
      <p:pic>
        <p:nvPicPr>
          <p:cNvPr id="19" name="Graphic 18" descr="Heart with solid fill">
            <a:extLst>
              <a:ext uri="{FF2B5EF4-FFF2-40B4-BE49-F238E27FC236}">
                <a16:creationId xmlns:a16="http://schemas.microsoft.com/office/drawing/2014/main" id="{1798D5A6-4CEC-8153-0197-F8D4FF14B57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587074" y="4887936"/>
            <a:ext cx="1508926" cy="1508926"/>
          </a:xfrm>
          <a:prstGeom prst="rect">
            <a:avLst/>
          </a:prstGeom>
        </p:spPr>
      </p:pic>
      <p:pic>
        <p:nvPicPr>
          <p:cNvPr id="21" name="Graphic 20" descr="Home1 with solid fill">
            <a:extLst>
              <a:ext uri="{FF2B5EF4-FFF2-40B4-BE49-F238E27FC236}">
                <a16:creationId xmlns:a16="http://schemas.microsoft.com/office/drawing/2014/main" id="{E07BC9DB-A196-79DE-FDE0-DF4D0E72E54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860940" y="4819023"/>
            <a:ext cx="1508926" cy="1508926"/>
          </a:xfrm>
          <a:prstGeom prst="rect">
            <a:avLst/>
          </a:prstGeom>
        </p:spPr>
      </p:pic>
      <p:pic>
        <p:nvPicPr>
          <p:cNvPr id="23" name="Graphic 22" descr="Smiling with hearts face outline outline">
            <a:extLst>
              <a:ext uri="{FF2B5EF4-FFF2-40B4-BE49-F238E27FC236}">
                <a16:creationId xmlns:a16="http://schemas.microsoft.com/office/drawing/2014/main" id="{9DE44489-BA5A-17B5-5462-1FD410BF7BD6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6313208" y="4936587"/>
            <a:ext cx="1508926" cy="1508926"/>
          </a:xfrm>
          <a:prstGeom prst="rect">
            <a:avLst/>
          </a:prstGeom>
        </p:spPr>
      </p:pic>
      <p:pic>
        <p:nvPicPr>
          <p:cNvPr id="25" name="Graphic 24" descr="Recycle with solid fill">
            <a:extLst>
              <a:ext uri="{FF2B5EF4-FFF2-40B4-BE49-F238E27FC236}">
                <a16:creationId xmlns:a16="http://schemas.microsoft.com/office/drawing/2014/main" id="{F1B33882-E83A-C4B4-A2F6-D0C6F64CD230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8306775" y="5024341"/>
            <a:ext cx="1508925" cy="150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4084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8945858-3861-4677-9D96-A6FD9C46E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38" y="180466"/>
            <a:ext cx="10515600" cy="751294"/>
          </a:xfrm>
        </p:spPr>
        <p:txBody>
          <a:bodyPr/>
          <a:lstStyle/>
          <a:p>
            <a:r>
              <a:rPr lang="en-GB" dirty="0"/>
              <a:t>T3Q4 Assignment 2 support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9DD55C-6C0F-4CC3-9033-8D915545A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819" y="1850463"/>
            <a:ext cx="5551967" cy="48270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B050"/>
                </a:solidFill>
              </a:rPr>
              <a:t>✔</a:t>
            </a:r>
            <a:r>
              <a:rPr lang="en-GB" b="1" dirty="0"/>
              <a:t> Do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Relate the impact directly to your own project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Explain who benefits and how they benefit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Link your answer to the knowledge and skills you have developed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Be realistic about the impact your project could have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 your ideas with examples from your project</a:t>
            </a: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D4545FE4-A996-487F-B5F7-594A922FFEFB}"/>
              </a:ext>
            </a:extLst>
          </p:cNvPr>
          <p:cNvSpPr txBox="1">
            <a:spLocks/>
          </p:cNvSpPr>
          <p:nvPr/>
        </p:nvSpPr>
        <p:spPr>
          <a:xfrm>
            <a:off x="6096000" y="1862586"/>
            <a:ext cx="6097773" cy="48270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✗</a:t>
            </a:r>
            <a:r>
              <a:rPr lang="en-GB" b="1" dirty="0"/>
              <a:t> Avoid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Writing about social impact in general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Making unrealistic claims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Forgetting to mention your own skills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Repeating the project description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Describing benefits without explaining why they matter</a:t>
            </a:r>
            <a:endParaRPr lang="en-GB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4CBC99-FC32-4C50-B1C8-1D5C43868C49}"/>
              </a:ext>
            </a:extLst>
          </p:cNvPr>
          <p:cNvSpPr txBox="1"/>
          <p:nvPr/>
        </p:nvSpPr>
        <p:spPr>
          <a:xfrm>
            <a:off x="195819" y="1031911"/>
            <a:ext cx="86398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FFC000"/>
                </a:solidFill>
              </a:rPr>
              <a:t>What do I need to do to get good marks?</a:t>
            </a:r>
          </a:p>
        </p:txBody>
      </p:sp>
    </p:spTree>
    <p:extLst>
      <p:ext uri="{BB962C8B-B14F-4D97-AF65-F5344CB8AC3E}">
        <p14:creationId xmlns:p14="http://schemas.microsoft.com/office/powerpoint/2010/main" val="2321719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E3AD9-9A20-4AE4-BC0E-2E7C40D8E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891" y="0"/>
            <a:ext cx="10515600" cy="1050524"/>
          </a:xfrm>
        </p:spPr>
        <p:txBody>
          <a:bodyPr/>
          <a:lstStyle/>
          <a:p>
            <a:r>
              <a:rPr lang="en-GB" dirty="0"/>
              <a:t>Assignment 2: Final Revision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C3211-E1B0-4807-AB6D-44532FAEE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891" y="1050524"/>
            <a:ext cx="6132616" cy="580747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rgbClr val="FFC000"/>
                </a:solidFill>
              </a:rPr>
              <a:t>Before you submit, check that you have:</a:t>
            </a:r>
          </a:p>
          <a:p>
            <a:pPr marL="0" indent="0">
              <a:buNone/>
            </a:pPr>
            <a:r>
              <a:rPr lang="en-GB" sz="3100" dirty="0">
                <a:solidFill>
                  <a:srgbClr val="00B050"/>
                </a:solidFill>
              </a:rPr>
              <a:t>✔</a:t>
            </a:r>
            <a:r>
              <a:rPr lang="en-GB" sz="3100" dirty="0"/>
              <a:t> General</a:t>
            </a:r>
          </a:p>
          <a:p>
            <a:r>
              <a:rPr lang="en-GB" dirty="0"/>
              <a:t>Completed all required Assignment 2 tasks and questions.</a:t>
            </a:r>
          </a:p>
          <a:p>
            <a:r>
              <a:rPr lang="en-GB" dirty="0"/>
              <a:t>Used IEEE citations and references (10+)</a:t>
            </a:r>
          </a:p>
          <a:p>
            <a:r>
              <a:rPr lang="en-GB" dirty="0"/>
              <a:t>Stayed within the recommended word count</a:t>
            </a:r>
          </a:p>
          <a:p>
            <a:r>
              <a:rPr lang="en-GB" dirty="0"/>
              <a:t>Included screenshots and figures where appropriate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100" dirty="0">
                <a:solidFill>
                  <a:srgbClr val="00B050"/>
                </a:solidFill>
              </a:rPr>
              <a:t>✔ </a:t>
            </a:r>
            <a:r>
              <a:rPr lang="en-GB" sz="3100" dirty="0"/>
              <a:t>Supporting evidence</a:t>
            </a:r>
          </a:p>
          <a:p>
            <a:r>
              <a:rPr lang="en-GB" dirty="0"/>
              <a:t>Weekly Project Progress Sheets</a:t>
            </a:r>
          </a:p>
          <a:p>
            <a:r>
              <a:rPr lang="en-GB" dirty="0"/>
              <a:t>Feedback questionnaire/interview</a:t>
            </a:r>
          </a:p>
          <a:p>
            <a:r>
              <a:rPr lang="en-GB" dirty="0"/>
              <a:t>Summary of feedback</a:t>
            </a:r>
          </a:p>
          <a:p>
            <a:r>
              <a:rPr lang="en-GB" dirty="0"/>
              <a:t>Evidence of engagement with an online CPD course</a:t>
            </a:r>
          </a:p>
          <a:p>
            <a:r>
              <a:rPr lang="en-GB" dirty="0"/>
              <a:t>Any additional appendices referred to in your report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9AF33AD-B8CF-40C9-9E7D-9DEC064DA1A0}"/>
              </a:ext>
            </a:extLst>
          </p:cNvPr>
          <p:cNvSpPr txBox="1">
            <a:spLocks/>
          </p:cNvSpPr>
          <p:nvPr/>
        </p:nvSpPr>
        <p:spPr>
          <a:xfrm>
            <a:off x="7418119" y="1277082"/>
            <a:ext cx="4773881" cy="29980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dirty="0">
                <a:solidFill>
                  <a:srgbClr val="00B050"/>
                </a:solidFill>
              </a:rPr>
              <a:t>✔</a:t>
            </a:r>
            <a:r>
              <a:rPr lang="en-GB" sz="2400" dirty="0"/>
              <a:t> Final checks</a:t>
            </a:r>
          </a:p>
          <a:p>
            <a:r>
              <a:rPr lang="en-GB" sz="2200" dirty="0"/>
              <a:t>Proofread your work</a:t>
            </a:r>
          </a:p>
          <a:p>
            <a:r>
              <a:rPr lang="en-GB" sz="2200" dirty="0"/>
              <a:t>Check grammar and spelling</a:t>
            </a:r>
          </a:p>
          <a:p>
            <a:r>
              <a:rPr lang="en-GB" sz="2200" dirty="0"/>
              <a:t>Ensure all figures are labelled</a:t>
            </a:r>
          </a:p>
          <a:p>
            <a:r>
              <a:rPr lang="en-GB" sz="2200" dirty="0"/>
              <a:t>Submit the correct document (.doc or .pdf) to Turnitin before the deadline</a:t>
            </a:r>
          </a:p>
        </p:txBody>
      </p:sp>
    </p:spTree>
    <p:extLst>
      <p:ext uri="{BB962C8B-B14F-4D97-AF65-F5344CB8AC3E}">
        <p14:creationId xmlns:p14="http://schemas.microsoft.com/office/powerpoint/2010/main" val="3667262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D16A0-F1DC-333D-EA09-0AD7CD37A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152" y="109289"/>
            <a:ext cx="11118789" cy="974971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  <a:highlight>
                  <a:srgbClr val="FFFF00"/>
                </a:highlight>
              </a:rPr>
              <a:t>Assignment 2:</a:t>
            </a:r>
            <a:r>
              <a:rPr lang="en-GB" sz="5400" dirty="0">
                <a:solidFill>
                  <a:schemeClr val="bg1"/>
                </a:solidFill>
              </a:rPr>
              <a:t> </a:t>
            </a:r>
            <a:r>
              <a:rPr lang="en-GB" sz="5400" dirty="0">
                <a:solidFill>
                  <a:schemeClr val="tx1">
                    <a:lumMod val="95000"/>
                  </a:schemeClr>
                </a:solidFill>
              </a:rPr>
              <a:t>C</a:t>
            </a:r>
            <a:r>
              <a:rPr lang="en-GB" sz="5400" dirty="0"/>
              <a:t>PD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CD8CF-83BA-8DF1-6F3C-D829D05D6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152" y="1270711"/>
            <a:ext cx="11118789" cy="556059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Include evidence of engagement with a relevant online course</a:t>
            </a:r>
          </a:p>
          <a:p>
            <a:pPr marL="0" indent="0">
              <a:buNone/>
            </a:pPr>
            <a:r>
              <a:rPr lang="en-GB" dirty="0"/>
              <a:t>Recommended providers:</a:t>
            </a:r>
          </a:p>
          <a:p>
            <a:pPr lvl="1"/>
            <a:r>
              <a:rPr lang="en-GB" sz="1800" dirty="0"/>
              <a:t>LinkedIn Learning on </a:t>
            </a:r>
            <a:r>
              <a:rPr lang="en-GB" sz="1800" u="sng" dirty="0">
                <a:highlight>
                  <a:srgbClr val="FFFF00"/>
                </a:highlight>
                <a:hlinkClick r:id="rId3"/>
              </a:rPr>
              <a:t>LinkedIn Learning</a:t>
            </a:r>
            <a:r>
              <a:rPr lang="en-GB" sz="1800" u="sng" dirty="0">
                <a:hlinkClick r:id="rId3"/>
              </a:rPr>
              <a:t> </a:t>
            </a:r>
            <a:endParaRPr lang="en-GB" sz="1800" dirty="0"/>
          </a:p>
          <a:p>
            <a:pPr lvl="1"/>
            <a:r>
              <a:rPr lang="en-GB" sz="1800" dirty="0"/>
              <a:t>Microsoft Learn </a:t>
            </a:r>
          </a:p>
          <a:p>
            <a:pPr lvl="1"/>
            <a:r>
              <a:rPr lang="en-GB" sz="1800" dirty="0"/>
              <a:t>Google Skills </a:t>
            </a:r>
          </a:p>
          <a:p>
            <a:pPr lvl="1"/>
            <a:r>
              <a:rPr lang="en-GB" sz="1800" dirty="0"/>
              <a:t>Cisco </a:t>
            </a:r>
            <a:r>
              <a:rPr lang="en-GB" sz="1800" dirty="0" err="1"/>
              <a:t>NetAcad</a:t>
            </a:r>
            <a:r>
              <a:rPr lang="en-GB" sz="1800" dirty="0"/>
              <a:t> </a:t>
            </a:r>
          </a:p>
          <a:p>
            <a:pPr lvl="1"/>
            <a:r>
              <a:rPr lang="en-GB" sz="1800" dirty="0"/>
              <a:t>Other relevant platforms </a:t>
            </a:r>
          </a:p>
          <a:p>
            <a:pPr marL="0" indent="0">
              <a:buNone/>
            </a:pPr>
            <a:r>
              <a:rPr lang="en-GB" b="1" dirty="0"/>
              <a:t>What should you include?</a:t>
            </a:r>
          </a:p>
          <a:p>
            <a:pPr lvl="1">
              <a:buFont typeface="+mj-lt"/>
              <a:buAutoNum type="arabicPeriod"/>
            </a:pPr>
            <a:r>
              <a:rPr lang="en-GB" sz="1800" dirty="0"/>
              <a:t>Choose a course relevant to your project. </a:t>
            </a:r>
          </a:p>
          <a:p>
            <a:pPr lvl="1">
              <a:buFont typeface="+mj-lt"/>
              <a:buAutoNum type="arabicPeriod"/>
            </a:pPr>
            <a:r>
              <a:rPr lang="en-GB" sz="1800" dirty="0"/>
              <a:t>Start the course. </a:t>
            </a:r>
          </a:p>
          <a:p>
            <a:pPr lvl="1">
              <a:buFont typeface="+mj-lt"/>
              <a:buAutoNum type="arabicPeriod"/>
            </a:pPr>
            <a:r>
              <a:rPr lang="en-GB" sz="1800" dirty="0"/>
              <a:t>Include </a:t>
            </a:r>
            <a:r>
              <a:rPr lang="en-GB" sz="1800" b="1" dirty="0"/>
              <a:t>screenshots showing your engagement</a:t>
            </a:r>
            <a:r>
              <a:rPr lang="en-GB" sz="1800" dirty="0"/>
              <a:t> in the appendix. </a:t>
            </a:r>
          </a:p>
          <a:p>
            <a:pPr marL="0" indent="0">
              <a:buNone/>
            </a:pPr>
            <a:r>
              <a:rPr lang="en-GB" sz="2400" dirty="0"/>
              <a:t> You can complete the course later to gain a CPD certificate for your CV.</a:t>
            </a:r>
          </a:p>
          <a:p>
            <a:pPr marL="0" indent="0">
              <a:buNone/>
            </a:pPr>
            <a:r>
              <a:rPr lang="en-GB" sz="2400" dirty="0"/>
              <a:t>Note: To access LinkedIn Learning courses for free, use the link above or: </a:t>
            </a:r>
            <a:r>
              <a:rPr lang="en-GB" sz="2400" u="sng" dirty="0">
                <a:hlinkClick r:id="rId3"/>
              </a:rPr>
              <a:t>https://www.linkedin.com/learning/?u=77966930</a:t>
            </a:r>
            <a:endParaRPr lang="en-GB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D9FC966-F498-65BE-07E5-0CA790D8697E}"/>
              </a:ext>
            </a:extLst>
          </p:cNvPr>
          <p:cNvSpPr/>
          <p:nvPr/>
        </p:nvSpPr>
        <p:spPr>
          <a:xfrm>
            <a:off x="339389" y="338574"/>
            <a:ext cx="45719" cy="647078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6060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9E574-0511-DE64-D96A-84AE3B0E0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828" y="111980"/>
            <a:ext cx="9169400" cy="118457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5400" dirty="0"/>
              <a:t> UWTSD Enterprise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E7195-969C-7648-2F9C-2C583D7B90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343" y="1551325"/>
            <a:ext cx="1003431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Visit the UWTSD Enterprise webpages (links on Moodle) to explore:</a:t>
            </a:r>
            <a:endParaRPr lang="en-GB" dirty="0"/>
          </a:p>
          <a:p>
            <a:pPr lvl="1"/>
            <a:r>
              <a:rPr lang="en-GB" sz="2800" dirty="0"/>
              <a:t>£500 Start-up Grant </a:t>
            </a:r>
          </a:p>
          <a:p>
            <a:pPr lvl="1"/>
            <a:r>
              <a:rPr lang="en-GB" sz="2800" dirty="0"/>
              <a:t>One-to-one business support </a:t>
            </a:r>
          </a:p>
          <a:p>
            <a:pPr lvl="1"/>
            <a:r>
              <a:rPr lang="en-GB" sz="2800" dirty="0"/>
              <a:t>Enterprise workshops </a:t>
            </a:r>
          </a:p>
          <a:p>
            <a:pPr lvl="1"/>
            <a:r>
              <a:rPr lang="en-GB" sz="2800" dirty="0"/>
              <a:t>Hot-desking opportunities </a:t>
            </a:r>
          </a:p>
          <a:p>
            <a:pPr lvl="1"/>
            <a:r>
              <a:rPr lang="en-GB" sz="2800" dirty="0"/>
              <a:t>Business start-up programmes</a:t>
            </a:r>
          </a:p>
          <a:p>
            <a:pPr>
              <a:buClr>
                <a:srgbClr val="FFFF00"/>
              </a:buClr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200CD3-D386-EDB4-7181-E667FD0051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8285" y="3834511"/>
            <a:ext cx="3212345" cy="264133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CE20778-FB50-79B0-32F5-D11E2E9D3CB2}"/>
              </a:ext>
            </a:extLst>
          </p:cNvPr>
          <p:cNvSpPr/>
          <p:nvPr/>
        </p:nvSpPr>
        <p:spPr>
          <a:xfrm>
            <a:off x="137461" y="211675"/>
            <a:ext cx="138734" cy="985183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7" descr="Lights On with solid fill">
            <a:extLst>
              <a:ext uri="{FF2B5EF4-FFF2-40B4-BE49-F238E27FC236}">
                <a16:creationId xmlns:a16="http://schemas.microsoft.com/office/drawing/2014/main" id="{D0D39177-C67F-3F54-3644-2AD780E298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82429" y="274637"/>
            <a:ext cx="914400" cy="914400"/>
          </a:xfrm>
          <a:prstGeom prst="rect">
            <a:avLst/>
          </a:prstGeom>
        </p:spPr>
      </p:pic>
      <p:pic>
        <p:nvPicPr>
          <p:cNvPr id="10" name="Graphic 9" descr="Lightbulb and gear outline">
            <a:extLst>
              <a:ext uri="{FF2B5EF4-FFF2-40B4-BE49-F238E27FC236}">
                <a16:creationId xmlns:a16="http://schemas.microsoft.com/office/drawing/2014/main" id="{4EDADFE0-9F7A-0D4C-D389-B2F0F16A2E3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846850" y="111979"/>
            <a:ext cx="1869807" cy="1869807"/>
          </a:xfrm>
          <a:prstGeom prst="rect">
            <a:avLst/>
          </a:prstGeom>
        </p:spPr>
      </p:pic>
      <p:pic>
        <p:nvPicPr>
          <p:cNvPr id="12" name="Graphic 11" descr="Group brainstorm with solid fill">
            <a:extLst>
              <a:ext uri="{FF2B5EF4-FFF2-40B4-BE49-F238E27FC236}">
                <a16:creationId xmlns:a16="http://schemas.microsoft.com/office/drawing/2014/main" id="{17810EE4-385D-0250-9977-148A1E4BA63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847999" y="1774825"/>
            <a:ext cx="1868658" cy="18686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599C35-AFAF-F8D3-70B4-EBA953306B05}"/>
              </a:ext>
            </a:extLst>
          </p:cNvPr>
          <p:cNvSpPr txBox="1"/>
          <p:nvPr/>
        </p:nvSpPr>
        <p:spPr>
          <a:xfrm>
            <a:off x="428171" y="5551093"/>
            <a:ext cx="8037287" cy="10322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If any student would like a 1-2-1 meeting to discuss their business idea, please use this link/email to make an appointment for an informal and supportive chat: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10" tooltip="Original URL: https://outlook.office.com/bookwithme/user/b4e5dd10bbfc41cfa38cfbdc9f1c3174@uwtsd.ac.uk/meetingtype/rJsNM3tXV0GdjaiqU7TKzw2?bookingcode=76b1250a-5403-4d3a-8733-91eb139d5d24&amp;anonymous&amp;ep=mCardFromTile. Click or tap if you trust this link."/>
              </a:rPr>
              <a:t>UWTSD Enterprise 1-2-1 meeting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Or email: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11"/>
              </a:rPr>
              <a:t>Enterprise@uwtsd.ac.uk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205797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6C337-7AA0-442E-B8A0-B7BB7FB06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dirty="0"/>
              <a:t>Thank You and Module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180CA-2CEB-4447-A415-DEE16EA56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287" y="1083503"/>
            <a:ext cx="10515600" cy="4351338"/>
          </a:xfrm>
        </p:spPr>
        <p:txBody>
          <a:bodyPr/>
          <a:lstStyle/>
          <a:p>
            <a:r>
              <a:rPr lang="en-GB" dirty="0"/>
              <a:t>Provide feedback on the guest lecturers from Fujitsu: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Provide feedback on the changemakers module in Moodle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7E5776-55DD-461C-9B63-F77076DE37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7869" y="2756303"/>
            <a:ext cx="7997731" cy="396932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AFC9675-659D-453A-9D7A-8B246DF050CE}"/>
              </a:ext>
            </a:extLst>
          </p:cNvPr>
          <p:cNvSpPr/>
          <p:nvPr/>
        </p:nvSpPr>
        <p:spPr>
          <a:xfrm>
            <a:off x="8811279" y="4320936"/>
            <a:ext cx="1603381" cy="1284217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5013EA-2888-4C15-BC5B-D3395EA594CF}"/>
              </a:ext>
            </a:extLst>
          </p:cNvPr>
          <p:cNvSpPr txBox="1"/>
          <p:nvPr/>
        </p:nvSpPr>
        <p:spPr>
          <a:xfrm>
            <a:off x="11155498" y="4556299"/>
            <a:ext cx="1036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feedback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9A82916-1BE6-4912-8120-A42CB99C90B2}"/>
              </a:ext>
            </a:extLst>
          </p:cNvPr>
          <p:cNvCxnSpPr>
            <a:stCxn id="7" idx="1"/>
          </p:cNvCxnSpPr>
          <p:nvPr/>
        </p:nvCxnSpPr>
        <p:spPr>
          <a:xfrm flipH="1">
            <a:off x="10217426" y="4740965"/>
            <a:ext cx="938072" cy="0"/>
          </a:xfrm>
          <a:prstGeom prst="straightConnector1">
            <a:avLst/>
          </a:prstGeom>
          <a:ln w="28575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7A03684B-E048-4E6B-9003-2FDC2F04B6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27804" y="1483144"/>
            <a:ext cx="624177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Fujitsu Guest Sessions Feedback – Fill out form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65146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2025</Words>
  <Application>Microsoft Office PowerPoint</Application>
  <PresentationFormat>Widescreen</PresentationFormat>
  <Paragraphs>289</Paragraphs>
  <Slides>31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Aptos</vt:lpstr>
      <vt:lpstr>Arial</vt:lpstr>
      <vt:lpstr>Calibri</vt:lpstr>
      <vt:lpstr>Calibri Light</vt:lpstr>
      <vt:lpstr>Office Theme</vt:lpstr>
      <vt:lpstr>PowerPoint Presentation</vt:lpstr>
      <vt:lpstr>Overview</vt:lpstr>
      <vt:lpstr>Changemakers Innovation Competition 2026</vt:lpstr>
      <vt:lpstr>A2T3Q1:</vt:lpstr>
      <vt:lpstr>Practical implementation feedback</vt:lpstr>
      <vt:lpstr>Acquiring feedback:</vt:lpstr>
      <vt:lpstr>Example questions:</vt:lpstr>
      <vt:lpstr>Bg. Collecting data with MS Forms</vt:lpstr>
      <vt:lpstr>Bg. Microsoft Forms</vt:lpstr>
      <vt:lpstr>Bg. Alternative Methods</vt:lpstr>
      <vt:lpstr>PowerPoint Presentation</vt:lpstr>
      <vt:lpstr>T3Q1 Assignment 2 support</vt:lpstr>
      <vt:lpstr>A2T3Q2:</vt:lpstr>
      <vt:lpstr>Q2: Project Progress Diary</vt:lpstr>
      <vt:lpstr>ACTIVITY: Q2: Project Progress Diary</vt:lpstr>
      <vt:lpstr>T3Q2 Assignment 2 support</vt:lpstr>
      <vt:lpstr>PowerPoint Presentation</vt:lpstr>
      <vt:lpstr>A2T3Q3:</vt:lpstr>
      <vt:lpstr>Task 3 Q.3: Skill development</vt:lpstr>
      <vt:lpstr> New Knowledge and skills</vt:lpstr>
      <vt:lpstr>PowerPoint Presentation</vt:lpstr>
      <vt:lpstr>T3Q3 Assignment 2 support</vt:lpstr>
      <vt:lpstr>A2T3Q4:</vt:lpstr>
      <vt:lpstr>PowerPoint Presentation</vt:lpstr>
      <vt:lpstr>PowerPoint Presentation</vt:lpstr>
      <vt:lpstr>T3Q4 Assignment 2 support</vt:lpstr>
      <vt:lpstr>Assignment 2: Final Revision</vt:lpstr>
      <vt:lpstr>Assignment 2: CPD Evidence</vt:lpstr>
      <vt:lpstr> UWTSD Enterprise support</vt:lpstr>
      <vt:lpstr>Thank You and Module Feedback</vt:lpstr>
      <vt:lpstr>The 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Ewa Kazimierska</cp:lastModifiedBy>
  <cp:revision>131</cp:revision>
  <dcterms:created xsi:type="dcterms:W3CDTF">2021-05-24T14:04:41Z</dcterms:created>
  <dcterms:modified xsi:type="dcterms:W3CDTF">2026-07-21T09:07:36Z</dcterms:modified>
</cp:coreProperties>
</file>