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56" r:id="rId2"/>
    <p:sldId id="257" r:id="rId3"/>
    <p:sldId id="260" r:id="rId4"/>
    <p:sldId id="261" r:id="rId5"/>
    <p:sldId id="263" r:id="rId6"/>
    <p:sldId id="269" r:id="rId7"/>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4543" autoAdjust="0"/>
  </p:normalViewPr>
  <p:slideViewPr>
    <p:cSldViewPr>
      <p:cViewPr varScale="1">
        <p:scale>
          <a:sx n="61" d="100"/>
          <a:sy n="61" d="100"/>
        </p:scale>
        <p:origin x="1400" y="20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43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0358438" y="0"/>
            <a:ext cx="7924800" cy="514350"/>
          </a:xfrm>
          <a:prstGeom prst="rect">
            <a:avLst/>
          </a:prstGeom>
        </p:spPr>
        <p:txBody>
          <a:bodyPr vert="horz" lIns="91440" tIns="45720" rIns="91440" bIns="45720" rtlCol="0"/>
          <a:lstStyle>
            <a:lvl1pPr algn="r">
              <a:defRPr sz="1200"/>
            </a:lvl1pPr>
          </a:lstStyle>
          <a:p>
            <a:fld id="{AB0178D2-C55D-4F3A-8925-3B39D441E366}" type="datetimeFigureOut">
              <a:rPr lang="en-US" smtClean="0"/>
              <a:t>7/17/26</a:t>
            </a:fld>
            <a:endParaRPr lang="en-US"/>
          </a:p>
        </p:txBody>
      </p:sp>
      <p:sp>
        <p:nvSpPr>
          <p:cNvPr id="4" name="Slide Image Placeholder 3"/>
          <p:cNvSpPr>
            <a:spLocks noGrp="1" noRot="1" noChangeAspect="1"/>
          </p:cNvSpPr>
          <p:nvPr>
            <p:ph type="sldImg" idx="2"/>
          </p:nvPr>
        </p:nvSpPr>
        <p:spPr>
          <a:xfrm>
            <a:off x="5715000" y="771525"/>
            <a:ext cx="6858000" cy="3857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828800" y="4886325"/>
            <a:ext cx="14630400" cy="46291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71063"/>
            <a:ext cx="7924800" cy="51435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0358438" y="9771063"/>
            <a:ext cx="7924800" cy="514350"/>
          </a:xfrm>
          <a:prstGeom prst="rect">
            <a:avLst/>
          </a:prstGeom>
        </p:spPr>
        <p:txBody>
          <a:bodyPr vert="horz" lIns="91440" tIns="45720" rIns="91440" bIns="45720" rtlCol="0" anchor="b"/>
          <a:lstStyle>
            <a:lvl1pPr algn="r">
              <a:defRPr sz="1200"/>
            </a:lvl1pPr>
          </a:lstStyle>
          <a:p>
            <a:fld id="{240E5108-D8C0-4253-9EFF-FED2DF25B7C1}" type="slidenum">
              <a:rPr lang="en-US" smtClean="0"/>
              <a:t>‹#›</a:t>
            </a:fld>
            <a:endParaRPr lang="en-US"/>
          </a:p>
        </p:txBody>
      </p:sp>
    </p:spTree>
    <p:extLst>
      <p:ext uri="{BB962C8B-B14F-4D97-AF65-F5344CB8AC3E}">
        <p14:creationId xmlns:p14="http://schemas.microsoft.com/office/powerpoint/2010/main" val="2581101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is my Digital Portfolio for the Digital Skills module. As part of my portfolio, I have four </a:t>
            </a:r>
            <a:r>
              <a:rPr lang="en-US" sz="1200" kern="1200" dirty="0" err="1">
                <a:solidFill>
                  <a:schemeClr val="tx1"/>
                </a:solidFill>
                <a:effectLst/>
                <a:latin typeface="+mn-lt"/>
                <a:ea typeface="+mn-ea"/>
                <a:cs typeface="+mn-cs"/>
              </a:rPr>
              <a:t>artefacts</a:t>
            </a:r>
            <a:r>
              <a:rPr lang="en-US" sz="1200" kern="1200" dirty="0">
                <a:solidFill>
                  <a:schemeClr val="tx1"/>
                </a:solidFill>
                <a:effectLst/>
                <a:latin typeface="+mn-lt"/>
                <a:ea typeface="+mn-ea"/>
                <a:cs typeface="+mn-cs"/>
              </a:rPr>
              <a:t> from DS1 and DS2, which will show the development of my digital skills during the module. My first two </a:t>
            </a:r>
            <a:r>
              <a:rPr lang="en-US" sz="1200" kern="1200" dirty="0" err="1">
                <a:solidFill>
                  <a:schemeClr val="tx1"/>
                </a:solidFill>
                <a:effectLst/>
                <a:latin typeface="+mn-lt"/>
                <a:ea typeface="+mn-ea"/>
                <a:cs typeface="+mn-cs"/>
              </a:rPr>
              <a:t>artefacts</a:t>
            </a:r>
            <a:r>
              <a:rPr lang="en-US" sz="1200" kern="1200" dirty="0">
                <a:solidFill>
                  <a:schemeClr val="tx1"/>
                </a:solidFill>
                <a:effectLst/>
                <a:latin typeface="+mn-lt"/>
                <a:ea typeface="+mn-ea"/>
                <a:cs typeface="+mn-cs"/>
              </a:rPr>
              <a:t> are my phone Home screen and Calendar App. These examples illustrate how I use digital tools to communicate, </a:t>
            </a:r>
            <a:r>
              <a:rPr lang="en-US" sz="1200" kern="1200" dirty="0" err="1">
                <a:solidFill>
                  <a:schemeClr val="tx1"/>
                </a:solidFill>
                <a:effectLst/>
                <a:latin typeface="+mn-lt"/>
                <a:ea typeface="+mn-ea"/>
                <a:cs typeface="+mn-cs"/>
              </a:rPr>
              <a:t>organise</a:t>
            </a:r>
            <a:r>
              <a:rPr lang="en-US" sz="1200" kern="1200" dirty="0">
                <a:solidFill>
                  <a:schemeClr val="tx1"/>
                </a:solidFill>
                <a:effectLst/>
                <a:latin typeface="+mn-lt"/>
                <a:ea typeface="+mn-ea"/>
                <a:cs typeface="+mn-cs"/>
              </a:rPr>
              <a:t> my studies and how I use them to manage my daily activities. Prior to undertaking this module, I had only used these applications for personal reasons. I now learn how they also contribute to my academic success by assisting me to manage deadlines, access Moodle and communicate with lecturers. This is a sign of the value of digital skills in education and the workplace, as commented on by </a:t>
            </a:r>
            <a:r>
              <a:rPr lang="en-US" sz="1200" kern="1200" dirty="0" err="1">
                <a:solidFill>
                  <a:schemeClr val="tx1"/>
                </a:solidFill>
                <a:effectLst/>
                <a:latin typeface="+mn-lt"/>
                <a:ea typeface="+mn-ea"/>
                <a:cs typeface="+mn-cs"/>
              </a:rPr>
              <a:t>Grewal</a:t>
            </a:r>
            <a:r>
              <a:rPr lang="en-US" sz="1200" kern="1200" dirty="0">
                <a:solidFill>
                  <a:schemeClr val="tx1"/>
                </a:solidFill>
                <a:effectLst/>
                <a:latin typeface="+mn-lt"/>
                <a:ea typeface="+mn-ea"/>
                <a:cs typeface="+mn-cs"/>
              </a:rPr>
              <a:t> (2025) that good digital skills enable people to work more efficiently and are a key factor in increasing productivity.</a:t>
            </a:r>
          </a:p>
        </p:txBody>
      </p:sp>
      <p:sp>
        <p:nvSpPr>
          <p:cNvPr id="4" name="Slide Number Placeholder 3"/>
          <p:cNvSpPr>
            <a:spLocks noGrp="1"/>
          </p:cNvSpPr>
          <p:nvPr>
            <p:ph type="sldNum" sz="quarter" idx="10"/>
          </p:nvPr>
        </p:nvSpPr>
        <p:spPr/>
        <p:txBody>
          <a:bodyPr/>
          <a:lstStyle/>
          <a:p>
            <a:fld id="{240E5108-D8C0-4253-9EFF-FED2DF25B7C1}" type="slidenum">
              <a:rPr lang="en-US" smtClean="0"/>
              <a:t>2</a:t>
            </a:fld>
            <a:endParaRPr lang="en-US"/>
          </a:p>
        </p:txBody>
      </p:sp>
    </p:spTree>
    <p:extLst>
      <p:ext uri="{BB962C8B-B14F-4D97-AF65-F5344CB8AC3E}">
        <p14:creationId xmlns:p14="http://schemas.microsoft.com/office/powerpoint/2010/main" val="218091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next 2 </a:t>
            </a:r>
            <a:r>
              <a:rPr lang="en-US" sz="1200" kern="1200" dirty="0" err="1">
                <a:solidFill>
                  <a:schemeClr val="tx1"/>
                </a:solidFill>
                <a:effectLst/>
                <a:latin typeface="+mn-lt"/>
                <a:ea typeface="+mn-ea"/>
                <a:cs typeface="+mn-cs"/>
              </a:rPr>
              <a:t>artefacts</a:t>
            </a:r>
            <a:r>
              <a:rPr lang="en-US" sz="1200" kern="1200" dirty="0">
                <a:solidFill>
                  <a:schemeClr val="tx1"/>
                </a:solidFill>
                <a:effectLst/>
                <a:latin typeface="+mn-lt"/>
                <a:ea typeface="+mn-ea"/>
                <a:cs typeface="+mn-cs"/>
              </a:rPr>
              <a:t> are my Excel Sales Report and Sales Chart from DS2. This task was useful for gaining hands-on experience with Microsoft Excel, where I learned to structure the sales data, create formulas for calculating totals and formulate information using charts. I first found myself trouble with Excel due to my lack of experience in using formulas and </a:t>
            </a:r>
            <a:r>
              <a:rPr lang="en-US" sz="1200" kern="1200" dirty="0" err="1">
                <a:solidFill>
                  <a:schemeClr val="tx1"/>
                </a:solidFill>
                <a:effectLst/>
                <a:latin typeface="+mn-lt"/>
                <a:ea typeface="+mn-ea"/>
                <a:cs typeface="+mn-cs"/>
              </a:rPr>
              <a:t>analysing</a:t>
            </a:r>
            <a:r>
              <a:rPr lang="en-US" sz="1200" kern="1200" dirty="0">
                <a:solidFill>
                  <a:schemeClr val="tx1"/>
                </a:solidFill>
                <a:effectLst/>
                <a:latin typeface="+mn-lt"/>
                <a:ea typeface="+mn-ea"/>
                <a:cs typeface="+mn-cs"/>
              </a:rPr>
              <a:t> data. Once I went through the class and </a:t>
            </a:r>
            <a:r>
              <a:rPr lang="en-US" sz="1200" kern="1200" dirty="0" err="1">
                <a:solidFill>
                  <a:schemeClr val="tx1"/>
                </a:solidFill>
                <a:effectLst/>
                <a:latin typeface="+mn-lt"/>
                <a:ea typeface="+mn-ea"/>
                <a:cs typeface="+mn-cs"/>
              </a:rPr>
              <a:t>practised</a:t>
            </a:r>
            <a:r>
              <a:rPr lang="en-US" sz="1200" kern="1200" dirty="0">
                <a:solidFill>
                  <a:schemeClr val="tx1"/>
                </a:solidFill>
                <a:effectLst/>
                <a:latin typeface="+mn-lt"/>
                <a:ea typeface="+mn-ea"/>
                <a:cs typeface="+mn-cs"/>
              </a:rPr>
              <a:t> on regularly, I was really more confident. I am now able to </a:t>
            </a:r>
            <a:r>
              <a:rPr lang="en-US" sz="1200" kern="1200" dirty="0" err="1">
                <a:solidFill>
                  <a:schemeClr val="tx1"/>
                </a:solidFill>
                <a:effectLst/>
                <a:latin typeface="+mn-lt"/>
                <a:ea typeface="+mn-ea"/>
                <a:cs typeface="+mn-cs"/>
              </a:rPr>
              <a:t>organise</a:t>
            </a:r>
            <a:r>
              <a:rPr lang="en-US" sz="1200" kern="1200" dirty="0">
                <a:solidFill>
                  <a:schemeClr val="tx1"/>
                </a:solidFill>
                <a:effectLst/>
                <a:latin typeface="+mn-lt"/>
                <a:ea typeface="+mn-ea"/>
                <a:cs typeface="+mn-cs"/>
              </a:rPr>
              <a:t> data, </a:t>
            </a:r>
            <a:r>
              <a:rPr lang="en-US" sz="1200" kern="1200" dirty="0" err="1">
                <a:solidFill>
                  <a:schemeClr val="tx1"/>
                </a:solidFill>
                <a:effectLst/>
                <a:latin typeface="+mn-lt"/>
                <a:ea typeface="+mn-ea"/>
                <a:cs typeface="+mn-cs"/>
              </a:rPr>
              <a:t>analyse</a:t>
            </a:r>
            <a:r>
              <a:rPr lang="en-US" sz="1200" kern="1200" dirty="0">
                <a:solidFill>
                  <a:schemeClr val="tx1"/>
                </a:solidFill>
                <a:effectLst/>
                <a:latin typeface="+mn-lt"/>
                <a:ea typeface="+mn-ea"/>
                <a:cs typeface="+mn-cs"/>
              </a:rPr>
              <a:t> results and present information professionally. The skills are useful because all Microsoft 365 applications are used in companies all over the world, and digital competence is an important skill to have in the workplace (</a:t>
            </a:r>
            <a:r>
              <a:rPr lang="en-US" sz="1200" kern="1200" dirty="0" err="1">
                <a:solidFill>
                  <a:schemeClr val="tx1"/>
                </a:solidFill>
                <a:effectLst/>
                <a:latin typeface="+mn-lt"/>
                <a:ea typeface="+mn-ea"/>
                <a:cs typeface="+mn-cs"/>
              </a:rPr>
              <a:t>DataStudios</a:t>
            </a:r>
            <a:r>
              <a:rPr lang="en-US" sz="1200" kern="1200" dirty="0">
                <a:solidFill>
                  <a:schemeClr val="tx1"/>
                </a:solidFill>
                <a:effectLst/>
                <a:latin typeface="+mn-lt"/>
                <a:ea typeface="+mn-ea"/>
                <a:cs typeface="+mn-cs"/>
              </a:rPr>
              <a:t>, 2025).</a:t>
            </a:r>
          </a:p>
        </p:txBody>
      </p:sp>
      <p:sp>
        <p:nvSpPr>
          <p:cNvPr id="4" name="Slide Number Placeholder 3"/>
          <p:cNvSpPr>
            <a:spLocks noGrp="1"/>
          </p:cNvSpPr>
          <p:nvPr>
            <p:ph type="sldNum" sz="quarter" idx="10"/>
          </p:nvPr>
        </p:nvSpPr>
        <p:spPr/>
        <p:txBody>
          <a:bodyPr/>
          <a:lstStyle/>
          <a:p>
            <a:fld id="{240E5108-D8C0-4253-9EFF-FED2DF25B7C1}" type="slidenum">
              <a:rPr lang="en-US" smtClean="0"/>
              <a:t>3</a:t>
            </a:fld>
            <a:endParaRPr lang="en-US"/>
          </a:p>
        </p:txBody>
      </p:sp>
    </p:spTree>
    <p:extLst>
      <p:ext uri="{BB962C8B-B14F-4D97-AF65-F5344CB8AC3E}">
        <p14:creationId xmlns:p14="http://schemas.microsoft.com/office/powerpoint/2010/main" val="1777278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During this module, I gained a lot of more digital skills. Initially I struggled with organizing the work, working on time and finding good academic sources. I was not confident with using Microsoft Excel as well. Breaking tasks into manageable ones was a strategy which helped me improve. This helped me to work in an organised manner and on time. </a:t>
            </a:r>
            <a:r>
              <a:rPr lang="en-US" sz="1200" kern="1200" dirty="0" err="1">
                <a:solidFill>
                  <a:schemeClr val="tx1"/>
                </a:solidFill>
                <a:effectLst/>
                <a:latin typeface="+mn-lt"/>
                <a:ea typeface="+mn-ea"/>
                <a:cs typeface="+mn-cs"/>
              </a:rPr>
              <a:t>Boogaard</a:t>
            </a:r>
            <a:r>
              <a:rPr lang="en-US" sz="1200" kern="1200" dirty="0">
                <a:solidFill>
                  <a:schemeClr val="tx1"/>
                </a:solidFill>
                <a:effectLst/>
                <a:latin typeface="+mn-lt"/>
                <a:ea typeface="+mn-ea"/>
                <a:cs typeface="+mn-cs"/>
              </a:rPr>
              <a:t> (2019) refers to this as </a:t>
            </a:r>
            <a:r>
              <a:rPr lang="en-US" sz="1200" kern="1200" dirty="0" err="1">
                <a:solidFill>
                  <a:schemeClr val="tx1"/>
                </a:solidFill>
                <a:effectLst/>
                <a:latin typeface="+mn-lt"/>
                <a:ea typeface="+mn-ea"/>
                <a:cs typeface="+mn-cs"/>
              </a:rPr>
              <a:t>microproductivity</a:t>
            </a:r>
            <a:r>
              <a:rPr lang="en-US" sz="1200" kern="1200" dirty="0">
                <a:solidFill>
                  <a:schemeClr val="tx1"/>
                </a:solidFill>
                <a:effectLst/>
                <a:latin typeface="+mn-lt"/>
                <a:ea typeface="+mn-ea"/>
                <a:cs typeface="+mn-cs"/>
              </a:rPr>
              <a:t>; doing a small amount of work at a time would help to increase the productivity and decrease the level of stress. I also learnt to use Artificial Intelligence in an ethical way instead of letting AI do everything for me.</a:t>
            </a:r>
          </a:p>
        </p:txBody>
      </p:sp>
      <p:sp>
        <p:nvSpPr>
          <p:cNvPr id="4" name="Slide Number Placeholder 3"/>
          <p:cNvSpPr>
            <a:spLocks noGrp="1"/>
          </p:cNvSpPr>
          <p:nvPr>
            <p:ph type="sldNum" sz="quarter" idx="10"/>
          </p:nvPr>
        </p:nvSpPr>
        <p:spPr/>
        <p:txBody>
          <a:bodyPr/>
          <a:lstStyle/>
          <a:p>
            <a:fld id="{240E5108-D8C0-4253-9EFF-FED2DF25B7C1}" type="slidenum">
              <a:rPr lang="en-US" smtClean="0"/>
              <a:t>4</a:t>
            </a:fld>
            <a:endParaRPr lang="en-US"/>
          </a:p>
        </p:txBody>
      </p:sp>
    </p:spTree>
    <p:extLst>
      <p:ext uri="{BB962C8B-B14F-4D97-AF65-F5344CB8AC3E}">
        <p14:creationId xmlns:p14="http://schemas.microsoft.com/office/powerpoint/2010/main" val="41698809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Overall, I'm more confident in using digital technologies for academic, professional and personal purposes as a result of this module. I can now use Microsoft Word, Excel, PowerPoint, Moodle and other digital tools independently to accomplish a variety of tasks.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These skills will enable me to deliver better assignments at University, communicate professionally, to </a:t>
            </a:r>
            <a:r>
              <a:rPr lang="en-US" sz="1200" kern="1200" dirty="0" err="1">
                <a:solidFill>
                  <a:schemeClr val="tx1"/>
                </a:solidFill>
                <a:effectLst/>
                <a:latin typeface="+mn-lt"/>
                <a:ea typeface="+mn-ea"/>
                <a:cs typeface="+mn-cs"/>
              </a:rPr>
              <a:t>analyse</a:t>
            </a:r>
            <a:r>
              <a:rPr lang="en-US" sz="1200" kern="1200" dirty="0">
                <a:solidFill>
                  <a:schemeClr val="tx1"/>
                </a:solidFill>
                <a:effectLst/>
                <a:latin typeface="+mn-lt"/>
                <a:ea typeface="+mn-ea"/>
                <a:cs typeface="+mn-cs"/>
              </a:rPr>
              <a:t> information and prepare business reports. They will also have better prospects for future work due to an increasing demand for digital skills among employers. </a:t>
            </a:r>
            <a:r>
              <a:rPr lang="en-US" sz="1200" kern="1200" dirty="0" err="1">
                <a:solidFill>
                  <a:schemeClr val="tx1"/>
                </a:solidFill>
                <a:effectLst/>
                <a:latin typeface="+mn-lt"/>
                <a:ea typeface="+mn-ea"/>
                <a:cs typeface="+mn-cs"/>
              </a:rPr>
              <a:t>Hedau</a:t>
            </a:r>
            <a:r>
              <a:rPr lang="en-US" sz="1200" kern="1200" dirty="0">
                <a:solidFill>
                  <a:schemeClr val="tx1"/>
                </a:solidFill>
                <a:effectLst/>
                <a:latin typeface="+mn-lt"/>
                <a:ea typeface="+mn-ea"/>
                <a:cs typeface="+mn-cs"/>
              </a:rPr>
              <a:t> (2025) states that LinkedIn is crucial in employability as there are millions of professionals, and most recruiters check LinkedIn profiles during the hiring process. It is a good example of how further development of my digital skills will help my career and my life-long learning.</a:t>
            </a:r>
          </a:p>
        </p:txBody>
      </p:sp>
      <p:sp>
        <p:nvSpPr>
          <p:cNvPr id="4" name="Slide Number Placeholder 3"/>
          <p:cNvSpPr>
            <a:spLocks noGrp="1"/>
          </p:cNvSpPr>
          <p:nvPr>
            <p:ph type="sldNum" sz="quarter" idx="10"/>
          </p:nvPr>
        </p:nvSpPr>
        <p:spPr/>
        <p:txBody>
          <a:bodyPr/>
          <a:lstStyle/>
          <a:p>
            <a:fld id="{240E5108-D8C0-4253-9EFF-FED2DF25B7C1}" type="slidenum">
              <a:rPr lang="en-US" smtClean="0"/>
              <a:t>5</a:t>
            </a:fld>
            <a:endParaRPr lang="en-US"/>
          </a:p>
        </p:txBody>
      </p:sp>
    </p:spTree>
    <p:extLst>
      <p:ext uri="{BB962C8B-B14F-4D97-AF65-F5344CB8AC3E}">
        <p14:creationId xmlns:p14="http://schemas.microsoft.com/office/powerpoint/2010/main" val="2813775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371600" y="3188970"/>
            <a:ext cx="15544800" cy="2160270"/>
          </a:xfrm>
          <a:prstGeom prst="rect">
            <a:avLst/>
          </a:prstGeom>
        </p:spPr>
        <p:txBody>
          <a:bodyPr wrap="square" lIns="0" tIns="0" rIns="0" bIns="0">
            <a:spAutoFit/>
          </a:bodyPr>
          <a:lstStyle>
            <a:lvl1pPr>
              <a:defRPr sz="2550" b="1" i="0">
                <a:solidFill>
                  <a:srgbClr val="404C53"/>
                </a:solidFill>
                <a:latin typeface="Arial"/>
                <a:cs typeface="Arial"/>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19350" b="1" i="0">
                <a:solidFill>
                  <a:srgbClr val="12212A"/>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7/17/26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550" b="1" i="0">
                <a:solidFill>
                  <a:srgbClr val="404C53"/>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9350" b="1" i="0">
                <a:solidFill>
                  <a:srgbClr val="12212A"/>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7/17/26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005B52"/>
          </a:solidFill>
        </p:spPr>
        <p:txBody>
          <a:bodyPr wrap="square" lIns="0" tIns="0" rIns="0" bIns="0" rtlCol="0"/>
          <a:lstStyle/>
          <a:p>
            <a:endParaRPr/>
          </a:p>
        </p:txBody>
      </p:sp>
      <p:sp>
        <p:nvSpPr>
          <p:cNvPr id="17" name="bg object 17"/>
          <p:cNvSpPr/>
          <p:nvPr/>
        </p:nvSpPr>
        <p:spPr>
          <a:xfrm>
            <a:off x="1028720"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DAF125"/>
          </a:solidFill>
        </p:spPr>
        <p:txBody>
          <a:bodyPr wrap="square" lIns="0" tIns="0" rIns="0" bIns="0" rtlCol="0"/>
          <a:lstStyle/>
          <a:p>
            <a:endParaRPr/>
          </a:p>
        </p:txBody>
      </p:sp>
      <p:sp>
        <p:nvSpPr>
          <p:cNvPr id="18" name="bg object 18"/>
          <p:cNvSpPr/>
          <p:nvPr/>
        </p:nvSpPr>
        <p:spPr>
          <a:xfrm>
            <a:off x="1350838"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DAF125"/>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2550" b="1" i="0">
                <a:solidFill>
                  <a:srgbClr val="404C53"/>
                </a:solidFill>
                <a:latin typeface="Arial"/>
                <a:cs typeface="Arial"/>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7/17/26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550" b="1" i="0">
                <a:solidFill>
                  <a:srgbClr val="404C53"/>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7/17/26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005B52"/>
          </a:solidFill>
        </p:spPr>
        <p:txBody>
          <a:bodyPr wrap="square" lIns="0" tIns="0" rIns="0" bIns="0" rtlCol="0"/>
          <a:lstStyle/>
          <a:p>
            <a:endParaRPr/>
          </a:p>
        </p:txBody>
      </p:sp>
      <p:sp>
        <p:nvSpPr>
          <p:cNvPr id="17" name="bg object 17"/>
          <p:cNvSpPr/>
          <p:nvPr/>
        </p:nvSpPr>
        <p:spPr>
          <a:xfrm>
            <a:off x="1028720"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DAF125"/>
          </a:solidFill>
        </p:spPr>
        <p:txBody>
          <a:bodyPr wrap="square" lIns="0" tIns="0" rIns="0" bIns="0" rtlCol="0"/>
          <a:lstStyle/>
          <a:p>
            <a:endParaRPr/>
          </a:p>
        </p:txBody>
      </p:sp>
      <p:sp>
        <p:nvSpPr>
          <p:cNvPr id="18" name="bg object 18"/>
          <p:cNvSpPr/>
          <p:nvPr/>
        </p:nvSpPr>
        <p:spPr>
          <a:xfrm>
            <a:off x="1350838"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DAF125"/>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7/17/26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EFEFEF"/>
          </a:solidFill>
        </p:spPr>
        <p:txBody>
          <a:bodyPr wrap="square" lIns="0" tIns="0" rIns="0" bIns="0" rtlCol="0"/>
          <a:lstStyle/>
          <a:p>
            <a:endParaRPr/>
          </a:p>
        </p:txBody>
      </p:sp>
      <p:sp>
        <p:nvSpPr>
          <p:cNvPr id="2" name="Holder 2"/>
          <p:cNvSpPr>
            <a:spLocks noGrp="1"/>
          </p:cNvSpPr>
          <p:nvPr>
            <p:ph type="title"/>
          </p:nvPr>
        </p:nvSpPr>
        <p:spPr>
          <a:xfrm>
            <a:off x="1794847" y="763168"/>
            <a:ext cx="1735454" cy="414019"/>
          </a:xfrm>
          <a:prstGeom prst="rect">
            <a:avLst/>
          </a:prstGeom>
        </p:spPr>
        <p:txBody>
          <a:bodyPr wrap="square" lIns="0" tIns="0" rIns="0" bIns="0">
            <a:spAutoFit/>
          </a:bodyPr>
          <a:lstStyle>
            <a:lvl1pPr>
              <a:defRPr sz="2550" b="1" i="0">
                <a:solidFill>
                  <a:srgbClr val="404C53"/>
                </a:solidFill>
                <a:latin typeface="Arial"/>
                <a:cs typeface="Arial"/>
              </a:defRPr>
            </a:lvl1pPr>
          </a:lstStyle>
          <a:p>
            <a:endParaRPr/>
          </a:p>
        </p:txBody>
      </p:sp>
      <p:sp>
        <p:nvSpPr>
          <p:cNvPr id="3" name="Holder 3"/>
          <p:cNvSpPr>
            <a:spLocks noGrp="1"/>
          </p:cNvSpPr>
          <p:nvPr>
            <p:ph type="body" idx="1"/>
          </p:nvPr>
        </p:nvSpPr>
        <p:spPr>
          <a:xfrm>
            <a:off x="8023341" y="1952323"/>
            <a:ext cx="7476490" cy="6504305"/>
          </a:xfrm>
          <a:prstGeom prst="rect">
            <a:avLst/>
          </a:prstGeom>
        </p:spPr>
        <p:txBody>
          <a:bodyPr wrap="square" lIns="0" tIns="0" rIns="0" bIns="0">
            <a:spAutoFit/>
          </a:bodyPr>
          <a:lstStyle>
            <a:lvl1pPr>
              <a:defRPr sz="19350" b="1" i="0">
                <a:solidFill>
                  <a:srgbClr val="12212A"/>
                </a:solidFill>
                <a:latin typeface="Arial"/>
                <a:cs typeface="Arial"/>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7/17/26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s://www.linkedin.com/pulse/linkedins-impact-job-hunting-facts-figures-2025-sagar-hedau-okdwf"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acilitatemagazine.com/content/news/2025/05/12/lack-digital-skills-workforce-hampering-productivity" TargetMode="External"/><Relationship Id="rId5" Type="http://schemas.openxmlformats.org/officeDocument/2006/relationships/hyperlink" Target="https://www.datastudios.org/post/microsoft-365-adoption-in-2025-businesses-how-deep-is-its-global-reach" TargetMode="External"/><Relationship Id="rId4" Type="http://schemas.openxmlformats.org/officeDocument/2006/relationships/hyperlink" Target="https://www.atlassian.com/blog/productivity/microproductivity-break-tasks-into-smaller-ste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628648" y="8579439"/>
            <a:ext cx="3590290" cy="679450"/>
          </a:xfrm>
          <a:custGeom>
            <a:avLst/>
            <a:gdLst/>
            <a:ahLst/>
            <a:cxnLst/>
            <a:rect l="l" t="t" r="r" b="b"/>
            <a:pathLst>
              <a:path w="3590290" h="679450">
                <a:moveTo>
                  <a:pt x="3250582" y="678860"/>
                </a:moveTo>
                <a:lnTo>
                  <a:pt x="339430" y="678860"/>
                </a:lnTo>
                <a:lnTo>
                  <a:pt x="293371" y="675762"/>
                </a:lnTo>
                <a:lnTo>
                  <a:pt x="249196" y="666736"/>
                </a:lnTo>
                <a:lnTo>
                  <a:pt x="207308" y="652186"/>
                </a:lnTo>
                <a:lnTo>
                  <a:pt x="168113" y="632518"/>
                </a:lnTo>
                <a:lnTo>
                  <a:pt x="132014" y="608136"/>
                </a:lnTo>
                <a:lnTo>
                  <a:pt x="99416" y="579443"/>
                </a:lnTo>
                <a:lnTo>
                  <a:pt x="70724" y="546846"/>
                </a:lnTo>
                <a:lnTo>
                  <a:pt x="46342" y="510747"/>
                </a:lnTo>
                <a:lnTo>
                  <a:pt x="26674" y="471551"/>
                </a:lnTo>
                <a:lnTo>
                  <a:pt x="12124" y="429664"/>
                </a:lnTo>
                <a:lnTo>
                  <a:pt x="3098" y="385488"/>
                </a:lnTo>
                <a:lnTo>
                  <a:pt x="0" y="339430"/>
                </a:lnTo>
                <a:lnTo>
                  <a:pt x="3098" y="293371"/>
                </a:lnTo>
                <a:lnTo>
                  <a:pt x="12124" y="249196"/>
                </a:lnTo>
                <a:lnTo>
                  <a:pt x="26674" y="207308"/>
                </a:lnTo>
                <a:lnTo>
                  <a:pt x="46342" y="168113"/>
                </a:lnTo>
                <a:lnTo>
                  <a:pt x="70724" y="132014"/>
                </a:lnTo>
                <a:lnTo>
                  <a:pt x="99416" y="99416"/>
                </a:lnTo>
                <a:lnTo>
                  <a:pt x="132014" y="70724"/>
                </a:lnTo>
                <a:lnTo>
                  <a:pt x="168113" y="46342"/>
                </a:lnTo>
                <a:lnTo>
                  <a:pt x="207308" y="26674"/>
                </a:lnTo>
                <a:lnTo>
                  <a:pt x="249196" y="12124"/>
                </a:lnTo>
                <a:lnTo>
                  <a:pt x="293371" y="3098"/>
                </a:lnTo>
                <a:lnTo>
                  <a:pt x="339430" y="0"/>
                </a:lnTo>
                <a:lnTo>
                  <a:pt x="3250582" y="0"/>
                </a:lnTo>
                <a:lnTo>
                  <a:pt x="3296641" y="3098"/>
                </a:lnTo>
                <a:lnTo>
                  <a:pt x="3340817" y="12124"/>
                </a:lnTo>
                <a:lnTo>
                  <a:pt x="3382704" y="26674"/>
                </a:lnTo>
                <a:lnTo>
                  <a:pt x="3421900" y="46342"/>
                </a:lnTo>
                <a:lnTo>
                  <a:pt x="3457998" y="70724"/>
                </a:lnTo>
                <a:lnTo>
                  <a:pt x="3490596" y="99416"/>
                </a:lnTo>
                <a:lnTo>
                  <a:pt x="3519288" y="132014"/>
                </a:lnTo>
                <a:lnTo>
                  <a:pt x="3543671" y="168113"/>
                </a:lnTo>
                <a:lnTo>
                  <a:pt x="3563339" y="207308"/>
                </a:lnTo>
                <a:lnTo>
                  <a:pt x="3577888" y="249196"/>
                </a:lnTo>
                <a:lnTo>
                  <a:pt x="3586914" y="293371"/>
                </a:lnTo>
                <a:lnTo>
                  <a:pt x="3590013" y="339430"/>
                </a:lnTo>
                <a:lnTo>
                  <a:pt x="3586914" y="385488"/>
                </a:lnTo>
                <a:lnTo>
                  <a:pt x="3577888" y="429664"/>
                </a:lnTo>
                <a:lnTo>
                  <a:pt x="3563339" y="471551"/>
                </a:lnTo>
                <a:lnTo>
                  <a:pt x="3543671" y="510747"/>
                </a:lnTo>
                <a:lnTo>
                  <a:pt x="3519288" y="546846"/>
                </a:lnTo>
                <a:lnTo>
                  <a:pt x="3490596" y="579443"/>
                </a:lnTo>
                <a:lnTo>
                  <a:pt x="3457998" y="608136"/>
                </a:lnTo>
                <a:lnTo>
                  <a:pt x="3421900" y="632518"/>
                </a:lnTo>
                <a:lnTo>
                  <a:pt x="3382704" y="652186"/>
                </a:lnTo>
                <a:lnTo>
                  <a:pt x="3340817" y="666736"/>
                </a:lnTo>
                <a:lnTo>
                  <a:pt x="3296641" y="675762"/>
                </a:lnTo>
                <a:lnTo>
                  <a:pt x="3250582" y="678860"/>
                </a:lnTo>
                <a:close/>
              </a:path>
            </a:pathLst>
          </a:custGeom>
          <a:solidFill>
            <a:srgbClr val="12212A"/>
          </a:solidFill>
        </p:spPr>
        <p:txBody>
          <a:bodyPr wrap="square" lIns="0" tIns="0" rIns="0" bIns="0" rtlCol="0"/>
          <a:lstStyle/>
          <a:p>
            <a:endParaRPr/>
          </a:p>
        </p:txBody>
      </p:sp>
      <p:sp>
        <p:nvSpPr>
          <p:cNvPr id="5" name="object 5"/>
          <p:cNvSpPr/>
          <p:nvPr/>
        </p:nvSpPr>
        <p:spPr>
          <a:xfrm>
            <a:off x="1628669" y="2241028"/>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1"/>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6" name="object 6"/>
          <p:cNvSpPr/>
          <p:nvPr/>
        </p:nvSpPr>
        <p:spPr>
          <a:xfrm>
            <a:off x="1950787" y="2241028"/>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1"/>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8" name="object 8"/>
          <p:cNvSpPr/>
          <p:nvPr/>
        </p:nvSpPr>
        <p:spPr>
          <a:xfrm>
            <a:off x="4501678" y="8739120"/>
            <a:ext cx="359410" cy="359410"/>
          </a:xfrm>
          <a:custGeom>
            <a:avLst/>
            <a:gdLst/>
            <a:ahLst/>
            <a:cxnLst/>
            <a:rect l="l" t="t" r="r" b="b"/>
            <a:pathLst>
              <a:path w="359410" h="359409">
                <a:moveTo>
                  <a:pt x="192984" y="151630"/>
                </a:moveTo>
                <a:lnTo>
                  <a:pt x="166082" y="151630"/>
                </a:lnTo>
                <a:lnTo>
                  <a:pt x="169220" y="150266"/>
                </a:lnTo>
                <a:lnTo>
                  <a:pt x="161017" y="123149"/>
                </a:lnTo>
                <a:lnTo>
                  <a:pt x="153532" y="96160"/>
                </a:lnTo>
                <a:lnTo>
                  <a:pt x="147179" y="69641"/>
                </a:lnTo>
                <a:lnTo>
                  <a:pt x="143086" y="46307"/>
                </a:lnTo>
                <a:lnTo>
                  <a:pt x="143086" y="46163"/>
                </a:lnTo>
                <a:lnTo>
                  <a:pt x="142431" y="43363"/>
                </a:lnTo>
                <a:lnTo>
                  <a:pt x="142081" y="40563"/>
                </a:lnTo>
                <a:lnTo>
                  <a:pt x="142081" y="37620"/>
                </a:lnTo>
                <a:lnTo>
                  <a:pt x="144981" y="23099"/>
                </a:lnTo>
                <a:lnTo>
                  <a:pt x="152895" y="11217"/>
                </a:lnTo>
                <a:lnTo>
                  <a:pt x="164646" y="3132"/>
                </a:lnTo>
                <a:lnTo>
                  <a:pt x="179055" y="0"/>
                </a:lnTo>
                <a:lnTo>
                  <a:pt x="179630" y="0"/>
                </a:lnTo>
                <a:lnTo>
                  <a:pt x="194164" y="3132"/>
                </a:lnTo>
                <a:lnTo>
                  <a:pt x="205978" y="11217"/>
                </a:lnTo>
                <a:lnTo>
                  <a:pt x="213916" y="23099"/>
                </a:lnTo>
                <a:lnTo>
                  <a:pt x="216819" y="37620"/>
                </a:lnTo>
                <a:lnTo>
                  <a:pt x="216819" y="40563"/>
                </a:lnTo>
                <a:lnTo>
                  <a:pt x="216460" y="43363"/>
                </a:lnTo>
                <a:lnTo>
                  <a:pt x="215814" y="46163"/>
                </a:lnTo>
                <a:lnTo>
                  <a:pt x="215814" y="46307"/>
                </a:lnTo>
                <a:lnTo>
                  <a:pt x="211722" y="69641"/>
                </a:lnTo>
                <a:lnTo>
                  <a:pt x="205368" y="96160"/>
                </a:lnTo>
                <a:lnTo>
                  <a:pt x="197884" y="123149"/>
                </a:lnTo>
                <a:lnTo>
                  <a:pt x="189681" y="150266"/>
                </a:lnTo>
                <a:lnTo>
                  <a:pt x="192984" y="151630"/>
                </a:lnTo>
                <a:close/>
              </a:path>
              <a:path w="359410" h="359409">
                <a:moveTo>
                  <a:pt x="208635" y="169291"/>
                </a:moveTo>
                <a:lnTo>
                  <a:pt x="150266" y="169291"/>
                </a:lnTo>
                <a:lnTo>
                  <a:pt x="151630" y="165989"/>
                </a:lnTo>
                <a:lnTo>
                  <a:pt x="126677" y="152599"/>
                </a:lnTo>
                <a:lnTo>
                  <a:pt x="102292" y="138797"/>
                </a:lnTo>
                <a:lnTo>
                  <a:pt x="79022" y="124536"/>
                </a:lnTo>
                <a:lnTo>
                  <a:pt x="59404" y="110850"/>
                </a:lnTo>
                <a:lnTo>
                  <a:pt x="57148" y="109415"/>
                </a:lnTo>
                <a:lnTo>
                  <a:pt x="41802" y="79207"/>
                </a:lnTo>
                <a:lnTo>
                  <a:pt x="43562" y="69641"/>
                </a:lnTo>
                <a:lnTo>
                  <a:pt x="65277" y="44338"/>
                </a:lnTo>
                <a:lnTo>
                  <a:pt x="65510" y="44338"/>
                </a:lnTo>
                <a:lnTo>
                  <a:pt x="79427" y="41757"/>
                </a:lnTo>
                <a:lnTo>
                  <a:pt x="79054" y="41757"/>
                </a:lnTo>
                <a:lnTo>
                  <a:pt x="93188" y="44574"/>
                </a:lnTo>
                <a:lnTo>
                  <a:pt x="95615" y="46163"/>
                </a:lnTo>
                <a:lnTo>
                  <a:pt x="110922" y="59661"/>
                </a:lnTo>
                <a:lnTo>
                  <a:pt x="124535" y="79066"/>
                </a:lnTo>
                <a:lnTo>
                  <a:pt x="138788" y="102307"/>
                </a:lnTo>
                <a:lnTo>
                  <a:pt x="152569" y="126679"/>
                </a:lnTo>
                <a:lnTo>
                  <a:pt x="164768" y="149476"/>
                </a:lnTo>
                <a:lnTo>
                  <a:pt x="165880" y="151630"/>
                </a:lnTo>
                <a:lnTo>
                  <a:pt x="233933" y="151630"/>
                </a:lnTo>
                <a:lnTo>
                  <a:pt x="232222" y="152599"/>
                </a:lnTo>
                <a:lnTo>
                  <a:pt x="207271" y="165989"/>
                </a:lnTo>
                <a:lnTo>
                  <a:pt x="208635" y="169291"/>
                </a:lnTo>
                <a:close/>
              </a:path>
              <a:path w="359410" h="359409">
                <a:moveTo>
                  <a:pt x="233933" y="151630"/>
                </a:moveTo>
                <a:lnTo>
                  <a:pt x="192984" y="151630"/>
                </a:lnTo>
                <a:lnTo>
                  <a:pt x="206342" y="126679"/>
                </a:lnTo>
                <a:lnTo>
                  <a:pt x="220140" y="102307"/>
                </a:lnTo>
                <a:lnTo>
                  <a:pt x="234309" y="79207"/>
                </a:lnTo>
                <a:lnTo>
                  <a:pt x="247978" y="59661"/>
                </a:lnTo>
                <a:lnTo>
                  <a:pt x="248050" y="59517"/>
                </a:lnTo>
                <a:lnTo>
                  <a:pt x="279694" y="41757"/>
                </a:lnTo>
                <a:lnTo>
                  <a:pt x="293727" y="44338"/>
                </a:lnTo>
                <a:lnTo>
                  <a:pt x="317117" y="79066"/>
                </a:lnTo>
                <a:lnTo>
                  <a:pt x="317144" y="79207"/>
                </a:lnTo>
                <a:lnTo>
                  <a:pt x="314347" y="93214"/>
                </a:lnTo>
                <a:lnTo>
                  <a:pt x="306132" y="105538"/>
                </a:lnTo>
                <a:lnTo>
                  <a:pt x="304050" y="107620"/>
                </a:lnTo>
                <a:lnTo>
                  <a:pt x="301824" y="109415"/>
                </a:lnTo>
                <a:lnTo>
                  <a:pt x="299383" y="110850"/>
                </a:lnTo>
                <a:lnTo>
                  <a:pt x="279835" y="124536"/>
                </a:lnTo>
                <a:lnTo>
                  <a:pt x="256594" y="138797"/>
                </a:lnTo>
                <a:lnTo>
                  <a:pt x="233933" y="151630"/>
                </a:lnTo>
                <a:close/>
              </a:path>
              <a:path w="359410" h="359409">
                <a:moveTo>
                  <a:pt x="40851" y="216748"/>
                </a:moveTo>
                <a:lnTo>
                  <a:pt x="37907" y="216748"/>
                </a:lnTo>
                <a:lnTo>
                  <a:pt x="23038" y="213848"/>
                </a:lnTo>
                <a:lnTo>
                  <a:pt x="23188" y="213848"/>
                </a:lnTo>
                <a:lnTo>
                  <a:pt x="11680" y="206260"/>
                </a:lnTo>
                <a:lnTo>
                  <a:pt x="11237" y="205934"/>
                </a:lnTo>
                <a:lnTo>
                  <a:pt x="5611" y="197812"/>
                </a:lnTo>
                <a:lnTo>
                  <a:pt x="3131" y="194183"/>
                </a:lnTo>
                <a:lnTo>
                  <a:pt x="0" y="179773"/>
                </a:lnTo>
                <a:lnTo>
                  <a:pt x="46" y="179127"/>
                </a:lnTo>
                <a:lnTo>
                  <a:pt x="23111" y="145053"/>
                </a:lnTo>
                <a:lnTo>
                  <a:pt x="37620" y="142153"/>
                </a:lnTo>
                <a:lnTo>
                  <a:pt x="40563" y="142153"/>
                </a:lnTo>
                <a:lnTo>
                  <a:pt x="43363" y="142512"/>
                </a:lnTo>
                <a:lnTo>
                  <a:pt x="46163" y="143158"/>
                </a:lnTo>
                <a:lnTo>
                  <a:pt x="46307" y="143158"/>
                </a:lnTo>
                <a:lnTo>
                  <a:pt x="69641" y="147250"/>
                </a:lnTo>
                <a:lnTo>
                  <a:pt x="96160" y="153604"/>
                </a:lnTo>
                <a:lnTo>
                  <a:pt x="123149" y="161089"/>
                </a:lnTo>
                <a:lnTo>
                  <a:pt x="150266" y="169291"/>
                </a:lnTo>
                <a:lnTo>
                  <a:pt x="356756" y="169291"/>
                </a:lnTo>
                <a:lnTo>
                  <a:pt x="358901" y="179127"/>
                </a:lnTo>
                <a:lnTo>
                  <a:pt x="358973" y="179773"/>
                </a:lnTo>
                <a:lnTo>
                  <a:pt x="356835" y="189609"/>
                </a:lnTo>
                <a:lnTo>
                  <a:pt x="150553" y="189609"/>
                </a:lnTo>
                <a:lnTo>
                  <a:pt x="123436" y="197812"/>
                </a:lnTo>
                <a:lnTo>
                  <a:pt x="96447" y="205296"/>
                </a:lnTo>
                <a:lnTo>
                  <a:pt x="69929" y="211650"/>
                </a:lnTo>
                <a:lnTo>
                  <a:pt x="46594" y="215743"/>
                </a:lnTo>
                <a:lnTo>
                  <a:pt x="46451" y="215743"/>
                </a:lnTo>
                <a:lnTo>
                  <a:pt x="43722" y="216389"/>
                </a:lnTo>
                <a:lnTo>
                  <a:pt x="40851" y="216748"/>
                </a:lnTo>
                <a:close/>
              </a:path>
              <a:path w="359410" h="359409">
                <a:moveTo>
                  <a:pt x="356756" y="169291"/>
                </a:moveTo>
                <a:lnTo>
                  <a:pt x="208635" y="169291"/>
                </a:lnTo>
                <a:lnTo>
                  <a:pt x="235752" y="161089"/>
                </a:lnTo>
                <a:lnTo>
                  <a:pt x="262741" y="153604"/>
                </a:lnTo>
                <a:lnTo>
                  <a:pt x="289259" y="147250"/>
                </a:lnTo>
                <a:lnTo>
                  <a:pt x="312594" y="143158"/>
                </a:lnTo>
                <a:lnTo>
                  <a:pt x="312737" y="143158"/>
                </a:lnTo>
                <a:lnTo>
                  <a:pt x="315465" y="142512"/>
                </a:lnTo>
                <a:lnTo>
                  <a:pt x="318337" y="142153"/>
                </a:lnTo>
                <a:lnTo>
                  <a:pt x="321281" y="142153"/>
                </a:lnTo>
                <a:lnTo>
                  <a:pt x="335771" y="145053"/>
                </a:lnTo>
                <a:lnTo>
                  <a:pt x="347656" y="152967"/>
                </a:lnTo>
                <a:lnTo>
                  <a:pt x="355759" y="164718"/>
                </a:lnTo>
                <a:lnTo>
                  <a:pt x="356756" y="169291"/>
                </a:lnTo>
                <a:close/>
              </a:path>
              <a:path w="359410" h="359409">
                <a:moveTo>
                  <a:pt x="79521" y="317072"/>
                </a:moveTo>
                <a:lnTo>
                  <a:pt x="44644" y="293645"/>
                </a:lnTo>
                <a:lnTo>
                  <a:pt x="42050" y="279595"/>
                </a:lnTo>
                <a:lnTo>
                  <a:pt x="44861" y="265585"/>
                </a:lnTo>
                <a:lnTo>
                  <a:pt x="53056" y="253291"/>
                </a:lnTo>
                <a:lnTo>
                  <a:pt x="55138" y="251209"/>
                </a:lnTo>
                <a:lnTo>
                  <a:pt x="57363" y="249414"/>
                </a:lnTo>
                <a:lnTo>
                  <a:pt x="59948" y="247907"/>
                </a:lnTo>
                <a:lnTo>
                  <a:pt x="79353" y="234294"/>
                </a:lnTo>
                <a:lnTo>
                  <a:pt x="102594" y="220041"/>
                </a:lnTo>
                <a:lnTo>
                  <a:pt x="126966" y="206260"/>
                </a:lnTo>
                <a:lnTo>
                  <a:pt x="151917" y="192912"/>
                </a:lnTo>
                <a:lnTo>
                  <a:pt x="150553" y="189609"/>
                </a:lnTo>
                <a:lnTo>
                  <a:pt x="208707" y="189609"/>
                </a:lnTo>
                <a:lnTo>
                  <a:pt x="207343" y="192912"/>
                </a:lnTo>
                <a:lnTo>
                  <a:pt x="232218" y="206260"/>
                </a:lnTo>
                <a:lnTo>
                  <a:pt x="233881" y="207199"/>
                </a:lnTo>
                <a:lnTo>
                  <a:pt x="166204" y="207199"/>
                </a:lnTo>
                <a:lnTo>
                  <a:pt x="152816" y="232150"/>
                </a:lnTo>
                <a:lnTo>
                  <a:pt x="139021" y="256522"/>
                </a:lnTo>
                <a:lnTo>
                  <a:pt x="124885" y="279595"/>
                </a:lnTo>
                <a:lnTo>
                  <a:pt x="111209" y="299168"/>
                </a:lnTo>
                <a:lnTo>
                  <a:pt x="111138" y="299312"/>
                </a:lnTo>
                <a:lnTo>
                  <a:pt x="109630" y="301681"/>
                </a:lnTo>
                <a:lnTo>
                  <a:pt x="107907" y="303978"/>
                </a:lnTo>
                <a:lnTo>
                  <a:pt x="105825" y="306060"/>
                </a:lnTo>
                <a:lnTo>
                  <a:pt x="93531" y="314255"/>
                </a:lnTo>
                <a:lnTo>
                  <a:pt x="79521" y="317072"/>
                </a:lnTo>
                <a:close/>
              </a:path>
              <a:path w="359410" h="359409">
                <a:moveTo>
                  <a:pt x="321353" y="216748"/>
                </a:moveTo>
                <a:lnTo>
                  <a:pt x="318409" y="216748"/>
                </a:lnTo>
                <a:lnTo>
                  <a:pt x="315609" y="216389"/>
                </a:lnTo>
                <a:lnTo>
                  <a:pt x="312809" y="215743"/>
                </a:lnTo>
                <a:lnTo>
                  <a:pt x="312665" y="215743"/>
                </a:lnTo>
                <a:lnTo>
                  <a:pt x="289331" y="211650"/>
                </a:lnTo>
                <a:lnTo>
                  <a:pt x="262813" y="205296"/>
                </a:lnTo>
                <a:lnTo>
                  <a:pt x="235824" y="197812"/>
                </a:lnTo>
                <a:lnTo>
                  <a:pt x="208707" y="189609"/>
                </a:lnTo>
                <a:lnTo>
                  <a:pt x="356835" y="189609"/>
                </a:lnTo>
                <a:lnTo>
                  <a:pt x="355841" y="194183"/>
                </a:lnTo>
                <a:lnTo>
                  <a:pt x="347755" y="205934"/>
                </a:lnTo>
                <a:lnTo>
                  <a:pt x="335873" y="213848"/>
                </a:lnTo>
                <a:lnTo>
                  <a:pt x="321353" y="216748"/>
                </a:lnTo>
                <a:close/>
              </a:path>
              <a:path w="359410" h="359409">
                <a:moveTo>
                  <a:pt x="179917" y="358829"/>
                </a:moveTo>
                <a:lnTo>
                  <a:pt x="179343" y="358829"/>
                </a:lnTo>
                <a:lnTo>
                  <a:pt x="164933" y="355697"/>
                </a:lnTo>
                <a:lnTo>
                  <a:pt x="153182" y="347611"/>
                </a:lnTo>
                <a:lnTo>
                  <a:pt x="145268" y="335729"/>
                </a:lnTo>
                <a:lnTo>
                  <a:pt x="142368" y="321209"/>
                </a:lnTo>
                <a:lnTo>
                  <a:pt x="142368" y="318265"/>
                </a:lnTo>
                <a:lnTo>
                  <a:pt x="142744" y="315394"/>
                </a:lnTo>
                <a:lnTo>
                  <a:pt x="143373" y="312665"/>
                </a:lnTo>
                <a:lnTo>
                  <a:pt x="143373" y="312522"/>
                </a:lnTo>
                <a:lnTo>
                  <a:pt x="147466" y="289187"/>
                </a:lnTo>
                <a:lnTo>
                  <a:pt x="153820" y="262669"/>
                </a:lnTo>
                <a:lnTo>
                  <a:pt x="161304" y="235680"/>
                </a:lnTo>
                <a:lnTo>
                  <a:pt x="169507" y="208563"/>
                </a:lnTo>
                <a:lnTo>
                  <a:pt x="166204" y="207199"/>
                </a:lnTo>
                <a:lnTo>
                  <a:pt x="193055" y="207199"/>
                </a:lnTo>
                <a:lnTo>
                  <a:pt x="189753" y="208563"/>
                </a:lnTo>
                <a:lnTo>
                  <a:pt x="197955" y="235680"/>
                </a:lnTo>
                <a:lnTo>
                  <a:pt x="205440" y="262669"/>
                </a:lnTo>
                <a:lnTo>
                  <a:pt x="211794" y="289187"/>
                </a:lnTo>
                <a:lnTo>
                  <a:pt x="215886" y="312522"/>
                </a:lnTo>
                <a:lnTo>
                  <a:pt x="215886" y="312665"/>
                </a:lnTo>
                <a:lnTo>
                  <a:pt x="216532" y="315394"/>
                </a:lnTo>
                <a:lnTo>
                  <a:pt x="216891" y="318265"/>
                </a:lnTo>
                <a:lnTo>
                  <a:pt x="216891" y="321209"/>
                </a:lnTo>
                <a:lnTo>
                  <a:pt x="213991" y="335729"/>
                </a:lnTo>
                <a:lnTo>
                  <a:pt x="206077" y="347611"/>
                </a:lnTo>
                <a:lnTo>
                  <a:pt x="194326" y="355697"/>
                </a:lnTo>
                <a:lnTo>
                  <a:pt x="179917" y="358829"/>
                </a:lnTo>
                <a:close/>
              </a:path>
              <a:path w="359410" h="359409">
                <a:moveTo>
                  <a:pt x="279911" y="317072"/>
                </a:moveTo>
                <a:lnTo>
                  <a:pt x="279631" y="317072"/>
                </a:lnTo>
                <a:lnTo>
                  <a:pt x="266781" y="314491"/>
                </a:lnTo>
                <a:lnTo>
                  <a:pt x="248050" y="299168"/>
                </a:lnTo>
                <a:lnTo>
                  <a:pt x="234437" y="279763"/>
                </a:lnTo>
                <a:lnTo>
                  <a:pt x="220185" y="256522"/>
                </a:lnTo>
                <a:lnTo>
                  <a:pt x="206404" y="232150"/>
                </a:lnTo>
                <a:lnTo>
                  <a:pt x="193055" y="207199"/>
                </a:lnTo>
                <a:lnTo>
                  <a:pt x="233881" y="207199"/>
                </a:lnTo>
                <a:lnTo>
                  <a:pt x="256570" y="220041"/>
                </a:lnTo>
                <a:lnTo>
                  <a:pt x="279841" y="234294"/>
                </a:lnTo>
                <a:lnTo>
                  <a:pt x="299312" y="247907"/>
                </a:lnTo>
                <a:lnTo>
                  <a:pt x="301712" y="249414"/>
                </a:lnTo>
                <a:lnTo>
                  <a:pt x="304122" y="251209"/>
                </a:lnTo>
                <a:lnTo>
                  <a:pt x="306204" y="253291"/>
                </a:lnTo>
                <a:lnTo>
                  <a:pt x="314399" y="265585"/>
                </a:lnTo>
                <a:lnTo>
                  <a:pt x="317215" y="279595"/>
                </a:lnTo>
                <a:lnTo>
                  <a:pt x="314634" y="293645"/>
                </a:lnTo>
                <a:lnTo>
                  <a:pt x="306635" y="306060"/>
                </a:lnTo>
                <a:lnTo>
                  <a:pt x="306204" y="306491"/>
                </a:lnTo>
                <a:lnTo>
                  <a:pt x="293815" y="314491"/>
                </a:lnTo>
                <a:lnTo>
                  <a:pt x="279911" y="317072"/>
                </a:lnTo>
                <a:close/>
              </a:path>
            </a:pathLst>
          </a:custGeom>
          <a:solidFill>
            <a:srgbClr val="9EBF31"/>
          </a:solidFill>
        </p:spPr>
        <p:txBody>
          <a:bodyPr wrap="square" lIns="0" tIns="0" rIns="0" bIns="0" rtlCol="0"/>
          <a:lstStyle/>
          <a:p>
            <a:endParaRPr/>
          </a:p>
        </p:txBody>
      </p:sp>
      <p:sp>
        <p:nvSpPr>
          <p:cNvPr id="9" name="object 9"/>
          <p:cNvSpPr/>
          <p:nvPr/>
        </p:nvSpPr>
        <p:spPr>
          <a:xfrm>
            <a:off x="4523475" y="7772184"/>
            <a:ext cx="315595" cy="315595"/>
          </a:xfrm>
          <a:custGeom>
            <a:avLst/>
            <a:gdLst/>
            <a:ahLst/>
            <a:cxnLst/>
            <a:rect l="l" t="t" r="r" b="b"/>
            <a:pathLst>
              <a:path w="315595" h="315595">
                <a:moveTo>
                  <a:pt x="315348" y="0"/>
                </a:moveTo>
                <a:lnTo>
                  <a:pt x="292805" y="0"/>
                </a:lnTo>
                <a:lnTo>
                  <a:pt x="292805" y="276867"/>
                </a:lnTo>
                <a:lnTo>
                  <a:pt x="16045" y="110"/>
                </a:lnTo>
                <a:lnTo>
                  <a:pt x="107" y="16048"/>
                </a:lnTo>
                <a:lnTo>
                  <a:pt x="276866" y="292805"/>
                </a:lnTo>
                <a:lnTo>
                  <a:pt x="0" y="292805"/>
                </a:lnTo>
                <a:lnTo>
                  <a:pt x="0" y="315348"/>
                </a:lnTo>
                <a:lnTo>
                  <a:pt x="315348" y="315348"/>
                </a:lnTo>
                <a:lnTo>
                  <a:pt x="315348" y="0"/>
                </a:lnTo>
                <a:close/>
              </a:path>
            </a:pathLst>
          </a:custGeom>
          <a:solidFill>
            <a:srgbClr val="042940"/>
          </a:solidFill>
        </p:spPr>
        <p:txBody>
          <a:bodyPr wrap="square" lIns="0" tIns="0" rIns="0" bIns="0" rtlCol="0"/>
          <a:lstStyle/>
          <a:p>
            <a:endParaRPr/>
          </a:p>
        </p:txBody>
      </p:sp>
      <p:sp>
        <p:nvSpPr>
          <p:cNvPr id="10" name="Rectangle 9"/>
          <p:cNvSpPr/>
          <p:nvPr/>
        </p:nvSpPr>
        <p:spPr>
          <a:xfrm>
            <a:off x="3810000" y="2241028"/>
            <a:ext cx="9144000" cy="6585072"/>
          </a:xfrm>
          <a:prstGeom prst="rect">
            <a:avLst/>
          </a:prstGeom>
        </p:spPr>
        <p:txBody>
          <a:bodyPr>
            <a:spAutoFit/>
          </a:bodyPr>
          <a:lstStyle/>
          <a:p>
            <a:pPr algn="ctr">
              <a:lnSpc>
                <a:spcPct val="300000"/>
              </a:lnSpc>
            </a:pPr>
            <a:r>
              <a:rPr lang="en-US" b="1" dirty="0">
                <a:latin typeface="Arial" pitchFamily="34" charset="0"/>
                <a:cs typeface="Arial" pitchFamily="34" charset="0"/>
              </a:rPr>
              <a:t>Digital Portfolio and Audio Reflection</a:t>
            </a:r>
          </a:p>
          <a:p>
            <a:pPr algn="ctr">
              <a:lnSpc>
                <a:spcPct val="300000"/>
              </a:lnSpc>
            </a:pPr>
            <a:r>
              <a:rPr lang="en-US" b="1" dirty="0">
                <a:latin typeface="Arial" pitchFamily="34" charset="0"/>
                <a:cs typeface="Arial" pitchFamily="34" charset="0"/>
              </a:rPr>
              <a:t>Student number 2438385</a:t>
            </a:r>
          </a:p>
          <a:p>
            <a:pPr algn="ctr">
              <a:lnSpc>
                <a:spcPct val="300000"/>
              </a:lnSpc>
            </a:pPr>
            <a:r>
              <a:rPr lang="en-US" b="1">
                <a:latin typeface="Arial" pitchFamily="34" charset="0"/>
                <a:cs typeface="Arial" pitchFamily="34" charset="0"/>
              </a:rPr>
              <a:t>17 July 2026</a:t>
            </a:r>
            <a:endParaRPr lang="en-US" b="1" dirty="0">
              <a:latin typeface="Arial" pitchFamily="34" charset="0"/>
              <a:cs typeface="Arial" pitchFamily="34" charset="0"/>
            </a:endParaRPr>
          </a:p>
          <a:p>
            <a:pPr algn="ctr">
              <a:lnSpc>
                <a:spcPct val="300000"/>
              </a:lnSpc>
            </a:pPr>
            <a:r>
              <a:rPr lang="en-US" b="1" dirty="0">
                <a:latin typeface="Arial" pitchFamily="34" charset="0"/>
                <a:cs typeface="Arial" pitchFamily="34" charset="0"/>
              </a:rPr>
              <a:t>DS3 Assessment</a:t>
            </a:r>
          </a:p>
          <a:p>
            <a:pPr algn="ctr">
              <a:lnSpc>
                <a:spcPct val="300000"/>
              </a:lnSpc>
            </a:pPr>
            <a:r>
              <a:rPr lang="en-US" b="1" dirty="0">
                <a:latin typeface="Arial" pitchFamily="34" charset="0"/>
                <a:cs typeface="Arial" pitchFamily="34" charset="0"/>
              </a:rPr>
              <a:t>Module: New Digital Skills </a:t>
            </a:r>
            <a:br>
              <a:rPr lang="en-US" dirty="0">
                <a:latin typeface="Arial" pitchFamily="34" charset="0"/>
                <a:cs typeface="Arial" pitchFamily="34" charset="0"/>
              </a:rPr>
            </a:br>
            <a:r>
              <a:rPr lang="en-US" dirty="0">
                <a:latin typeface="Arial" pitchFamily="34" charset="0"/>
                <a:cs typeface="Arial" pitchFamily="34" charset="0"/>
              </a:rPr>
              <a:t>LCLM4002 Digital Skills</a:t>
            </a:r>
          </a:p>
          <a:p>
            <a:pPr algn="ctr">
              <a:lnSpc>
                <a:spcPct val="300000"/>
              </a:lnSpc>
            </a:pPr>
            <a:r>
              <a:rPr lang="en-US" b="1" dirty="0">
                <a:latin typeface="Arial" pitchFamily="34" charset="0"/>
                <a:cs typeface="Arial" pitchFamily="34" charset="0"/>
              </a:rPr>
              <a:t>Assessment</a:t>
            </a:r>
            <a:br>
              <a:rPr lang="en-US" dirty="0">
                <a:latin typeface="Arial" pitchFamily="34" charset="0"/>
                <a:cs typeface="Arial" pitchFamily="34" charset="0"/>
              </a:rPr>
            </a:br>
            <a:r>
              <a:rPr lang="en-US" dirty="0">
                <a:latin typeface="Arial" pitchFamily="34" charset="0"/>
                <a:cs typeface="Arial" pitchFamily="34" charset="0"/>
              </a:rPr>
              <a:t>DS3 Digital Portfolio and Audio Reflection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20"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3" name="object 3"/>
          <p:cNvSpPr/>
          <p:nvPr/>
        </p:nvSpPr>
        <p:spPr>
          <a:xfrm>
            <a:off x="1350838"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6" name="object 6"/>
          <p:cNvSpPr/>
          <p:nvPr/>
        </p:nvSpPr>
        <p:spPr>
          <a:xfrm>
            <a:off x="914401" y="2095500"/>
            <a:ext cx="6553199" cy="6705600"/>
          </a:xfrm>
          <a:custGeom>
            <a:avLst/>
            <a:gdLst/>
            <a:ahLst/>
            <a:cxnLst/>
            <a:rect l="l" t="t" r="r" b="b"/>
            <a:pathLst>
              <a:path w="3990975" h="2705100">
                <a:moveTo>
                  <a:pt x="3990975" y="2478221"/>
                </a:moveTo>
                <a:lnTo>
                  <a:pt x="3977713" y="2533088"/>
                </a:lnTo>
                <a:lnTo>
                  <a:pt x="3957986" y="2574636"/>
                </a:lnTo>
                <a:lnTo>
                  <a:pt x="3931674" y="2611858"/>
                </a:lnTo>
                <a:lnTo>
                  <a:pt x="3899530" y="2644002"/>
                </a:lnTo>
                <a:lnTo>
                  <a:pt x="3862308" y="2670313"/>
                </a:lnTo>
                <a:lnTo>
                  <a:pt x="3820760" y="2690040"/>
                </a:lnTo>
                <a:lnTo>
                  <a:pt x="3775641" y="2702428"/>
                </a:lnTo>
                <a:lnTo>
                  <a:pt x="3745833" y="2705100"/>
                </a:lnTo>
              </a:path>
              <a:path w="3990975" h="2705100">
                <a:moveTo>
                  <a:pt x="248564" y="2705100"/>
                </a:moveTo>
                <a:lnTo>
                  <a:pt x="173637" y="2690040"/>
                </a:lnTo>
                <a:lnTo>
                  <a:pt x="132089" y="2670313"/>
                </a:lnTo>
                <a:lnTo>
                  <a:pt x="94867" y="2644002"/>
                </a:lnTo>
                <a:lnTo>
                  <a:pt x="62723" y="2611858"/>
                </a:lnTo>
                <a:lnTo>
                  <a:pt x="36411" y="2574636"/>
                </a:lnTo>
                <a:lnTo>
                  <a:pt x="16685" y="2533088"/>
                </a:lnTo>
                <a:lnTo>
                  <a:pt x="4296" y="2487968"/>
                </a:lnTo>
                <a:lnTo>
                  <a:pt x="0" y="2440030"/>
                </a:lnTo>
                <a:lnTo>
                  <a:pt x="0" y="266707"/>
                </a:lnTo>
                <a:lnTo>
                  <a:pt x="4296" y="218768"/>
                </a:lnTo>
                <a:lnTo>
                  <a:pt x="16685" y="173648"/>
                </a:lnTo>
                <a:lnTo>
                  <a:pt x="36411" y="132100"/>
                </a:lnTo>
                <a:lnTo>
                  <a:pt x="62723" y="94878"/>
                </a:lnTo>
                <a:lnTo>
                  <a:pt x="94867" y="62734"/>
                </a:lnTo>
                <a:lnTo>
                  <a:pt x="132089" y="36422"/>
                </a:lnTo>
                <a:lnTo>
                  <a:pt x="173637" y="16696"/>
                </a:lnTo>
                <a:lnTo>
                  <a:pt x="218757" y="4307"/>
                </a:lnTo>
                <a:lnTo>
                  <a:pt x="266696" y="0"/>
                </a:lnTo>
                <a:lnTo>
                  <a:pt x="3727703" y="0"/>
                </a:lnTo>
                <a:lnTo>
                  <a:pt x="3775641" y="4307"/>
                </a:lnTo>
                <a:lnTo>
                  <a:pt x="3820760" y="16696"/>
                </a:lnTo>
                <a:lnTo>
                  <a:pt x="3862308" y="36422"/>
                </a:lnTo>
                <a:lnTo>
                  <a:pt x="3899530" y="62734"/>
                </a:lnTo>
                <a:lnTo>
                  <a:pt x="3931674" y="94878"/>
                </a:lnTo>
                <a:lnTo>
                  <a:pt x="3957986" y="132100"/>
                </a:lnTo>
                <a:lnTo>
                  <a:pt x="3977713" y="173648"/>
                </a:lnTo>
                <a:lnTo>
                  <a:pt x="3990101" y="218768"/>
                </a:lnTo>
                <a:lnTo>
                  <a:pt x="3990975" y="228515"/>
                </a:lnTo>
              </a:path>
            </a:pathLst>
          </a:custGeom>
          <a:ln w="38100">
            <a:solidFill>
              <a:srgbClr val="000000"/>
            </a:solidFill>
          </a:ln>
        </p:spPr>
        <p:txBody>
          <a:bodyPr wrap="square" lIns="0" tIns="0" rIns="0" bIns="0" rtlCol="0"/>
          <a:lstStyle/>
          <a:p>
            <a:endParaRPr/>
          </a:p>
        </p:txBody>
      </p:sp>
      <p:sp>
        <p:nvSpPr>
          <p:cNvPr id="12" name="object 12"/>
          <p:cNvSpPr txBox="1"/>
          <p:nvPr/>
        </p:nvSpPr>
        <p:spPr>
          <a:xfrm>
            <a:off x="1165246" y="2476500"/>
            <a:ext cx="5997554" cy="6244658"/>
          </a:xfrm>
          <a:prstGeom prst="rect">
            <a:avLst/>
          </a:prstGeom>
        </p:spPr>
        <p:txBody>
          <a:bodyPr vert="horz" wrap="square" lIns="0" tIns="12065" rIns="0" bIns="0" rtlCol="0">
            <a:spAutoFit/>
          </a:bodyPr>
          <a:lstStyle/>
          <a:p>
            <a:pPr marR="0" lvl="0" algn="just" defTabSz="914400" rtl="0" eaLnBrk="1" fontAlgn="base" latinLnBrk="0" hangingPunct="1">
              <a:lnSpc>
                <a:spcPct val="150000"/>
              </a:lnSpc>
              <a:spcBef>
                <a:spcPct val="0"/>
              </a:spcBef>
              <a:spcAft>
                <a:spcPct val="0"/>
              </a:spcAft>
              <a:buClrTx/>
              <a:buSzTx/>
              <a:tabLst/>
            </a:pPr>
            <a:r>
              <a:rPr lang="en-US" b="1" dirty="0"/>
              <a:t>Portfolio Overview</a:t>
            </a: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My digital learning journey is shown in 4 </a:t>
            </a:r>
            <a:r>
              <a:rPr kumimoji="0" lang="en-US" b="0" i="0" u="none" strike="noStrike" cap="none" normalizeH="0" baseline="0" dirty="0" err="1">
                <a:ln>
                  <a:noFill/>
                </a:ln>
                <a:solidFill>
                  <a:schemeClr val="tx1"/>
                </a:solidFill>
                <a:effectLst/>
                <a:latin typeface="Arial" charset="0"/>
                <a:cs typeface="Arial" charset="0"/>
              </a:rPr>
              <a:t>artefacts</a:t>
            </a:r>
            <a:r>
              <a:rPr kumimoji="0" lang="en-US" b="0" i="0" u="none" strike="noStrike" cap="none" normalizeH="0" baseline="0" dirty="0">
                <a:ln>
                  <a:noFill/>
                </a:ln>
                <a:solidFill>
                  <a:schemeClr val="tx1"/>
                </a:solidFill>
                <a:effectLst/>
                <a:latin typeface="Arial" charset="0"/>
                <a:cs typeface="Arial" charset="0"/>
              </a:rPr>
              <a:t>.</a:t>
            </a: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I am putting my grades on DS1 and on DS2.</a:t>
            </a: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Every </a:t>
            </a:r>
            <a:r>
              <a:rPr kumimoji="0" lang="en-US" b="0" i="0" u="none" strike="noStrike" cap="none" normalizeH="0" baseline="0" dirty="0" err="1">
                <a:ln>
                  <a:noFill/>
                </a:ln>
                <a:solidFill>
                  <a:schemeClr val="tx1"/>
                </a:solidFill>
                <a:effectLst/>
                <a:latin typeface="Arial" charset="0"/>
                <a:cs typeface="Arial" charset="0"/>
              </a:rPr>
              <a:t>artefact</a:t>
            </a:r>
            <a:r>
              <a:rPr kumimoji="0" lang="en-US" b="0" i="0" u="none" strike="noStrike" cap="none" normalizeH="0" baseline="0" dirty="0">
                <a:ln>
                  <a:noFill/>
                </a:ln>
                <a:solidFill>
                  <a:schemeClr val="tx1"/>
                </a:solidFill>
                <a:effectLst/>
                <a:latin typeface="Arial" charset="0"/>
                <a:cs typeface="Arial" charset="0"/>
              </a:rPr>
              <a:t> is related to the practical application of digital skills.</a:t>
            </a:r>
          </a:p>
          <a:p>
            <a:pPr algn="ctr">
              <a:lnSpc>
                <a:spcPct val="150000"/>
              </a:lnSpc>
            </a:pPr>
            <a:r>
              <a:rPr lang="en-US" b="1" dirty="0" err="1"/>
              <a:t>Artefact</a:t>
            </a:r>
            <a:r>
              <a:rPr lang="en-US" b="1" dirty="0"/>
              <a:t> 1</a:t>
            </a:r>
          </a:p>
          <a:p>
            <a:pPr algn="just">
              <a:lnSpc>
                <a:spcPct val="150000"/>
              </a:lnSpc>
            </a:pPr>
            <a:r>
              <a:rPr lang="en-US" b="1" dirty="0"/>
              <a:t>Phone Home Screen</a:t>
            </a:r>
            <a:endParaRPr kumimoji="0" lang="en-US" b="0" i="0" u="none" strike="noStrike" cap="none" normalizeH="0" baseline="0" dirty="0">
              <a:ln>
                <a:noFill/>
              </a:ln>
              <a:solidFill>
                <a:schemeClr val="tx1"/>
              </a:solidFill>
              <a:effectLst/>
              <a:latin typeface="Arial" charset="0"/>
              <a:cs typeface="Arial" charset="0"/>
            </a:endParaRP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Improved digital communication skills.</a:t>
            </a: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Daily tasks use of used mobile applications.</a:t>
            </a:r>
          </a:p>
          <a:p>
            <a:pPr algn="ctr">
              <a:lnSpc>
                <a:spcPct val="150000"/>
              </a:lnSpc>
            </a:pPr>
            <a:r>
              <a:rPr lang="en-US" b="1" dirty="0" err="1"/>
              <a:t>Artefact</a:t>
            </a:r>
            <a:r>
              <a:rPr lang="en-US" b="1" dirty="0"/>
              <a:t> 2</a:t>
            </a:r>
          </a:p>
          <a:p>
            <a:pPr algn="just">
              <a:lnSpc>
                <a:spcPct val="150000"/>
              </a:lnSpc>
            </a:pPr>
            <a:r>
              <a:rPr lang="en-US" b="1" dirty="0"/>
              <a:t>Calendar App</a:t>
            </a:r>
            <a:endParaRPr kumimoji="0" lang="en-US" b="0" i="0" u="none" strike="noStrike" cap="none" normalizeH="0" baseline="0" dirty="0">
              <a:ln>
                <a:noFill/>
              </a:ln>
              <a:solidFill>
                <a:schemeClr val="tx1"/>
              </a:solidFill>
              <a:effectLst/>
              <a:latin typeface="Arial" charset="0"/>
              <a:cs typeface="Arial" charset="0"/>
            </a:endParaRP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Successfully scheduled assignments and appointments.</a:t>
            </a: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Potential time management and </a:t>
            </a:r>
            <a:r>
              <a:rPr kumimoji="0" lang="en-US" b="0" i="0" u="none" strike="noStrike" cap="none" normalizeH="0" baseline="0" dirty="0" err="1">
                <a:ln>
                  <a:noFill/>
                </a:ln>
                <a:solidFill>
                  <a:schemeClr val="tx1"/>
                </a:solidFill>
                <a:effectLst/>
                <a:latin typeface="Arial" charset="0"/>
                <a:cs typeface="Arial" charset="0"/>
              </a:rPr>
              <a:t>organisation</a:t>
            </a:r>
            <a:r>
              <a:rPr kumimoji="0" lang="en-US" b="0" i="0" u="none" strike="noStrike" cap="none" normalizeH="0" baseline="0" dirty="0">
                <a:ln>
                  <a:noFill/>
                </a:ln>
                <a:solidFill>
                  <a:schemeClr val="tx1"/>
                </a:solidFill>
                <a:effectLst/>
                <a:latin typeface="Arial" charset="0"/>
                <a:cs typeface="Arial" charset="0"/>
              </a:rPr>
              <a:t> improvements.</a:t>
            </a:r>
          </a:p>
          <a:p>
            <a:pPr marL="285750" marR="0" lvl="0" indent="-285750" algn="just" defTabSz="914400" rtl="0" eaLnBrk="1" fontAlgn="base" latinLnBrk="0" hangingPunct="1">
              <a:lnSpc>
                <a:spcPct val="150000"/>
              </a:lnSpc>
              <a:spcBef>
                <a:spcPct val="0"/>
              </a:spcBef>
              <a:spcAft>
                <a:spcPct val="0"/>
              </a:spcAft>
              <a:buClrTx/>
              <a:buSzTx/>
              <a:buFont typeface="Wingdings" pitchFamily="2" charset="2"/>
              <a:buChar char="q"/>
              <a:tabLst/>
            </a:pPr>
            <a:r>
              <a:rPr kumimoji="0" lang="en-US" b="0" i="0" u="none" strike="noStrike" cap="none" normalizeH="0" baseline="0" dirty="0">
                <a:ln>
                  <a:noFill/>
                </a:ln>
                <a:solidFill>
                  <a:schemeClr val="tx1"/>
                </a:solidFill>
                <a:effectLst/>
                <a:latin typeface="Arial" charset="0"/>
                <a:cs typeface="Arial" charset="0"/>
              </a:rPr>
              <a:t>Developed better study planning (</a:t>
            </a:r>
            <a:r>
              <a:rPr kumimoji="0" lang="en-US" b="0" i="0" u="none" strike="noStrike" cap="none" normalizeH="0" baseline="0" dirty="0" err="1">
                <a:ln>
                  <a:noFill/>
                </a:ln>
                <a:solidFill>
                  <a:schemeClr val="tx1"/>
                </a:solidFill>
                <a:effectLst/>
                <a:latin typeface="Arial" charset="0"/>
                <a:cs typeface="Arial" charset="0"/>
              </a:rPr>
              <a:t>Grewal</a:t>
            </a:r>
            <a:r>
              <a:rPr kumimoji="0" lang="en-US" b="0" i="0" u="none" strike="noStrike" cap="none" normalizeH="0" baseline="0" dirty="0">
                <a:ln>
                  <a:noFill/>
                </a:ln>
                <a:solidFill>
                  <a:schemeClr val="tx1"/>
                </a:solidFill>
                <a:effectLst/>
                <a:latin typeface="Arial" charset="0"/>
                <a:cs typeface="Arial" charset="0"/>
              </a:rPr>
              <a:t>, 2025).</a:t>
            </a:r>
          </a:p>
        </p:txBody>
      </p:sp>
      <p:sp>
        <p:nvSpPr>
          <p:cNvPr id="20" name="Rectangle 19"/>
          <p:cNvSpPr/>
          <p:nvPr/>
        </p:nvSpPr>
        <p:spPr>
          <a:xfrm>
            <a:off x="3400490" y="1008425"/>
            <a:ext cx="3918060" cy="584775"/>
          </a:xfrm>
          <a:prstGeom prst="rect">
            <a:avLst/>
          </a:prstGeom>
        </p:spPr>
        <p:txBody>
          <a:bodyPr wrap="none">
            <a:spAutoFit/>
          </a:bodyPr>
          <a:lstStyle/>
          <a:p>
            <a:r>
              <a:rPr lang="en-US" sz="3200" b="1" dirty="0">
                <a:latin typeface="Arial" pitchFamily="34" charset="0"/>
                <a:cs typeface="Arial" pitchFamily="34" charset="0"/>
              </a:rPr>
              <a:t>My Digital Portfolio</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200" y="1943100"/>
            <a:ext cx="51054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0" y="1943100"/>
            <a:ext cx="3562350" cy="6778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20"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3" name="object 3"/>
          <p:cNvSpPr/>
          <p:nvPr/>
        </p:nvSpPr>
        <p:spPr>
          <a:xfrm>
            <a:off x="1350838"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grpSp>
        <p:nvGrpSpPr>
          <p:cNvPr id="8" name="object 8"/>
          <p:cNvGrpSpPr/>
          <p:nvPr/>
        </p:nvGrpSpPr>
        <p:grpSpPr>
          <a:xfrm>
            <a:off x="1180485" y="1985056"/>
            <a:ext cx="8573115" cy="7501844"/>
            <a:chOff x="9348507" y="4514949"/>
            <a:chExt cx="4743450" cy="4371340"/>
          </a:xfrm>
        </p:grpSpPr>
        <p:sp>
          <p:nvSpPr>
            <p:cNvPr id="9" name="object 9"/>
            <p:cNvSpPr/>
            <p:nvPr/>
          </p:nvSpPr>
          <p:spPr>
            <a:xfrm>
              <a:off x="9348507" y="4514949"/>
              <a:ext cx="4743450" cy="4371340"/>
            </a:xfrm>
            <a:custGeom>
              <a:avLst/>
              <a:gdLst/>
              <a:ahLst/>
              <a:cxnLst/>
              <a:rect l="l" t="t" r="r" b="b"/>
              <a:pathLst>
                <a:path w="4743450" h="4371340">
                  <a:moveTo>
                    <a:pt x="4743448" y="4119459"/>
                  </a:moveTo>
                  <a:lnTo>
                    <a:pt x="4728103" y="4197570"/>
                  </a:lnTo>
                  <a:lnTo>
                    <a:pt x="4708377" y="4239118"/>
                  </a:lnTo>
                  <a:lnTo>
                    <a:pt x="4682065" y="4276340"/>
                  </a:lnTo>
                  <a:lnTo>
                    <a:pt x="4649922" y="4308483"/>
                  </a:lnTo>
                  <a:lnTo>
                    <a:pt x="4612700" y="4334795"/>
                  </a:lnTo>
                  <a:lnTo>
                    <a:pt x="4571152" y="4354521"/>
                  </a:lnTo>
                  <a:lnTo>
                    <a:pt x="4526033" y="4366909"/>
                  </a:lnTo>
                  <a:lnTo>
                    <a:pt x="4478094" y="4371206"/>
                  </a:lnTo>
                  <a:lnTo>
                    <a:pt x="266694" y="4371206"/>
                  </a:lnTo>
                  <a:lnTo>
                    <a:pt x="218755" y="4366909"/>
                  </a:lnTo>
                  <a:lnTo>
                    <a:pt x="173635" y="4354521"/>
                  </a:lnTo>
                  <a:lnTo>
                    <a:pt x="132088" y="4334794"/>
                  </a:lnTo>
                  <a:lnTo>
                    <a:pt x="94866" y="4308483"/>
                  </a:lnTo>
                  <a:lnTo>
                    <a:pt x="62723" y="4276339"/>
                  </a:lnTo>
                  <a:lnTo>
                    <a:pt x="36411" y="4239117"/>
                  </a:lnTo>
                  <a:lnTo>
                    <a:pt x="16685" y="4197570"/>
                  </a:lnTo>
                  <a:lnTo>
                    <a:pt x="4296" y="4152450"/>
                  </a:lnTo>
                  <a:lnTo>
                    <a:pt x="0" y="4104512"/>
                  </a:lnTo>
                  <a:lnTo>
                    <a:pt x="0" y="266718"/>
                  </a:lnTo>
                  <a:lnTo>
                    <a:pt x="4296" y="218779"/>
                  </a:lnTo>
                  <a:lnTo>
                    <a:pt x="16685" y="173659"/>
                  </a:lnTo>
                  <a:lnTo>
                    <a:pt x="36411" y="132112"/>
                  </a:lnTo>
                  <a:lnTo>
                    <a:pt x="62723" y="94890"/>
                  </a:lnTo>
                  <a:lnTo>
                    <a:pt x="94866" y="62747"/>
                  </a:lnTo>
                  <a:lnTo>
                    <a:pt x="132088" y="36435"/>
                  </a:lnTo>
                  <a:lnTo>
                    <a:pt x="173635" y="16709"/>
                  </a:lnTo>
                  <a:lnTo>
                    <a:pt x="218755" y="4320"/>
                  </a:lnTo>
                  <a:lnTo>
                    <a:pt x="266694" y="0"/>
                  </a:lnTo>
                  <a:lnTo>
                    <a:pt x="4478094" y="0"/>
                  </a:lnTo>
                  <a:lnTo>
                    <a:pt x="4526033" y="4320"/>
                  </a:lnTo>
                  <a:lnTo>
                    <a:pt x="4571152" y="16708"/>
                  </a:lnTo>
                  <a:lnTo>
                    <a:pt x="4612700" y="36435"/>
                  </a:lnTo>
                  <a:lnTo>
                    <a:pt x="4649922" y="62746"/>
                  </a:lnTo>
                  <a:lnTo>
                    <a:pt x="4682065" y="94890"/>
                  </a:lnTo>
                  <a:lnTo>
                    <a:pt x="4708377" y="132112"/>
                  </a:lnTo>
                  <a:lnTo>
                    <a:pt x="4728103" y="173659"/>
                  </a:lnTo>
                  <a:lnTo>
                    <a:pt x="4740491" y="218779"/>
                  </a:lnTo>
                  <a:lnTo>
                    <a:pt x="4743448" y="251771"/>
                  </a:lnTo>
                </a:path>
              </a:pathLst>
            </a:custGeom>
            <a:ln w="38099">
              <a:solidFill>
                <a:srgbClr val="000000"/>
              </a:solidFill>
            </a:ln>
          </p:spPr>
          <p:txBody>
            <a:bodyPr wrap="square" lIns="0" tIns="0" rIns="0" bIns="0" rtlCol="0"/>
            <a:lstStyle/>
            <a:p>
              <a:endParaRPr/>
            </a:p>
          </p:txBody>
        </p:sp>
        <p:sp>
          <p:nvSpPr>
            <p:cNvPr id="10" name="object 10"/>
            <p:cNvSpPr/>
            <p:nvPr/>
          </p:nvSpPr>
          <p:spPr>
            <a:xfrm>
              <a:off x="10003917" y="4983314"/>
              <a:ext cx="847725" cy="504825"/>
            </a:xfrm>
            <a:custGeom>
              <a:avLst/>
              <a:gdLst/>
              <a:ahLst/>
              <a:cxnLst/>
              <a:rect l="l" t="t" r="r" b="b"/>
              <a:pathLst>
                <a:path w="847725" h="504825">
                  <a:moveTo>
                    <a:pt x="170230" y="0"/>
                  </a:moveTo>
                  <a:lnTo>
                    <a:pt x="0" y="0"/>
                  </a:lnTo>
                  <a:lnTo>
                    <a:pt x="0" y="253301"/>
                  </a:lnTo>
                  <a:lnTo>
                    <a:pt x="170230" y="253301"/>
                  </a:lnTo>
                  <a:lnTo>
                    <a:pt x="170230" y="0"/>
                  </a:lnTo>
                  <a:close/>
                </a:path>
                <a:path w="847725" h="504825">
                  <a:moveTo>
                    <a:pt x="340461" y="253301"/>
                  </a:moveTo>
                  <a:lnTo>
                    <a:pt x="170230" y="253301"/>
                  </a:lnTo>
                  <a:lnTo>
                    <a:pt x="170230" y="504825"/>
                  </a:lnTo>
                  <a:lnTo>
                    <a:pt x="340461" y="504825"/>
                  </a:lnTo>
                  <a:lnTo>
                    <a:pt x="340461" y="253301"/>
                  </a:lnTo>
                  <a:close/>
                </a:path>
                <a:path w="847725" h="504825">
                  <a:moveTo>
                    <a:pt x="510692" y="0"/>
                  </a:moveTo>
                  <a:lnTo>
                    <a:pt x="340461" y="0"/>
                  </a:lnTo>
                  <a:lnTo>
                    <a:pt x="340461" y="253301"/>
                  </a:lnTo>
                  <a:lnTo>
                    <a:pt x="510692" y="253301"/>
                  </a:lnTo>
                  <a:lnTo>
                    <a:pt x="510692" y="0"/>
                  </a:lnTo>
                  <a:close/>
                </a:path>
                <a:path w="847725" h="504825">
                  <a:moveTo>
                    <a:pt x="680923" y="253301"/>
                  </a:moveTo>
                  <a:lnTo>
                    <a:pt x="510692" y="253301"/>
                  </a:lnTo>
                  <a:lnTo>
                    <a:pt x="510692" y="504825"/>
                  </a:lnTo>
                  <a:lnTo>
                    <a:pt x="680923" y="504825"/>
                  </a:lnTo>
                  <a:lnTo>
                    <a:pt x="680923" y="253301"/>
                  </a:lnTo>
                  <a:close/>
                </a:path>
                <a:path w="847725" h="504825">
                  <a:moveTo>
                    <a:pt x="847280" y="0"/>
                  </a:moveTo>
                  <a:lnTo>
                    <a:pt x="680923" y="0"/>
                  </a:lnTo>
                  <a:lnTo>
                    <a:pt x="680923" y="253301"/>
                  </a:lnTo>
                  <a:lnTo>
                    <a:pt x="847280" y="253301"/>
                  </a:lnTo>
                  <a:lnTo>
                    <a:pt x="847280" y="0"/>
                  </a:lnTo>
                  <a:close/>
                </a:path>
              </a:pathLst>
            </a:custGeom>
            <a:solidFill>
              <a:srgbClr val="9EBF31"/>
            </a:solidFill>
          </p:spPr>
          <p:txBody>
            <a:bodyPr wrap="square" lIns="0" tIns="0" rIns="0" bIns="0" rtlCol="0"/>
            <a:lstStyle/>
            <a:p>
              <a:endParaRPr/>
            </a:p>
          </p:txBody>
        </p:sp>
      </p:grpSp>
      <p:sp>
        <p:nvSpPr>
          <p:cNvPr id="14" name="object 14"/>
          <p:cNvSpPr txBox="1"/>
          <p:nvPr/>
        </p:nvSpPr>
        <p:spPr>
          <a:xfrm>
            <a:off x="1639128" y="3993162"/>
            <a:ext cx="9439717" cy="4171014"/>
          </a:xfrm>
          <a:prstGeom prst="rect">
            <a:avLst/>
          </a:prstGeom>
        </p:spPr>
        <p:txBody>
          <a:bodyPr vert="horz" wrap="square" lIns="0" tIns="15875" rIns="0" bIns="0" rtlCol="0">
            <a:spAutoFit/>
          </a:bodyPr>
          <a:lstStyle/>
          <a:p>
            <a:pPr algn="ctr">
              <a:lnSpc>
                <a:spcPct val="150000"/>
              </a:lnSpc>
            </a:pPr>
            <a:r>
              <a:rPr lang="en-US" b="1" dirty="0" err="1">
                <a:solidFill>
                  <a:schemeClr val="tx1"/>
                </a:solidFill>
                <a:latin typeface="Arial" pitchFamily="34" charset="0"/>
                <a:cs typeface="Arial" pitchFamily="34" charset="0"/>
              </a:rPr>
              <a:t>Artefact</a:t>
            </a:r>
            <a:r>
              <a:rPr lang="en-US" b="1" dirty="0">
                <a:solidFill>
                  <a:schemeClr val="tx1"/>
                </a:solidFill>
                <a:latin typeface="Arial" pitchFamily="34" charset="0"/>
                <a:cs typeface="Arial" pitchFamily="34" charset="0"/>
              </a:rPr>
              <a:t> 3</a:t>
            </a:r>
          </a:p>
          <a:p>
            <a:pPr algn="just">
              <a:lnSpc>
                <a:spcPct val="150000"/>
              </a:lnSpc>
            </a:pPr>
            <a:r>
              <a:rPr lang="en-US" b="1" dirty="0">
                <a:solidFill>
                  <a:schemeClr val="tx1"/>
                </a:solidFill>
                <a:latin typeface="Arial" pitchFamily="34" charset="0"/>
                <a:cs typeface="Arial" pitchFamily="34" charset="0"/>
              </a:rPr>
              <a:t>Excel Sales Report</a:t>
            </a:r>
          </a:p>
          <a:p>
            <a:pPr marL="285750" indent="-285750" algn="just">
              <a:lnSpc>
                <a:spcPct val="150000"/>
              </a:lnSpc>
              <a:buFont typeface="Wingdings" pitchFamily="2" charset="2"/>
              <a:buChar char="q"/>
            </a:pPr>
            <a:r>
              <a:rPr lang="en-US" dirty="0">
                <a:solidFill>
                  <a:schemeClr val="tx1"/>
                </a:solidFill>
                <a:latin typeface="Arial" pitchFamily="34" charset="0"/>
                <a:cs typeface="Arial" pitchFamily="34" charset="0"/>
              </a:rPr>
              <a:t>Arranged data on business sales on a weekly basis.</a:t>
            </a:r>
          </a:p>
          <a:p>
            <a:pPr marL="285750" indent="-285750" algn="just">
              <a:lnSpc>
                <a:spcPct val="150000"/>
              </a:lnSpc>
              <a:buFont typeface="Wingdings" pitchFamily="2" charset="2"/>
              <a:buChar char="q"/>
            </a:pPr>
            <a:r>
              <a:rPr lang="en-US" dirty="0">
                <a:solidFill>
                  <a:schemeClr val="tx1"/>
                </a:solidFill>
                <a:latin typeface="Arial" pitchFamily="34" charset="0"/>
                <a:cs typeface="Arial" pitchFamily="34" charset="0"/>
              </a:rPr>
              <a:t>Used formulas correctly to make accurate calculations.</a:t>
            </a:r>
          </a:p>
          <a:p>
            <a:pPr marL="285750" indent="-285750" algn="just">
              <a:lnSpc>
                <a:spcPct val="150000"/>
              </a:lnSpc>
              <a:buFont typeface="Wingdings" pitchFamily="2" charset="2"/>
              <a:buChar char="q"/>
            </a:pPr>
            <a:r>
              <a:rPr lang="en-US" dirty="0">
                <a:solidFill>
                  <a:schemeClr val="tx1"/>
                </a:solidFill>
                <a:latin typeface="Arial" pitchFamily="34" charset="0"/>
                <a:cs typeface="Arial" pitchFamily="34" charset="0"/>
              </a:rPr>
              <a:t>Improved spreadsheet skills.</a:t>
            </a:r>
          </a:p>
          <a:p>
            <a:pPr algn="ctr">
              <a:lnSpc>
                <a:spcPct val="150000"/>
              </a:lnSpc>
            </a:pPr>
            <a:r>
              <a:rPr lang="en-US" b="1" dirty="0" err="1">
                <a:latin typeface="Arial" pitchFamily="34" charset="0"/>
                <a:cs typeface="Arial" pitchFamily="34" charset="0"/>
              </a:rPr>
              <a:t>Artefact</a:t>
            </a:r>
            <a:r>
              <a:rPr lang="en-US" b="1" dirty="0">
                <a:latin typeface="Arial" pitchFamily="34" charset="0"/>
                <a:cs typeface="Arial" pitchFamily="34" charset="0"/>
              </a:rPr>
              <a:t> 4</a:t>
            </a:r>
          </a:p>
          <a:p>
            <a:pPr algn="just">
              <a:lnSpc>
                <a:spcPct val="150000"/>
              </a:lnSpc>
            </a:pPr>
            <a:r>
              <a:rPr lang="en-US" b="1" dirty="0">
                <a:latin typeface="Arial" pitchFamily="34" charset="0"/>
                <a:cs typeface="Arial" pitchFamily="34" charset="0"/>
              </a:rPr>
              <a:t>Excel Sales Chart</a:t>
            </a:r>
            <a:endParaRPr lang="en-US" dirty="0">
              <a:solidFill>
                <a:schemeClr val="tx1"/>
              </a:solidFill>
              <a:latin typeface="Arial" pitchFamily="34" charset="0"/>
              <a:cs typeface="Arial" pitchFamily="34" charset="0"/>
            </a:endParaRPr>
          </a:p>
          <a:p>
            <a:pPr marL="285750" indent="-285750" algn="just">
              <a:lnSpc>
                <a:spcPct val="150000"/>
              </a:lnSpc>
              <a:buFont typeface="Wingdings" pitchFamily="2" charset="2"/>
              <a:buChar char="q"/>
            </a:pPr>
            <a:r>
              <a:rPr lang="en-US" dirty="0">
                <a:solidFill>
                  <a:schemeClr val="tx1"/>
                </a:solidFill>
                <a:latin typeface="Arial" pitchFamily="34" charset="0"/>
                <a:cs typeface="Arial" pitchFamily="34" charset="0"/>
              </a:rPr>
              <a:t>Used professional charts to present data.</a:t>
            </a:r>
          </a:p>
          <a:p>
            <a:pPr marL="285750" indent="-285750" algn="just">
              <a:lnSpc>
                <a:spcPct val="150000"/>
              </a:lnSpc>
              <a:buFont typeface="Wingdings" pitchFamily="2" charset="2"/>
              <a:buChar char="q"/>
            </a:pPr>
            <a:r>
              <a:rPr lang="en-US" dirty="0">
                <a:solidFill>
                  <a:schemeClr val="tx1"/>
                </a:solidFill>
                <a:latin typeface="Arial" pitchFamily="34" charset="0"/>
                <a:cs typeface="Arial" pitchFamily="34" charset="0"/>
              </a:rPr>
              <a:t>Made comparisons between the business performance using visual means.</a:t>
            </a:r>
          </a:p>
          <a:p>
            <a:pPr marL="285750" indent="-285750" algn="just">
              <a:lnSpc>
                <a:spcPct val="150000"/>
              </a:lnSpc>
              <a:buFont typeface="Wingdings" pitchFamily="2" charset="2"/>
              <a:buChar char="q"/>
            </a:pPr>
            <a:r>
              <a:rPr lang="en-US" dirty="0">
                <a:solidFill>
                  <a:schemeClr val="tx1"/>
                </a:solidFill>
                <a:latin typeface="Arial" pitchFamily="34" charset="0"/>
                <a:cs typeface="Arial" pitchFamily="34" charset="0"/>
              </a:rPr>
              <a:t>Enhance Data Analysis and Reporting (</a:t>
            </a:r>
            <a:r>
              <a:rPr lang="en-US" dirty="0" err="1">
                <a:solidFill>
                  <a:schemeClr val="tx1"/>
                </a:solidFill>
                <a:latin typeface="Arial" pitchFamily="34" charset="0"/>
                <a:cs typeface="Arial" pitchFamily="34" charset="0"/>
              </a:rPr>
              <a:t>DataStudios</a:t>
            </a:r>
            <a:r>
              <a:rPr lang="en-US" dirty="0">
                <a:solidFill>
                  <a:schemeClr val="tx1"/>
                </a:solidFill>
                <a:latin typeface="Arial" pitchFamily="34" charset="0"/>
                <a:cs typeface="Arial" pitchFamily="34" charset="0"/>
              </a:rPr>
              <a:t>, 2025).</a:t>
            </a:r>
          </a:p>
        </p:txBody>
      </p:sp>
      <p:sp>
        <p:nvSpPr>
          <p:cNvPr id="16" name="Title 15"/>
          <p:cNvSpPr>
            <a:spLocks noGrp="1"/>
          </p:cNvSpPr>
          <p:nvPr>
            <p:ph type="title"/>
          </p:nvPr>
        </p:nvSpPr>
        <p:spPr>
          <a:xfrm>
            <a:off x="1794846" y="763169"/>
            <a:ext cx="13445153" cy="492443"/>
          </a:xfrm>
        </p:spPr>
        <p:txBody>
          <a:bodyPr/>
          <a:lstStyle/>
          <a:p>
            <a:r>
              <a:rPr lang="en-US" sz="3200" dirty="0">
                <a:solidFill>
                  <a:schemeClr val="tx1"/>
                </a:solidFill>
              </a:rPr>
              <a:t>Business Digital Task</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1985056"/>
            <a:ext cx="5410200" cy="727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
            <a:ext cx="18288000" cy="2781299"/>
            <a:chOff x="0" y="1"/>
            <a:chExt cx="18288000" cy="4728746"/>
          </a:xfrm>
        </p:grpSpPr>
        <p:sp>
          <p:nvSpPr>
            <p:cNvPr id="3" name="object 3"/>
            <p:cNvSpPr/>
            <p:nvPr/>
          </p:nvSpPr>
          <p:spPr>
            <a:xfrm>
              <a:off x="0" y="1"/>
              <a:ext cx="18288000" cy="4728746"/>
            </a:xfrm>
            <a:custGeom>
              <a:avLst/>
              <a:gdLst/>
              <a:ahLst/>
              <a:cxnLst/>
              <a:rect l="l" t="t" r="r" b="b"/>
              <a:pathLst>
                <a:path w="18288000" h="6160135">
                  <a:moveTo>
                    <a:pt x="18287999" y="1968817"/>
                  </a:moveTo>
                  <a:lnTo>
                    <a:pt x="0" y="1968817"/>
                  </a:lnTo>
                  <a:lnTo>
                    <a:pt x="0" y="0"/>
                  </a:lnTo>
                  <a:lnTo>
                    <a:pt x="18287999" y="0"/>
                  </a:lnTo>
                  <a:lnTo>
                    <a:pt x="18287999" y="1968817"/>
                  </a:lnTo>
                  <a:close/>
                </a:path>
                <a:path w="18288000" h="6160135">
                  <a:moveTo>
                    <a:pt x="18180586" y="2095817"/>
                  </a:moveTo>
                  <a:lnTo>
                    <a:pt x="107413" y="2095817"/>
                  </a:lnTo>
                  <a:lnTo>
                    <a:pt x="48145" y="1968817"/>
                  </a:lnTo>
                  <a:lnTo>
                    <a:pt x="18239853" y="1968817"/>
                  </a:lnTo>
                  <a:lnTo>
                    <a:pt x="18180586" y="2095817"/>
                  </a:lnTo>
                  <a:close/>
                </a:path>
                <a:path w="18288000" h="6160135">
                  <a:moveTo>
                    <a:pt x="18060484" y="2222817"/>
                  </a:moveTo>
                  <a:lnTo>
                    <a:pt x="227515" y="2222817"/>
                  </a:lnTo>
                  <a:lnTo>
                    <a:pt x="167203" y="2095817"/>
                  </a:lnTo>
                  <a:lnTo>
                    <a:pt x="18120795" y="2095817"/>
                  </a:lnTo>
                  <a:lnTo>
                    <a:pt x="18060484" y="2222817"/>
                  </a:lnTo>
                  <a:close/>
                </a:path>
                <a:path w="18288000" h="6160135">
                  <a:moveTo>
                    <a:pt x="17938312" y="2349817"/>
                  </a:moveTo>
                  <a:lnTo>
                    <a:pt x="349687" y="2349817"/>
                  </a:lnTo>
                  <a:lnTo>
                    <a:pt x="288343" y="2222817"/>
                  </a:lnTo>
                  <a:lnTo>
                    <a:pt x="17999655" y="2222817"/>
                  </a:lnTo>
                  <a:lnTo>
                    <a:pt x="17938312" y="2349817"/>
                  </a:lnTo>
                  <a:close/>
                </a:path>
                <a:path w="18288000" h="6160135">
                  <a:moveTo>
                    <a:pt x="17751226" y="2603817"/>
                  </a:moveTo>
                  <a:lnTo>
                    <a:pt x="536772" y="2603817"/>
                  </a:lnTo>
                  <a:lnTo>
                    <a:pt x="473904" y="2476817"/>
                  </a:lnTo>
                  <a:lnTo>
                    <a:pt x="411541" y="2349817"/>
                  </a:lnTo>
                  <a:lnTo>
                    <a:pt x="17876457" y="2349817"/>
                  </a:lnTo>
                  <a:lnTo>
                    <a:pt x="17814094" y="2476817"/>
                  </a:lnTo>
                  <a:lnTo>
                    <a:pt x="17751226" y="2603817"/>
                  </a:lnTo>
                  <a:close/>
                </a:path>
                <a:path w="18288000" h="6160135">
                  <a:moveTo>
                    <a:pt x="17623987" y="2730817"/>
                  </a:moveTo>
                  <a:lnTo>
                    <a:pt x="664012" y="2730817"/>
                  </a:lnTo>
                  <a:lnTo>
                    <a:pt x="600142" y="2603817"/>
                  </a:lnTo>
                  <a:lnTo>
                    <a:pt x="17687856" y="2603817"/>
                  </a:lnTo>
                  <a:lnTo>
                    <a:pt x="17623987" y="2730817"/>
                  </a:lnTo>
                  <a:close/>
                </a:path>
                <a:path w="18288000" h="6160135">
                  <a:moveTo>
                    <a:pt x="17494763" y="2857817"/>
                  </a:moveTo>
                  <a:lnTo>
                    <a:pt x="793235" y="2857817"/>
                  </a:lnTo>
                  <a:lnTo>
                    <a:pt x="728377" y="2730817"/>
                  </a:lnTo>
                  <a:lnTo>
                    <a:pt x="17559621" y="2730817"/>
                  </a:lnTo>
                  <a:lnTo>
                    <a:pt x="17494763" y="2857817"/>
                  </a:lnTo>
                  <a:close/>
                </a:path>
                <a:path w="18288000" h="6160135">
                  <a:moveTo>
                    <a:pt x="17363579" y="2984817"/>
                  </a:moveTo>
                  <a:lnTo>
                    <a:pt x="924419" y="2984817"/>
                  </a:lnTo>
                  <a:lnTo>
                    <a:pt x="858584" y="2857817"/>
                  </a:lnTo>
                  <a:lnTo>
                    <a:pt x="17429415" y="2857817"/>
                  </a:lnTo>
                  <a:lnTo>
                    <a:pt x="17363579" y="2984817"/>
                  </a:lnTo>
                  <a:close/>
                </a:path>
                <a:path w="18288000" h="6160135">
                  <a:moveTo>
                    <a:pt x="17230461" y="3111817"/>
                  </a:moveTo>
                  <a:lnTo>
                    <a:pt x="1057537" y="3111817"/>
                  </a:lnTo>
                  <a:lnTo>
                    <a:pt x="990738" y="2984817"/>
                  </a:lnTo>
                  <a:lnTo>
                    <a:pt x="17297261" y="2984817"/>
                  </a:lnTo>
                  <a:lnTo>
                    <a:pt x="17230461" y="3111817"/>
                  </a:lnTo>
                  <a:close/>
                </a:path>
                <a:path w="18288000" h="6160135">
                  <a:moveTo>
                    <a:pt x="17095432" y="3238817"/>
                  </a:moveTo>
                  <a:lnTo>
                    <a:pt x="1192566" y="3238817"/>
                  </a:lnTo>
                  <a:lnTo>
                    <a:pt x="1124814" y="3111817"/>
                  </a:lnTo>
                  <a:lnTo>
                    <a:pt x="17163184" y="3111817"/>
                  </a:lnTo>
                  <a:lnTo>
                    <a:pt x="17095432" y="3238817"/>
                  </a:lnTo>
                  <a:close/>
                </a:path>
                <a:path w="18288000" h="6160135">
                  <a:moveTo>
                    <a:pt x="16889359" y="3365817"/>
                  </a:moveTo>
                  <a:lnTo>
                    <a:pt x="1398639" y="3365817"/>
                  </a:lnTo>
                  <a:lnTo>
                    <a:pt x="1329482" y="3238817"/>
                  </a:lnTo>
                  <a:lnTo>
                    <a:pt x="16958517" y="3238817"/>
                  </a:lnTo>
                  <a:lnTo>
                    <a:pt x="16889359" y="3365817"/>
                  </a:lnTo>
                  <a:close/>
                </a:path>
                <a:path w="18288000" h="6160135">
                  <a:moveTo>
                    <a:pt x="16749661" y="3492817"/>
                  </a:moveTo>
                  <a:lnTo>
                    <a:pt x="1538337" y="3492817"/>
                  </a:lnTo>
                  <a:lnTo>
                    <a:pt x="1468259" y="3365817"/>
                  </a:lnTo>
                  <a:lnTo>
                    <a:pt x="16819740" y="3365817"/>
                  </a:lnTo>
                  <a:lnTo>
                    <a:pt x="16749661" y="3492817"/>
                  </a:lnTo>
                  <a:close/>
                </a:path>
                <a:path w="18288000" h="6160135">
                  <a:moveTo>
                    <a:pt x="16608137" y="3619817"/>
                  </a:moveTo>
                  <a:lnTo>
                    <a:pt x="1679861" y="3619817"/>
                  </a:lnTo>
                  <a:lnTo>
                    <a:pt x="1608873" y="3492817"/>
                  </a:lnTo>
                  <a:lnTo>
                    <a:pt x="16679125" y="3492817"/>
                  </a:lnTo>
                  <a:lnTo>
                    <a:pt x="16608137" y="3619817"/>
                  </a:lnTo>
                  <a:close/>
                </a:path>
                <a:path w="18288000" h="6160135">
                  <a:moveTo>
                    <a:pt x="16464813" y="3746817"/>
                  </a:moveTo>
                  <a:lnTo>
                    <a:pt x="1823185" y="3746817"/>
                  </a:lnTo>
                  <a:lnTo>
                    <a:pt x="1751299" y="3619817"/>
                  </a:lnTo>
                  <a:lnTo>
                    <a:pt x="16536699" y="3619817"/>
                  </a:lnTo>
                  <a:lnTo>
                    <a:pt x="16464813" y="3746817"/>
                  </a:lnTo>
                  <a:close/>
                </a:path>
                <a:path w="18288000" h="6160135">
                  <a:moveTo>
                    <a:pt x="16319714" y="3873817"/>
                  </a:moveTo>
                  <a:lnTo>
                    <a:pt x="1968284" y="3873817"/>
                  </a:lnTo>
                  <a:lnTo>
                    <a:pt x="1895514" y="3746817"/>
                  </a:lnTo>
                  <a:lnTo>
                    <a:pt x="16392484" y="3746817"/>
                  </a:lnTo>
                  <a:lnTo>
                    <a:pt x="16319714" y="3873817"/>
                  </a:lnTo>
                  <a:close/>
                </a:path>
                <a:path w="18288000" h="6160135">
                  <a:moveTo>
                    <a:pt x="16098788" y="4000817"/>
                  </a:moveTo>
                  <a:lnTo>
                    <a:pt x="2189210" y="4000817"/>
                  </a:lnTo>
                  <a:lnTo>
                    <a:pt x="2115135" y="3873817"/>
                  </a:lnTo>
                  <a:lnTo>
                    <a:pt x="16172863" y="3873817"/>
                  </a:lnTo>
                  <a:lnTo>
                    <a:pt x="16098788" y="4000817"/>
                  </a:lnTo>
                  <a:close/>
                </a:path>
                <a:path w="18288000" h="6160135">
                  <a:moveTo>
                    <a:pt x="15949356" y="4127817"/>
                  </a:moveTo>
                  <a:lnTo>
                    <a:pt x="2338642" y="4127817"/>
                  </a:lnTo>
                  <a:lnTo>
                    <a:pt x="2263713" y="4000817"/>
                  </a:lnTo>
                  <a:lnTo>
                    <a:pt x="16024285" y="4000817"/>
                  </a:lnTo>
                  <a:lnTo>
                    <a:pt x="15949356" y="4127817"/>
                  </a:lnTo>
                  <a:close/>
                </a:path>
                <a:path w="18288000" h="6160135">
                  <a:moveTo>
                    <a:pt x="15722046" y="4254817"/>
                  </a:moveTo>
                  <a:lnTo>
                    <a:pt x="2565952" y="4254817"/>
                  </a:lnTo>
                  <a:lnTo>
                    <a:pt x="2489765" y="4127817"/>
                  </a:lnTo>
                  <a:lnTo>
                    <a:pt x="15798233" y="4127817"/>
                  </a:lnTo>
                  <a:lnTo>
                    <a:pt x="15722046" y="4254817"/>
                  </a:lnTo>
                  <a:close/>
                </a:path>
                <a:path w="18288000" h="6160135">
                  <a:moveTo>
                    <a:pt x="15568435" y="4381817"/>
                  </a:moveTo>
                  <a:lnTo>
                    <a:pt x="2719563" y="4381817"/>
                  </a:lnTo>
                  <a:lnTo>
                    <a:pt x="2642552" y="4254817"/>
                  </a:lnTo>
                  <a:lnTo>
                    <a:pt x="15645446" y="4254817"/>
                  </a:lnTo>
                  <a:lnTo>
                    <a:pt x="15568435" y="4381817"/>
                  </a:lnTo>
                  <a:close/>
                </a:path>
                <a:path w="18288000" h="6160135">
                  <a:moveTo>
                    <a:pt x="15334971" y="4508817"/>
                  </a:moveTo>
                  <a:lnTo>
                    <a:pt x="2953027" y="4508817"/>
                  </a:lnTo>
                  <a:lnTo>
                    <a:pt x="2874804" y="4381817"/>
                  </a:lnTo>
                  <a:lnTo>
                    <a:pt x="15413194" y="4381817"/>
                  </a:lnTo>
                  <a:lnTo>
                    <a:pt x="15334971" y="4508817"/>
                  </a:lnTo>
                  <a:close/>
                </a:path>
                <a:path w="18288000" h="6160135">
                  <a:moveTo>
                    <a:pt x="15177333" y="4635817"/>
                  </a:moveTo>
                  <a:lnTo>
                    <a:pt x="3110665" y="4635817"/>
                  </a:lnTo>
                  <a:lnTo>
                    <a:pt x="3031648" y="4508817"/>
                  </a:lnTo>
                  <a:lnTo>
                    <a:pt x="15256350" y="4508817"/>
                  </a:lnTo>
                  <a:lnTo>
                    <a:pt x="15177333" y="4635817"/>
                  </a:lnTo>
                  <a:close/>
                </a:path>
                <a:path w="18288000" h="6160135">
                  <a:moveTo>
                    <a:pt x="14937945" y="4762817"/>
                  </a:moveTo>
                  <a:lnTo>
                    <a:pt x="3350053" y="4762817"/>
                  </a:lnTo>
                  <a:lnTo>
                    <a:pt x="3269870" y="4635817"/>
                  </a:lnTo>
                  <a:lnTo>
                    <a:pt x="15018128" y="4635817"/>
                  </a:lnTo>
                  <a:lnTo>
                    <a:pt x="14937945" y="4762817"/>
                  </a:lnTo>
                  <a:close/>
                </a:path>
                <a:path w="18288000" h="6160135">
                  <a:moveTo>
                    <a:pt x="14695113" y="4889817"/>
                  </a:moveTo>
                  <a:lnTo>
                    <a:pt x="3592885" y="4889817"/>
                  </a:lnTo>
                  <a:lnTo>
                    <a:pt x="3511564" y="4762817"/>
                  </a:lnTo>
                  <a:lnTo>
                    <a:pt x="14776434" y="4762817"/>
                  </a:lnTo>
                  <a:lnTo>
                    <a:pt x="14695113" y="4889817"/>
                  </a:lnTo>
                  <a:close/>
                </a:path>
                <a:path w="18288000" h="6160135">
                  <a:moveTo>
                    <a:pt x="14448919" y="5016817"/>
                  </a:moveTo>
                  <a:lnTo>
                    <a:pt x="3839080" y="5016817"/>
                  </a:lnTo>
                  <a:lnTo>
                    <a:pt x="3756646" y="4889817"/>
                  </a:lnTo>
                  <a:lnTo>
                    <a:pt x="14531352" y="4889817"/>
                  </a:lnTo>
                  <a:lnTo>
                    <a:pt x="14448919" y="5016817"/>
                  </a:lnTo>
                  <a:close/>
                </a:path>
                <a:path w="18288000" h="6160135">
                  <a:moveTo>
                    <a:pt x="14199445" y="5143817"/>
                  </a:moveTo>
                  <a:lnTo>
                    <a:pt x="4088553" y="5143817"/>
                  </a:lnTo>
                  <a:lnTo>
                    <a:pt x="4005036" y="5016817"/>
                  </a:lnTo>
                  <a:lnTo>
                    <a:pt x="14282962" y="5016817"/>
                  </a:lnTo>
                  <a:lnTo>
                    <a:pt x="14199445" y="5143817"/>
                  </a:lnTo>
                  <a:close/>
                </a:path>
                <a:path w="18288000" h="6160135">
                  <a:moveTo>
                    <a:pt x="13946776" y="5270817"/>
                  </a:moveTo>
                  <a:lnTo>
                    <a:pt x="4341222" y="5270817"/>
                  </a:lnTo>
                  <a:lnTo>
                    <a:pt x="4256649" y="5143817"/>
                  </a:lnTo>
                  <a:lnTo>
                    <a:pt x="14031349" y="5143817"/>
                  </a:lnTo>
                  <a:lnTo>
                    <a:pt x="13946776" y="5270817"/>
                  </a:lnTo>
                  <a:close/>
                </a:path>
                <a:path w="18288000" h="6160135">
                  <a:moveTo>
                    <a:pt x="13605054" y="5397817"/>
                  </a:moveTo>
                  <a:lnTo>
                    <a:pt x="4682944" y="5397817"/>
                  </a:lnTo>
                  <a:lnTo>
                    <a:pt x="4597005" y="5270817"/>
                  </a:lnTo>
                  <a:lnTo>
                    <a:pt x="13690993" y="5270817"/>
                  </a:lnTo>
                  <a:lnTo>
                    <a:pt x="13605054" y="5397817"/>
                  </a:lnTo>
                  <a:close/>
                </a:path>
                <a:path w="18288000" h="6160135">
                  <a:moveTo>
                    <a:pt x="13257993" y="5524817"/>
                  </a:moveTo>
                  <a:lnTo>
                    <a:pt x="5030005" y="5524817"/>
                  </a:lnTo>
                  <a:lnTo>
                    <a:pt x="4942750" y="5397817"/>
                  </a:lnTo>
                  <a:lnTo>
                    <a:pt x="13345248" y="5397817"/>
                  </a:lnTo>
                  <a:lnTo>
                    <a:pt x="13257993" y="5524817"/>
                  </a:lnTo>
                  <a:close/>
                </a:path>
                <a:path w="18288000" h="6160135">
                  <a:moveTo>
                    <a:pt x="12905789" y="5651817"/>
                  </a:moveTo>
                  <a:lnTo>
                    <a:pt x="5382209" y="5651817"/>
                  </a:lnTo>
                  <a:lnTo>
                    <a:pt x="5293686" y="5524817"/>
                  </a:lnTo>
                  <a:lnTo>
                    <a:pt x="12994312" y="5524817"/>
                  </a:lnTo>
                  <a:lnTo>
                    <a:pt x="12905789" y="5651817"/>
                  </a:lnTo>
                  <a:close/>
                </a:path>
                <a:path w="18288000" h="6160135">
                  <a:moveTo>
                    <a:pt x="12548638" y="5778817"/>
                  </a:moveTo>
                  <a:lnTo>
                    <a:pt x="5739360" y="5778817"/>
                  </a:lnTo>
                  <a:lnTo>
                    <a:pt x="5649619" y="5651817"/>
                  </a:lnTo>
                  <a:lnTo>
                    <a:pt x="12638379" y="5651817"/>
                  </a:lnTo>
                  <a:lnTo>
                    <a:pt x="12548638" y="5778817"/>
                  </a:lnTo>
                  <a:close/>
                </a:path>
                <a:path w="18288000" h="6160135">
                  <a:moveTo>
                    <a:pt x="12095541" y="5905817"/>
                  </a:moveTo>
                  <a:lnTo>
                    <a:pt x="6192457" y="5905817"/>
                  </a:lnTo>
                  <a:lnTo>
                    <a:pt x="6101262" y="5778817"/>
                  </a:lnTo>
                  <a:lnTo>
                    <a:pt x="12186736" y="5778817"/>
                  </a:lnTo>
                  <a:lnTo>
                    <a:pt x="12095541" y="5905817"/>
                  </a:lnTo>
                  <a:close/>
                </a:path>
                <a:path w="18288000" h="6160135">
                  <a:moveTo>
                    <a:pt x="11542564" y="6032817"/>
                  </a:moveTo>
                  <a:lnTo>
                    <a:pt x="6745434" y="6032817"/>
                  </a:lnTo>
                  <a:lnTo>
                    <a:pt x="6652596" y="5905817"/>
                  </a:lnTo>
                  <a:lnTo>
                    <a:pt x="11635403" y="5905817"/>
                  </a:lnTo>
                  <a:lnTo>
                    <a:pt x="11542564" y="6032817"/>
                  </a:lnTo>
                  <a:close/>
                </a:path>
                <a:path w="18288000" h="6160135">
                  <a:moveTo>
                    <a:pt x="10885492" y="6159817"/>
                  </a:moveTo>
                  <a:lnTo>
                    <a:pt x="7402506" y="6159817"/>
                  </a:lnTo>
                  <a:lnTo>
                    <a:pt x="7307889" y="6032817"/>
                  </a:lnTo>
                  <a:lnTo>
                    <a:pt x="10980110" y="6032817"/>
                  </a:lnTo>
                  <a:lnTo>
                    <a:pt x="10885492" y="6159817"/>
                  </a:lnTo>
                  <a:close/>
                </a:path>
              </a:pathLst>
            </a:custGeom>
            <a:solidFill>
              <a:srgbClr val="005B52"/>
            </a:solidFill>
          </p:spPr>
          <p:txBody>
            <a:bodyPr wrap="square" lIns="0" tIns="0" rIns="0" bIns="0" rtlCol="0"/>
            <a:lstStyle/>
            <a:p>
              <a:endParaRPr/>
            </a:p>
          </p:txBody>
        </p:sp>
        <p:sp>
          <p:nvSpPr>
            <p:cNvPr id="4" name="object 4"/>
            <p:cNvSpPr/>
            <p:nvPr/>
          </p:nvSpPr>
          <p:spPr>
            <a:xfrm>
              <a:off x="1028712" y="828090"/>
              <a:ext cx="594995" cy="360680"/>
            </a:xfrm>
            <a:custGeom>
              <a:avLst/>
              <a:gdLst/>
              <a:ahLst/>
              <a:cxnLst/>
              <a:rect l="l" t="t" r="r" b="b"/>
              <a:pathLst>
                <a:path w="594994" h="360680">
                  <a:moveTo>
                    <a:pt x="272440" y="0"/>
                  </a:moveTo>
                  <a:lnTo>
                    <a:pt x="175450" y="0"/>
                  </a:lnTo>
                  <a:lnTo>
                    <a:pt x="132359" y="6286"/>
                  </a:lnTo>
                  <a:lnTo>
                    <a:pt x="92659" y="22948"/>
                  </a:lnTo>
                  <a:lnTo>
                    <a:pt x="57988" y="48501"/>
                  </a:lnTo>
                  <a:lnTo>
                    <a:pt x="29959" y="81419"/>
                  </a:lnTo>
                  <a:lnTo>
                    <a:pt x="10020" y="120573"/>
                  </a:lnTo>
                  <a:lnTo>
                    <a:pt x="10020" y="120967"/>
                  </a:lnTo>
                  <a:lnTo>
                    <a:pt x="9817" y="121348"/>
                  </a:lnTo>
                  <a:lnTo>
                    <a:pt x="5638" y="135343"/>
                  </a:lnTo>
                  <a:lnTo>
                    <a:pt x="2552" y="149834"/>
                  </a:lnTo>
                  <a:lnTo>
                    <a:pt x="647" y="164782"/>
                  </a:lnTo>
                  <a:lnTo>
                    <a:pt x="0" y="180086"/>
                  </a:lnTo>
                  <a:lnTo>
                    <a:pt x="749" y="195580"/>
                  </a:lnTo>
                  <a:lnTo>
                    <a:pt x="10401" y="240169"/>
                  </a:lnTo>
                  <a:lnTo>
                    <a:pt x="29883" y="279234"/>
                  </a:lnTo>
                  <a:lnTo>
                    <a:pt x="57759" y="312191"/>
                  </a:lnTo>
                  <a:lnTo>
                    <a:pt x="92405" y="337629"/>
                  </a:lnTo>
                  <a:lnTo>
                    <a:pt x="132207" y="354139"/>
                  </a:lnTo>
                  <a:lnTo>
                    <a:pt x="175526" y="360349"/>
                  </a:lnTo>
                  <a:lnTo>
                    <a:pt x="272440" y="360349"/>
                  </a:lnTo>
                  <a:lnTo>
                    <a:pt x="272440" y="0"/>
                  </a:lnTo>
                  <a:close/>
                </a:path>
                <a:path w="594994" h="360680">
                  <a:moveTo>
                    <a:pt x="594550" y="0"/>
                  </a:moveTo>
                  <a:lnTo>
                    <a:pt x="497573" y="0"/>
                  </a:lnTo>
                  <a:lnTo>
                    <a:pt x="454482" y="6286"/>
                  </a:lnTo>
                  <a:lnTo>
                    <a:pt x="414782" y="22948"/>
                  </a:lnTo>
                  <a:lnTo>
                    <a:pt x="380111" y="48501"/>
                  </a:lnTo>
                  <a:lnTo>
                    <a:pt x="352082" y="81419"/>
                  </a:lnTo>
                  <a:lnTo>
                    <a:pt x="332130" y="120573"/>
                  </a:lnTo>
                  <a:lnTo>
                    <a:pt x="332130" y="120967"/>
                  </a:lnTo>
                  <a:lnTo>
                    <a:pt x="331939" y="121348"/>
                  </a:lnTo>
                  <a:lnTo>
                    <a:pt x="327748" y="135343"/>
                  </a:lnTo>
                  <a:lnTo>
                    <a:pt x="324675" y="149834"/>
                  </a:lnTo>
                  <a:lnTo>
                    <a:pt x="322770" y="164782"/>
                  </a:lnTo>
                  <a:lnTo>
                    <a:pt x="322122" y="180086"/>
                  </a:lnTo>
                  <a:lnTo>
                    <a:pt x="322859" y="195580"/>
                  </a:lnTo>
                  <a:lnTo>
                    <a:pt x="332524" y="240169"/>
                  </a:lnTo>
                  <a:lnTo>
                    <a:pt x="351993" y="279234"/>
                  </a:lnTo>
                  <a:lnTo>
                    <a:pt x="379869" y="312191"/>
                  </a:lnTo>
                  <a:lnTo>
                    <a:pt x="414528" y="337629"/>
                  </a:lnTo>
                  <a:lnTo>
                    <a:pt x="454329" y="354139"/>
                  </a:lnTo>
                  <a:lnTo>
                    <a:pt x="497636" y="360349"/>
                  </a:lnTo>
                  <a:lnTo>
                    <a:pt x="594550" y="360349"/>
                  </a:lnTo>
                  <a:lnTo>
                    <a:pt x="594550" y="0"/>
                  </a:lnTo>
                  <a:close/>
                </a:path>
              </a:pathLst>
            </a:custGeom>
            <a:solidFill>
              <a:srgbClr val="9EBF31"/>
            </a:solidFill>
          </p:spPr>
          <p:txBody>
            <a:bodyPr wrap="square" lIns="0" tIns="0" rIns="0" bIns="0" rtlCol="0"/>
            <a:lstStyle/>
            <a:p>
              <a:endParaRPr/>
            </a:p>
          </p:txBody>
        </p:sp>
      </p:grpSp>
      <p:sp>
        <p:nvSpPr>
          <p:cNvPr id="6" name="object 6"/>
          <p:cNvSpPr/>
          <p:nvPr/>
        </p:nvSpPr>
        <p:spPr>
          <a:xfrm>
            <a:off x="1905000" y="7810500"/>
            <a:ext cx="1065530" cy="1409065"/>
          </a:xfrm>
          <a:custGeom>
            <a:avLst/>
            <a:gdLst/>
            <a:ahLst/>
            <a:cxnLst/>
            <a:rect l="l" t="t" r="r" b="b"/>
            <a:pathLst>
              <a:path w="1065529" h="1409065">
                <a:moveTo>
                  <a:pt x="1065148" y="0"/>
                </a:moveTo>
                <a:lnTo>
                  <a:pt x="1065148" y="1408878"/>
                </a:lnTo>
                <a:lnTo>
                  <a:pt x="686241" y="1408878"/>
                </a:lnTo>
                <a:lnTo>
                  <a:pt x="638188" y="1406497"/>
                </a:lnTo>
                <a:lnTo>
                  <a:pt x="590840" y="1400699"/>
                </a:lnTo>
                <a:lnTo>
                  <a:pt x="544335" y="1391602"/>
                </a:lnTo>
                <a:lnTo>
                  <a:pt x="498808" y="1379323"/>
                </a:lnTo>
                <a:lnTo>
                  <a:pt x="454396" y="1363979"/>
                </a:lnTo>
                <a:lnTo>
                  <a:pt x="411236" y="1345687"/>
                </a:lnTo>
                <a:lnTo>
                  <a:pt x="369464" y="1324565"/>
                </a:lnTo>
                <a:lnTo>
                  <a:pt x="329218" y="1300731"/>
                </a:lnTo>
                <a:lnTo>
                  <a:pt x="290633" y="1274301"/>
                </a:lnTo>
                <a:lnTo>
                  <a:pt x="253846" y="1245393"/>
                </a:lnTo>
                <a:lnTo>
                  <a:pt x="218994" y="1214124"/>
                </a:lnTo>
                <a:lnTo>
                  <a:pt x="186214" y="1180612"/>
                </a:lnTo>
                <a:lnTo>
                  <a:pt x="155641" y="1144974"/>
                </a:lnTo>
                <a:lnTo>
                  <a:pt x="127413" y="1107327"/>
                </a:lnTo>
                <a:lnTo>
                  <a:pt x="101667" y="1067789"/>
                </a:lnTo>
                <a:lnTo>
                  <a:pt x="78539" y="1026476"/>
                </a:lnTo>
                <a:lnTo>
                  <a:pt x="58165" y="983507"/>
                </a:lnTo>
                <a:lnTo>
                  <a:pt x="40682" y="938998"/>
                </a:lnTo>
                <a:lnTo>
                  <a:pt x="27019" y="894655"/>
                </a:lnTo>
                <a:lnTo>
                  <a:pt x="15750" y="848408"/>
                </a:lnTo>
                <a:lnTo>
                  <a:pt x="7246" y="800839"/>
                </a:lnTo>
                <a:lnTo>
                  <a:pt x="1872" y="752529"/>
                </a:lnTo>
                <a:lnTo>
                  <a:pt x="0" y="704060"/>
                </a:lnTo>
                <a:lnTo>
                  <a:pt x="1633" y="656092"/>
                </a:lnTo>
                <a:lnTo>
                  <a:pt x="6435" y="609000"/>
                </a:lnTo>
                <a:lnTo>
                  <a:pt x="14258" y="562930"/>
                </a:lnTo>
                <a:lnTo>
                  <a:pt x="24956" y="518029"/>
                </a:lnTo>
                <a:lnTo>
                  <a:pt x="38379" y="474442"/>
                </a:lnTo>
                <a:lnTo>
                  <a:pt x="39147" y="472920"/>
                </a:lnTo>
                <a:lnTo>
                  <a:pt x="39147" y="471400"/>
                </a:lnTo>
                <a:lnTo>
                  <a:pt x="39914" y="469880"/>
                </a:lnTo>
                <a:lnTo>
                  <a:pt x="57760" y="425823"/>
                </a:lnTo>
                <a:lnTo>
                  <a:pt x="78454" y="383203"/>
                </a:lnTo>
                <a:lnTo>
                  <a:pt x="101861" y="342145"/>
                </a:lnTo>
                <a:lnTo>
                  <a:pt x="127845" y="302777"/>
                </a:lnTo>
                <a:lnTo>
                  <a:pt x="156270" y="265226"/>
                </a:lnTo>
                <a:lnTo>
                  <a:pt x="186999" y="229617"/>
                </a:lnTo>
                <a:lnTo>
                  <a:pt x="219896" y="196079"/>
                </a:lnTo>
                <a:lnTo>
                  <a:pt x="254826" y="164736"/>
                </a:lnTo>
                <a:lnTo>
                  <a:pt x="291652" y="135717"/>
                </a:lnTo>
                <a:lnTo>
                  <a:pt x="330239" y="109148"/>
                </a:lnTo>
                <a:lnTo>
                  <a:pt x="370449" y="85156"/>
                </a:lnTo>
                <a:lnTo>
                  <a:pt x="412147" y="63867"/>
                </a:lnTo>
                <a:lnTo>
                  <a:pt x="455197" y="45408"/>
                </a:lnTo>
                <a:lnTo>
                  <a:pt x="499463" y="29905"/>
                </a:lnTo>
                <a:lnTo>
                  <a:pt x="544808" y="17487"/>
                </a:lnTo>
                <a:lnTo>
                  <a:pt x="591096" y="8278"/>
                </a:lnTo>
                <a:lnTo>
                  <a:pt x="638192" y="2407"/>
                </a:lnTo>
                <a:lnTo>
                  <a:pt x="685959" y="0"/>
                </a:lnTo>
                <a:lnTo>
                  <a:pt x="1065148" y="0"/>
                </a:lnTo>
                <a:close/>
              </a:path>
            </a:pathLst>
          </a:custGeom>
          <a:solidFill>
            <a:srgbClr val="9EBF31"/>
          </a:solidFill>
        </p:spPr>
        <p:txBody>
          <a:bodyPr wrap="square" lIns="0" tIns="0" rIns="0" bIns="0" rtlCol="0"/>
          <a:lstStyle/>
          <a:p>
            <a:endParaRPr/>
          </a:p>
        </p:txBody>
      </p:sp>
      <p:sp>
        <p:nvSpPr>
          <p:cNvPr id="7" name="object 7"/>
          <p:cNvSpPr/>
          <p:nvPr/>
        </p:nvSpPr>
        <p:spPr>
          <a:xfrm>
            <a:off x="4191000" y="7867293"/>
            <a:ext cx="1065530" cy="1409065"/>
          </a:xfrm>
          <a:custGeom>
            <a:avLst/>
            <a:gdLst/>
            <a:ahLst/>
            <a:cxnLst/>
            <a:rect l="l" t="t" r="r" b="b"/>
            <a:pathLst>
              <a:path w="1065529" h="1409065">
                <a:moveTo>
                  <a:pt x="1065148" y="0"/>
                </a:moveTo>
                <a:lnTo>
                  <a:pt x="1065149" y="1408878"/>
                </a:lnTo>
                <a:lnTo>
                  <a:pt x="686241" y="1408878"/>
                </a:lnTo>
                <a:lnTo>
                  <a:pt x="638188" y="1406497"/>
                </a:lnTo>
                <a:lnTo>
                  <a:pt x="590840" y="1400699"/>
                </a:lnTo>
                <a:lnTo>
                  <a:pt x="544335" y="1391602"/>
                </a:lnTo>
                <a:lnTo>
                  <a:pt x="498808" y="1379323"/>
                </a:lnTo>
                <a:lnTo>
                  <a:pt x="454396" y="1363979"/>
                </a:lnTo>
                <a:lnTo>
                  <a:pt x="411236" y="1345687"/>
                </a:lnTo>
                <a:lnTo>
                  <a:pt x="369464" y="1324565"/>
                </a:lnTo>
                <a:lnTo>
                  <a:pt x="329218" y="1300731"/>
                </a:lnTo>
                <a:lnTo>
                  <a:pt x="290633" y="1274301"/>
                </a:lnTo>
                <a:lnTo>
                  <a:pt x="253846" y="1245393"/>
                </a:lnTo>
                <a:lnTo>
                  <a:pt x="218994" y="1214124"/>
                </a:lnTo>
                <a:lnTo>
                  <a:pt x="186214" y="1180612"/>
                </a:lnTo>
                <a:lnTo>
                  <a:pt x="155641" y="1144974"/>
                </a:lnTo>
                <a:lnTo>
                  <a:pt x="127413" y="1107327"/>
                </a:lnTo>
                <a:lnTo>
                  <a:pt x="101667" y="1067789"/>
                </a:lnTo>
                <a:lnTo>
                  <a:pt x="78539" y="1026476"/>
                </a:lnTo>
                <a:lnTo>
                  <a:pt x="58165" y="983507"/>
                </a:lnTo>
                <a:lnTo>
                  <a:pt x="40682" y="938998"/>
                </a:lnTo>
                <a:lnTo>
                  <a:pt x="27019" y="894655"/>
                </a:lnTo>
                <a:lnTo>
                  <a:pt x="15751" y="848408"/>
                </a:lnTo>
                <a:lnTo>
                  <a:pt x="7246" y="800839"/>
                </a:lnTo>
                <a:lnTo>
                  <a:pt x="1872" y="752529"/>
                </a:lnTo>
                <a:lnTo>
                  <a:pt x="0" y="704060"/>
                </a:lnTo>
                <a:lnTo>
                  <a:pt x="1633" y="656092"/>
                </a:lnTo>
                <a:lnTo>
                  <a:pt x="6435" y="609000"/>
                </a:lnTo>
                <a:lnTo>
                  <a:pt x="14258" y="562930"/>
                </a:lnTo>
                <a:lnTo>
                  <a:pt x="24956" y="518029"/>
                </a:lnTo>
                <a:lnTo>
                  <a:pt x="38379" y="474442"/>
                </a:lnTo>
                <a:lnTo>
                  <a:pt x="39147" y="472920"/>
                </a:lnTo>
                <a:lnTo>
                  <a:pt x="39147" y="471400"/>
                </a:lnTo>
                <a:lnTo>
                  <a:pt x="39914" y="469880"/>
                </a:lnTo>
                <a:lnTo>
                  <a:pt x="57760" y="425823"/>
                </a:lnTo>
                <a:lnTo>
                  <a:pt x="78454" y="383203"/>
                </a:lnTo>
                <a:lnTo>
                  <a:pt x="101861" y="342145"/>
                </a:lnTo>
                <a:lnTo>
                  <a:pt x="127845" y="302777"/>
                </a:lnTo>
                <a:lnTo>
                  <a:pt x="156270" y="265226"/>
                </a:lnTo>
                <a:lnTo>
                  <a:pt x="186999" y="229617"/>
                </a:lnTo>
                <a:lnTo>
                  <a:pt x="219896" y="196079"/>
                </a:lnTo>
                <a:lnTo>
                  <a:pt x="254826" y="164736"/>
                </a:lnTo>
                <a:lnTo>
                  <a:pt x="291653" y="135717"/>
                </a:lnTo>
                <a:lnTo>
                  <a:pt x="330239" y="109148"/>
                </a:lnTo>
                <a:lnTo>
                  <a:pt x="370449" y="85156"/>
                </a:lnTo>
                <a:lnTo>
                  <a:pt x="412147" y="63867"/>
                </a:lnTo>
                <a:lnTo>
                  <a:pt x="455197" y="45408"/>
                </a:lnTo>
                <a:lnTo>
                  <a:pt x="499463" y="29905"/>
                </a:lnTo>
                <a:lnTo>
                  <a:pt x="544808" y="17487"/>
                </a:lnTo>
                <a:lnTo>
                  <a:pt x="591096" y="8278"/>
                </a:lnTo>
                <a:lnTo>
                  <a:pt x="638192" y="2407"/>
                </a:lnTo>
                <a:lnTo>
                  <a:pt x="685959" y="0"/>
                </a:lnTo>
                <a:lnTo>
                  <a:pt x="1065148" y="0"/>
                </a:lnTo>
                <a:close/>
              </a:path>
            </a:pathLst>
          </a:custGeom>
          <a:solidFill>
            <a:srgbClr val="9EBF31"/>
          </a:solidFill>
        </p:spPr>
        <p:txBody>
          <a:bodyPr wrap="square" lIns="0" tIns="0" rIns="0" bIns="0" rtlCol="0"/>
          <a:lstStyle/>
          <a:p>
            <a:endParaRPr/>
          </a:p>
        </p:txBody>
      </p:sp>
      <p:sp>
        <p:nvSpPr>
          <p:cNvPr id="8" name="object 8" descr="$PPTXTitle"/>
          <p:cNvSpPr txBox="1">
            <a:spLocks noGrp="1"/>
          </p:cNvSpPr>
          <p:nvPr>
            <p:ph type="title"/>
          </p:nvPr>
        </p:nvSpPr>
        <p:spPr>
          <a:xfrm>
            <a:off x="5266518" y="1137375"/>
            <a:ext cx="7754964" cy="506549"/>
          </a:xfrm>
          <a:prstGeom prst="rect">
            <a:avLst/>
          </a:prstGeom>
        </p:spPr>
        <p:txBody>
          <a:bodyPr vert="horz" wrap="square" lIns="0" tIns="13970" rIns="0" bIns="0" rtlCol="0">
            <a:spAutoFit/>
          </a:bodyPr>
          <a:lstStyle/>
          <a:p>
            <a:pPr marL="12700">
              <a:lnSpc>
                <a:spcPct val="100000"/>
              </a:lnSpc>
              <a:spcBef>
                <a:spcPts val="110"/>
              </a:spcBef>
            </a:pPr>
            <a:r>
              <a:rPr lang="en-US" sz="3200" dirty="0">
                <a:solidFill>
                  <a:schemeClr val="bg1"/>
                </a:solidFill>
              </a:rPr>
              <a:t>My Learning Journey</a:t>
            </a:r>
            <a:endParaRPr sz="3200" dirty="0">
              <a:solidFill>
                <a:schemeClr val="bg1"/>
              </a:solidFill>
            </a:endParaRPr>
          </a:p>
        </p:txBody>
      </p:sp>
      <p:sp>
        <p:nvSpPr>
          <p:cNvPr id="14" name="object 14"/>
          <p:cNvSpPr txBox="1"/>
          <p:nvPr/>
        </p:nvSpPr>
        <p:spPr>
          <a:xfrm>
            <a:off x="7147399" y="3623198"/>
            <a:ext cx="753110" cy="296545"/>
          </a:xfrm>
          <a:prstGeom prst="rect">
            <a:avLst/>
          </a:prstGeom>
        </p:spPr>
        <p:txBody>
          <a:bodyPr vert="horz" wrap="square" lIns="0" tIns="15875" rIns="0" bIns="0" rtlCol="0">
            <a:spAutoFit/>
          </a:bodyPr>
          <a:lstStyle/>
          <a:p>
            <a:pPr marL="12700">
              <a:lnSpc>
                <a:spcPct val="100000"/>
              </a:lnSpc>
              <a:spcBef>
                <a:spcPts val="125"/>
              </a:spcBef>
            </a:pPr>
            <a:r>
              <a:rPr sz="1750" spc="-10" dirty="0">
                <a:solidFill>
                  <a:srgbClr val="F1F1F1"/>
                </a:solidFill>
                <a:latin typeface="Arial MT"/>
                <a:cs typeface="Arial MT"/>
              </a:rPr>
              <a:t>Natural</a:t>
            </a:r>
            <a:endParaRPr sz="1750">
              <a:latin typeface="Arial MT"/>
              <a:cs typeface="Arial MT"/>
            </a:endParaRPr>
          </a:p>
        </p:txBody>
      </p:sp>
      <p:sp>
        <p:nvSpPr>
          <p:cNvPr id="15" name="object 15"/>
          <p:cNvSpPr txBox="1"/>
          <p:nvPr/>
        </p:nvSpPr>
        <p:spPr>
          <a:xfrm>
            <a:off x="9487892" y="3623198"/>
            <a:ext cx="1203960" cy="296545"/>
          </a:xfrm>
          <a:prstGeom prst="rect">
            <a:avLst/>
          </a:prstGeom>
        </p:spPr>
        <p:txBody>
          <a:bodyPr vert="horz" wrap="square" lIns="0" tIns="15875" rIns="0" bIns="0" rtlCol="0">
            <a:spAutoFit/>
          </a:bodyPr>
          <a:lstStyle/>
          <a:p>
            <a:pPr marL="12700">
              <a:lnSpc>
                <a:spcPct val="100000"/>
              </a:lnSpc>
              <a:spcBef>
                <a:spcPts val="125"/>
              </a:spcBef>
            </a:pPr>
            <a:r>
              <a:rPr sz="1750" spc="-10" dirty="0">
                <a:solidFill>
                  <a:srgbClr val="F1F1F1"/>
                </a:solidFill>
                <a:latin typeface="Arial MT"/>
                <a:cs typeface="Arial MT"/>
              </a:rPr>
              <a:t>Trustworthy</a:t>
            </a:r>
            <a:endParaRPr sz="1750">
              <a:latin typeface="Arial MT"/>
              <a:cs typeface="Arial MT"/>
            </a:endParaRPr>
          </a:p>
        </p:txBody>
      </p:sp>
      <p:sp>
        <p:nvSpPr>
          <p:cNvPr id="19" name="object 19"/>
          <p:cNvSpPr txBox="1"/>
          <p:nvPr/>
        </p:nvSpPr>
        <p:spPr>
          <a:xfrm>
            <a:off x="7045309" y="4465103"/>
            <a:ext cx="1054100" cy="296545"/>
          </a:xfrm>
          <a:prstGeom prst="rect">
            <a:avLst/>
          </a:prstGeom>
        </p:spPr>
        <p:txBody>
          <a:bodyPr vert="horz" wrap="square" lIns="0" tIns="15875" rIns="0" bIns="0" rtlCol="0">
            <a:spAutoFit/>
          </a:bodyPr>
          <a:lstStyle/>
          <a:p>
            <a:pPr marL="12700">
              <a:lnSpc>
                <a:spcPct val="100000"/>
              </a:lnSpc>
              <a:spcBef>
                <a:spcPts val="125"/>
              </a:spcBef>
            </a:pPr>
            <a:r>
              <a:rPr sz="1750" spc="-10" dirty="0">
                <a:solidFill>
                  <a:srgbClr val="F1F1F1"/>
                </a:solidFill>
                <a:latin typeface="Arial MT"/>
                <a:cs typeface="Arial MT"/>
              </a:rPr>
              <a:t>Innovative</a:t>
            </a:r>
            <a:endParaRPr sz="1750" dirty="0">
              <a:latin typeface="Arial MT"/>
              <a:cs typeface="Arial MT"/>
            </a:endParaRPr>
          </a:p>
        </p:txBody>
      </p:sp>
      <p:sp>
        <p:nvSpPr>
          <p:cNvPr id="20" name="object 20"/>
          <p:cNvSpPr txBox="1"/>
          <p:nvPr/>
        </p:nvSpPr>
        <p:spPr>
          <a:xfrm>
            <a:off x="9589982" y="4465103"/>
            <a:ext cx="1204595" cy="296545"/>
          </a:xfrm>
          <a:prstGeom prst="rect">
            <a:avLst/>
          </a:prstGeom>
        </p:spPr>
        <p:txBody>
          <a:bodyPr vert="horz" wrap="square" lIns="0" tIns="15875" rIns="0" bIns="0" rtlCol="0">
            <a:spAutoFit/>
          </a:bodyPr>
          <a:lstStyle/>
          <a:p>
            <a:pPr marL="12700">
              <a:lnSpc>
                <a:spcPct val="100000"/>
              </a:lnSpc>
              <a:spcBef>
                <a:spcPts val="125"/>
              </a:spcBef>
            </a:pPr>
            <a:r>
              <a:rPr sz="1750" spc="-10" dirty="0">
                <a:solidFill>
                  <a:srgbClr val="F1F1F1"/>
                </a:solidFill>
                <a:latin typeface="Arial MT"/>
                <a:cs typeface="Arial MT"/>
              </a:rPr>
              <a:t>Sustainable</a:t>
            </a:r>
            <a:endParaRPr sz="1750">
              <a:latin typeface="Arial MT"/>
              <a:cs typeface="Arial MT"/>
            </a:endParaRPr>
          </a:p>
        </p:txBody>
      </p:sp>
      <p:sp>
        <p:nvSpPr>
          <p:cNvPr id="5" name="Rectangle 4"/>
          <p:cNvSpPr/>
          <p:nvPr/>
        </p:nvSpPr>
        <p:spPr>
          <a:xfrm>
            <a:off x="5620279" y="3162300"/>
            <a:ext cx="9144000" cy="5078313"/>
          </a:xfrm>
          <a:prstGeom prst="rect">
            <a:avLst/>
          </a:prstGeom>
        </p:spPr>
        <p:txBody>
          <a:bodyPr>
            <a:spAutoFit/>
          </a:bodyPr>
          <a:lstStyle/>
          <a:p>
            <a:pPr>
              <a:lnSpc>
                <a:spcPct val="150000"/>
              </a:lnSpc>
            </a:pPr>
            <a:r>
              <a:rPr lang="en-US" b="1" dirty="0">
                <a:latin typeface="Arial" pitchFamily="34" charset="0"/>
                <a:cs typeface="Arial" pitchFamily="34" charset="0"/>
              </a:rPr>
              <a:t>Challenges</a:t>
            </a:r>
          </a:p>
          <a:p>
            <a:pPr marL="285750" indent="-285750">
              <a:lnSpc>
                <a:spcPct val="150000"/>
              </a:lnSpc>
              <a:buFont typeface="Wingdings" pitchFamily="2" charset="2"/>
              <a:buChar char="q"/>
            </a:pPr>
            <a:r>
              <a:rPr lang="en-US" dirty="0">
                <a:latin typeface="Arial" pitchFamily="34" charset="0"/>
                <a:cs typeface="Arial" pitchFamily="34" charset="0"/>
              </a:rPr>
              <a:t>Some experience using Microsoft Excel.</a:t>
            </a:r>
          </a:p>
          <a:p>
            <a:pPr marL="285750" indent="-285750">
              <a:lnSpc>
                <a:spcPct val="150000"/>
              </a:lnSpc>
              <a:buFont typeface="Wingdings" pitchFamily="2" charset="2"/>
              <a:buChar char="q"/>
            </a:pPr>
            <a:r>
              <a:rPr lang="en-US" dirty="0">
                <a:latin typeface="Arial" pitchFamily="34" charset="0"/>
                <a:cs typeface="Arial" pitchFamily="34" charset="0"/>
              </a:rPr>
              <a:t>Having trouble keeping up with school deadlines.</a:t>
            </a:r>
          </a:p>
          <a:p>
            <a:pPr marL="285750" indent="-285750">
              <a:lnSpc>
                <a:spcPct val="150000"/>
              </a:lnSpc>
              <a:buFont typeface="Wingdings" pitchFamily="2" charset="2"/>
              <a:buChar char="q"/>
            </a:pPr>
            <a:r>
              <a:rPr lang="en-US" dirty="0">
                <a:latin typeface="Arial" pitchFamily="34" charset="0"/>
                <a:cs typeface="Arial" pitchFamily="34" charset="0"/>
              </a:rPr>
              <a:t>Limited knowledge of academic research.</a:t>
            </a:r>
          </a:p>
          <a:p>
            <a:pPr>
              <a:lnSpc>
                <a:spcPct val="150000"/>
              </a:lnSpc>
            </a:pPr>
            <a:r>
              <a:rPr lang="en-US" b="1" dirty="0">
                <a:latin typeface="Arial" pitchFamily="34" charset="0"/>
                <a:cs typeface="Arial" pitchFamily="34" charset="0"/>
              </a:rPr>
              <a:t>Progress</a:t>
            </a:r>
          </a:p>
          <a:p>
            <a:pPr marL="285750" indent="-285750">
              <a:lnSpc>
                <a:spcPct val="150000"/>
              </a:lnSpc>
              <a:buFont typeface="Wingdings" pitchFamily="2" charset="2"/>
              <a:buChar char="q"/>
            </a:pPr>
            <a:r>
              <a:rPr lang="en-US" dirty="0">
                <a:latin typeface="Arial" pitchFamily="34" charset="0"/>
                <a:cs typeface="Arial" pitchFamily="34" charset="0"/>
              </a:rPr>
              <a:t>Enhanced skills in the use of Microsoft Office.</a:t>
            </a:r>
          </a:p>
          <a:p>
            <a:pPr marL="285750" indent="-285750">
              <a:lnSpc>
                <a:spcPct val="150000"/>
              </a:lnSpc>
              <a:buFont typeface="Wingdings" pitchFamily="2" charset="2"/>
              <a:buChar char="q"/>
            </a:pPr>
            <a:r>
              <a:rPr lang="en-US" dirty="0">
                <a:latin typeface="Arial" pitchFamily="34" charset="0"/>
                <a:cs typeface="Arial" pitchFamily="34" charset="0"/>
              </a:rPr>
              <a:t>Developed confidence using digital tools.</a:t>
            </a:r>
          </a:p>
          <a:p>
            <a:pPr marL="285750" indent="-285750">
              <a:lnSpc>
                <a:spcPct val="150000"/>
              </a:lnSpc>
              <a:buFont typeface="Wingdings" pitchFamily="2" charset="2"/>
              <a:buChar char="q"/>
            </a:pPr>
            <a:r>
              <a:rPr lang="en-US" dirty="0">
                <a:latin typeface="Arial" pitchFamily="34" charset="0"/>
                <a:cs typeface="Arial" pitchFamily="34" charset="0"/>
              </a:rPr>
              <a:t>Developed an understanding of the responsible use of AI.</a:t>
            </a:r>
          </a:p>
          <a:p>
            <a:pPr>
              <a:lnSpc>
                <a:spcPct val="150000"/>
              </a:lnSpc>
            </a:pPr>
            <a:r>
              <a:rPr lang="en-US" b="1" dirty="0">
                <a:latin typeface="Arial" pitchFamily="34" charset="0"/>
                <a:cs typeface="Arial" pitchFamily="34" charset="0"/>
              </a:rPr>
              <a:t>Current Skills</a:t>
            </a:r>
          </a:p>
          <a:p>
            <a:pPr marL="285750" indent="-285750">
              <a:lnSpc>
                <a:spcPct val="150000"/>
              </a:lnSpc>
              <a:buFont typeface="Wingdings" pitchFamily="2" charset="2"/>
              <a:buChar char="q"/>
            </a:pPr>
            <a:r>
              <a:rPr lang="en-US" dirty="0">
                <a:latin typeface="Arial" pitchFamily="34" charset="0"/>
                <a:cs typeface="Arial" pitchFamily="34" charset="0"/>
              </a:rPr>
              <a:t>Create spreadsheets independently.</a:t>
            </a:r>
          </a:p>
          <a:p>
            <a:pPr marL="285750" indent="-285750">
              <a:lnSpc>
                <a:spcPct val="150000"/>
              </a:lnSpc>
              <a:buFont typeface="Wingdings" pitchFamily="2" charset="2"/>
              <a:buChar char="q"/>
            </a:pPr>
            <a:r>
              <a:rPr lang="en-US" dirty="0">
                <a:latin typeface="Arial" pitchFamily="34" charset="0"/>
                <a:cs typeface="Arial" pitchFamily="34" charset="0"/>
              </a:rPr>
              <a:t>Present information professionally.</a:t>
            </a:r>
          </a:p>
          <a:p>
            <a:pPr marL="285750" indent="-285750">
              <a:lnSpc>
                <a:spcPct val="150000"/>
              </a:lnSpc>
              <a:buFont typeface="Wingdings" pitchFamily="2" charset="2"/>
              <a:buChar char="q"/>
            </a:pPr>
            <a:r>
              <a:rPr lang="en-US" dirty="0">
                <a:latin typeface="Arial" pitchFamily="34" charset="0"/>
                <a:cs typeface="Arial" pitchFamily="34" charset="0"/>
              </a:rPr>
              <a:t>Look in trusted academic sources (</a:t>
            </a:r>
            <a:r>
              <a:rPr lang="en-US" dirty="0" err="1">
                <a:latin typeface="Arial" pitchFamily="34" charset="0"/>
                <a:cs typeface="Arial" pitchFamily="34" charset="0"/>
              </a:rPr>
              <a:t>Boogaard</a:t>
            </a:r>
            <a:r>
              <a:rPr lang="en-US" dirty="0">
                <a:latin typeface="Arial" pitchFamily="34" charset="0"/>
                <a:cs typeface="Arial" pitchFamily="34" charset="0"/>
              </a:rPr>
              <a:t>, 2019).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20"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3" name="object 3"/>
          <p:cNvSpPr/>
          <p:nvPr/>
        </p:nvSpPr>
        <p:spPr>
          <a:xfrm>
            <a:off x="1350838"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14" name="object 14"/>
          <p:cNvSpPr txBox="1"/>
          <p:nvPr/>
        </p:nvSpPr>
        <p:spPr>
          <a:xfrm>
            <a:off x="9525000" y="2353570"/>
            <a:ext cx="5715000" cy="3462486"/>
          </a:xfrm>
          <a:prstGeom prst="rect">
            <a:avLst/>
          </a:prstGeom>
        </p:spPr>
        <p:txBody>
          <a:bodyPr vert="horz" wrap="square" lIns="0" tIns="15240" rIns="0" bIns="0" rtlCol="0">
            <a:spAutoFit/>
          </a:bodyPr>
          <a:lstStyle/>
          <a:p>
            <a:pPr algn="just">
              <a:lnSpc>
                <a:spcPct val="200000"/>
              </a:lnSpc>
            </a:pPr>
            <a:r>
              <a:rPr lang="en-US" sz="2200" b="1" dirty="0">
                <a:latin typeface="Arial" pitchFamily="34" charset="0"/>
                <a:cs typeface="Arial" pitchFamily="34" charset="0"/>
              </a:rPr>
              <a:t>Future Benefits</a:t>
            </a:r>
          </a:p>
          <a:p>
            <a:pPr marL="285750" indent="-285750" algn="just">
              <a:lnSpc>
                <a:spcPct val="200000"/>
              </a:lnSpc>
              <a:buFont typeface="Wingdings" pitchFamily="2" charset="2"/>
              <a:buChar char="q"/>
            </a:pPr>
            <a:r>
              <a:rPr lang="en-US" dirty="0">
                <a:latin typeface="Arial" pitchFamily="34" charset="0"/>
                <a:cs typeface="Arial" pitchFamily="34" charset="0"/>
              </a:rPr>
              <a:t>Better preparation of assignments at universities.</a:t>
            </a:r>
          </a:p>
          <a:p>
            <a:pPr marL="285750" indent="-285750" algn="just">
              <a:lnSpc>
                <a:spcPct val="200000"/>
              </a:lnSpc>
              <a:buFont typeface="Wingdings" pitchFamily="2" charset="2"/>
              <a:buChar char="q"/>
            </a:pPr>
            <a:r>
              <a:rPr lang="en-US" dirty="0">
                <a:latin typeface="Arial" pitchFamily="34" charset="0"/>
                <a:cs typeface="Arial" pitchFamily="34" charset="0"/>
              </a:rPr>
              <a:t>Improved business communication abilities.</a:t>
            </a:r>
          </a:p>
          <a:p>
            <a:pPr marL="285750" indent="-285750" algn="just">
              <a:lnSpc>
                <a:spcPct val="200000"/>
              </a:lnSpc>
              <a:buFont typeface="Wingdings" pitchFamily="2" charset="2"/>
              <a:buChar char="q"/>
            </a:pPr>
            <a:r>
              <a:rPr lang="en-US" dirty="0">
                <a:latin typeface="Arial" pitchFamily="34" charset="0"/>
                <a:cs typeface="Arial" pitchFamily="34" charset="0"/>
              </a:rPr>
              <a:t>Improved </a:t>
            </a:r>
            <a:r>
              <a:rPr lang="en-US" dirty="0" err="1">
                <a:latin typeface="Arial" pitchFamily="34" charset="0"/>
                <a:cs typeface="Arial" pitchFamily="34" charset="0"/>
              </a:rPr>
              <a:t>organisation</a:t>
            </a:r>
            <a:r>
              <a:rPr lang="en-US" dirty="0">
                <a:latin typeface="Arial" pitchFamily="34" charset="0"/>
                <a:cs typeface="Arial" pitchFamily="34" charset="0"/>
              </a:rPr>
              <a:t> of everyday activities.</a:t>
            </a:r>
          </a:p>
          <a:p>
            <a:pPr marL="285750" indent="-285750" algn="just">
              <a:lnSpc>
                <a:spcPct val="200000"/>
              </a:lnSpc>
              <a:buFont typeface="Wingdings" pitchFamily="2" charset="2"/>
              <a:buChar char="q"/>
            </a:pPr>
            <a:r>
              <a:rPr lang="en-US" dirty="0">
                <a:latin typeface="Arial" pitchFamily="34" charset="0"/>
                <a:cs typeface="Arial" pitchFamily="34" charset="0"/>
              </a:rPr>
              <a:t>Improving employability through the use of digital skills (</a:t>
            </a:r>
            <a:r>
              <a:rPr lang="en-US" dirty="0" err="1">
                <a:latin typeface="Arial" pitchFamily="34" charset="0"/>
                <a:cs typeface="Arial" pitchFamily="34" charset="0"/>
              </a:rPr>
              <a:t>Hedau</a:t>
            </a:r>
            <a:r>
              <a:rPr lang="en-US" dirty="0">
                <a:latin typeface="Arial" pitchFamily="34" charset="0"/>
                <a:cs typeface="Arial" pitchFamily="34" charset="0"/>
              </a:rPr>
              <a:t>, 2025).</a:t>
            </a:r>
          </a:p>
        </p:txBody>
      </p:sp>
      <p:sp>
        <p:nvSpPr>
          <p:cNvPr id="15" name="object 15"/>
          <p:cNvSpPr/>
          <p:nvPr/>
        </p:nvSpPr>
        <p:spPr>
          <a:xfrm>
            <a:off x="8077200" y="1790700"/>
            <a:ext cx="502919" cy="4724400"/>
          </a:xfrm>
          <a:custGeom>
            <a:avLst/>
            <a:gdLst/>
            <a:ahLst/>
            <a:cxnLst/>
            <a:rect l="l" t="t" r="r" b="b"/>
            <a:pathLst>
              <a:path h="2988945">
                <a:moveTo>
                  <a:pt x="0" y="2988333"/>
                </a:moveTo>
                <a:lnTo>
                  <a:pt x="0" y="0"/>
                </a:lnTo>
              </a:path>
            </a:pathLst>
          </a:custGeom>
          <a:ln w="76200">
            <a:solidFill>
              <a:schemeClr val="accent3">
                <a:lumMod val="60000"/>
                <a:lumOff val="40000"/>
              </a:schemeClr>
            </a:solidFill>
          </a:ln>
        </p:spPr>
        <p:txBody>
          <a:bodyPr wrap="square" lIns="0" tIns="0" rIns="0" bIns="0" rtlCol="0"/>
          <a:lstStyle/>
          <a:p>
            <a:endParaRPr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6" name="Title 15"/>
          <p:cNvSpPr>
            <a:spLocks noGrp="1"/>
          </p:cNvSpPr>
          <p:nvPr>
            <p:ph type="title"/>
          </p:nvPr>
        </p:nvSpPr>
        <p:spPr>
          <a:xfrm>
            <a:off x="1794846" y="763168"/>
            <a:ext cx="13521353" cy="492443"/>
          </a:xfrm>
        </p:spPr>
        <p:txBody>
          <a:bodyPr/>
          <a:lstStyle/>
          <a:p>
            <a:r>
              <a:rPr lang="en-US" sz="3200" dirty="0">
                <a:solidFill>
                  <a:schemeClr val="tx1"/>
                </a:solidFill>
              </a:rPr>
              <a:t>Reflection and Future Development</a:t>
            </a:r>
          </a:p>
        </p:txBody>
      </p:sp>
      <p:sp>
        <p:nvSpPr>
          <p:cNvPr id="4" name="Rectangle 3"/>
          <p:cNvSpPr/>
          <p:nvPr/>
        </p:nvSpPr>
        <p:spPr>
          <a:xfrm>
            <a:off x="998240" y="3519190"/>
            <a:ext cx="6088360" cy="1754326"/>
          </a:xfrm>
          <a:prstGeom prst="rect">
            <a:avLst/>
          </a:prstGeom>
        </p:spPr>
        <p:txBody>
          <a:bodyPr wrap="square">
            <a:spAutoFit/>
          </a:bodyPr>
          <a:lstStyle/>
          <a:p>
            <a:pPr marL="285750" indent="-285750" algn="just">
              <a:lnSpc>
                <a:spcPct val="200000"/>
              </a:lnSpc>
              <a:buFont typeface="Wingdings" pitchFamily="2" charset="2"/>
              <a:buChar char="q"/>
            </a:pPr>
            <a:r>
              <a:rPr lang="en-US" dirty="0">
                <a:latin typeface="Arial" pitchFamily="34" charset="0"/>
                <a:cs typeface="Arial" pitchFamily="34" charset="0"/>
              </a:rPr>
              <a:t>Evidence of developing confidence in using digital devices.</a:t>
            </a:r>
          </a:p>
          <a:p>
            <a:pPr marL="285750" indent="-285750" algn="just">
              <a:lnSpc>
                <a:spcPct val="200000"/>
              </a:lnSpc>
              <a:buFont typeface="Wingdings" pitchFamily="2" charset="2"/>
              <a:buChar char="q"/>
            </a:pPr>
            <a:r>
              <a:rPr lang="en-US" dirty="0">
                <a:latin typeface="Arial" pitchFamily="34" charset="0"/>
                <a:cs typeface="Arial" pitchFamily="34" charset="0"/>
              </a:rPr>
              <a:t>Improved practical academic skills and work skills.</a:t>
            </a:r>
          </a:p>
        </p:txBody>
      </p:sp>
      <p:sp>
        <p:nvSpPr>
          <p:cNvPr id="5" name="Rectangle 4"/>
          <p:cNvSpPr/>
          <p:nvPr/>
        </p:nvSpPr>
        <p:spPr>
          <a:xfrm>
            <a:off x="1028720" y="2817975"/>
            <a:ext cx="2792752" cy="430887"/>
          </a:xfrm>
          <a:prstGeom prst="rect">
            <a:avLst/>
          </a:prstGeom>
        </p:spPr>
        <p:txBody>
          <a:bodyPr wrap="none">
            <a:spAutoFit/>
          </a:bodyPr>
          <a:lstStyle/>
          <a:p>
            <a:r>
              <a:rPr lang="en-US" sz="2200" b="1" dirty="0">
                <a:latin typeface="Arial" pitchFamily="34" charset="0"/>
                <a:cs typeface="Arial" pitchFamily="34" charset="0"/>
              </a:rPr>
              <a:t>Portfolio Reflection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20"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3" name="object 3"/>
          <p:cNvSpPr/>
          <p:nvPr/>
        </p:nvSpPr>
        <p:spPr>
          <a:xfrm>
            <a:off x="1350838" y="828085"/>
            <a:ext cx="273050" cy="360680"/>
          </a:xfrm>
          <a:custGeom>
            <a:avLst/>
            <a:gdLst/>
            <a:ahLst/>
            <a:cxnLst/>
            <a:rect l="l" t="t" r="r" b="b"/>
            <a:pathLst>
              <a:path w="273050" h="360680">
                <a:moveTo>
                  <a:pt x="272435" y="0"/>
                </a:moveTo>
                <a:lnTo>
                  <a:pt x="272435" y="360351"/>
                </a:lnTo>
                <a:lnTo>
                  <a:pt x="175521" y="360351"/>
                </a:lnTo>
                <a:lnTo>
                  <a:pt x="132206" y="354144"/>
                </a:lnTo>
                <a:lnTo>
                  <a:pt x="92407" y="337622"/>
                </a:lnTo>
                <a:lnTo>
                  <a:pt x="57754" y="312185"/>
                </a:lnTo>
                <a:lnTo>
                  <a:pt x="29876" y="279234"/>
                </a:lnTo>
                <a:lnTo>
                  <a:pt x="10405" y="240169"/>
                </a:lnTo>
                <a:lnTo>
                  <a:pt x="742" y="195574"/>
                </a:lnTo>
                <a:lnTo>
                  <a:pt x="0" y="180078"/>
                </a:lnTo>
                <a:lnTo>
                  <a:pt x="650" y="164776"/>
                </a:lnTo>
                <a:lnTo>
                  <a:pt x="2552" y="149838"/>
                </a:lnTo>
                <a:lnTo>
                  <a:pt x="5632" y="135338"/>
                </a:lnTo>
                <a:lnTo>
                  <a:pt x="9816" y="121349"/>
                </a:lnTo>
                <a:lnTo>
                  <a:pt x="10012" y="120959"/>
                </a:lnTo>
                <a:lnTo>
                  <a:pt x="10012" y="120570"/>
                </a:lnTo>
                <a:lnTo>
                  <a:pt x="29964" y="81415"/>
                </a:lnTo>
                <a:lnTo>
                  <a:pt x="57989" y="48502"/>
                </a:lnTo>
                <a:lnTo>
                  <a:pt x="92662" y="22953"/>
                </a:lnTo>
                <a:lnTo>
                  <a:pt x="132356" y="6282"/>
                </a:lnTo>
                <a:lnTo>
                  <a:pt x="175449" y="0"/>
                </a:lnTo>
                <a:lnTo>
                  <a:pt x="272435" y="0"/>
                </a:lnTo>
                <a:close/>
              </a:path>
            </a:pathLst>
          </a:custGeom>
          <a:solidFill>
            <a:srgbClr val="9EBF31"/>
          </a:solidFill>
        </p:spPr>
        <p:txBody>
          <a:bodyPr wrap="square" lIns="0" tIns="0" rIns="0" bIns="0" rtlCol="0"/>
          <a:lstStyle/>
          <a:p>
            <a:endParaRPr/>
          </a:p>
        </p:txBody>
      </p:sp>
      <p:sp>
        <p:nvSpPr>
          <p:cNvPr id="5" name="object 5"/>
          <p:cNvSpPr/>
          <p:nvPr/>
        </p:nvSpPr>
        <p:spPr>
          <a:xfrm>
            <a:off x="0" y="7492422"/>
            <a:ext cx="18277840" cy="2794650"/>
          </a:xfrm>
          <a:custGeom>
            <a:avLst/>
            <a:gdLst/>
            <a:ahLst/>
            <a:cxnLst/>
            <a:rect l="l" t="t" r="r" b="b"/>
            <a:pathLst>
              <a:path w="18277840" h="5657850">
                <a:moveTo>
                  <a:pt x="18277269" y="5657776"/>
                </a:moveTo>
                <a:lnTo>
                  <a:pt x="0" y="5657776"/>
                </a:lnTo>
                <a:lnTo>
                  <a:pt x="0" y="0"/>
                </a:lnTo>
                <a:lnTo>
                  <a:pt x="18277269" y="0"/>
                </a:lnTo>
                <a:lnTo>
                  <a:pt x="18277269" y="5657776"/>
                </a:lnTo>
                <a:close/>
              </a:path>
            </a:pathLst>
          </a:custGeom>
          <a:solidFill>
            <a:srgbClr val="005B52"/>
          </a:solidFill>
        </p:spPr>
        <p:txBody>
          <a:bodyPr wrap="square" lIns="0" tIns="0" rIns="0" bIns="0" rtlCol="0"/>
          <a:lstStyle/>
          <a:p>
            <a:endParaRPr/>
          </a:p>
        </p:txBody>
      </p:sp>
      <p:grpSp>
        <p:nvGrpSpPr>
          <p:cNvPr id="8" name="object 8"/>
          <p:cNvGrpSpPr/>
          <p:nvPr/>
        </p:nvGrpSpPr>
        <p:grpSpPr>
          <a:xfrm>
            <a:off x="4523357" y="6664580"/>
            <a:ext cx="5947410" cy="902335"/>
            <a:chOff x="4523357" y="6664580"/>
            <a:chExt cx="5947410" cy="902335"/>
          </a:xfrm>
        </p:grpSpPr>
        <p:pic>
          <p:nvPicPr>
            <p:cNvPr id="9" name="object 9"/>
            <p:cNvPicPr/>
            <p:nvPr/>
          </p:nvPicPr>
          <p:blipFill>
            <a:blip r:embed="rId2" cstate="print"/>
            <a:stretch>
              <a:fillRect/>
            </a:stretch>
          </p:blipFill>
          <p:spPr>
            <a:xfrm>
              <a:off x="4523357" y="6664580"/>
              <a:ext cx="74293" cy="74293"/>
            </a:xfrm>
            <a:prstGeom prst="rect">
              <a:avLst/>
            </a:prstGeom>
          </p:spPr>
        </p:pic>
        <p:pic>
          <p:nvPicPr>
            <p:cNvPr id="10" name="object 10"/>
            <p:cNvPicPr/>
            <p:nvPr/>
          </p:nvPicPr>
          <p:blipFill>
            <a:blip r:embed="rId2" cstate="print"/>
            <a:stretch>
              <a:fillRect/>
            </a:stretch>
          </p:blipFill>
          <p:spPr>
            <a:xfrm>
              <a:off x="4523357" y="7078501"/>
              <a:ext cx="74293" cy="74293"/>
            </a:xfrm>
            <a:prstGeom prst="rect">
              <a:avLst/>
            </a:prstGeom>
          </p:spPr>
        </p:pic>
        <p:pic>
          <p:nvPicPr>
            <p:cNvPr id="11" name="object 11"/>
            <p:cNvPicPr/>
            <p:nvPr/>
          </p:nvPicPr>
          <p:blipFill>
            <a:blip r:embed="rId3" cstate="print"/>
            <a:stretch>
              <a:fillRect/>
            </a:stretch>
          </p:blipFill>
          <p:spPr>
            <a:xfrm>
              <a:off x="10396128" y="6664580"/>
              <a:ext cx="74293" cy="74293"/>
            </a:xfrm>
            <a:prstGeom prst="rect">
              <a:avLst/>
            </a:prstGeom>
          </p:spPr>
        </p:pic>
        <p:pic>
          <p:nvPicPr>
            <p:cNvPr id="12" name="object 12"/>
            <p:cNvPicPr/>
            <p:nvPr/>
          </p:nvPicPr>
          <p:blipFill>
            <a:blip r:embed="rId3" cstate="print"/>
            <a:stretch>
              <a:fillRect/>
            </a:stretch>
          </p:blipFill>
          <p:spPr>
            <a:xfrm>
              <a:off x="10396128" y="7492422"/>
              <a:ext cx="74293" cy="74293"/>
            </a:xfrm>
            <a:prstGeom prst="rect">
              <a:avLst/>
            </a:prstGeom>
          </p:spPr>
        </p:pic>
      </p:grpSp>
      <p:sp>
        <p:nvSpPr>
          <p:cNvPr id="14" name="object 14"/>
          <p:cNvSpPr txBox="1"/>
          <p:nvPr/>
        </p:nvSpPr>
        <p:spPr>
          <a:xfrm>
            <a:off x="1301770" y="2019300"/>
            <a:ext cx="13938230" cy="4915448"/>
          </a:xfrm>
          <a:prstGeom prst="rect">
            <a:avLst/>
          </a:prstGeom>
        </p:spPr>
        <p:txBody>
          <a:bodyPr vert="horz" wrap="square" lIns="0" tIns="15240" rIns="0" bIns="0" rtlCol="0">
            <a:spAutoFit/>
          </a:bodyPr>
          <a:lstStyle/>
          <a:p>
            <a:pPr marL="285750" indent="-285750" algn="just">
              <a:lnSpc>
                <a:spcPct val="200000"/>
              </a:lnSpc>
              <a:buFont typeface="Arial" pitchFamily="34" charset="0"/>
              <a:buChar char="•"/>
            </a:pPr>
            <a:r>
              <a:rPr lang="en-US" dirty="0" err="1">
                <a:solidFill>
                  <a:schemeClr val="tx1"/>
                </a:solidFill>
                <a:latin typeface="Arial" pitchFamily="34" charset="0"/>
                <a:cs typeface="Arial" pitchFamily="34" charset="0"/>
              </a:rPr>
              <a:t>Boogaard</a:t>
            </a:r>
            <a:r>
              <a:rPr lang="en-US" dirty="0">
                <a:solidFill>
                  <a:schemeClr val="tx1"/>
                </a:solidFill>
                <a:latin typeface="Arial" pitchFamily="34" charset="0"/>
                <a:cs typeface="Arial" pitchFamily="34" charset="0"/>
              </a:rPr>
              <a:t>, K. (2019) </a:t>
            </a:r>
            <a:r>
              <a:rPr lang="en-US" i="1" dirty="0">
                <a:solidFill>
                  <a:schemeClr val="tx1"/>
                </a:solidFill>
                <a:latin typeface="Arial" pitchFamily="34" charset="0"/>
                <a:cs typeface="Arial" pitchFamily="34" charset="0"/>
              </a:rPr>
              <a:t>What's </a:t>
            </a:r>
            <a:r>
              <a:rPr lang="en-US" i="1" dirty="0" err="1">
                <a:solidFill>
                  <a:schemeClr val="tx1"/>
                </a:solidFill>
                <a:latin typeface="Arial" pitchFamily="34" charset="0"/>
                <a:cs typeface="Arial" pitchFamily="34" charset="0"/>
              </a:rPr>
              <a:t>microproductivity</a:t>
            </a:r>
            <a:r>
              <a:rPr lang="en-US" i="1" dirty="0">
                <a:solidFill>
                  <a:schemeClr val="tx1"/>
                </a:solidFill>
                <a:latin typeface="Arial" pitchFamily="34" charset="0"/>
                <a:cs typeface="Arial" pitchFamily="34" charset="0"/>
              </a:rPr>
              <a:t>? The small habit that will lead you to big wins</a:t>
            </a:r>
            <a:r>
              <a:rPr lang="en-US" dirty="0">
                <a:solidFill>
                  <a:schemeClr val="tx1"/>
                </a:solidFill>
                <a:latin typeface="Arial" pitchFamily="34" charset="0"/>
                <a:cs typeface="Arial" pitchFamily="34" charset="0"/>
              </a:rPr>
              <a:t>. Work Life by </a:t>
            </a:r>
            <a:r>
              <a:rPr lang="en-US" dirty="0" err="1">
                <a:solidFill>
                  <a:schemeClr val="tx1"/>
                </a:solidFill>
                <a:latin typeface="Arial" pitchFamily="34" charset="0"/>
                <a:cs typeface="Arial" pitchFamily="34" charset="0"/>
              </a:rPr>
              <a:t>Atlassian</a:t>
            </a:r>
            <a:r>
              <a:rPr lang="en-US" dirty="0">
                <a:solidFill>
                  <a:schemeClr val="tx1"/>
                </a:solidFill>
                <a:latin typeface="Arial" pitchFamily="34" charset="0"/>
                <a:cs typeface="Arial" pitchFamily="34" charset="0"/>
              </a:rPr>
              <a:t>. Available at: </a:t>
            </a:r>
            <a:r>
              <a:rPr lang="en-US" dirty="0">
                <a:solidFill>
                  <a:schemeClr val="tx1"/>
                </a:solidFill>
                <a:latin typeface="Arial" pitchFamily="34" charset="0"/>
                <a:cs typeface="Arial" pitchFamily="34" charset="0"/>
                <a:hlinkClick r:id="rId4"/>
              </a:rPr>
              <a:t>https://www.atlassian.com/blog/productivity/microproductivity-break-tasks-into-smaller-steps</a:t>
            </a:r>
            <a:r>
              <a:rPr lang="en-US" dirty="0">
                <a:solidFill>
                  <a:schemeClr val="tx1"/>
                </a:solidFill>
                <a:latin typeface="Arial" pitchFamily="34" charset="0"/>
                <a:cs typeface="Arial" pitchFamily="34" charset="0"/>
              </a:rPr>
              <a:t> (Accessed: 16 July 2026).</a:t>
            </a:r>
          </a:p>
          <a:p>
            <a:pPr marL="285750" indent="-285750" algn="just">
              <a:lnSpc>
                <a:spcPct val="200000"/>
              </a:lnSpc>
              <a:buFont typeface="Arial" pitchFamily="34" charset="0"/>
              <a:buChar char="•"/>
            </a:pPr>
            <a:r>
              <a:rPr lang="en-US" dirty="0" err="1">
                <a:solidFill>
                  <a:schemeClr val="tx1"/>
                </a:solidFill>
                <a:latin typeface="Arial" pitchFamily="34" charset="0"/>
                <a:cs typeface="Arial" pitchFamily="34" charset="0"/>
              </a:rPr>
              <a:t>DataStudios</a:t>
            </a:r>
            <a:r>
              <a:rPr lang="en-US" dirty="0">
                <a:solidFill>
                  <a:schemeClr val="tx1"/>
                </a:solidFill>
                <a:latin typeface="Arial" pitchFamily="34" charset="0"/>
                <a:cs typeface="Arial" pitchFamily="34" charset="0"/>
              </a:rPr>
              <a:t> (2025) </a:t>
            </a:r>
            <a:r>
              <a:rPr lang="en-US" i="1" dirty="0">
                <a:solidFill>
                  <a:schemeClr val="tx1"/>
                </a:solidFill>
                <a:latin typeface="Arial" pitchFamily="34" charset="0"/>
                <a:cs typeface="Arial" pitchFamily="34" charset="0"/>
              </a:rPr>
              <a:t>Microsoft 365 adoption in 2025: Businesses – how deep is its global reach?</a:t>
            </a:r>
            <a:r>
              <a:rPr lang="en-US" dirty="0">
                <a:solidFill>
                  <a:schemeClr val="tx1"/>
                </a:solidFill>
                <a:latin typeface="Arial" pitchFamily="34" charset="0"/>
                <a:cs typeface="Arial" pitchFamily="34" charset="0"/>
              </a:rPr>
              <a:t> Available at: </a:t>
            </a:r>
            <a:r>
              <a:rPr lang="en-US" dirty="0">
                <a:solidFill>
                  <a:schemeClr val="tx1"/>
                </a:solidFill>
                <a:latin typeface="Arial" pitchFamily="34" charset="0"/>
                <a:cs typeface="Arial" pitchFamily="34" charset="0"/>
                <a:hlinkClick r:id="rId5"/>
              </a:rPr>
              <a:t>https://www.datastudios.org/post/microsoft-365-adoption-in-2025-businesses-how-deep-is-its-global-reach</a:t>
            </a:r>
            <a:r>
              <a:rPr lang="en-US" dirty="0">
                <a:solidFill>
                  <a:schemeClr val="tx1"/>
                </a:solidFill>
                <a:latin typeface="Arial" pitchFamily="34" charset="0"/>
                <a:cs typeface="Arial" pitchFamily="34" charset="0"/>
              </a:rPr>
              <a:t> (Accessed: 16 July 2026).</a:t>
            </a:r>
          </a:p>
          <a:p>
            <a:pPr marL="285750" indent="-285750" algn="just">
              <a:lnSpc>
                <a:spcPct val="200000"/>
              </a:lnSpc>
              <a:buFont typeface="Arial" pitchFamily="34" charset="0"/>
              <a:buChar char="•"/>
            </a:pPr>
            <a:r>
              <a:rPr lang="en-US" dirty="0" err="1">
                <a:solidFill>
                  <a:schemeClr val="tx1"/>
                </a:solidFill>
                <a:latin typeface="Arial" pitchFamily="34" charset="0"/>
                <a:cs typeface="Arial" pitchFamily="34" charset="0"/>
              </a:rPr>
              <a:t>Grewal</a:t>
            </a:r>
            <a:r>
              <a:rPr lang="en-US" dirty="0">
                <a:solidFill>
                  <a:schemeClr val="tx1"/>
                </a:solidFill>
                <a:latin typeface="Arial" pitchFamily="34" charset="0"/>
                <a:cs typeface="Arial" pitchFamily="34" charset="0"/>
              </a:rPr>
              <a:t>, H.K. (2025) </a:t>
            </a:r>
            <a:r>
              <a:rPr lang="en-US" i="1" dirty="0">
                <a:solidFill>
                  <a:schemeClr val="tx1"/>
                </a:solidFill>
                <a:latin typeface="Arial" pitchFamily="34" charset="0"/>
                <a:cs typeface="Arial" pitchFamily="34" charset="0"/>
              </a:rPr>
              <a:t>Lack of digital skills in workforce is hampering productivity</a:t>
            </a:r>
            <a:r>
              <a:rPr lang="en-US" dirty="0">
                <a:solidFill>
                  <a:schemeClr val="tx1"/>
                </a:solidFill>
                <a:latin typeface="Arial" pitchFamily="34" charset="0"/>
                <a:cs typeface="Arial" pitchFamily="34" charset="0"/>
              </a:rPr>
              <a:t>. </a:t>
            </a:r>
            <a:r>
              <a:rPr lang="en-US" i="1" dirty="0">
                <a:solidFill>
                  <a:schemeClr val="tx1"/>
                </a:solidFill>
                <a:latin typeface="Arial" pitchFamily="34" charset="0"/>
                <a:cs typeface="Arial" pitchFamily="34" charset="0"/>
              </a:rPr>
              <a:t>Facilitate Magazine</a:t>
            </a:r>
            <a:r>
              <a:rPr lang="en-US" dirty="0">
                <a:solidFill>
                  <a:schemeClr val="tx1"/>
                </a:solidFill>
                <a:latin typeface="Arial" pitchFamily="34" charset="0"/>
                <a:cs typeface="Arial" pitchFamily="34" charset="0"/>
              </a:rPr>
              <a:t>. Available at: </a:t>
            </a:r>
            <a:r>
              <a:rPr lang="en-US" dirty="0">
                <a:solidFill>
                  <a:schemeClr val="tx1"/>
                </a:solidFill>
                <a:latin typeface="Arial" pitchFamily="34" charset="0"/>
                <a:cs typeface="Arial" pitchFamily="34" charset="0"/>
                <a:hlinkClick r:id="rId6"/>
              </a:rPr>
              <a:t>https://www.facilitatemagazine.com/content/news/2025/05/12/lack-digital-skills-workforce-hampering-productivity</a:t>
            </a:r>
            <a:r>
              <a:rPr lang="en-US" dirty="0">
                <a:solidFill>
                  <a:schemeClr val="tx1"/>
                </a:solidFill>
                <a:latin typeface="Arial" pitchFamily="34" charset="0"/>
                <a:cs typeface="Arial" pitchFamily="34" charset="0"/>
              </a:rPr>
              <a:t> (Accessed: 16 July 2026).</a:t>
            </a:r>
          </a:p>
          <a:p>
            <a:pPr marL="285750" indent="-285750" algn="just">
              <a:lnSpc>
                <a:spcPct val="200000"/>
              </a:lnSpc>
              <a:buFont typeface="Arial" pitchFamily="34" charset="0"/>
              <a:buChar char="•"/>
            </a:pPr>
            <a:r>
              <a:rPr lang="en-US" dirty="0" err="1">
                <a:solidFill>
                  <a:schemeClr val="tx1"/>
                </a:solidFill>
                <a:latin typeface="Arial" pitchFamily="34" charset="0"/>
                <a:cs typeface="Arial" pitchFamily="34" charset="0"/>
              </a:rPr>
              <a:t>Hedau</a:t>
            </a:r>
            <a:r>
              <a:rPr lang="en-US" dirty="0">
                <a:solidFill>
                  <a:schemeClr val="tx1"/>
                </a:solidFill>
                <a:latin typeface="Arial" pitchFamily="34" charset="0"/>
                <a:cs typeface="Arial" pitchFamily="34" charset="0"/>
              </a:rPr>
              <a:t>, S. (2025) </a:t>
            </a:r>
            <a:r>
              <a:rPr lang="en-US" i="1" dirty="0">
                <a:solidFill>
                  <a:schemeClr val="tx1"/>
                </a:solidFill>
                <a:latin typeface="Arial" pitchFamily="34" charset="0"/>
                <a:cs typeface="Arial" pitchFamily="34" charset="0"/>
              </a:rPr>
              <a:t>LinkedIn's Impact on Job Hunting: Facts &amp; Figures (2025)</a:t>
            </a:r>
            <a:r>
              <a:rPr lang="en-US" dirty="0">
                <a:solidFill>
                  <a:schemeClr val="tx1"/>
                </a:solidFill>
                <a:latin typeface="Arial" pitchFamily="34" charset="0"/>
                <a:cs typeface="Arial" pitchFamily="34" charset="0"/>
              </a:rPr>
              <a:t>. LinkedIn. Available at: </a:t>
            </a:r>
            <a:r>
              <a:rPr lang="en-US" dirty="0">
                <a:solidFill>
                  <a:schemeClr val="tx1"/>
                </a:solidFill>
                <a:latin typeface="Arial" pitchFamily="34" charset="0"/>
                <a:cs typeface="Arial" pitchFamily="34" charset="0"/>
                <a:hlinkClick r:id="rId7"/>
              </a:rPr>
              <a:t>https://www.linkedin.com/pulse/linkedins-impact-job-hunting-facts-figures-2025-sagar-hedau-okdwf</a:t>
            </a:r>
            <a:r>
              <a:rPr lang="en-US" dirty="0">
                <a:solidFill>
                  <a:schemeClr val="tx1"/>
                </a:solidFill>
                <a:latin typeface="Arial" pitchFamily="34" charset="0"/>
                <a:cs typeface="Arial" pitchFamily="34" charset="0"/>
              </a:rPr>
              <a:t> (Accessed: 16 July 2026).</a:t>
            </a:r>
          </a:p>
        </p:txBody>
      </p:sp>
      <p:sp>
        <p:nvSpPr>
          <p:cNvPr id="16" name="Title 15"/>
          <p:cNvSpPr>
            <a:spLocks noGrp="1"/>
          </p:cNvSpPr>
          <p:nvPr>
            <p:ph type="title"/>
          </p:nvPr>
        </p:nvSpPr>
        <p:spPr>
          <a:xfrm>
            <a:off x="1794846" y="763168"/>
            <a:ext cx="13521353" cy="492443"/>
          </a:xfrm>
        </p:spPr>
        <p:txBody>
          <a:bodyPr/>
          <a:lstStyle/>
          <a:p>
            <a:r>
              <a:rPr lang="en-US" sz="3200" dirty="0"/>
              <a:t>References</a:t>
            </a:r>
          </a:p>
        </p:txBody>
      </p:sp>
    </p:spTree>
    <p:extLst>
      <p:ext uri="{BB962C8B-B14F-4D97-AF65-F5344CB8AC3E}">
        <p14:creationId xmlns:p14="http://schemas.microsoft.com/office/powerpoint/2010/main" val="24188146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109</TotalTime>
  <Words>1042</Words>
  <Application>Microsoft Macintosh PowerPoint</Application>
  <PresentationFormat>Custom</PresentationFormat>
  <Paragraphs>70</Paragraphs>
  <Slides>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 MT</vt:lpstr>
      <vt:lpstr>Calibri</vt:lpstr>
      <vt:lpstr>Wingdings</vt:lpstr>
      <vt:lpstr>Office Theme</vt:lpstr>
      <vt:lpstr>PowerPoint Presentation</vt:lpstr>
      <vt:lpstr>PowerPoint Presentation</vt:lpstr>
      <vt:lpstr>Business Digital Task</vt:lpstr>
      <vt:lpstr>My Learning Journey</vt:lpstr>
      <vt:lpstr>Reflection and Future Development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Lamaya Hanif (24189785)</cp:lastModifiedBy>
  <cp:revision>1</cp:revision>
  <dcterms:created xsi:type="dcterms:W3CDTF">2026-07-15T15:47:49Z</dcterms:created>
  <dcterms:modified xsi:type="dcterms:W3CDTF">2026-07-17T22:51:49Z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verter">
    <vt:lpwstr>SolidFramework v10.0.19910.1</vt:lpwstr>
  </property>
  <property fmtid="{D5CDD505-2E9C-101B-9397-08002B2CF9AE}" pid="3" name="Created">
    <vt:filetime>2026-07-15T00:00:00Z</vt:filetime>
  </property>
  <property fmtid="{D5CDD505-2E9C-101B-9397-08002B2CF9AE}" pid="4" name="Creator">
    <vt:lpwstr>Canva</vt:lpwstr>
  </property>
  <property fmtid="{D5CDD505-2E9C-101B-9397-08002B2CF9AE}" pid="5" name="LastSaved">
    <vt:filetime>2026-07-15T00:00:00Z</vt:filetime>
  </property>
  <property fmtid="{D5CDD505-2E9C-101B-9397-08002B2CF9AE}" pid="6" name="Producer">
    <vt:lpwstr>Canva</vt:lpwstr>
  </property>
</Properties>
</file>