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0" r:id="rId1"/>
  </p:sldMasterIdLst>
  <p:notesMasterIdLst>
    <p:notesMasterId r:id="rId24"/>
  </p:notesMasterIdLst>
  <p:sldIdLst>
    <p:sldId id="256" r:id="rId2"/>
    <p:sldId id="257" r:id="rId3"/>
    <p:sldId id="258" r:id="rId4"/>
    <p:sldId id="266" r:id="rId5"/>
    <p:sldId id="267" r:id="rId6"/>
    <p:sldId id="259" r:id="rId7"/>
    <p:sldId id="268" r:id="rId8"/>
    <p:sldId id="264" r:id="rId9"/>
    <p:sldId id="274" r:id="rId10"/>
    <p:sldId id="275" r:id="rId11"/>
    <p:sldId id="280" r:id="rId12"/>
    <p:sldId id="263" r:id="rId13"/>
    <p:sldId id="269" r:id="rId14"/>
    <p:sldId id="260" r:id="rId15"/>
    <p:sldId id="270" r:id="rId16"/>
    <p:sldId id="271" r:id="rId17"/>
    <p:sldId id="272" r:id="rId18"/>
    <p:sldId id="273" r:id="rId19"/>
    <p:sldId id="261" r:id="rId20"/>
    <p:sldId id="262" r:id="rId21"/>
    <p:sldId id="281" r:id="rId22"/>
    <p:sldId id="26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54207A-332D-4258-B4B6-484DC6BD8EEB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B84B3E-96D9-44BB-9250-83AA28F03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087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B84B3E-96D9-44BB-9250-83AA28F039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868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9325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529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113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39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0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929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23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770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40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662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598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79B9D83-5035-485D-9BB8-A32CE9A155E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2AD335A-0C8E-4905-834F-0D4071B79D8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10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starbucks.com/about-us/company-information/mission-statemen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ustomerjourneymarketer.com/new-digital-marketing-funnel-stag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oicefoundry.com/more-touchpoints-more-complexity/" TargetMode="External"/><Relationship Id="rId4" Type="http://schemas.openxmlformats.org/officeDocument/2006/relationships/hyperlink" Target="https://www.google.com/search?q=customer+journey&amp;rlz=1C1CHBF_en-GBGB822GB822&amp;sxsrf=ACYBGNSU4Jfc0PTxr_pAum_bM9TZAnymPQ:1576765457321&amp;source=lnms&amp;tbm=isch&amp;sa=X&amp;ved=2ahUKEwi28-iH9cHmAhVMTsAKHVptD2cQ_AUoAXoECBIQAw&amp;biw=1368&amp;bih=753#imgrc=HiFrUCEuza-Y8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07CB7-F8E7-4A00-BD85-CC7BD9EF08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dirty="0">
                <a:solidFill>
                  <a:schemeClr val="tx2"/>
                </a:solidFill>
              </a:rPr>
              <a:t>Marketing Management on STARBUCKS</a:t>
            </a:r>
            <a:br>
              <a:rPr lang="en-GB" dirty="0"/>
            </a:br>
            <a:r>
              <a:rPr lang="en-GB" sz="2800" dirty="0"/>
              <a:t>Marketing Management – Assessment 2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C5D22A-4F9A-4FA2-ACE3-A64D141001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82" y="4455620"/>
            <a:ext cx="10463069" cy="1507144"/>
          </a:xfrm>
        </p:spPr>
        <p:txBody>
          <a:bodyPr>
            <a:normAutofit fontScale="85000" lnSpcReduction="20000"/>
          </a:bodyPr>
          <a:lstStyle/>
          <a:p>
            <a:r>
              <a:rPr lang="en-GB" sz="1400" b="1" dirty="0">
                <a:solidFill>
                  <a:schemeClr val="tx1"/>
                </a:solidFill>
              </a:rPr>
              <a:t>Students: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Ioana</a:t>
            </a:r>
            <a:r>
              <a:rPr lang="en-GB" sz="1400" dirty="0">
                <a:solidFill>
                  <a:schemeClr val="tx1"/>
                </a:solidFill>
              </a:rPr>
              <a:t> Casandra (1905204)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Laurentiu</a:t>
            </a:r>
            <a:r>
              <a:rPr lang="en-GB" sz="1400" dirty="0">
                <a:solidFill>
                  <a:schemeClr val="tx1"/>
                </a:solidFill>
              </a:rPr>
              <a:t> </a:t>
            </a:r>
            <a:r>
              <a:rPr lang="en-GB" sz="1400" dirty="0" err="1">
                <a:solidFill>
                  <a:schemeClr val="tx1"/>
                </a:solidFill>
              </a:rPr>
              <a:t>Grigoras</a:t>
            </a:r>
            <a:r>
              <a:rPr lang="en-GB" sz="1400" dirty="0">
                <a:solidFill>
                  <a:schemeClr val="tx1"/>
                </a:solidFill>
              </a:rPr>
              <a:t> (1905618)</a:t>
            </a:r>
          </a:p>
          <a:p>
            <a:r>
              <a:rPr lang="en-GB" sz="1400" dirty="0">
                <a:solidFill>
                  <a:schemeClr val="tx1"/>
                </a:solidFill>
              </a:rPr>
              <a:t>Paulina </a:t>
            </a:r>
            <a:r>
              <a:rPr lang="en-GB" sz="1400" dirty="0" err="1">
                <a:solidFill>
                  <a:schemeClr val="tx1"/>
                </a:solidFill>
              </a:rPr>
              <a:t>Damuc</a:t>
            </a:r>
            <a:r>
              <a:rPr lang="en-GB" sz="1400" dirty="0">
                <a:solidFill>
                  <a:schemeClr val="tx1"/>
                </a:solidFill>
              </a:rPr>
              <a:t> (1907490)                                                                </a:t>
            </a:r>
            <a:r>
              <a:rPr lang="en-GB" sz="1600" b="1" dirty="0">
                <a:solidFill>
                  <a:schemeClr val="tx1"/>
                </a:solidFill>
              </a:rPr>
              <a:t>Lecturer: </a:t>
            </a:r>
            <a:r>
              <a:rPr lang="en-GB" sz="1600" dirty="0">
                <a:solidFill>
                  <a:schemeClr val="tx1"/>
                </a:solidFill>
              </a:rPr>
              <a:t>Hossein Shokri</a:t>
            </a:r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Sahil Choudhary (1906815</a:t>
            </a:r>
            <a:r>
              <a:rPr lang="en-GB" sz="1400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F9D955-B7CC-4A5B-ABA8-9E7417425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F032E42-C63D-4102-A6B5-C735D111AE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7705" y="514948"/>
            <a:ext cx="3714750" cy="122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597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16270-C6FD-4328-A476-C81B70859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01395"/>
            <a:ext cx="10058400" cy="70230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9AE2C-605B-4700-B94B-F535D8AB0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365" y="1745129"/>
            <a:ext cx="10486315" cy="412396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Introduction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Business Environment Analysis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Company’s Marketing Strategy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Customer journey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 Recommendation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Conclusion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500" dirty="0"/>
              <a:t>References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2C5F2B-24F4-45D8-A8C6-9B71FAEB15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91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987FC-E1CF-48D9-9E00-69E473933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02767"/>
            <a:ext cx="10058400" cy="750535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33B72-09B8-41A3-BD6D-9C28ADF5D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5889393" cy="40233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 More than 21,000 Stores in over 65 countries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 Revenue of $26.51billion in 2019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3200" b="1" dirty="0">
                <a:hlinkClick r:id="rId2"/>
              </a:rPr>
              <a:t> Mission</a:t>
            </a:r>
            <a:r>
              <a:rPr lang="en-GB" altLang="en-US" sz="3200" b="1" dirty="0"/>
              <a:t>:</a:t>
            </a:r>
            <a:r>
              <a:rPr lang="en-GB" altLang="en-US" sz="3200" dirty="0"/>
              <a:t> to inspire and nurture the human spirit – one person, one cup, and one neighbourhood at a time</a:t>
            </a:r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4D6242-517C-4838-BECB-ACEBA1675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9E52888-8B0F-4781-AA02-F8D09362E2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054" y="2134598"/>
            <a:ext cx="4312760" cy="221838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82577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CE4A-8134-442F-8783-6D969C5D6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437" y="8211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9CDC8-3B0D-4651-81C0-B7108A5C6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542" y="1845734"/>
            <a:ext cx="7625647" cy="4023360"/>
          </a:xfrm>
        </p:spPr>
        <p:txBody>
          <a:bodyPr>
            <a:noAutofit/>
          </a:bodyPr>
          <a:lstStyle/>
          <a:p>
            <a:r>
              <a:rPr lang="en-GB" altLang="en-US" sz="3200" b="1" dirty="0"/>
              <a:t>Howard Schultz: Selling the experience</a:t>
            </a:r>
            <a:endParaRPr lang="en-GB" altLang="en-US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3200" dirty="0"/>
              <a:t> First Starbucks opened in 1971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3200" dirty="0"/>
              <a:t> In 1981, Howard Schultz (Starbucks chairman and chief executive officer) had first walked into a Starbucks store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3200" dirty="0"/>
              <a:t>In 1983, Howard travelled to Italy and became captivated with Italian coffee bars and the romance of the coffee experience</a:t>
            </a:r>
          </a:p>
        </p:txBody>
      </p:sp>
      <p:pic>
        <p:nvPicPr>
          <p:cNvPr id="4" name="Picture 2" descr="HISTORY&#10; The first Starbucks store opened in Seattle's Pike Place&#10;Market in 1971.&#10; In 1981,Howard Schultz, recognized a ...">
            <a:extLst>
              <a:ext uri="{FF2B5EF4-FFF2-40B4-BE49-F238E27FC236}">
                <a16:creationId xmlns:a16="http://schemas.microsoft.com/office/drawing/2014/main" id="{49F654A5-5761-4B7F-A248-F7A30B35DF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20" b="22314"/>
          <a:stretch>
            <a:fillRect/>
          </a:stretch>
        </p:blipFill>
        <p:spPr bwMode="auto">
          <a:xfrm>
            <a:off x="8171933" y="3102981"/>
            <a:ext cx="2701630" cy="276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HISTORY&#10; Schultz left Baldwin to open his own and raised money&#10;from investors to purchase the Italian Coffee House&#10;Giorna...">
            <a:extLst>
              <a:ext uri="{FF2B5EF4-FFF2-40B4-BE49-F238E27FC236}">
                <a16:creationId xmlns:a16="http://schemas.microsoft.com/office/drawing/2014/main" id="{8397DDD0-D462-4432-90F0-42D144470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82" t="19646" b="7359"/>
          <a:stretch>
            <a:fillRect/>
          </a:stretch>
        </p:blipFill>
        <p:spPr bwMode="auto">
          <a:xfrm>
            <a:off x="8171933" y="329303"/>
            <a:ext cx="2701630" cy="249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86F049-2DA0-4C71-8AC5-09A7E784AD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51949" y="5685352"/>
            <a:ext cx="1140051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606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28B4F-39C5-4E17-88DC-314C6F882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723" y="633754"/>
            <a:ext cx="10058400" cy="77215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Expansion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F140A-2CBD-4BBA-BB5B-41195CC65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923" y="2186208"/>
            <a:ext cx="5980693" cy="389149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63EAE1-B2E9-4BF9-9DA7-DC38DD5D8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4889" y="3612791"/>
            <a:ext cx="2259512" cy="26735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79BFAA-43E0-4431-A721-C8B0931550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0138" y="3612791"/>
            <a:ext cx="2133785" cy="26110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ED29C1-2A4D-4D1F-AE99-A0236C6E8C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1949" y="5693563"/>
            <a:ext cx="1140051" cy="11644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066F4-3A15-4428-A160-1DC30478C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5978580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 From 1990 to 2000, Starbucks went from 84 stores to more than 3,500 locations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Introduced other beverages and food items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16593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8F4A9-5EB0-41F0-9144-B34C0C25D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60269"/>
            <a:ext cx="10058400" cy="89660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Business Environment Analysis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A70CEE-2153-4234-91FE-6A67B5F7A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ED60F2-404E-4264-846A-95143DC027A2}"/>
              </a:ext>
            </a:extLst>
          </p:cNvPr>
          <p:cNvSpPr txBox="1"/>
          <p:nvPr/>
        </p:nvSpPr>
        <p:spPr>
          <a:xfrm>
            <a:off x="1056762" y="2250410"/>
            <a:ext cx="9472527" cy="3026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9CB38"/>
              </a:buClr>
              <a:buSzPct val="100000"/>
              <a:buFont typeface="Wingdings" panose="05000000000000000000" pitchFamily="2" charset="2"/>
              <a:buChar char="§"/>
            </a:pPr>
            <a:r>
              <a:rPr lang="en-GB" sz="3200" dirty="0"/>
              <a:t>PEST Analysis</a:t>
            </a:r>
          </a:p>
          <a:p>
            <a:pPr marL="457200" indent="-45720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9CB38"/>
              </a:buClr>
              <a:buSzPct val="100000"/>
              <a:buFont typeface="Wingdings" panose="05000000000000000000" pitchFamily="2" charset="2"/>
              <a:buChar char="§"/>
            </a:pPr>
            <a:r>
              <a:rPr lang="en-GB" sz="3200" dirty="0"/>
              <a:t>SWOT Analysis</a:t>
            </a:r>
          </a:p>
          <a:p>
            <a:pPr marL="457200" indent="-45720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9CB38"/>
              </a:buClr>
              <a:buSzPct val="100000"/>
              <a:buFont typeface="Wingdings" panose="05000000000000000000" pitchFamily="2" charset="2"/>
              <a:buChar char="§"/>
            </a:pPr>
            <a:r>
              <a:rPr lang="en-GB" sz="3200" dirty="0"/>
              <a:t>Competitors Analysis</a:t>
            </a:r>
          </a:p>
          <a:p>
            <a:pPr marL="457200" indent="-45720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9CB38"/>
              </a:buClr>
              <a:buSzPct val="100000"/>
              <a:buFont typeface="Wingdings" panose="05000000000000000000" pitchFamily="2" charset="2"/>
              <a:buChar char="§"/>
            </a:pPr>
            <a:r>
              <a:rPr lang="en-GB" sz="3200" dirty="0"/>
              <a:t>Industry 5 Forces</a:t>
            </a:r>
          </a:p>
          <a:p>
            <a:pPr marL="457200" indent="-457200" defTabSz="9144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9CB38"/>
              </a:buClr>
              <a:buSzPct val="100000"/>
              <a:buFont typeface="Wingdings" panose="05000000000000000000" pitchFamily="2" charset="2"/>
              <a:buChar char="§"/>
            </a:pPr>
            <a:r>
              <a:rPr lang="en-GB" sz="3200" dirty="0"/>
              <a:t>Market Map</a:t>
            </a:r>
          </a:p>
        </p:txBody>
      </p:sp>
    </p:spTree>
    <p:extLst>
      <p:ext uri="{BB962C8B-B14F-4D97-AF65-F5344CB8AC3E}">
        <p14:creationId xmlns:p14="http://schemas.microsoft.com/office/powerpoint/2010/main" val="2557900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418C-41BE-490F-9AF8-D27521EED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0489"/>
            <a:ext cx="10058400" cy="102547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PEST Analysis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323BCC-C595-4612-A8F1-4A2E3EAF28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9729" y="2091740"/>
            <a:ext cx="7640456" cy="4022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74BA6A-E1D0-4901-AADF-3CFF85C48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1949" y="5693563"/>
            <a:ext cx="1140051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28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A4FE-CF72-4D02-A97A-C5A0AE0BB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2630B04-C6CC-452C-92D5-A569FAEE0B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0855" y="1846263"/>
            <a:ext cx="7650616" cy="40227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795458-3453-4DE0-840C-0E5497AC57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11CFC15-0326-467E-B2D4-33E98AEF5151}"/>
              </a:ext>
            </a:extLst>
          </p:cNvPr>
          <p:cNvSpPr txBox="1">
            <a:spLocks/>
          </p:cNvSpPr>
          <p:nvPr/>
        </p:nvSpPr>
        <p:spPr>
          <a:xfrm>
            <a:off x="1066800" y="460269"/>
            <a:ext cx="10058400" cy="8966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tx2"/>
                </a:solidFill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2245769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E1272-D5A5-4784-BB7C-63FF3B8AC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2" y="538474"/>
            <a:ext cx="10058400" cy="1450757"/>
          </a:xfrm>
        </p:spPr>
        <p:txBody>
          <a:bodyPr/>
          <a:lstStyle/>
          <a:p>
            <a:r>
              <a:rPr lang="en-GB" sz="4000" b="1" dirty="0">
                <a:solidFill>
                  <a:schemeClr val="tx2"/>
                </a:solidFill>
              </a:rPr>
              <a:t>COMPETITORS ANALYSIS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0A9CD7-5067-4925-8FEC-23972AB708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6234" y="1833989"/>
            <a:ext cx="8239857" cy="40227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98A678-763A-47F3-81DF-62FF5461EA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1949" y="5693563"/>
            <a:ext cx="1140051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158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5D492-CA68-4055-9F3E-92E56EBFB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549" y="-151433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INDUSTRY 5 FORCES</a:t>
            </a:r>
            <a:endParaRPr lang="en-GB" sz="4000" dirty="0">
              <a:solidFill>
                <a:schemeClr val="tx2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A94AB8A-CF22-4ADC-9699-860033450D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2180" y="1731533"/>
            <a:ext cx="6070494" cy="4606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31C320-B291-4E11-8546-80D3EC18F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1949" y="5693563"/>
            <a:ext cx="1140051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688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02D0-F8AC-4D5C-9F6A-320ABD98A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MAP</a:t>
            </a:r>
          </a:p>
        </p:txBody>
      </p:sp>
      <p:pic>
        <p:nvPicPr>
          <p:cNvPr id="5" name="Picture 4" descr="A picture containing bird, flower&#10;&#10;Description automatically generated">
            <a:extLst>
              <a:ext uri="{FF2B5EF4-FFF2-40B4-BE49-F238E27FC236}">
                <a16:creationId xmlns:a16="http://schemas.microsoft.com/office/drawing/2014/main" id="{6BA90640-EB60-46F3-BCE6-89B4E0A36D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8"/>
          <a:stretch/>
        </p:blipFill>
        <p:spPr>
          <a:xfrm>
            <a:off x="4267256" y="1006430"/>
            <a:ext cx="5267269" cy="4930987"/>
          </a:xfrm>
          <a:prstGeom prst="rect">
            <a:avLst/>
          </a:prstGeom>
        </p:spPr>
      </p:pic>
      <p:pic>
        <p:nvPicPr>
          <p:cNvPr id="8" name="Picture 7" descr="A picture containing room&#10;&#10;Description automatically generated">
            <a:extLst>
              <a:ext uri="{FF2B5EF4-FFF2-40B4-BE49-F238E27FC236}">
                <a16:creationId xmlns:a16="http://schemas.microsoft.com/office/drawing/2014/main" id="{B76A280E-9F0F-40B8-89BD-86E44DE589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75" t="14837" r="15920" b="13448"/>
          <a:stretch/>
        </p:blipFill>
        <p:spPr>
          <a:xfrm>
            <a:off x="8799794" y="1141821"/>
            <a:ext cx="757707" cy="748419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8C250DA6-D810-4046-8B69-DC7B174AC1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7191" r="11250" b="25026"/>
          <a:stretch/>
        </p:blipFill>
        <p:spPr>
          <a:xfrm>
            <a:off x="8225990" y="3774130"/>
            <a:ext cx="1190625" cy="466725"/>
          </a:xfrm>
          <a:prstGeom prst="rect">
            <a:avLst/>
          </a:prstGeom>
        </p:spPr>
      </p:pic>
      <p:pic>
        <p:nvPicPr>
          <p:cNvPr id="16" name="Picture 15" descr="A close up of a sign&#10;&#10;Description automatically generated">
            <a:extLst>
              <a:ext uri="{FF2B5EF4-FFF2-40B4-BE49-F238E27FC236}">
                <a16:creationId xmlns:a16="http://schemas.microsoft.com/office/drawing/2014/main" id="{7E43BC92-0580-4F39-AAD2-0C5F1AD5AB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570" y="1458887"/>
            <a:ext cx="748420" cy="748420"/>
          </a:xfrm>
          <a:prstGeom prst="rect">
            <a:avLst/>
          </a:prstGeom>
        </p:spPr>
      </p:pic>
      <p:pic>
        <p:nvPicPr>
          <p:cNvPr id="22" name="Picture 21" descr="A close up of a sign&#10;&#10;Description automatically generated">
            <a:extLst>
              <a:ext uri="{FF2B5EF4-FFF2-40B4-BE49-F238E27FC236}">
                <a16:creationId xmlns:a16="http://schemas.microsoft.com/office/drawing/2014/main" id="{3BD4A933-17AC-4B9B-A853-A3F79F8D88A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1" t="29250" r="8706" b="28364"/>
          <a:stretch/>
        </p:blipFill>
        <p:spPr>
          <a:xfrm>
            <a:off x="5722761" y="3579379"/>
            <a:ext cx="1113998" cy="57352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2C6F6D-016B-43D5-989E-E102E5C000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51949" y="5693563"/>
            <a:ext cx="1140051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580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D5688-5A62-424C-80B6-C62A627E9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-107629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STARBUCKS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AD677-E906-4CDF-93DA-4C1FAA918A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Quality based differentiation – premium quality tea and coffee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Branding - Consistent brand experience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“Creating a culture of warmth and belonging, where everyone is welcome”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  <a:p>
            <a:pPr algn="ctr"/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C3F998-FB60-40DC-BA9B-12B4E44370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3328CF-C37C-4A89-ABCE-0BB85E175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9" y="4192489"/>
            <a:ext cx="5230821" cy="186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94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BCE4F-2ACC-4DC4-9001-42016F2E4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3061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Marketing Mix – 4P</a:t>
            </a:r>
            <a:r>
              <a:rPr lang="en-GB" sz="3000" b="1" dirty="0">
                <a:solidFill>
                  <a:schemeClr val="tx2"/>
                </a:solidFill>
              </a:rPr>
              <a:t>s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C6F6A361-3F45-470B-ABFB-742524BA97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781069"/>
              </p:ext>
            </p:extLst>
          </p:nvPr>
        </p:nvGraphicFramePr>
        <p:xfrm>
          <a:off x="663418" y="2921991"/>
          <a:ext cx="10865164" cy="1860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6291">
                  <a:extLst>
                    <a:ext uri="{9D8B030D-6E8A-4147-A177-3AD203B41FA5}">
                      <a16:colId xmlns:a16="http://schemas.microsoft.com/office/drawing/2014/main" val="3327321510"/>
                    </a:ext>
                  </a:extLst>
                </a:gridCol>
                <a:gridCol w="2447057">
                  <a:extLst>
                    <a:ext uri="{9D8B030D-6E8A-4147-A177-3AD203B41FA5}">
                      <a16:colId xmlns:a16="http://schemas.microsoft.com/office/drawing/2014/main" val="1429409944"/>
                    </a:ext>
                  </a:extLst>
                </a:gridCol>
                <a:gridCol w="2985525">
                  <a:extLst>
                    <a:ext uri="{9D8B030D-6E8A-4147-A177-3AD203B41FA5}">
                      <a16:colId xmlns:a16="http://schemas.microsoft.com/office/drawing/2014/main" val="2628493716"/>
                    </a:ext>
                  </a:extLst>
                </a:gridCol>
                <a:gridCol w="2716291">
                  <a:extLst>
                    <a:ext uri="{9D8B030D-6E8A-4147-A177-3AD203B41FA5}">
                      <a16:colId xmlns:a16="http://schemas.microsoft.com/office/drawing/2014/main" val="2223657552"/>
                    </a:ext>
                  </a:extLst>
                </a:gridCol>
              </a:tblGrid>
              <a:tr h="377352">
                <a:tc>
                  <a:txBody>
                    <a:bodyPr/>
                    <a:lstStyle/>
                    <a:p>
                      <a:r>
                        <a:rPr lang="en-GB" dirty="0"/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51190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Wide range of coffee types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Premium Price 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Busy areas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Advertising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75728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Premium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Income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 &amp; differentiated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3851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Snacks/Confectionary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Comfortable atmosphere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 Placement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470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Seasonal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Promotions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69820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AD2407D-22E8-4F48-98EB-561B1B9BD6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1949" y="5693563"/>
            <a:ext cx="1140051" cy="116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633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08B07-2218-4ABA-9D8E-A55938F4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-117484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Customer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14B3-9128-49AC-A409-DE60B848B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76344"/>
            <a:ext cx="10058400" cy="314838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What is customer journey?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Stages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Customer journey map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Touchpoints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Touchpoint mapping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0467F8-7ECE-4962-9A71-0FFC4B54A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F2D7CD-C33B-4F5C-8651-CE12C3AEE3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416454"/>
            <a:ext cx="5150848" cy="289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909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08B07-2218-4ABA-9D8E-A55938F4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-142747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Customer journey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14B3-9128-49AC-A409-DE60B848B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76345"/>
            <a:ext cx="10058400" cy="2633692"/>
          </a:xfrm>
        </p:spPr>
        <p:txBody>
          <a:bodyPr>
            <a:normAutofit/>
          </a:bodyPr>
          <a:lstStyle/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Awareness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Consideration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Decision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Retention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Advocacy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0467F8-7ECE-4962-9A71-0FFC4B54A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AF73EF0-D8F1-4830-AA80-8C7A0D500E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7884" y="2489732"/>
            <a:ext cx="5531116" cy="281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683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08B07-2218-4ABA-9D8E-A55938F4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-118580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Customer journey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14B3-9128-49AC-A409-DE60B848B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76344"/>
            <a:ext cx="10058400" cy="3487861"/>
          </a:xfrm>
        </p:spPr>
        <p:txBody>
          <a:bodyPr>
            <a:normAutofit/>
          </a:bodyPr>
          <a:lstStyle/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Set clear objectives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Profile your personas and define their goals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List all the touchpoints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Identify the elements you want your map to show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Take the customer journey yourself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Make necessary changes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0467F8-7ECE-4962-9A71-0FFC4B54A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9538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EE3573-C4B2-44E2-B8DD-A17454CDF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872" y="3104580"/>
            <a:ext cx="6602255" cy="29705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708B07-2218-4ABA-9D8E-A55938F4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-85728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Touchpoints &amp; Touchpoint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14B3-9128-49AC-A409-DE60B848B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6559" y="1971517"/>
            <a:ext cx="9007224" cy="1450757"/>
          </a:xfrm>
        </p:spPr>
        <p:txBody>
          <a:bodyPr>
            <a:normAutofit/>
          </a:bodyPr>
          <a:lstStyle/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What is a touchpoint?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More touchpoints, more complex the journey</a:t>
            </a: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0467F8-7ECE-4962-9A71-0FFC4B54A0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753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14B3-9128-49AC-A409-DE60B848B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703621"/>
            <a:ext cx="9007224" cy="1450757"/>
          </a:xfrm>
        </p:spPr>
        <p:txBody>
          <a:bodyPr>
            <a:normAutofit/>
          </a:bodyPr>
          <a:lstStyle/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lvl="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0467F8-7ECE-4962-9A71-0FFC4B54A0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32CFFF-5B3E-4801-BD90-FEB625A1E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892" y="0"/>
            <a:ext cx="12051865" cy="5796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777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9B836-4F64-48FC-9B48-614F60FA9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-119358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Recommendation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5F8336D-79FA-4A77-98DF-B1833C8EDC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E1F237C-E483-4D03-8DA5-400C3F35C5D3}"/>
              </a:ext>
            </a:extLst>
          </p:cNvPr>
          <p:cNvSpPr txBox="1">
            <a:spLocks/>
          </p:cNvSpPr>
          <p:nvPr/>
        </p:nvSpPr>
        <p:spPr>
          <a:xfrm>
            <a:off x="873881" y="2128699"/>
            <a:ext cx="10505197" cy="3423407"/>
          </a:xfrm>
          <a:prstGeom prst="rect">
            <a:avLst/>
          </a:prstGeom>
        </p:spPr>
        <p:txBody>
          <a:bodyPr vert="horz" lIns="0" tIns="45720" rIns="0" bIns="45720" rtlCol="0">
            <a:normAutofit fontScale="250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9800" dirty="0">
                <a:solidFill>
                  <a:prstClr val="black"/>
                </a:solidFill>
              </a:rPr>
              <a:t>To remain competitive, Starbucks should continue to expand globally covering untouched areas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None/>
            </a:pPr>
            <a:endParaRPr lang="en-GB" sz="98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9800" dirty="0">
                <a:solidFill>
                  <a:prstClr val="black"/>
                </a:solidFill>
              </a:rPr>
              <a:t>To deliver the best brand experience Starbucks should continuously engage their customers and transform them in brand advocates </a:t>
            </a: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98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9800" dirty="0">
                <a:solidFill>
                  <a:prstClr val="black"/>
                </a:solidFill>
              </a:rPr>
              <a:t>They should stay innovative in order to excite the customers and bring their satisfaction to the highest level</a:t>
            </a: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3004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D86C-8D7E-4363-8D21-7AA0B45D6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-52874"/>
            <a:ext cx="10058400" cy="14507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Conclusion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278CDEC-8D7F-4B27-ACB6-94986E5B09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B6C7A65-80D7-4757-BDE0-E227A15A85CC}"/>
              </a:ext>
            </a:extLst>
          </p:cNvPr>
          <p:cNvSpPr txBox="1">
            <a:spLocks/>
          </p:cNvSpPr>
          <p:nvPr/>
        </p:nvSpPr>
        <p:spPr>
          <a:xfrm>
            <a:off x="1097280" y="2331290"/>
            <a:ext cx="9683879" cy="322629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prstClr val="black"/>
                </a:solidFill>
              </a:rPr>
              <a:t>The company’s success depends critically on their  consistent ability to continue to understand and empathise with the customers</a:t>
            </a: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  <a:p>
            <a:pPr marL="457200" indent="-45720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3A537"/>
              </a:buClr>
              <a:buSzTx/>
              <a:buFont typeface="Wingdings" panose="05000000000000000000" pitchFamily="2" charset="2"/>
              <a:buChar char="§"/>
            </a:pPr>
            <a:endParaRPr lang="en-GB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9730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EE82EE-D4FC-43E0-A604-28BEA224521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003950" y="1150881"/>
            <a:ext cx="4911725" cy="40227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D24877C-9CE2-4FBC-825E-0CD7D31C101C}"/>
              </a:ext>
            </a:extLst>
          </p:cNvPr>
          <p:cNvSpPr/>
          <p:nvPr/>
        </p:nvSpPr>
        <p:spPr>
          <a:xfrm>
            <a:off x="3361926" y="5300235"/>
            <a:ext cx="5990141" cy="8924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1B7F4D-B574-4495-8DD9-99B9F857497D}"/>
              </a:ext>
            </a:extLst>
          </p:cNvPr>
          <p:cNvSpPr/>
          <p:nvPr/>
        </p:nvSpPr>
        <p:spPr>
          <a:xfrm>
            <a:off x="3003950" y="4836865"/>
            <a:ext cx="5307782" cy="6899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685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9E0CB-0EAD-4C68-B435-EB328B55A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08225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AB69417-0BA8-4E2D-8D17-6ED576DA4C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5695950"/>
            <a:ext cx="1143000" cy="116205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8F2709-26EA-4A5A-940B-F7A173AE1180}"/>
              </a:ext>
            </a:extLst>
          </p:cNvPr>
          <p:cNvSpPr txBox="1"/>
          <p:nvPr/>
        </p:nvSpPr>
        <p:spPr>
          <a:xfrm>
            <a:off x="1015148" y="2213594"/>
            <a:ext cx="102226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Murphey, M., &amp; </a:t>
            </a:r>
            <a:r>
              <a:rPr lang="en-GB" sz="1600" dirty="0" err="1"/>
              <a:t>Gause</a:t>
            </a:r>
            <a:r>
              <a:rPr lang="en-GB" sz="1600" dirty="0"/>
              <a:t>, R. (1974). UCF Research Guides. Industry Analysis. PESTLE Analysis. Business Horizons, 17(5), 27-38.</a:t>
            </a:r>
          </a:p>
          <a:p>
            <a:r>
              <a:rPr lang="en-GB" sz="1600" dirty="0" err="1"/>
              <a:t>Yuksel</a:t>
            </a:r>
            <a:r>
              <a:rPr lang="en-GB" sz="1600" dirty="0"/>
              <a:t>, I. (2012). Developing a multi-criteria decision making model for PESTEL analysis. International Journal of Business and Management, 7(24), 52.</a:t>
            </a:r>
          </a:p>
          <a:p>
            <a:r>
              <a:rPr lang="en-GB" sz="1600" dirty="0"/>
              <a:t>Smith, M. D. (1996). The empire filters back: Consumption, production, and the politics of Starbucks Coffee. Urban Geography, 17(6), 502-525.</a:t>
            </a:r>
          </a:p>
          <a:p>
            <a:r>
              <a:rPr lang="en-GB" sz="1600" dirty="0"/>
              <a:t>Jackson, S. E., Joshi, A., &amp; Erhardt, N. L. (2003). Recent research on team and organizational diversity: SWOT analysis and implications. Journal of Management, 29(6), 801-830.</a:t>
            </a:r>
          </a:p>
          <a:p>
            <a:r>
              <a:rPr lang="en-GB" sz="1600" dirty="0"/>
              <a:t>Burke, A., van </a:t>
            </a:r>
            <a:r>
              <a:rPr lang="en-GB" sz="1600" dirty="0" err="1"/>
              <a:t>Stel</a:t>
            </a:r>
            <a:r>
              <a:rPr lang="en-GB" sz="1600" dirty="0"/>
              <a:t>, A., &amp; </a:t>
            </a:r>
            <a:r>
              <a:rPr lang="en-GB" sz="1600" dirty="0" err="1"/>
              <a:t>Thurik</a:t>
            </a:r>
            <a:r>
              <a:rPr lang="en-GB" sz="1600" dirty="0"/>
              <a:t>, R. (2010). Blue ocean vs. five forces. Harvard Business Review, 88(5), 28-29.</a:t>
            </a:r>
          </a:p>
          <a:p>
            <a:r>
              <a:rPr lang="en-GB" sz="1600" dirty="0"/>
              <a:t>Grundy, T. (2006). Rethinking and reinventing Michael Porter’s five forces model. Strategic Change, 15(5), 213-229.</a:t>
            </a:r>
          </a:p>
          <a:p>
            <a:r>
              <a:rPr lang="en-GB" sz="16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http://customerjourneymarketer.com/new-digital-marketing-funnel-stages/</a:t>
            </a:r>
            <a:endParaRPr lang="en-GB" sz="1600" u="sng" dirty="0"/>
          </a:p>
          <a:p>
            <a:r>
              <a:rPr lang="en-GB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https://www.google.com/search?q=customer+journey&amp;rlz=1C1CHBF_en-GBGB822GB822&amp;sxsrf=ACYBGNSU4Jfc0PTxr_pAum_bM9TZAnymPQ:1576765457321&amp;source=lnms&amp;tbm=isch&amp;sa=X&amp;ved=2ahUKEwi28-iH9cHmAhVMTsAKHVptD2cQ_AUoAXoECBIQAw&amp;biw=1368&amp;bih=753#imgrc=HiFrUCEuza-Y8M</a:t>
            </a:r>
            <a:endParaRPr lang="en-GB" sz="1600" dirty="0"/>
          </a:p>
          <a:p>
            <a:r>
              <a:rPr lang="en-GB" sz="16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https://voicefoundry.com/more-touchpoints-more-complexity/</a:t>
            </a:r>
            <a:endParaRPr lang="en-GB" sz="1600" u="sng" dirty="0"/>
          </a:p>
        </p:txBody>
      </p:sp>
    </p:spTree>
    <p:extLst>
      <p:ext uri="{BB962C8B-B14F-4D97-AF65-F5344CB8AC3E}">
        <p14:creationId xmlns:p14="http://schemas.microsoft.com/office/powerpoint/2010/main" val="182758000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1424</TotalTime>
  <Words>671</Words>
  <Application>Microsoft Office PowerPoint</Application>
  <PresentationFormat>Widescreen</PresentationFormat>
  <Paragraphs>112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Calibri</vt:lpstr>
      <vt:lpstr>Calibri Light</vt:lpstr>
      <vt:lpstr>Wingdings</vt:lpstr>
      <vt:lpstr>Retrospect</vt:lpstr>
      <vt:lpstr>Marketing Management on STARBUCKS Marketing Management – Assessment 2 </vt:lpstr>
      <vt:lpstr>Outline</vt:lpstr>
      <vt:lpstr>Introduction</vt:lpstr>
      <vt:lpstr>History</vt:lpstr>
      <vt:lpstr>Expansion</vt:lpstr>
      <vt:lpstr>Business Environment Analysis </vt:lpstr>
      <vt:lpstr>PEST Analysis</vt:lpstr>
      <vt:lpstr> </vt:lpstr>
      <vt:lpstr>COMPETITORS ANALYSIS </vt:lpstr>
      <vt:lpstr>INDUSTRY 5 FORCES</vt:lpstr>
      <vt:lpstr>MARKET MAP</vt:lpstr>
      <vt:lpstr>STARBUCKS Marketing Strategy</vt:lpstr>
      <vt:lpstr>Marketing Mix – 4Ps</vt:lpstr>
      <vt:lpstr>Customer journey</vt:lpstr>
      <vt:lpstr>Customer journey stages</vt:lpstr>
      <vt:lpstr>Customer journey map</vt:lpstr>
      <vt:lpstr>Touchpoints &amp; Touchpoint mapping</vt:lpstr>
      <vt:lpstr>PowerPoint Presentation</vt:lpstr>
      <vt:lpstr>Recommendation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on STARBUCKS Marketing Management – Assessment 2 </dc:title>
  <dc:creator> </dc:creator>
  <cp:lastModifiedBy> </cp:lastModifiedBy>
  <cp:revision>52</cp:revision>
  <dcterms:created xsi:type="dcterms:W3CDTF">2019-12-13T13:52:57Z</dcterms:created>
  <dcterms:modified xsi:type="dcterms:W3CDTF">2019-12-20T12:51:14Z</dcterms:modified>
</cp:coreProperties>
</file>