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sldIdLst>
    <p:sldId id="256" r:id="rId5"/>
    <p:sldId id="270" r:id="rId6"/>
    <p:sldId id="261" r:id="rId7"/>
    <p:sldId id="257" r:id="rId8"/>
    <p:sldId id="258" r:id="rId9"/>
    <p:sldId id="259" r:id="rId10"/>
    <p:sldId id="264" r:id="rId11"/>
    <p:sldId id="272" r:id="rId12"/>
    <p:sldId id="273" r:id="rId13"/>
    <p:sldId id="275" r:id="rId14"/>
    <p:sldId id="287" r:id="rId15"/>
    <p:sldId id="276" r:id="rId16"/>
    <p:sldId id="283" r:id="rId17"/>
    <p:sldId id="284" r:id="rId18"/>
    <p:sldId id="285" r:id="rId19"/>
    <p:sldId id="282" r:id="rId20"/>
    <p:sldId id="268" r:id="rId21"/>
    <p:sldId id="277" r:id="rId22"/>
    <p:sldId id="278" r:id="rId23"/>
    <p:sldId id="286" r:id="rId24"/>
    <p:sldId id="279" r:id="rId25"/>
    <p:sldId id="281" r:id="rId26"/>
    <p:sldId id="280" r:id="rId27"/>
    <p:sldId id="288" r:id="rId28"/>
    <p:sldId id="27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94" d="100"/>
          <a:sy n="94" d="100"/>
        </p:scale>
        <p:origin x="84"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8AED69-752E-43ED-86DA-1606618416B5}"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78E20-F2CB-47D4-9639-673ED5B0D967}" type="slidenum">
              <a:rPr lang="en-GB" smtClean="0"/>
              <a:t>‹#›</a:t>
            </a:fld>
            <a:endParaRPr lang="en-GB"/>
          </a:p>
        </p:txBody>
      </p:sp>
    </p:spTree>
    <p:extLst>
      <p:ext uri="{BB962C8B-B14F-4D97-AF65-F5344CB8AC3E}">
        <p14:creationId xmlns:p14="http://schemas.microsoft.com/office/powerpoint/2010/main" val="42797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5815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73327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881281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362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99495-9E3F-4A67-9A06-8D43A798341C}"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5606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99495-9E3F-4A67-9A06-8D43A798341C}"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5043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667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24026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4440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53900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52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665580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777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4517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65996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4581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A99495-9E3F-4A67-9A06-8D43A798341C}" type="datetimeFigureOut">
              <a:rPr lang="en-GB" smtClean="0"/>
              <a:t>23/10/2023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55110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strategyeducation.co.uk/using-chatgpt-in-schools/" TargetMode="External"/><Relationship Id="rId2" Type="http://schemas.openxmlformats.org/officeDocument/2006/relationships/hyperlink" Target="https://schoolsweek.co.uk/ai-how-are-schools-using-the-technology-in-classrooms/" TargetMode="External"/><Relationship Id="rId1" Type="http://schemas.openxmlformats.org/officeDocument/2006/relationships/slideLayout" Target="../slideLayouts/slideLayout7.xml"/><Relationship Id="rId6" Type="http://schemas.openxmlformats.org/officeDocument/2006/relationships/image" Target="../media/image1.wmf"/><Relationship Id="rId5" Type="http://schemas.openxmlformats.org/officeDocument/2006/relationships/hyperlink" Target="https://www.bbc.co.uk/bitesize/articles/z3sc96f#zt2sydm" TargetMode="External"/><Relationship Id="rId4" Type="http://schemas.openxmlformats.org/officeDocument/2006/relationships/hyperlink" Target="https://www.nasuwt.org.uk/advice/in-the-classroom/artificial-intelligence-and-digital-technologies.html"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HzYG56HLxbI"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ac.uk/media/uwtsd-website/content-assets/documents/news/Artificial-Intelligence-Referencing-Guidance.pdf" TargetMode="External"/><Relationship Id="rId2" Type="http://schemas.openxmlformats.org/officeDocument/2006/relationships/hyperlink" Target="https://chat.openai.com/"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strategyeducation.co.uk/using-chatgpt-in-schools/" TargetMode="External"/><Relationship Id="rId3" Type="http://schemas.openxmlformats.org/officeDocument/2006/relationships/hyperlink" Target="https://www.educationnext.org/a-i-in-education-leap-into-new-era-machine-intelligence-carries-risks-challenges-promises/" TargetMode="External"/><Relationship Id="rId7" Type="http://schemas.openxmlformats.org/officeDocument/2006/relationships/hyperlink" Target="https://blog.schoolsandacademiesshow.co.uk/the-impact-of-ai-in-education" TargetMode="External"/><Relationship Id="rId12" Type="http://schemas.openxmlformats.org/officeDocument/2006/relationships/hyperlink" Target="https://www.uwtsd.ac.uk/media/uwtsd-website/content-assets/documents/news/Artificial-Intelligence-Referencing-Guidance.pdf" TargetMode="External"/><Relationship Id="rId2" Type="http://schemas.openxmlformats.org/officeDocument/2006/relationships/hyperlink" Target="https://www.gov.uk/government/news/new-drive-to-better-understand-the-role-of-ai-in-education" TargetMode="External"/><Relationship Id="rId1" Type="http://schemas.openxmlformats.org/officeDocument/2006/relationships/slideLayout" Target="../slideLayouts/slideLayout2.xml"/><Relationship Id="rId6" Type="http://schemas.openxmlformats.org/officeDocument/2006/relationships/hyperlink" Target="https://schoolsweek.co.uk/ai-how-are-schools-using-the-technology-in-classrooms/" TargetMode="External"/><Relationship Id="rId11" Type="http://schemas.openxmlformats.org/officeDocument/2006/relationships/hyperlink" Target="https://www.unesco.org/en/artificial-intelligence/recommendation-ethics/cases" TargetMode="External"/><Relationship Id="rId5" Type="http://schemas.openxmlformats.org/officeDocument/2006/relationships/hyperlink" Target="https://www.linkedin.com/pulse/impact-ai-education-yash-khurana" TargetMode="External"/><Relationship Id="rId10" Type="http://schemas.openxmlformats.org/officeDocument/2006/relationships/hyperlink" Target="https://unesdoc.unesco.org/ark:/48223/pf0000381137" TargetMode="External"/><Relationship Id="rId4" Type="http://schemas.openxmlformats.org/officeDocument/2006/relationships/hyperlink" Target="https://www.ft.com/content/bde93e43-7ad6-4abf-9c00-8955c6a9e343" TargetMode="External"/><Relationship Id="rId9" Type="http://schemas.openxmlformats.org/officeDocument/2006/relationships/hyperlink" Target="https://www.theguardian.com/technology/2023/jul/04/uk-universities-draw-up-guiding-principles-on-generative-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008" y="2404534"/>
            <a:ext cx="10795462" cy="1646302"/>
          </a:xfrm>
        </p:spPr>
        <p:txBody>
          <a:bodyPr/>
          <a:lstStyle/>
          <a:p>
            <a:pPr algn="l"/>
            <a:r>
              <a:rPr lang="en-GB" dirty="0" err="1"/>
              <a:t>Addysg</a:t>
            </a:r>
            <a:r>
              <a:rPr lang="en-GB" dirty="0"/>
              <a:t> </a:t>
            </a:r>
            <a:r>
              <a:rPr lang="en-GB" dirty="0" err="1"/>
              <a:t>Ddoe</a:t>
            </a:r>
            <a:r>
              <a:rPr lang="en-GB" dirty="0"/>
              <a:t>, </a:t>
            </a:r>
            <a:r>
              <a:rPr lang="en-GB" dirty="0" err="1"/>
              <a:t>Heddiw</a:t>
            </a:r>
            <a:r>
              <a:rPr lang="en-GB" dirty="0"/>
              <a:t>, </a:t>
            </a:r>
            <a:r>
              <a:rPr lang="en-GB" dirty="0" err="1"/>
              <a:t>Yfory</a:t>
            </a:r>
            <a:br>
              <a:rPr lang="en-GB" dirty="0"/>
            </a:br>
            <a:r>
              <a:rPr lang="en-GB" dirty="0"/>
              <a:t>Education Past, Present, Future</a:t>
            </a:r>
          </a:p>
        </p:txBody>
      </p:sp>
      <p:sp>
        <p:nvSpPr>
          <p:cNvPr id="3" name="Subtitle 2"/>
          <p:cNvSpPr>
            <a:spLocks noGrp="1"/>
          </p:cNvSpPr>
          <p:nvPr>
            <p:ph type="subTitle" idx="1"/>
          </p:nvPr>
        </p:nvSpPr>
        <p:spPr/>
        <p:txBody>
          <a:bodyPr>
            <a:normAutofit/>
          </a:bodyPr>
          <a:lstStyle/>
          <a:p>
            <a:r>
              <a:rPr lang="en-GB" dirty="0"/>
              <a:t>ECES4001/C</a:t>
            </a:r>
          </a:p>
          <a:p>
            <a:r>
              <a:rPr lang="en-GB" dirty="0" err="1"/>
              <a:t>Darlith</a:t>
            </a:r>
            <a:r>
              <a:rPr lang="en-GB" dirty="0"/>
              <a:t> 5 / Lecture 5</a:t>
            </a:r>
          </a:p>
          <a:p>
            <a:endParaRPr lang="en-GB" dirty="0"/>
          </a:p>
        </p:txBody>
      </p:sp>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Gorolwg</a:t>
            </a:r>
            <a:r>
              <a:rPr lang="en-GB" dirty="0"/>
              <a:t> </a:t>
            </a:r>
            <a:r>
              <a:rPr lang="en-GB" dirty="0" err="1"/>
              <a:t>sesiwn</a:t>
            </a:r>
            <a:br>
              <a:rPr lang="en-GB" dirty="0"/>
            </a:br>
            <a:r>
              <a:rPr lang="en-GB" dirty="0"/>
              <a:t>Session overview</a:t>
            </a:r>
          </a:p>
        </p:txBody>
      </p:sp>
      <p:sp>
        <p:nvSpPr>
          <p:cNvPr id="4" name="Content Placeholder 3"/>
          <p:cNvSpPr>
            <a:spLocks noGrp="1"/>
          </p:cNvSpPr>
          <p:nvPr>
            <p:ph sz="half" idx="1"/>
          </p:nvPr>
        </p:nvSpPr>
        <p:spPr/>
        <p:txBody>
          <a:bodyPr>
            <a:normAutofit/>
          </a:bodyPr>
          <a:lstStyle/>
          <a:p>
            <a:r>
              <a:rPr lang="en-GB" sz="2800" dirty="0" err="1"/>
              <a:t>I’r</a:t>
            </a:r>
            <a:r>
              <a:rPr lang="en-GB" sz="2800" dirty="0"/>
              <a:t> </a:t>
            </a:r>
            <a:r>
              <a:rPr lang="en-GB" sz="2800" dirty="0" err="1"/>
              <a:t>Dyfodol</a:t>
            </a:r>
            <a:endParaRPr lang="en-GB" sz="2800" dirty="0"/>
          </a:p>
          <a:p>
            <a:r>
              <a:rPr lang="en-GB" sz="2800" dirty="0" err="1"/>
              <a:t>Deallusrwydd</a:t>
            </a:r>
            <a:r>
              <a:rPr lang="en-GB" sz="2800" dirty="0"/>
              <a:t> </a:t>
            </a:r>
            <a:r>
              <a:rPr lang="en-GB" sz="2800" dirty="0" err="1"/>
              <a:t>Artiffisial</a:t>
            </a:r>
            <a:r>
              <a:rPr lang="en-GB" sz="2800" dirty="0"/>
              <a:t> (AI)</a:t>
            </a:r>
          </a:p>
        </p:txBody>
      </p:sp>
      <p:sp>
        <p:nvSpPr>
          <p:cNvPr id="5" name="Content Placeholder 4"/>
          <p:cNvSpPr>
            <a:spLocks noGrp="1"/>
          </p:cNvSpPr>
          <p:nvPr>
            <p:ph sz="half" idx="2"/>
          </p:nvPr>
        </p:nvSpPr>
        <p:spPr/>
        <p:txBody>
          <a:bodyPr>
            <a:normAutofit/>
          </a:bodyPr>
          <a:lstStyle/>
          <a:p>
            <a:r>
              <a:rPr lang="en-GB" sz="3200" dirty="0"/>
              <a:t>Into the Future</a:t>
            </a:r>
          </a:p>
          <a:p>
            <a:r>
              <a:rPr lang="en-GB" sz="3200" dirty="0"/>
              <a:t>Artificial Intelligence (AI) </a:t>
            </a:r>
          </a:p>
        </p:txBody>
      </p:sp>
    </p:spTree>
    <p:extLst>
      <p:ext uri="{BB962C8B-B14F-4D97-AF65-F5344CB8AC3E}">
        <p14:creationId xmlns:p14="http://schemas.microsoft.com/office/powerpoint/2010/main" val="382178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a:t>
            </a:r>
            <a:br>
              <a:rPr lang="en-GB" dirty="0"/>
            </a:br>
            <a:r>
              <a:rPr lang="en-GB" dirty="0"/>
              <a:t>Aims</a:t>
            </a:r>
          </a:p>
        </p:txBody>
      </p:sp>
      <p:sp>
        <p:nvSpPr>
          <p:cNvPr id="4" name="Content Placeholder 3"/>
          <p:cNvSpPr>
            <a:spLocks noGrp="1"/>
          </p:cNvSpPr>
          <p:nvPr>
            <p:ph sz="half" idx="1"/>
          </p:nvPr>
        </p:nvSpPr>
        <p:spPr/>
        <p:txBody>
          <a:bodyPr>
            <a:normAutofit fontScale="85000" lnSpcReduction="10000"/>
          </a:bodyPr>
          <a:lstStyle/>
          <a:p>
            <a:pPr lvl="0"/>
            <a:r>
              <a:rPr lang="cy-GB" sz="2600" dirty="0"/>
              <a:t>Darparu cyd-destun hanesyddol cefndirol i nifer o brif agweddau addysg fodern o’r 18fed ganrif hyd heddiw.</a:t>
            </a:r>
            <a:endParaRPr lang="en-GB" sz="2600" dirty="0"/>
          </a:p>
          <a:p>
            <a:pPr lvl="0"/>
            <a:r>
              <a:rPr lang="cy-GB" sz="2600" dirty="0"/>
              <a:t>Dangos sut mae gwahanol grwpiau diddordeb wedi bod yn ymladd o blaid ac yn gwrthwynebu cynnydd ag agendâu polisi gwahanol, yn yr ysgol, ar lefel leol ac yn  genedlaethol. </a:t>
            </a:r>
            <a:endParaRPr lang="en-GB" sz="2600" dirty="0"/>
          </a:p>
          <a:p>
            <a:endParaRPr lang="en-GB" dirty="0"/>
          </a:p>
        </p:txBody>
      </p:sp>
      <p:sp>
        <p:nvSpPr>
          <p:cNvPr id="5" name="Content Placeholder 4"/>
          <p:cNvSpPr>
            <a:spLocks noGrp="1"/>
          </p:cNvSpPr>
          <p:nvPr>
            <p:ph sz="half" idx="2"/>
          </p:nvPr>
        </p:nvSpPr>
        <p:spPr>
          <a:xfrm>
            <a:off x="5089970" y="2061557"/>
            <a:ext cx="4602670" cy="3979806"/>
          </a:xfrm>
        </p:spPr>
        <p:txBody>
          <a:bodyPr>
            <a:normAutofit fontScale="85000" lnSpcReduction="10000"/>
          </a:bodyPr>
          <a:lstStyle/>
          <a:p>
            <a:pPr lvl="0"/>
            <a:r>
              <a:rPr lang="en-GB" sz="2600" i="1" dirty="0"/>
              <a:t>Provide a background historical context to many of the major aspects of modern education from the 18</a:t>
            </a:r>
            <a:r>
              <a:rPr lang="en-GB" sz="2600" i="1" baseline="30000" dirty="0"/>
              <a:t>th</a:t>
            </a:r>
            <a:r>
              <a:rPr lang="en-GB" sz="2600" i="1" dirty="0"/>
              <a:t>century to the present time.</a:t>
            </a:r>
          </a:p>
          <a:p>
            <a:pPr marL="0" indent="0">
              <a:buNone/>
            </a:pPr>
            <a:r>
              <a:rPr lang="en-GB" sz="2600" i="1" dirty="0"/>
              <a:t> </a:t>
            </a:r>
          </a:p>
          <a:p>
            <a:pPr lvl="0"/>
            <a:r>
              <a:rPr lang="en-GB" sz="2600" i="1" dirty="0"/>
              <a:t>Illustrate how progress has been fought for and opposed by various interest groups with different policy agendas, at the school, local and national level. </a:t>
            </a:r>
          </a:p>
          <a:p>
            <a:endParaRPr lang="en-GB" i="1" dirty="0"/>
          </a:p>
        </p:txBody>
      </p:sp>
    </p:spTree>
    <p:extLst>
      <p:ext uri="{BB962C8B-B14F-4D97-AF65-F5344CB8AC3E}">
        <p14:creationId xmlns:p14="http://schemas.microsoft.com/office/powerpoint/2010/main" val="3878792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Deall cyfnodau allweddol a diwygiadau allweddol yn hanes addysg yng Nghymru a’r Deyrnas Unedig. </a:t>
            </a:r>
            <a:endParaRPr lang="en-GB" sz="3200" dirty="0"/>
          </a:p>
          <a:p>
            <a:endParaRPr lang="en-GB" dirty="0"/>
          </a:p>
        </p:txBody>
      </p:sp>
      <p:sp>
        <p:nvSpPr>
          <p:cNvPr id="6" name="Content Placeholder 5"/>
          <p:cNvSpPr>
            <a:spLocks noGrp="1"/>
          </p:cNvSpPr>
          <p:nvPr>
            <p:ph sz="half" idx="2"/>
          </p:nvPr>
        </p:nvSpPr>
        <p:spPr/>
        <p:txBody>
          <a:bodyPr/>
          <a:lstStyle/>
          <a:p>
            <a:r>
              <a:rPr lang="en-GB" sz="3200" i="1" dirty="0"/>
              <a:t>Understand key periods and reforms in the history of education in Wales and the UK. </a:t>
            </a:r>
          </a:p>
          <a:p>
            <a:pPr marL="0" indent="0">
              <a:buNone/>
            </a:pPr>
            <a:endParaRPr lang="en-GB" i="1" dirty="0"/>
          </a:p>
        </p:txBody>
      </p:sp>
    </p:spTree>
    <p:extLst>
      <p:ext uri="{BB962C8B-B14F-4D97-AF65-F5344CB8AC3E}">
        <p14:creationId xmlns:p14="http://schemas.microsoft.com/office/powerpoint/2010/main" val="1071413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Dadansoddi natur ddadleuol safbwyntiau addysgol.</a:t>
            </a:r>
            <a:r>
              <a:rPr lang="en-GB" sz="3200" dirty="0"/>
              <a:t>  </a:t>
            </a:r>
          </a:p>
          <a:p>
            <a:endParaRPr lang="en-GB" dirty="0"/>
          </a:p>
        </p:txBody>
      </p:sp>
      <p:sp>
        <p:nvSpPr>
          <p:cNvPr id="6" name="Content Placeholder 5"/>
          <p:cNvSpPr>
            <a:spLocks noGrp="1"/>
          </p:cNvSpPr>
          <p:nvPr>
            <p:ph sz="half" idx="2"/>
          </p:nvPr>
        </p:nvSpPr>
        <p:spPr/>
        <p:txBody>
          <a:bodyPr/>
          <a:lstStyle/>
          <a:p>
            <a:r>
              <a:rPr lang="en-GB" sz="3200" i="1" dirty="0"/>
              <a:t>Analyse the contested nature of educational perspectives.  </a:t>
            </a:r>
          </a:p>
          <a:p>
            <a:endParaRPr lang="en-GB" i="1" dirty="0"/>
          </a:p>
        </p:txBody>
      </p:sp>
    </p:spTree>
    <p:extLst>
      <p:ext uri="{BB962C8B-B14F-4D97-AF65-F5344CB8AC3E}">
        <p14:creationId xmlns:p14="http://schemas.microsoft.com/office/powerpoint/2010/main" val="951405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normAutofit/>
          </a:bodyPr>
          <a:lstStyle/>
          <a:p>
            <a:r>
              <a:rPr lang="cy-GB" sz="3200" dirty="0"/>
              <a:t>Adnabod gwerthoedd sydd wrth wraidd addysg, addysgu a dysgu yng Nghymru, y Deyrnas Unedig a’r byd.</a:t>
            </a:r>
            <a:endParaRPr lang="en-GB" sz="3200" dirty="0"/>
          </a:p>
          <a:p>
            <a:endParaRPr lang="en-GB" dirty="0"/>
          </a:p>
        </p:txBody>
      </p:sp>
      <p:sp>
        <p:nvSpPr>
          <p:cNvPr id="6" name="Content Placeholder 5"/>
          <p:cNvSpPr>
            <a:spLocks noGrp="1"/>
          </p:cNvSpPr>
          <p:nvPr>
            <p:ph sz="half" idx="2"/>
          </p:nvPr>
        </p:nvSpPr>
        <p:spPr/>
        <p:txBody>
          <a:bodyPr>
            <a:normAutofit/>
          </a:bodyPr>
          <a:lstStyle/>
          <a:p>
            <a:r>
              <a:rPr lang="en-GB" sz="3200" i="1" dirty="0"/>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Aseiniadau</a:t>
            </a:r>
            <a:r>
              <a:rPr lang="en-GB" dirty="0"/>
              <a:t>                         Assignments</a:t>
            </a:r>
          </a:p>
        </p:txBody>
      </p:sp>
      <p:sp>
        <p:nvSpPr>
          <p:cNvPr id="4" name="Content Placeholder 3"/>
          <p:cNvSpPr>
            <a:spLocks noGrp="1"/>
          </p:cNvSpPr>
          <p:nvPr>
            <p:ph sz="half" idx="1"/>
          </p:nvPr>
        </p:nvSpPr>
        <p:spPr>
          <a:xfrm>
            <a:off x="520314" y="2213186"/>
            <a:ext cx="4519045" cy="3368674"/>
          </a:xfrm>
        </p:spPr>
        <p:txBody>
          <a:bodyPr vert="horz" lIns="91440" tIns="45720" rIns="91440" bIns="45720" rtlCol="0" anchor="t">
            <a:normAutofit lnSpcReduction="10000"/>
          </a:bodyPr>
          <a:lstStyle/>
          <a:p>
            <a:r>
              <a:rPr lang="cy-GB" sz="2800" b="1" dirty="0"/>
              <a:t>Llyfr Lloffion Academaidd </a:t>
            </a:r>
          </a:p>
          <a:p>
            <a:r>
              <a:rPr lang="cy-GB" sz="2800" dirty="0"/>
              <a:t>3000 o eiriau</a:t>
            </a:r>
            <a:endParaRPr lang="en-GB" sz="2800" dirty="0"/>
          </a:p>
          <a:p>
            <a:r>
              <a:rPr lang="en-GB" sz="2800" i="1" dirty="0">
                <a:solidFill>
                  <a:srgbClr val="FF0000"/>
                </a:solidFill>
              </a:rPr>
              <a:t>04/12/23 </a:t>
            </a:r>
          </a:p>
          <a:p>
            <a:r>
              <a:rPr lang="en-GB" sz="2400" dirty="0" err="1"/>
              <a:t>Adfyfyriwch</a:t>
            </a:r>
            <a:r>
              <a:rPr lang="en-GB" sz="2400" dirty="0"/>
              <a:t> </a:t>
            </a:r>
            <a:r>
              <a:rPr lang="en-GB" sz="2400" dirty="0" err="1"/>
              <a:t>ar</a:t>
            </a:r>
            <a:r>
              <a:rPr lang="en-GB" sz="2400" dirty="0"/>
              <a:t> </a:t>
            </a:r>
            <a:r>
              <a:rPr lang="en-GB" sz="2400" dirty="0" err="1"/>
              <a:t>dri</a:t>
            </a:r>
            <a:r>
              <a:rPr lang="en-GB" sz="2400" dirty="0"/>
              <a:t> </a:t>
            </a:r>
            <a:r>
              <a:rPr lang="en-GB" sz="2400" dirty="0" err="1"/>
              <a:t>thestun</a:t>
            </a:r>
            <a:r>
              <a:rPr lang="en-GB" sz="2400" dirty="0"/>
              <a:t> </a:t>
            </a:r>
            <a:r>
              <a:rPr lang="en-GB" sz="2400" dirty="0" err="1"/>
              <a:t>dadleuol</a:t>
            </a:r>
            <a:r>
              <a:rPr lang="en-GB" sz="2400" dirty="0"/>
              <a:t> </a:t>
            </a:r>
            <a:r>
              <a:rPr lang="en-GB" sz="2400" dirty="0" err="1"/>
              <a:t>mewn</a:t>
            </a:r>
            <a:r>
              <a:rPr lang="en-GB" sz="2400" dirty="0"/>
              <a:t> </a:t>
            </a:r>
            <a:r>
              <a:rPr lang="en-GB" sz="2400" dirty="0" err="1"/>
              <a:t>addysg</a:t>
            </a:r>
            <a:r>
              <a:rPr lang="en-GB" sz="2400" dirty="0"/>
              <a:t> </a:t>
            </a:r>
            <a:r>
              <a:rPr lang="en-GB" sz="2400" dirty="0" err="1"/>
              <a:t>yng</a:t>
            </a:r>
            <a:r>
              <a:rPr lang="en-GB" sz="2400" dirty="0"/>
              <a:t> </a:t>
            </a:r>
            <a:r>
              <a:rPr lang="en-GB" sz="2400" dirty="0" err="1"/>
              <a:t>Nghymru</a:t>
            </a:r>
            <a:r>
              <a:rPr lang="en-GB" sz="2400" dirty="0"/>
              <a:t> neu </a:t>
            </a:r>
            <a:r>
              <a:rPr lang="en-GB" sz="2400" dirty="0" err="1"/>
              <a:t>yn</a:t>
            </a:r>
            <a:r>
              <a:rPr lang="en-GB" sz="2400" dirty="0"/>
              <a:t> y DU </a:t>
            </a:r>
            <a:r>
              <a:rPr lang="en-GB" sz="2400" dirty="0" err="1"/>
              <a:t>ers</a:t>
            </a:r>
            <a:r>
              <a:rPr lang="en-GB" sz="2400" dirty="0"/>
              <a:t> 1840</a:t>
            </a:r>
          </a:p>
        </p:txBody>
      </p:sp>
      <p:sp>
        <p:nvSpPr>
          <p:cNvPr id="5" name="Content Placeholder 4"/>
          <p:cNvSpPr>
            <a:spLocks noGrp="1"/>
          </p:cNvSpPr>
          <p:nvPr>
            <p:ph sz="half" idx="2"/>
          </p:nvPr>
        </p:nvSpPr>
        <p:spPr>
          <a:xfrm>
            <a:off x="5716693" y="2299258"/>
            <a:ext cx="4494107" cy="3837382"/>
          </a:xfrm>
        </p:spPr>
        <p:txBody>
          <a:bodyPr vert="horz" lIns="91440" tIns="45720" rIns="91440" bIns="45720" rtlCol="0" anchor="t">
            <a:normAutofit lnSpcReduction="10000"/>
          </a:bodyPr>
          <a:lstStyle/>
          <a:p>
            <a:r>
              <a:rPr lang="en-GB" sz="2800" b="1" i="1" dirty="0"/>
              <a:t>Academic Scrapbook</a:t>
            </a:r>
          </a:p>
          <a:p>
            <a:r>
              <a:rPr lang="en-GB" sz="2800" b="1" i="1" dirty="0"/>
              <a:t> </a:t>
            </a:r>
            <a:r>
              <a:rPr lang="en-GB" sz="2800" i="1" dirty="0"/>
              <a:t>3000 words</a:t>
            </a:r>
          </a:p>
          <a:p>
            <a:r>
              <a:rPr lang="en-GB" sz="2800" i="1" dirty="0">
                <a:solidFill>
                  <a:srgbClr val="FF0000"/>
                </a:solidFill>
              </a:rPr>
              <a:t>04/12/23 </a:t>
            </a:r>
          </a:p>
          <a:p>
            <a:r>
              <a:rPr lang="en-GB" sz="2400" i="1" dirty="0"/>
              <a:t>Reflect on three contested issues in education in Wales or the UK since 1840</a:t>
            </a:r>
            <a:endParaRPr lang="en-GB" sz="3600" i="1" dirty="0"/>
          </a:p>
        </p:txBody>
      </p:sp>
    </p:spTree>
    <p:extLst>
      <p:ext uri="{BB962C8B-B14F-4D97-AF65-F5344CB8AC3E}">
        <p14:creationId xmlns:p14="http://schemas.microsoft.com/office/powerpoint/2010/main" val="3752182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7FAEB-1A1B-93A8-2E9A-F32212EDEA3A}"/>
              </a:ext>
            </a:extLst>
          </p:cNvPr>
          <p:cNvSpPr>
            <a:spLocks noGrp="1"/>
          </p:cNvSpPr>
          <p:nvPr>
            <p:ph type="title"/>
          </p:nvPr>
        </p:nvSpPr>
        <p:spPr>
          <a:xfrm>
            <a:off x="237067" y="663787"/>
            <a:ext cx="8596668" cy="1320800"/>
          </a:xfrm>
        </p:spPr>
        <p:txBody>
          <a:bodyPr/>
          <a:lstStyle/>
          <a:p>
            <a:r>
              <a:rPr lang="en-GB" dirty="0"/>
              <a:t>          Beth </a:t>
            </a:r>
            <a:r>
              <a:rPr lang="en-GB" dirty="0" err="1"/>
              <a:t>yw</a:t>
            </a:r>
            <a:r>
              <a:rPr lang="en-GB" dirty="0"/>
              <a:t> AI?         What is AI?</a:t>
            </a:r>
          </a:p>
        </p:txBody>
      </p:sp>
      <p:sp>
        <p:nvSpPr>
          <p:cNvPr id="3" name="Content Placeholder 2">
            <a:extLst>
              <a:ext uri="{FF2B5EF4-FFF2-40B4-BE49-F238E27FC236}">
                <a16:creationId xmlns:a16="http://schemas.microsoft.com/office/drawing/2014/main" id="{F05AB94A-E9F0-C1FF-C256-A380EA8CB531}"/>
              </a:ext>
            </a:extLst>
          </p:cNvPr>
          <p:cNvSpPr>
            <a:spLocks noGrp="1"/>
          </p:cNvSpPr>
          <p:nvPr>
            <p:ph sz="half" idx="1"/>
          </p:nvPr>
        </p:nvSpPr>
        <p:spPr/>
        <p:txBody>
          <a:bodyPr>
            <a:normAutofit fontScale="92500" lnSpcReduction="10000"/>
          </a:bodyPr>
          <a:lstStyle/>
          <a:p>
            <a:r>
              <a:rPr lang="en-GB" sz="2200" dirty="0" err="1"/>
              <a:t>Deallusrwydd</a:t>
            </a:r>
            <a:r>
              <a:rPr lang="en-GB" sz="2200" dirty="0"/>
              <a:t> </a:t>
            </a:r>
            <a:r>
              <a:rPr lang="en-GB" sz="2200" dirty="0" err="1"/>
              <a:t>artiffisial</a:t>
            </a:r>
            <a:r>
              <a:rPr lang="en-GB" sz="2200" dirty="0"/>
              <a:t> </a:t>
            </a:r>
            <a:r>
              <a:rPr lang="en-GB" sz="2200" dirty="0" err="1"/>
              <a:t>yw</a:t>
            </a:r>
            <a:r>
              <a:rPr lang="en-GB" sz="2200" dirty="0"/>
              <a:t> </a:t>
            </a:r>
            <a:r>
              <a:rPr lang="en-GB" sz="2200" dirty="0" err="1"/>
              <a:t>efelychiad</a:t>
            </a:r>
            <a:r>
              <a:rPr lang="en-GB" sz="2200" dirty="0"/>
              <a:t> o </a:t>
            </a:r>
            <a:r>
              <a:rPr lang="en-GB" sz="2200" dirty="0" err="1"/>
              <a:t>brosesau</a:t>
            </a:r>
            <a:r>
              <a:rPr lang="en-GB" sz="2200" dirty="0"/>
              <a:t> </a:t>
            </a:r>
            <a:r>
              <a:rPr lang="en-GB" sz="2200" dirty="0" err="1"/>
              <a:t>deallusrwydd</a:t>
            </a:r>
            <a:r>
              <a:rPr lang="en-GB" sz="2200" dirty="0"/>
              <a:t> </a:t>
            </a:r>
            <a:r>
              <a:rPr lang="en-GB" sz="2200" dirty="0" err="1"/>
              <a:t>dynol</a:t>
            </a:r>
            <a:r>
              <a:rPr lang="en-GB" sz="2200" dirty="0"/>
              <a:t> </a:t>
            </a:r>
            <a:r>
              <a:rPr lang="en-GB" sz="2200" dirty="0" err="1"/>
              <a:t>gan</a:t>
            </a:r>
            <a:r>
              <a:rPr lang="en-GB" sz="2200" dirty="0"/>
              <a:t> </a:t>
            </a:r>
            <a:r>
              <a:rPr lang="en-GB" sz="2200" dirty="0" err="1"/>
              <a:t>beiriannau</a:t>
            </a:r>
            <a:r>
              <a:rPr lang="en-GB" sz="2200" dirty="0"/>
              <a:t>, </a:t>
            </a:r>
            <a:r>
              <a:rPr lang="en-GB" sz="2200" dirty="0" err="1"/>
              <a:t>yn</a:t>
            </a:r>
            <a:r>
              <a:rPr lang="en-GB" sz="2200" dirty="0"/>
              <a:t> </a:t>
            </a:r>
            <a:r>
              <a:rPr lang="en-GB" sz="2200" dirty="0" err="1"/>
              <a:t>enwedig</a:t>
            </a:r>
            <a:r>
              <a:rPr lang="en-GB" sz="2200" dirty="0"/>
              <a:t> </a:t>
            </a:r>
            <a:r>
              <a:rPr lang="en-GB" sz="2200" dirty="0" err="1"/>
              <a:t>systemau</a:t>
            </a:r>
            <a:r>
              <a:rPr lang="en-GB" sz="2200" dirty="0"/>
              <a:t> </a:t>
            </a:r>
            <a:r>
              <a:rPr lang="en-GB" sz="2200" dirty="0" err="1"/>
              <a:t>cyfrifiadurol</a:t>
            </a:r>
            <a:r>
              <a:rPr lang="en-GB" sz="2200" dirty="0"/>
              <a:t>.</a:t>
            </a:r>
          </a:p>
          <a:p>
            <a:r>
              <a:rPr lang="en-GB" sz="2200" dirty="0" err="1"/>
              <a:t>Gellir</a:t>
            </a:r>
            <a:r>
              <a:rPr lang="en-GB" sz="2200" dirty="0"/>
              <a:t> </a:t>
            </a:r>
            <a:r>
              <a:rPr lang="en-GB" sz="2200" dirty="0" err="1"/>
              <a:t>hyfforddi</a:t>
            </a:r>
            <a:r>
              <a:rPr lang="en-GB" sz="2200" dirty="0"/>
              <a:t> </a:t>
            </a:r>
            <a:r>
              <a:rPr lang="en-GB" sz="2200" dirty="0" err="1"/>
              <a:t>cyfrifiaduron</a:t>
            </a:r>
            <a:r>
              <a:rPr lang="en-GB" sz="2200" dirty="0"/>
              <a:t> </a:t>
            </a:r>
            <a:r>
              <a:rPr lang="en-GB" sz="2200" dirty="0" err="1"/>
              <a:t>i</a:t>
            </a:r>
            <a:r>
              <a:rPr lang="en-GB" sz="2200" dirty="0"/>
              <a:t> </a:t>
            </a:r>
            <a:r>
              <a:rPr lang="en-GB" sz="2200" dirty="0" err="1"/>
              <a:t>gyflawni</a:t>
            </a:r>
            <a:r>
              <a:rPr lang="en-GB" sz="2200" dirty="0"/>
              <a:t> </a:t>
            </a:r>
            <a:r>
              <a:rPr lang="en-GB" sz="2200" dirty="0" err="1"/>
              <a:t>tasgau</a:t>
            </a:r>
            <a:r>
              <a:rPr lang="en-GB" sz="2200" dirty="0"/>
              <a:t> </a:t>
            </a:r>
            <a:r>
              <a:rPr lang="en-GB" sz="2200" dirty="0" err="1"/>
              <a:t>cymhleth</a:t>
            </a:r>
            <a:r>
              <a:rPr lang="en-GB" sz="2200" dirty="0"/>
              <a:t> </a:t>
            </a:r>
            <a:r>
              <a:rPr lang="en-GB" sz="2200" dirty="0" err="1"/>
              <a:t>oedd</a:t>
            </a:r>
            <a:r>
              <a:rPr lang="en-GB" sz="2200" dirty="0"/>
              <a:t> </a:t>
            </a:r>
            <a:r>
              <a:rPr lang="en-GB" sz="2200" dirty="0" err="1"/>
              <a:t>yn</a:t>
            </a:r>
            <a:r>
              <a:rPr lang="en-GB" sz="2200" dirty="0"/>
              <a:t> </a:t>
            </a:r>
            <a:r>
              <a:rPr lang="en-GB" sz="2200" dirty="0" err="1"/>
              <a:t>arfer</a:t>
            </a:r>
            <a:r>
              <a:rPr lang="en-GB" sz="2200" dirty="0"/>
              <a:t> </a:t>
            </a:r>
            <a:r>
              <a:rPr lang="en-GB" sz="2200" dirty="0" err="1"/>
              <a:t>cael</a:t>
            </a:r>
            <a:r>
              <a:rPr lang="en-GB" sz="2200" dirty="0"/>
              <a:t> </a:t>
            </a:r>
            <a:r>
              <a:rPr lang="en-GB" sz="2200" dirty="0" err="1"/>
              <a:t>eu</a:t>
            </a:r>
            <a:r>
              <a:rPr lang="en-GB" sz="2200" dirty="0"/>
              <a:t> </a:t>
            </a:r>
            <a:r>
              <a:rPr lang="en-GB" sz="2200" dirty="0" err="1"/>
              <a:t>cyflawni</a:t>
            </a:r>
            <a:r>
              <a:rPr lang="en-GB" sz="2200" dirty="0"/>
              <a:t> </a:t>
            </a:r>
            <a:r>
              <a:rPr lang="en-GB" sz="2200" dirty="0" err="1"/>
              <a:t>gan</a:t>
            </a:r>
            <a:r>
              <a:rPr lang="en-GB" sz="2200" dirty="0"/>
              <a:t> </a:t>
            </a:r>
            <a:r>
              <a:rPr lang="en-GB" sz="2200" dirty="0" err="1"/>
              <a:t>bobl</a:t>
            </a:r>
            <a:r>
              <a:rPr lang="en-GB" sz="2200" dirty="0"/>
              <a:t> </a:t>
            </a:r>
            <a:r>
              <a:rPr lang="en-GB" sz="2200" dirty="0" err="1"/>
              <a:t>yn</a:t>
            </a:r>
            <a:r>
              <a:rPr lang="en-GB" sz="2200" dirty="0"/>
              <a:t> </a:t>
            </a:r>
            <a:r>
              <a:rPr lang="en-GB" sz="2200" dirty="0" err="1"/>
              <a:t>unig</a:t>
            </a:r>
            <a:r>
              <a:rPr lang="en-GB" sz="2200" dirty="0"/>
              <a:t> — ac </a:t>
            </a:r>
            <a:r>
              <a:rPr lang="en-GB" sz="2200" dirty="0" err="1"/>
              <a:t>yn</a:t>
            </a:r>
            <a:r>
              <a:rPr lang="en-GB" sz="2200" dirty="0"/>
              <a:t> </a:t>
            </a:r>
            <a:r>
              <a:rPr lang="en-GB" sz="2200" dirty="0" err="1"/>
              <a:t>aml</a:t>
            </a:r>
            <a:r>
              <a:rPr lang="en-GB" sz="2200" dirty="0"/>
              <a:t> </a:t>
            </a:r>
            <a:r>
              <a:rPr lang="en-GB" sz="2200" dirty="0" err="1"/>
              <a:t>ar</a:t>
            </a:r>
            <a:r>
              <a:rPr lang="en-GB" sz="2200" dirty="0"/>
              <a:t> </a:t>
            </a:r>
            <a:r>
              <a:rPr lang="en-GB" sz="2200" dirty="0" err="1"/>
              <a:t>gyflymder</a:t>
            </a:r>
            <a:r>
              <a:rPr lang="en-GB" sz="2200" dirty="0"/>
              <a:t> neu gyda </a:t>
            </a:r>
            <a:r>
              <a:rPr lang="en-GB" sz="2200" dirty="0" err="1"/>
              <a:t>chywirdeb</a:t>
            </a:r>
            <a:r>
              <a:rPr lang="en-GB" sz="2200" dirty="0"/>
              <a:t> </a:t>
            </a:r>
            <a:r>
              <a:rPr lang="en-GB" sz="2200" dirty="0" err="1"/>
              <a:t>uwch</a:t>
            </a:r>
            <a:r>
              <a:rPr lang="en-GB" sz="2200" dirty="0"/>
              <a:t>.</a:t>
            </a:r>
          </a:p>
          <a:p>
            <a:r>
              <a:rPr lang="en-GB" sz="2200" dirty="0"/>
              <a:t>Financial Times (2023) </a:t>
            </a:r>
          </a:p>
          <a:p>
            <a:endParaRPr lang="en-GB" dirty="0"/>
          </a:p>
          <a:p>
            <a:endParaRPr lang="en-GB" dirty="0"/>
          </a:p>
        </p:txBody>
      </p:sp>
      <p:sp>
        <p:nvSpPr>
          <p:cNvPr id="4" name="Content Placeholder 3">
            <a:extLst>
              <a:ext uri="{FF2B5EF4-FFF2-40B4-BE49-F238E27FC236}">
                <a16:creationId xmlns:a16="http://schemas.microsoft.com/office/drawing/2014/main" id="{42EB7563-6B38-5F95-8171-6772C870C737}"/>
              </a:ext>
            </a:extLst>
          </p:cNvPr>
          <p:cNvSpPr>
            <a:spLocks noGrp="1"/>
          </p:cNvSpPr>
          <p:nvPr>
            <p:ph sz="half" idx="2"/>
          </p:nvPr>
        </p:nvSpPr>
        <p:spPr/>
        <p:txBody>
          <a:bodyPr>
            <a:normAutofit fontScale="92500" lnSpcReduction="10000"/>
          </a:bodyPr>
          <a:lstStyle/>
          <a:p>
            <a:r>
              <a:rPr lang="en-GB" sz="2400" dirty="0">
                <a:solidFill>
                  <a:srgbClr val="000000"/>
                </a:solidFill>
                <a:latin typeface="MetricWeb"/>
              </a:rPr>
              <a:t>Artificial intelligence is the simulation of human intelligence processes by machines, especially computer systems</a:t>
            </a:r>
            <a:endParaRPr lang="en-GB" sz="2400" b="0" i="0" dirty="0">
              <a:solidFill>
                <a:srgbClr val="000000"/>
              </a:solidFill>
              <a:effectLst/>
              <a:latin typeface="MetricWeb"/>
            </a:endParaRPr>
          </a:p>
          <a:p>
            <a:r>
              <a:rPr lang="en-GB" sz="2400" b="0" i="0" dirty="0">
                <a:solidFill>
                  <a:srgbClr val="000000"/>
                </a:solidFill>
                <a:effectLst/>
                <a:latin typeface="MetricWeb"/>
              </a:rPr>
              <a:t>Computers can be trained to carry out complex tasks once performed only by humans — and often at a higher speed or accuracy </a:t>
            </a:r>
          </a:p>
          <a:p>
            <a:pPr marL="0" indent="0">
              <a:buNone/>
            </a:pPr>
            <a:r>
              <a:rPr lang="en-GB" sz="2400" b="0" i="0" dirty="0">
                <a:solidFill>
                  <a:srgbClr val="000000"/>
                </a:solidFill>
                <a:effectLst/>
                <a:latin typeface="MetricWeb"/>
              </a:rPr>
              <a:t>                       Financial Times (2023)</a:t>
            </a:r>
          </a:p>
        </p:txBody>
      </p:sp>
    </p:spTree>
    <p:extLst>
      <p:ext uri="{BB962C8B-B14F-4D97-AF65-F5344CB8AC3E}">
        <p14:creationId xmlns:p14="http://schemas.microsoft.com/office/powerpoint/2010/main" val="3671625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D1480-8370-46E5-E9EA-71131A9B4D67}"/>
              </a:ext>
            </a:extLst>
          </p:cNvPr>
          <p:cNvSpPr>
            <a:spLocks noGrp="1"/>
          </p:cNvSpPr>
          <p:nvPr>
            <p:ph type="title"/>
          </p:nvPr>
        </p:nvSpPr>
        <p:spPr/>
        <p:txBody>
          <a:bodyPr>
            <a:normAutofit/>
          </a:bodyPr>
          <a:lstStyle/>
          <a:p>
            <a:r>
              <a:rPr lang="en-GB" sz="2800" dirty="0"/>
              <a:t>Sut </a:t>
            </a:r>
            <a:r>
              <a:rPr lang="en-GB" sz="2800" dirty="0" err="1"/>
              <a:t>mae</a:t>
            </a:r>
            <a:r>
              <a:rPr lang="en-GB" sz="2800" dirty="0"/>
              <a:t> AI </a:t>
            </a:r>
            <a:r>
              <a:rPr lang="en-GB" sz="2800" dirty="0" err="1"/>
              <a:t>yn</a:t>
            </a:r>
            <a:r>
              <a:rPr lang="en-GB" sz="2800" dirty="0"/>
              <a:t> </a:t>
            </a:r>
            <a:r>
              <a:rPr lang="en-GB" sz="2800" dirty="0" err="1"/>
              <a:t>gweithio</a:t>
            </a:r>
            <a:r>
              <a:rPr lang="en-GB" sz="2800" dirty="0"/>
              <a:t>?             How does AI work?</a:t>
            </a:r>
          </a:p>
        </p:txBody>
      </p:sp>
      <p:sp>
        <p:nvSpPr>
          <p:cNvPr id="3" name="Content Placeholder 2">
            <a:extLst>
              <a:ext uri="{FF2B5EF4-FFF2-40B4-BE49-F238E27FC236}">
                <a16:creationId xmlns:a16="http://schemas.microsoft.com/office/drawing/2014/main" id="{770935B5-2371-CC3C-6C22-7A08019BF142}"/>
              </a:ext>
            </a:extLst>
          </p:cNvPr>
          <p:cNvSpPr>
            <a:spLocks noGrp="1"/>
          </p:cNvSpPr>
          <p:nvPr>
            <p:ph sz="half" idx="1"/>
          </p:nvPr>
        </p:nvSpPr>
        <p:spPr/>
        <p:txBody>
          <a:bodyPr/>
          <a:lstStyle/>
          <a:p>
            <a:r>
              <a:rPr lang="en-GB" sz="2400" dirty="0"/>
              <a:t>Mae AI </a:t>
            </a:r>
            <a:r>
              <a:rPr lang="en-GB" sz="2400" dirty="0" err="1"/>
              <a:t>fel</a:t>
            </a:r>
            <a:r>
              <a:rPr lang="en-GB" sz="2400" dirty="0"/>
              <a:t> </a:t>
            </a:r>
            <a:r>
              <a:rPr lang="en-GB" sz="2400" dirty="0" err="1"/>
              <a:t>arfer</a:t>
            </a:r>
            <a:r>
              <a:rPr lang="en-GB" sz="2400" dirty="0"/>
              <a:t> </a:t>
            </a:r>
            <a:r>
              <a:rPr lang="en-GB" sz="2400" dirty="0" err="1"/>
              <a:t>yn</a:t>
            </a:r>
            <a:r>
              <a:rPr lang="en-GB" sz="2400" dirty="0"/>
              <a:t> </a:t>
            </a:r>
            <a:r>
              <a:rPr lang="en-GB" sz="2400" dirty="0" err="1"/>
              <a:t>cyfuno</a:t>
            </a:r>
            <a:r>
              <a:rPr lang="en-GB" sz="2400" dirty="0"/>
              <a:t> </a:t>
            </a:r>
            <a:r>
              <a:rPr lang="en-GB" sz="2400" dirty="0" err="1"/>
              <a:t>gwyddoniaeth</a:t>
            </a:r>
            <a:r>
              <a:rPr lang="en-GB" sz="2400" dirty="0"/>
              <a:t> </a:t>
            </a:r>
            <a:r>
              <a:rPr lang="en-GB" sz="2400" dirty="0" err="1"/>
              <a:t>gyfrifiadurol</a:t>
            </a:r>
            <a:r>
              <a:rPr lang="en-GB" sz="2400" dirty="0"/>
              <a:t> â data </a:t>
            </a:r>
            <a:r>
              <a:rPr lang="en-GB" sz="2400" dirty="0" err="1"/>
              <a:t>i</a:t>
            </a:r>
            <a:r>
              <a:rPr lang="en-GB" sz="2400" dirty="0"/>
              <a:t> </a:t>
            </a:r>
            <a:r>
              <a:rPr lang="en-GB" sz="2400" dirty="0" err="1"/>
              <a:t>ddatrys</a:t>
            </a:r>
            <a:r>
              <a:rPr lang="en-GB" sz="2400" dirty="0"/>
              <a:t> </a:t>
            </a:r>
            <a:r>
              <a:rPr lang="en-GB" sz="2400" dirty="0" err="1"/>
              <a:t>problemau</a:t>
            </a:r>
            <a:r>
              <a:rPr lang="en-GB" sz="2400" dirty="0"/>
              <a:t> neu </a:t>
            </a:r>
            <a:r>
              <a:rPr lang="en-GB" sz="2400" dirty="0" err="1"/>
              <a:t>wneud</a:t>
            </a:r>
            <a:r>
              <a:rPr lang="en-GB" sz="2400" dirty="0"/>
              <a:t> </a:t>
            </a:r>
            <a:r>
              <a:rPr lang="en-GB" sz="2400" dirty="0" err="1"/>
              <a:t>rhagfynegiadau</a:t>
            </a:r>
            <a:r>
              <a:rPr lang="en-GB" sz="2400" dirty="0"/>
              <a:t>. Mae </a:t>
            </a:r>
            <a:r>
              <a:rPr lang="en-GB" sz="2400" dirty="0" err="1"/>
              <a:t>ei</a:t>
            </a:r>
            <a:r>
              <a:rPr lang="en-GB" sz="2400" dirty="0"/>
              <a:t> </a:t>
            </a:r>
            <a:r>
              <a:rPr lang="en-GB" sz="2400" dirty="0" err="1"/>
              <a:t>brosesau</a:t>
            </a:r>
            <a:r>
              <a:rPr lang="en-GB" sz="2400" dirty="0"/>
              <a:t> </a:t>
            </a:r>
            <a:r>
              <a:rPr lang="en-GB" sz="2400" dirty="0" err="1"/>
              <a:t>yn</a:t>
            </a:r>
            <a:r>
              <a:rPr lang="en-GB" sz="2400" dirty="0"/>
              <a:t> </a:t>
            </a:r>
            <a:r>
              <a:rPr lang="en-GB" sz="2400" dirty="0" err="1"/>
              <a:t>cynnwys</a:t>
            </a:r>
            <a:r>
              <a:rPr lang="en-GB" sz="2400" dirty="0"/>
              <a:t> </a:t>
            </a:r>
            <a:r>
              <a:rPr lang="en-GB" sz="2400" dirty="0" err="1"/>
              <a:t>algorithmau</a:t>
            </a:r>
            <a:r>
              <a:rPr lang="en-GB" sz="2400" dirty="0"/>
              <a:t>, </a:t>
            </a:r>
            <a:r>
              <a:rPr lang="en-GB" sz="2400" dirty="0" err="1"/>
              <a:t>sef</a:t>
            </a:r>
            <a:r>
              <a:rPr lang="en-GB" sz="2400" dirty="0"/>
              <a:t> </a:t>
            </a:r>
            <a:r>
              <a:rPr lang="en-GB" sz="2400" dirty="0" err="1"/>
              <a:t>cyfres</a:t>
            </a:r>
            <a:r>
              <a:rPr lang="en-GB" sz="2400" dirty="0"/>
              <a:t> o </a:t>
            </a:r>
            <a:r>
              <a:rPr lang="en-GB" sz="2400" dirty="0" err="1"/>
              <a:t>reolau</a:t>
            </a:r>
            <a:r>
              <a:rPr lang="en-GB" sz="2400" dirty="0"/>
              <a:t> </a:t>
            </a:r>
            <a:r>
              <a:rPr lang="en-GB" sz="2400" dirty="0" err="1"/>
              <a:t>sydd</a:t>
            </a:r>
            <a:r>
              <a:rPr lang="en-GB" sz="2400" dirty="0"/>
              <a:t> </a:t>
            </a:r>
            <a:r>
              <a:rPr lang="en-GB" sz="2400" dirty="0" err="1"/>
              <a:t>wedi'u</a:t>
            </a:r>
            <a:r>
              <a:rPr lang="en-GB" sz="2400" dirty="0"/>
              <a:t> </a:t>
            </a:r>
            <a:r>
              <a:rPr lang="en-GB" sz="2400" dirty="0" err="1"/>
              <a:t>hysgrifennu</a:t>
            </a:r>
            <a:r>
              <a:rPr lang="en-GB" sz="2400" dirty="0"/>
              <a:t> </a:t>
            </a:r>
            <a:r>
              <a:rPr lang="en-GB" sz="2400" dirty="0" err="1"/>
              <a:t>mewn</a:t>
            </a:r>
            <a:r>
              <a:rPr lang="en-GB" sz="2400" dirty="0"/>
              <a:t> cod </a:t>
            </a:r>
            <a:r>
              <a:rPr lang="en-GB" sz="2400" dirty="0" err="1"/>
              <a:t>cyfrifiadurol</a:t>
            </a:r>
            <a:r>
              <a:rPr lang="en-GB" sz="2400" dirty="0"/>
              <a:t>.</a:t>
            </a:r>
          </a:p>
          <a:p>
            <a:endParaRPr lang="en-GB" dirty="0"/>
          </a:p>
        </p:txBody>
      </p:sp>
      <p:sp>
        <p:nvSpPr>
          <p:cNvPr id="4" name="Content Placeholder 3">
            <a:extLst>
              <a:ext uri="{FF2B5EF4-FFF2-40B4-BE49-F238E27FC236}">
                <a16:creationId xmlns:a16="http://schemas.microsoft.com/office/drawing/2014/main" id="{AA8B4502-2F40-2EC7-2DA2-8FE4DB2BA416}"/>
              </a:ext>
            </a:extLst>
          </p:cNvPr>
          <p:cNvSpPr>
            <a:spLocks noGrp="1"/>
          </p:cNvSpPr>
          <p:nvPr>
            <p:ph sz="half" idx="2"/>
          </p:nvPr>
        </p:nvSpPr>
        <p:spPr/>
        <p:txBody>
          <a:bodyPr/>
          <a:lstStyle/>
          <a:p>
            <a:r>
              <a:rPr lang="en-GB" sz="2400" b="0" i="0" dirty="0">
                <a:solidFill>
                  <a:srgbClr val="33302E"/>
                </a:solidFill>
                <a:effectLst/>
                <a:latin typeface="Georgia" panose="02040502050405020303" pitchFamily="18" charset="0"/>
              </a:rPr>
              <a:t>AI typically combines computer science with data to solve problems or make predictions. Its processes involve algorithms, which are a series of rules written into computer code.</a:t>
            </a:r>
          </a:p>
          <a:p>
            <a:pPr marL="0" indent="0">
              <a:buNone/>
            </a:pPr>
            <a:endParaRPr lang="en-GB" dirty="0"/>
          </a:p>
        </p:txBody>
      </p:sp>
    </p:spTree>
    <p:extLst>
      <p:ext uri="{BB962C8B-B14F-4D97-AF65-F5344CB8AC3E}">
        <p14:creationId xmlns:p14="http://schemas.microsoft.com/office/powerpoint/2010/main" val="1962122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0696-1F2F-B1CD-411C-C621D98AE389}"/>
              </a:ext>
            </a:extLst>
          </p:cNvPr>
          <p:cNvSpPr>
            <a:spLocks noGrp="1"/>
          </p:cNvSpPr>
          <p:nvPr>
            <p:ph type="title"/>
          </p:nvPr>
        </p:nvSpPr>
        <p:spPr>
          <a:xfrm>
            <a:off x="677333" y="609600"/>
            <a:ext cx="9353973" cy="1320800"/>
          </a:xfrm>
        </p:spPr>
        <p:txBody>
          <a:bodyPr>
            <a:normAutofit/>
          </a:bodyPr>
          <a:lstStyle/>
          <a:p>
            <a:r>
              <a:rPr lang="en-GB" dirty="0"/>
              <a:t> </a:t>
            </a:r>
            <a:r>
              <a:rPr lang="en-GB" dirty="0" err="1"/>
              <a:t>Enghraifft</a:t>
            </a:r>
            <a:r>
              <a:rPr lang="en-GB" dirty="0"/>
              <a:t> o </a:t>
            </a:r>
            <a:r>
              <a:rPr lang="en-GB" dirty="0" err="1"/>
              <a:t>sut</a:t>
            </a:r>
            <a:r>
              <a:rPr lang="en-GB" dirty="0"/>
              <a:t> </a:t>
            </a:r>
            <a:r>
              <a:rPr lang="en-GB" dirty="0" err="1"/>
              <a:t>mae</a:t>
            </a:r>
            <a:r>
              <a:rPr lang="en-GB" dirty="0"/>
              <a:t> AI </a:t>
            </a:r>
            <a:r>
              <a:rPr lang="en-GB" dirty="0" err="1"/>
              <a:t>yn</a:t>
            </a:r>
            <a:r>
              <a:rPr lang="en-GB" dirty="0"/>
              <a:t> </a:t>
            </a:r>
            <a:r>
              <a:rPr lang="en-GB" dirty="0" err="1"/>
              <a:t>gweithio</a:t>
            </a:r>
            <a:br>
              <a:rPr lang="en-GB" dirty="0"/>
            </a:br>
            <a:r>
              <a:rPr lang="en-GB" dirty="0"/>
              <a:t>                      An example of how AI works </a:t>
            </a:r>
          </a:p>
        </p:txBody>
      </p:sp>
      <p:sp>
        <p:nvSpPr>
          <p:cNvPr id="3" name="Content Placeholder 2">
            <a:extLst>
              <a:ext uri="{FF2B5EF4-FFF2-40B4-BE49-F238E27FC236}">
                <a16:creationId xmlns:a16="http://schemas.microsoft.com/office/drawing/2014/main" id="{C035853A-420A-C7BE-874C-A36ACB8FF5F2}"/>
              </a:ext>
            </a:extLst>
          </p:cNvPr>
          <p:cNvSpPr>
            <a:spLocks noGrp="1"/>
          </p:cNvSpPr>
          <p:nvPr>
            <p:ph sz="half" idx="1"/>
          </p:nvPr>
        </p:nvSpPr>
        <p:spPr/>
        <p:txBody>
          <a:bodyPr>
            <a:normAutofit fontScale="92500" lnSpcReduction="20000"/>
          </a:bodyPr>
          <a:lstStyle/>
          <a:p>
            <a:r>
              <a:rPr lang="en-GB" dirty="0"/>
              <a:t> </a:t>
            </a:r>
            <a:r>
              <a:rPr lang="en-GB" dirty="0" err="1"/>
              <a:t>Gallai</a:t>
            </a:r>
            <a:r>
              <a:rPr lang="en-GB" dirty="0"/>
              <a:t> AI </a:t>
            </a:r>
            <a:r>
              <a:rPr lang="en-GB" dirty="0" err="1"/>
              <a:t>adnabod</a:t>
            </a:r>
            <a:r>
              <a:rPr lang="en-GB" dirty="0"/>
              <a:t> </a:t>
            </a:r>
            <a:r>
              <a:rPr lang="en-GB" dirty="0" err="1"/>
              <a:t>meipen</a:t>
            </a:r>
            <a:r>
              <a:rPr lang="en-GB" dirty="0"/>
              <a:t> </a:t>
            </a:r>
            <a:r>
              <a:rPr lang="en-GB" dirty="0" err="1"/>
              <a:t>trwy</a:t>
            </a:r>
            <a:r>
              <a:rPr lang="en-GB" dirty="0"/>
              <a:t> nodi </a:t>
            </a:r>
            <a:r>
              <a:rPr lang="en-GB" dirty="0" err="1"/>
              <a:t>nifer</a:t>
            </a:r>
            <a:r>
              <a:rPr lang="en-GB" dirty="0"/>
              <a:t> o </a:t>
            </a:r>
            <a:r>
              <a:rPr lang="en-GB" dirty="0" err="1"/>
              <a:t>faip</a:t>
            </a:r>
            <a:r>
              <a:rPr lang="en-GB" dirty="0"/>
              <a:t> </a:t>
            </a:r>
            <a:r>
              <a:rPr lang="en-GB" dirty="0" err="1"/>
              <a:t>yn</a:t>
            </a:r>
            <a:r>
              <a:rPr lang="en-GB" dirty="0"/>
              <a:t> </a:t>
            </a:r>
            <a:r>
              <a:rPr lang="en-GB" dirty="0" err="1"/>
              <a:t>ei</a:t>
            </a:r>
            <a:r>
              <a:rPr lang="en-GB" dirty="0"/>
              <a:t> </a:t>
            </a:r>
            <a:r>
              <a:rPr lang="en-GB" dirty="0" err="1"/>
              <a:t>ddata</a:t>
            </a:r>
            <a:r>
              <a:rPr lang="en-GB" dirty="0"/>
              <a:t>. </a:t>
            </a:r>
            <a:r>
              <a:rPr lang="en-GB" dirty="0" err="1"/>
              <a:t>Yna</a:t>
            </a:r>
            <a:r>
              <a:rPr lang="en-GB" dirty="0"/>
              <a:t> </a:t>
            </a:r>
            <a:r>
              <a:rPr lang="en-GB" dirty="0" err="1"/>
              <a:t>bydd</a:t>
            </a:r>
            <a:r>
              <a:rPr lang="en-GB" dirty="0"/>
              <a:t> </a:t>
            </a:r>
            <a:r>
              <a:rPr lang="en-GB" dirty="0" err="1"/>
              <a:t>yn</a:t>
            </a:r>
            <a:r>
              <a:rPr lang="en-GB" dirty="0"/>
              <a:t> </a:t>
            </a:r>
            <a:r>
              <a:rPr lang="en-GB" dirty="0" err="1"/>
              <a:t>gallu</a:t>
            </a:r>
            <a:r>
              <a:rPr lang="en-GB" dirty="0"/>
              <a:t> </a:t>
            </a:r>
            <a:r>
              <a:rPr lang="en-GB" dirty="0" err="1"/>
              <a:t>gweld</a:t>
            </a:r>
            <a:r>
              <a:rPr lang="en-GB" dirty="0"/>
              <a:t> </a:t>
            </a:r>
            <a:r>
              <a:rPr lang="en-GB" dirty="0" err="1"/>
              <a:t>unrhyw</a:t>
            </a:r>
            <a:r>
              <a:rPr lang="en-GB" dirty="0"/>
              <a:t> </a:t>
            </a:r>
            <a:r>
              <a:rPr lang="en-GB" dirty="0" err="1"/>
              <a:t>faip</a:t>
            </a:r>
            <a:r>
              <a:rPr lang="en-GB" dirty="0"/>
              <a:t> </a:t>
            </a:r>
            <a:r>
              <a:rPr lang="en-GB" dirty="0" err="1"/>
              <a:t>newydd</a:t>
            </a:r>
            <a:r>
              <a:rPr lang="en-GB" dirty="0"/>
              <a:t> y </a:t>
            </a:r>
            <a:r>
              <a:rPr lang="en-GB" dirty="0" err="1"/>
              <a:t>mae'n</a:t>
            </a:r>
            <a:r>
              <a:rPr lang="en-GB" dirty="0"/>
              <a:t> </a:t>
            </a:r>
            <a:r>
              <a:rPr lang="en-GB" dirty="0" err="1"/>
              <a:t>dod</a:t>
            </a:r>
            <a:r>
              <a:rPr lang="en-GB" dirty="0"/>
              <a:t> </a:t>
            </a:r>
            <a:r>
              <a:rPr lang="en-GB" dirty="0" err="1"/>
              <a:t>ar</a:t>
            </a:r>
            <a:r>
              <a:rPr lang="en-GB" dirty="0"/>
              <a:t> </a:t>
            </a:r>
            <a:r>
              <a:rPr lang="en-GB" dirty="0" err="1"/>
              <a:t>eu</a:t>
            </a:r>
            <a:r>
              <a:rPr lang="en-GB" dirty="0"/>
              <a:t> </a:t>
            </a:r>
            <a:r>
              <a:rPr lang="en-GB" dirty="0" err="1"/>
              <a:t>traws</a:t>
            </a:r>
            <a:r>
              <a:rPr lang="en-GB" dirty="0"/>
              <a:t>. </a:t>
            </a:r>
          </a:p>
          <a:p>
            <a:r>
              <a:rPr lang="en-GB" dirty="0" err="1"/>
              <a:t>Os</a:t>
            </a:r>
            <a:r>
              <a:rPr lang="en-GB" dirty="0"/>
              <a:t> </a:t>
            </a:r>
            <a:r>
              <a:rPr lang="en-GB" dirty="0" err="1"/>
              <a:t>yw'n</a:t>
            </a:r>
            <a:r>
              <a:rPr lang="en-GB" dirty="0"/>
              <a:t> </a:t>
            </a:r>
            <a:r>
              <a:rPr lang="en-GB" dirty="0" err="1"/>
              <a:t>dod</a:t>
            </a:r>
            <a:r>
              <a:rPr lang="en-GB" dirty="0"/>
              <a:t> </a:t>
            </a:r>
            <a:r>
              <a:rPr lang="en-GB" dirty="0" err="1"/>
              <a:t>ar</a:t>
            </a:r>
            <a:r>
              <a:rPr lang="en-GB" dirty="0"/>
              <a:t> draws moron am y </a:t>
            </a:r>
            <a:r>
              <a:rPr lang="en-GB" dirty="0" err="1"/>
              <a:t>tro</a:t>
            </a:r>
            <a:r>
              <a:rPr lang="en-GB" dirty="0"/>
              <a:t> </a:t>
            </a:r>
            <a:r>
              <a:rPr lang="en-GB" dirty="0" err="1"/>
              <a:t>cyntaf</a:t>
            </a:r>
            <a:r>
              <a:rPr lang="en-GB" dirty="0"/>
              <a:t>, </a:t>
            </a:r>
            <a:r>
              <a:rPr lang="en-GB" dirty="0" err="1"/>
              <a:t>gallai</a:t>
            </a:r>
            <a:r>
              <a:rPr lang="en-GB" dirty="0"/>
              <a:t> </a:t>
            </a:r>
            <a:r>
              <a:rPr lang="en-GB" dirty="0" err="1"/>
              <a:t>feddwl</a:t>
            </a:r>
            <a:r>
              <a:rPr lang="en-GB" dirty="0"/>
              <a:t> </a:t>
            </a:r>
            <a:r>
              <a:rPr lang="en-GB" dirty="0" err="1"/>
              <a:t>ar</a:t>
            </a:r>
            <a:r>
              <a:rPr lang="en-GB" dirty="0"/>
              <a:t> gam </a:t>
            </a:r>
            <a:r>
              <a:rPr lang="en-GB" dirty="0" err="1"/>
              <a:t>ei</a:t>
            </a:r>
            <a:r>
              <a:rPr lang="en-GB" dirty="0"/>
              <a:t> </a:t>
            </a:r>
            <a:r>
              <a:rPr lang="en-GB" dirty="0" err="1"/>
              <a:t>fod</a:t>
            </a:r>
            <a:r>
              <a:rPr lang="en-GB" dirty="0"/>
              <a:t> </a:t>
            </a:r>
            <a:r>
              <a:rPr lang="en-GB" dirty="0" err="1"/>
              <a:t>yn</a:t>
            </a:r>
            <a:r>
              <a:rPr lang="en-GB" dirty="0"/>
              <a:t> </a:t>
            </a:r>
            <a:r>
              <a:rPr lang="en-GB" dirty="0" err="1"/>
              <a:t>feipen</a:t>
            </a:r>
            <a:r>
              <a:rPr lang="en-GB" dirty="0"/>
              <a:t> </a:t>
            </a:r>
            <a:r>
              <a:rPr lang="en-GB" dirty="0" err="1"/>
              <a:t>ar</a:t>
            </a:r>
            <a:r>
              <a:rPr lang="en-GB" dirty="0"/>
              <a:t> y </a:t>
            </a:r>
            <a:r>
              <a:rPr lang="en-GB" dirty="0" err="1"/>
              <a:t>dechrau</a:t>
            </a:r>
            <a:r>
              <a:rPr lang="en-GB" dirty="0"/>
              <a:t>. </a:t>
            </a:r>
          </a:p>
          <a:p>
            <a:r>
              <a:rPr lang="en-GB" dirty="0" err="1"/>
              <a:t>Ond</a:t>
            </a:r>
            <a:r>
              <a:rPr lang="en-GB" dirty="0"/>
              <a:t> po </a:t>
            </a:r>
            <a:r>
              <a:rPr lang="en-GB" dirty="0" err="1"/>
              <a:t>fwyaf</a:t>
            </a:r>
            <a:r>
              <a:rPr lang="en-GB" dirty="0"/>
              <a:t> moron </a:t>
            </a:r>
            <a:r>
              <a:rPr lang="en-GB" dirty="0" err="1"/>
              <a:t>mae’n</a:t>
            </a:r>
            <a:r>
              <a:rPr lang="en-GB" dirty="0"/>
              <a:t> </a:t>
            </a:r>
            <a:r>
              <a:rPr lang="en-GB" dirty="0" err="1"/>
              <a:t>gweld</a:t>
            </a:r>
            <a:r>
              <a:rPr lang="en-GB" dirty="0"/>
              <a:t>, y </a:t>
            </a:r>
            <a:r>
              <a:rPr lang="en-GB" dirty="0" err="1"/>
              <a:t>gorau</a:t>
            </a:r>
            <a:r>
              <a:rPr lang="en-GB" dirty="0"/>
              <a:t> y </a:t>
            </a:r>
            <a:r>
              <a:rPr lang="en-GB" dirty="0" err="1"/>
              <a:t>bydd</a:t>
            </a:r>
            <a:r>
              <a:rPr lang="en-GB" dirty="0"/>
              <a:t> </a:t>
            </a:r>
            <a:r>
              <a:rPr lang="en-GB" dirty="0" err="1"/>
              <a:t>yn</a:t>
            </a:r>
            <a:r>
              <a:rPr lang="en-GB" dirty="0"/>
              <a:t> </a:t>
            </a:r>
            <a:r>
              <a:rPr lang="en-GB" dirty="0" err="1"/>
              <a:t>gallu</a:t>
            </a:r>
            <a:r>
              <a:rPr lang="en-GB" dirty="0"/>
              <a:t> </a:t>
            </a:r>
            <a:r>
              <a:rPr lang="en-GB" dirty="0" err="1"/>
              <a:t>dirnad</a:t>
            </a:r>
            <a:r>
              <a:rPr lang="en-GB" dirty="0"/>
              <a:t> </a:t>
            </a:r>
            <a:r>
              <a:rPr lang="en-GB" dirty="0" err="1"/>
              <a:t>gwahaniaeth</a:t>
            </a:r>
            <a:r>
              <a:rPr lang="en-GB" dirty="0"/>
              <a:t>. </a:t>
            </a:r>
          </a:p>
          <a:p>
            <a:r>
              <a:rPr lang="en-GB" dirty="0"/>
              <a:t>Gall </a:t>
            </a:r>
            <a:r>
              <a:rPr lang="en-GB" dirty="0" err="1"/>
              <a:t>bodau</a:t>
            </a:r>
            <a:r>
              <a:rPr lang="en-GB" dirty="0"/>
              <a:t> </a:t>
            </a:r>
            <a:r>
              <a:rPr lang="en-GB" dirty="0" err="1"/>
              <a:t>dynol</a:t>
            </a:r>
            <a:r>
              <a:rPr lang="en-GB" dirty="0"/>
              <a:t> </a:t>
            </a:r>
            <a:r>
              <a:rPr lang="en-GB" dirty="0" err="1"/>
              <a:t>helpu</a:t>
            </a:r>
            <a:r>
              <a:rPr lang="en-GB" dirty="0"/>
              <a:t> barn AI </a:t>
            </a:r>
            <a:r>
              <a:rPr lang="en-GB" dirty="0" err="1"/>
              <a:t>trwy</a:t>
            </a:r>
            <a:r>
              <a:rPr lang="en-GB" dirty="0"/>
              <a:t> </a:t>
            </a:r>
            <a:r>
              <a:rPr lang="en-GB" dirty="0" err="1"/>
              <a:t>farcio</a:t>
            </a:r>
            <a:r>
              <a:rPr lang="en-GB" dirty="0"/>
              <a:t> </a:t>
            </a:r>
            <a:r>
              <a:rPr lang="en-GB" dirty="0" err="1"/>
              <a:t>allbwn</a:t>
            </a:r>
            <a:r>
              <a:rPr lang="en-GB" dirty="0"/>
              <a:t> </a:t>
            </a:r>
            <a:r>
              <a:rPr lang="en-GB" dirty="0" err="1"/>
              <a:t>fel</a:t>
            </a:r>
            <a:r>
              <a:rPr lang="en-GB" dirty="0"/>
              <a:t> un </a:t>
            </a:r>
            <a:r>
              <a:rPr lang="en-GB" dirty="0" err="1"/>
              <a:t>cywir</a:t>
            </a:r>
            <a:r>
              <a:rPr lang="en-GB" dirty="0"/>
              <a:t> neu </a:t>
            </a:r>
            <a:r>
              <a:rPr lang="en-GB" dirty="0" err="1"/>
              <a:t>anghywir</a:t>
            </a:r>
            <a:r>
              <a:rPr lang="en-GB" dirty="0"/>
              <a:t> er </a:t>
            </a:r>
            <a:r>
              <a:rPr lang="en-GB" dirty="0" err="1"/>
              <a:t>enghraifft</a:t>
            </a:r>
            <a:r>
              <a:rPr lang="en-GB" dirty="0"/>
              <a:t>, </a:t>
            </a:r>
            <a:r>
              <a:rPr lang="en-GB" dirty="0" err="1"/>
              <a:t>trwy</a:t>
            </a:r>
            <a:r>
              <a:rPr lang="en-GB" dirty="0"/>
              <a:t> </a:t>
            </a:r>
            <a:r>
              <a:rPr lang="en-GB" dirty="0" err="1"/>
              <a:t>labelu</a:t>
            </a:r>
            <a:r>
              <a:rPr lang="en-GB" dirty="0"/>
              <a:t> </a:t>
            </a:r>
            <a:r>
              <a:rPr lang="en-GB" dirty="0" err="1"/>
              <a:t>delweddau</a:t>
            </a:r>
            <a:r>
              <a:rPr lang="en-GB" dirty="0"/>
              <a:t> o </a:t>
            </a:r>
            <a:r>
              <a:rPr lang="en-GB" dirty="0" err="1"/>
              <a:t>unrhyw</a:t>
            </a:r>
            <a:r>
              <a:rPr lang="en-GB" dirty="0"/>
              <a:t> </a:t>
            </a:r>
            <a:r>
              <a:rPr lang="en-GB" dirty="0" err="1"/>
              <a:t>lysiau</a:t>
            </a:r>
            <a:r>
              <a:rPr lang="en-GB" dirty="0"/>
              <a:t> </a:t>
            </a:r>
            <a:r>
              <a:rPr lang="en-GB" dirty="0" err="1"/>
              <a:t>newydd</a:t>
            </a:r>
            <a:r>
              <a:rPr lang="en-GB" dirty="0"/>
              <a:t> a </a:t>
            </a:r>
            <a:r>
              <a:rPr lang="en-GB" dirty="0" err="1"/>
              <a:t>fewnbynnir</a:t>
            </a:r>
            <a:r>
              <a:rPr lang="en-GB" dirty="0"/>
              <a:t> </a:t>
            </a:r>
            <a:r>
              <a:rPr lang="en-GB" dirty="0" err="1"/>
              <a:t>i'r</a:t>
            </a:r>
            <a:r>
              <a:rPr lang="en-GB" dirty="0"/>
              <a:t> AI.</a:t>
            </a:r>
          </a:p>
          <a:p>
            <a:endParaRPr lang="en-GB" dirty="0"/>
          </a:p>
        </p:txBody>
      </p:sp>
      <p:sp>
        <p:nvSpPr>
          <p:cNvPr id="4" name="Content Placeholder 3">
            <a:extLst>
              <a:ext uri="{FF2B5EF4-FFF2-40B4-BE49-F238E27FC236}">
                <a16:creationId xmlns:a16="http://schemas.microsoft.com/office/drawing/2014/main" id="{85011D91-18EC-7678-E34A-0B92316B2E63}"/>
              </a:ext>
            </a:extLst>
          </p:cNvPr>
          <p:cNvSpPr>
            <a:spLocks noGrp="1"/>
          </p:cNvSpPr>
          <p:nvPr>
            <p:ph sz="half" idx="2"/>
          </p:nvPr>
        </p:nvSpPr>
        <p:spPr/>
        <p:txBody>
          <a:bodyPr>
            <a:normAutofit fontScale="92500" lnSpcReduction="20000"/>
          </a:bodyPr>
          <a:lstStyle/>
          <a:p>
            <a:pPr marL="0" indent="0">
              <a:buNone/>
            </a:pPr>
            <a:r>
              <a:rPr lang="en-GB" dirty="0"/>
              <a:t> An AI could recognise a turnip by identifying multiple turnips in its data. It will then be able to spot any new turnips it encounters. </a:t>
            </a:r>
          </a:p>
          <a:p>
            <a:pPr marL="0" indent="0">
              <a:buNone/>
            </a:pPr>
            <a:r>
              <a:rPr lang="en-GB" dirty="0"/>
              <a:t>If it comes across a carrot for the first time, it might mistakenly think it is a turnip at first. </a:t>
            </a:r>
          </a:p>
          <a:p>
            <a:pPr marL="0" indent="0">
              <a:buNone/>
            </a:pPr>
            <a:r>
              <a:rPr lang="en-GB" dirty="0"/>
              <a:t>But the more carrots it sees, the better it will be able to discern a difference. </a:t>
            </a:r>
          </a:p>
          <a:p>
            <a:pPr marL="0" indent="0">
              <a:buNone/>
            </a:pPr>
            <a:r>
              <a:rPr lang="en-GB" dirty="0"/>
              <a:t>Humans can help an AI’s judgment by marking output as correct or incorrect for example, by labelling images of any new vegetables inputted into the AI.</a:t>
            </a:r>
          </a:p>
        </p:txBody>
      </p:sp>
    </p:spTree>
    <p:extLst>
      <p:ext uri="{BB962C8B-B14F-4D97-AF65-F5344CB8AC3E}">
        <p14:creationId xmlns:p14="http://schemas.microsoft.com/office/powerpoint/2010/main" val="3875134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B82A9-9E29-69FE-A2AA-217958B506A8}"/>
              </a:ext>
            </a:extLst>
          </p:cNvPr>
          <p:cNvSpPr>
            <a:spLocks noGrp="1"/>
          </p:cNvSpPr>
          <p:nvPr>
            <p:ph type="title"/>
          </p:nvPr>
        </p:nvSpPr>
        <p:spPr>
          <a:xfrm>
            <a:off x="433492" y="1232746"/>
            <a:ext cx="10627361" cy="1320800"/>
          </a:xfrm>
        </p:spPr>
        <p:txBody>
          <a:bodyPr>
            <a:normAutofit/>
          </a:bodyPr>
          <a:lstStyle/>
          <a:p>
            <a:r>
              <a:rPr lang="en-GB" sz="3200" dirty="0" err="1"/>
              <a:t>Adran</a:t>
            </a:r>
            <a:r>
              <a:rPr lang="en-GB" sz="3200" dirty="0"/>
              <a:t> </a:t>
            </a:r>
            <a:r>
              <a:rPr lang="en-GB" sz="3200" dirty="0" err="1"/>
              <a:t>Addysg</a:t>
            </a:r>
            <a:r>
              <a:rPr lang="en-GB" sz="3200" dirty="0"/>
              <a:t> / Department for Education (2023)</a:t>
            </a:r>
          </a:p>
        </p:txBody>
      </p:sp>
      <p:sp>
        <p:nvSpPr>
          <p:cNvPr id="4" name="Rectangle 1">
            <a:extLst>
              <a:ext uri="{FF2B5EF4-FFF2-40B4-BE49-F238E27FC236}">
                <a16:creationId xmlns:a16="http://schemas.microsoft.com/office/drawing/2014/main" id="{F53118AE-B853-BF03-8179-F727C8932285}"/>
              </a:ext>
            </a:extLst>
          </p:cNvPr>
          <p:cNvSpPr>
            <a:spLocks noGrp="1" noChangeArrowheads="1"/>
          </p:cNvSpPr>
          <p:nvPr>
            <p:ph idx="1"/>
          </p:nvPr>
        </p:nvSpPr>
        <p:spPr bwMode="auto">
          <a:xfrm>
            <a:off x="623546" y="2242366"/>
            <a:ext cx="16995358"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‘Artificial intelligence is going to transform the world around us and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help grow the economy.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The workforces that are best equipped with the skills and knowledge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they need will be the ones that ride the wave.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We must make sure education is one of them.</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For that potential to be </a:t>
            </a:r>
            <a:r>
              <a:rPr kumimoji="0" lang="en-US" altLang="en-US" sz="2400" b="0" i="0" u="none" strike="noStrike" cap="none" normalizeH="0" baseline="0" dirty="0" err="1">
                <a:ln>
                  <a:noFill/>
                </a:ln>
                <a:solidFill>
                  <a:schemeClr val="tx1"/>
                </a:solidFill>
                <a:effectLst/>
                <a:latin typeface="Arial" panose="020B0604020202020204" pitchFamily="34" charset="0"/>
                <a:ea typeface="GDS Transport"/>
              </a:rPr>
              <a:t>realised</a:t>
            </a: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 we – the government, our schools, colleges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and universities – need to be able to understand those opportunities,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ea typeface="GDS Transport"/>
              </a:rPr>
              <a:t>as well as the real risks new technology brings.’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solidFill>
                <a:schemeClr val="tx1"/>
              </a:solidFill>
              <a:latin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(Department for Education, 2023)</a:t>
            </a:r>
          </a:p>
        </p:txBody>
      </p:sp>
    </p:spTree>
    <p:extLst>
      <p:ext uri="{BB962C8B-B14F-4D97-AF65-F5344CB8AC3E}">
        <p14:creationId xmlns:p14="http://schemas.microsoft.com/office/powerpoint/2010/main" val="4244580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a:xfrm>
            <a:off x="4077546" y="562187"/>
            <a:ext cx="4525895" cy="1320800"/>
          </a:xfrm>
        </p:spPr>
        <p:txBody>
          <a:bodyPr>
            <a:normAutofit fontScale="90000"/>
          </a:bodyPr>
          <a:lstStyle/>
          <a:p>
            <a:pPr algn="r"/>
            <a:r>
              <a:rPr lang="en-GB" sz="3200" dirty="0"/>
              <a:t>                 How is AI used </a:t>
            </a:r>
            <a:br>
              <a:rPr lang="en-GB" sz="3200" dirty="0"/>
            </a:br>
            <a:r>
              <a:rPr lang="en-GB" sz="3200" dirty="0"/>
              <a:t>in education? </a:t>
            </a:r>
            <a:br>
              <a:rPr lang="en-GB" sz="3200" dirty="0"/>
            </a:br>
            <a:endParaRPr lang="en-GB" sz="3200" dirty="0"/>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normAutofit fontScale="92500" lnSpcReduction="20000"/>
          </a:bodyPr>
          <a:lstStyle/>
          <a:p>
            <a:r>
              <a:rPr lang="en-GB" sz="2600" dirty="0" err="1"/>
              <a:t>Personoli</a:t>
            </a:r>
            <a:r>
              <a:rPr lang="en-GB" sz="2600" dirty="0"/>
              <a:t> </a:t>
            </a:r>
            <a:r>
              <a:rPr lang="en-GB" sz="2600" dirty="0" err="1"/>
              <a:t>dysgu</a:t>
            </a:r>
            <a:endParaRPr lang="en-GB" sz="2600" dirty="0"/>
          </a:p>
          <a:p>
            <a:r>
              <a:rPr lang="en-GB" sz="2600" dirty="0" err="1"/>
              <a:t>Dadansoddi</a:t>
            </a:r>
            <a:r>
              <a:rPr lang="en-GB" sz="2600" dirty="0"/>
              <a:t> data </a:t>
            </a:r>
            <a:r>
              <a:rPr lang="en-GB" sz="2600" dirty="0" err="1"/>
              <a:t>dysgwyr</a:t>
            </a:r>
            <a:r>
              <a:rPr lang="en-GB" sz="2600" dirty="0"/>
              <a:t> </a:t>
            </a:r>
            <a:r>
              <a:rPr lang="en-GB" sz="2600" dirty="0" err="1"/>
              <a:t>i</a:t>
            </a:r>
            <a:r>
              <a:rPr lang="en-GB" sz="2600" dirty="0"/>
              <a:t> </a:t>
            </a:r>
            <a:r>
              <a:rPr lang="en-GB" sz="2600" dirty="0" err="1"/>
              <a:t>addasu</a:t>
            </a:r>
            <a:r>
              <a:rPr lang="en-GB" sz="2600" dirty="0"/>
              <a:t> </a:t>
            </a:r>
            <a:r>
              <a:rPr lang="en-GB" sz="2600" dirty="0" err="1"/>
              <a:t>cynnwys</a:t>
            </a:r>
            <a:r>
              <a:rPr lang="en-GB" sz="2600" dirty="0"/>
              <a:t> ac </a:t>
            </a:r>
            <a:r>
              <a:rPr lang="en-GB" sz="2600" dirty="0" err="1"/>
              <a:t>asesiadau</a:t>
            </a:r>
            <a:r>
              <a:rPr lang="en-GB" sz="2600" dirty="0"/>
              <a:t> </a:t>
            </a:r>
            <a:r>
              <a:rPr lang="en-GB" sz="2600" dirty="0" err="1"/>
              <a:t>i</a:t>
            </a:r>
            <a:r>
              <a:rPr lang="en-GB" sz="2600" dirty="0"/>
              <a:t> </a:t>
            </a:r>
            <a:r>
              <a:rPr lang="en-GB" sz="2600" dirty="0" err="1"/>
              <a:t>anghenion</a:t>
            </a:r>
            <a:r>
              <a:rPr lang="en-GB" sz="2600" dirty="0"/>
              <a:t>, </a:t>
            </a:r>
            <a:r>
              <a:rPr lang="en-GB" sz="2600" dirty="0" err="1"/>
              <a:t>dewisiadau</a:t>
            </a:r>
            <a:r>
              <a:rPr lang="en-GB" sz="2600" dirty="0"/>
              <a:t> a </a:t>
            </a:r>
            <a:r>
              <a:rPr lang="en-GB" sz="2600" dirty="0" err="1"/>
              <a:t>chyflymder</a:t>
            </a:r>
            <a:r>
              <a:rPr lang="en-GB" sz="2600" dirty="0"/>
              <a:t> </a:t>
            </a:r>
            <a:r>
              <a:rPr lang="en-GB" sz="2600" dirty="0" err="1"/>
              <a:t>myfyrwyr</a:t>
            </a:r>
            <a:r>
              <a:rPr lang="en-GB" sz="2600" dirty="0"/>
              <a:t> </a:t>
            </a:r>
            <a:r>
              <a:rPr lang="en-GB" sz="2600" dirty="0" err="1"/>
              <a:t>unigol</a:t>
            </a:r>
            <a:r>
              <a:rPr lang="en-GB" sz="2600" dirty="0"/>
              <a:t>. </a:t>
            </a:r>
          </a:p>
          <a:p>
            <a:r>
              <a:rPr lang="en-GB" sz="2600" dirty="0"/>
              <a:t>Creu </a:t>
            </a:r>
            <a:r>
              <a:rPr lang="en-GB" sz="2600" dirty="0" err="1"/>
              <a:t>llwybrau</a:t>
            </a:r>
            <a:r>
              <a:rPr lang="en-GB" sz="2600" dirty="0"/>
              <a:t> </a:t>
            </a:r>
            <a:r>
              <a:rPr lang="en-GB" sz="2600" dirty="0" err="1"/>
              <a:t>dysgu</a:t>
            </a:r>
            <a:r>
              <a:rPr lang="en-GB" sz="2600" dirty="0"/>
              <a:t> </a:t>
            </a:r>
            <a:r>
              <a:rPr lang="en-GB" sz="2600" dirty="0" err="1"/>
              <a:t>wedi'u</a:t>
            </a:r>
            <a:r>
              <a:rPr lang="en-GB" sz="2600" dirty="0"/>
              <a:t> </a:t>
            </a:r>
            <a:r>
              <a:rPr lang="en-GB" sz="2600" dirty="0" err="1"/>
              <a:t>teilwra</a:t>
            </a:r>
            <a:r>
              <a:rPr lang="en-GB" sz="2600" dirty="0"/>
              <a:t>, </a:t>
            </a:r>
            <a:r>
              <a:rPr lang="en-GB" sz="2600" dirty="0" err="1"/>
              <a:t>gan</a:t>
            </a:r>
            <a:r>
              <a:rPr lang="en-GB" sz="2600" dirty="0"/>
              <a:t> </a:t>
            </a:r>
            <a:r>
              <a:rPr lang="en-GB" sz="2600" dirty="0" err="1"/>
              <a:t>sicrhau</a:t>
            </a:r>
            <a:r>
              <a:rPr lang="en-GB" sz="2600" dirty="0"/>
              <a:t> bod </a:t>
            </a:r>
            <a:r>
              <a:rPr lang="en-GB" sz="2600" dirty="0" err="1"/>
              <a:t>myfyrwyr</a:t>
            </a:r>
            <a:r>
              <a:rPr lang="en-GB" sz="2600" dirty="0"/>
              <a:t> </a:t>
            </a:r>
            <a:r>
              <a:rPr lang="en-GB" sz="2600" dirty="0" err="1"/>
              <a:t>yn</a:t>
            </a:r>
            <a:r>
              <a:rPr lang="en-GB" sz="2600" dirty="0"/>
              <a:t> </a:t>
            </a:r>
            <a:r>
              <a:rPr lang="en-GB" sz="2600" dirty="0" err="1"/>
              <a:t>derbyn</a:t>
            </a:r>
            <a:r>
              <a:rPr lang="en-GB" sz="2600" dirty="0"/>
              <a:t> </a:t>
            </a:r>
            <a:r>
              <a:rPr lang="en-GB" sz="2600" dirty="0" err="1"/>
              <a:t>cymorth</a:t>
            </a:r>
            <a:r>
              <a:rPr lang="en-GB" sz="2600" dirty="0"/>
              <a:t> </a:t>
            </a:r>
            <a:r>
              <a:rPr lang="en-GB" sz="2600" dirty="0" err="1"/>
              <a:t>wedi'i</a:t>
            </a:r>
            <a:r>
              <a:rPr lang="en-GB" sz="2600" dirty="0"/>
              <a:t> </a:t>
            </a:r>
            <a:r>
              <a:rPr lang="en-GB" sz="2600" dirty="0" err="1"/>
              <a:t>dargedu</a:t>
            </a:r>
            <a:r>
              <a:rPr lang="en-GB" sz="2600" dirty="0"/>
              <a:t> </a:t>
            </a:r>
            <a:r>
              <a:rPr lang="en-GB" sz="2600" dirty="0" err="1"/>
              <a:t>ar</a:t>
            </a:r>
            <a:r>
              <a:rPr lang="en-GB" sz="2600" dirty="0"/>
              <a:t> </a:t>
            </a:r>
            <a:r>
              <a:rPr lang="en-GB" sz="2600" dirty="0" err="1"/>
              <a:t>gyfer</a:t>
            </a:r>
            <a:r>
              <a:rPr lang="en-GB" sz="2600" dirty="0"/>
              <a:t> y </a:t>
            </a:r>
            <a:r>
              <a:rPr lang="en-GB" sz="2600" dirty="0" err="1"/>
              <a:t>potensial</a:t>
            </a:r>
            <a:r>
              <a:rPr lang="en-GB" sz="2600" dirty="0"/>
              <a:t> </a:t>
            </a:r>
            <a:r>
              <a:rPr lang="en-GB" sz="2600" dirty="0" err="1"/>
              <a:t>dysgu</a:t>
            </a:r>
            <a:r>
              <a:rPr lang="en-GB" sz="2600" dirty="0"/>
              <a:t> </a:t>
            </a:r>
            <a:r>
              <a:rPr lang="en-GB" sz="2600" dirty="0" err="1"/>
              <a:t>gorau</a:t>
            </a:r>
            <a:r>
              <a:rPr lang="en-GB" sz="2600" dirty="0"/>
              <a:t> </a:t>
            </a:r>
            <a:r>
              <a:rPr lang="en-GB" sz="2600" dirty="0" err="1"/>
              <a:t>posibl</a:t>
            </a:r>
            <a:r>
              <a:rPr lang="en-GB" sz="2600" dirty="0"/>
              <a:t>.</a:t>
            </a:r>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p:txBody>
          <a:bodyPr>
            <a:normAutofit fontScale="92500" lnSpcReduction="20000"/>
          </a:bodyPr>
          <a:lstStyle/>
          <a:p>
            <a:r>
              <a:rPr lang="en-GB" sz="2800" dirty="0">
                <a:latin typeface="-apple-system"/>
              </a:rPr>
              <a:t>P</a:t>
            </a:r>
            <a:r>
              <a:rPr lang="en-GB" sz="2800" b="0" i="0" dirty="0">
                <a:effectLst/>
                <a:latin typeface="-apple-system"/>
              </a:rPr>
              <a:t>ersonalizing learning</a:t>
            </a:r>
          </a:p>
          <a:p>
            <a:pPr marL="0" indent="0">
              <a:buNone/>
            </a:pPr>
            <a:r>
              <a:rPr lang="en-GB" sz="2800" dirty="0">
                <a:latin typeface="-apple-system"/>
              </a:rPr>
              <a:t>Analysing learner data to </a:t>
            </a:r>
            <a:r>
              <a:rPr lang="en-GB" sz="2800" b="0" i="0" dirty="0">
                <a:effectLst/>
                <a:latin typeface="-apple-system"/>
              </a:rPr>
              <a:t>adapt content and assessments to individual student needs, preferences and pace.</a:t>
            </a:r>
            <a:r>
              <a:rPr lang="en-GB" sz="2800" dirty="0">
                <a:latin typeface="-apple-system"/>
              </a:rPr>
              <a:t> </a:t>
            </a:r>
          </a:p>
          <a:p>
            <a:pPr marL="0" indent="0">
              <a:buNone/>
            </a:pPr>
            <a:r>
              <a:rPr lang="en-GB" sz="2800" b="0" i="0" dirty="0">
                <a:effectLst/>
                <a:latin typeface="-apple-system"/>
              </a:rPr>
              <a:t>Create tailored learning pathways, ensuring students receive targeted support for maximum learning potential.</a:t>
            </a:r>
          </a:p>
          <a:p>
            <a:pPr marL="0" indent="0" algn="r">
              <a:buNone/>
            </a:pPr>
            <a:r>
              <a:rPr lang="en-GB" sz="1500" dirty="0"/>
              <a:t>(</a:t>
            </a:r>
            <a:r>
              <a:rPr lang="en-GB" sz="1500" dirty="0" err="1"/>
              <a:t>Linkedin</a:t>
            </a:r>
            <a:r>
              <a:rPr lang="en-GB" sz="1500" dirty="0"/>
              <a:t>, 2023)</a:t>
            </a:r>
          </a:p>
          <a:p>
            <a:pPr marL="0" indent="0" algn="r">
              <a:buNone/>
            </a:pPr>
            <a:endParaRPr lang="en-GB" sz="2800" b="0" i="0" dirty="0">
              <a:effectLst/>
              <a:latin typeface="-apple-system"/>
            </a:endParaRPr>
          </a:p>
          <a:p>
            <a:pPr marL="0" indent="0">
              <a:buNone/>
            </a:pPr>
            <a:endParaRPr lang="en-GB" dirty="0"/>
          </a:p>
        </p:txBody>
      </p:sp>
      <p:sp>
        <p:nvSpPr>
          <p:cNvPr id="5" name="Title 1">
            <a:extLst>
              <a:ext uri="{FF2B5EF4-FFF2-40B4-BE49-F238E27FC236}">
                <a16:creationId xmlns:a16="http://schemas.microsoft.com/office/drawing/2014/main" id="{C76F8372-5E40-6AC7-732C-461DC6EF3662}"/>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Sut y </a:t>
            </a:r>
            <a:r>
              <a:rPr lang="en-GB" sz="3200" dirty="0" err="1"/>
              <a:t>defnyddir</a:t>
            </a:r>
            <a:r>
              <a:rPr lang="en-GB" sz="3200" dirty="0"/>
              <a:t> AI </a:t>
            </a:r>
            <a:r>
              <a:rPr lang="en-GB" sz="3200" dirty="0" err="1"/>
              <a:t>yn</a:t>
            </a:r>
            <a:r>
              <a:rPr lang="en-GB" sz="3200" dirty="0"/>
              <a:t> </a:t>
            </a:r>
            <a:r>
              <a:rPr lang="en-GB" sz="3200" dirty="0" err="1"/>
              <a:t>addysg</a:t>
            </a:r>
            <a:r>
              <a:rPr lang="en-GB" sz="3200" dirty="0"/>
              <a:t>? </a:t>
            </a:r>
            <a:br>
              <a:rPr lang="en-GB" sz="3200" dirty="0"/>
            </a:br>
            <a:endParaRPr lang="en-GB" sz="3200" dirty="0"/>
          </a:p>
        </p:txBody>
      </p:sp>
    </p:spTree>
    <p:extLst>
      <p:ext uri="{BB962C8B-B14F-4D97-AF65-F5344CB8AC3E}">
        <p14:creationId xmlns:p14="http://schemas.microsoft.com/office/powerpoint/2010/main" val="425474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p:txBody>
          <a:bodyPr>
            <a:normAutofit/>
          </a:bodyPr>
          <a:lstStyle/>
          <a:p>
            <a:pPr algn="r"/>
            <a:r>
              <a:rPr lang="en-GB" sz="3200" dirty="0"/>
              <a:t> How is AI used </a:t>
            </a:r>
            <a:br>
              <a:rPr lang="en-GB" sz="3200" dirty="0"/>
            </a:br>
            <a:r>
              <a:rPr lang="en-GB" sz="3200" dirty="0"/>
              <a:t>in education?                                      </a:t>
            </a:r>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normAutofit fontScale="92500" lnSpcReduction="20000"/>
          </a:bodyPr>
          <a:lstStyle/>
          <a:p>
            <a:r>
              <a:rPr lang="en-GB" sz="2600" dirty="0" err="1"/>
              <a:t>Rhoi</a:t>
            </a:r>
            <a:r>
              <a:rPr lang="en-GB" sz="2600" dirty="0"/>
              <a:t> </a:t>
            </a:r>
            <a:r>
              <a:rPr lang="en-GB" sz="2600" dirty="0" err="1"/>
              <a:t>adborth</a:t>
            </a:r>
            <a:endParaRPr lang="en-GB" sz="2600" dirty="0"/>
          </a:p>
          <a:p>
            <a:r>
              <a:rPr lang="en-GB" sz="2600" dirty="0"/>
              <a:t>Yn </a:t>
            </a:r>
            <a:r>
              <a:rPr lang="en-GB" sz="2600" dirty="0" err="1"/>
              <a:t>syth</a:t>
            </a:r>
            <a:r>
              <a:rPr lang="en-GB" sz="2600" dirty="0"/>
              <a:t>.</a:t>
            </a:r>
          </a:p>
          <a:p>
            <a:r>
              <a:rPr lang="en-GB" sz="2600" dirty="0"/>
              <a:t>Mae </a:t>
            </a:r>
            <a:r>
              <a:rPr lang="en-GB" sz="2600" dirty="0" err="1"/>
              <a:t>systemau'n</a:t>
            </a:r>
            <a:r>
              <a:rPr lang="en-GB" sz="2600" dirty="0"/>
              <a:t> </a:t>
            </a:r>
            <a:r>
              <a:rPr lang="en-GB" sz="2600" dirty="0" err="1"/>
              <a:t>dadansoddi</a:t>
            </a:r>
            <a:r>
              <a:rPr lang="en-GB" sz="2600" dirty="0"/>
              <a:t> </a:t>
            </a:r>
            <a:r>
              <a:rPr lang="en-GB" sz="2600" dirty="0" err="1"/>
              <a:t>ymatebion</a:t>
            </a:r>
            <a:r>
              <a:rPr lang="en-GB" sz="2600" dirty="0"/>
              <a:t> </a:t>
            </a:r>
            <a:r>
              <a:rPr lang="en-GB" sz="2600" dirty="0" err="1"/>
              <a:t>myfyrwyr</a:t>
            </a:r>
            <a:r>
              <a:rPr lang="en-GB" sz="2600" dirty="0"/>
              <a:t>, </a:t>
            </a:r>
            <a:r>
              <a:rPr lang="en-GB" sz="2600" dirty="0" err="1"/>
              <a:t>yn</a:t>
            </a:r>
            <a:r>
              <a:rPr lang="en-GB" sz="2600" dirty="0"/>
              <a:t> </a:t>
            </a:r>
            <a:r>
              <a:rPr lang="en-GB" sz="2600" dirty="0" err="1"/>
              <a:t>cynnig</a:t>
            </a:r>
            <a:r>
              <a:rPr lang="en-GB" sz="2600" dirty="0"/>
              <a:t> </a:t>
            </a:r>
            <a:r>
              <a:rPr lang="en-GB" sz="2600" dirty="0" err="1"/>
              <a:t>esboniadau</a:t>
            </a:r>
            <a:r>
              <a:rPr lang="en-GB" sz="2600" dirty="0"/>
              <a:t> ac </a:t>
            </a:r>
            <a:r>
              <a:rPr lang="en-GB" sz="2600" dirty="0" err="1"/>
              <a:t>yn</a:t>
            </a:r>
            <a:r>
              <a:rPr lang="en-GB" sz="2600" dirty="0"/>
              <a:t> nodi </a:t>
            </a:r>
            <a:r>
              <a:rPr lang="en-GB" sz="2600" dirty="0" err="1"/>
              <a:t>camsyniadau</a:t>
            </a:r>
            <a:r>
              <a:rPr lang="en-GB" sz="2600" dirty="0"/>
              <a:t>, </a:t>
            </a:r>
            <a:r>
              <a:rPr lang="en-GB" sz="2600" dirty="0" err="1"/>
              <a:t>gan</a:t>
            </a:r>
            <a:r>
              <a:rPr lang="en-GB" sz="2600" dirty="0"/>
              <a:t> </a:t>
            </a:r>
            <a:r>
              <a:rPr lang="en-GB" sz="2600" dirty="0" err="1"/>
              <a:t>helpu</a:t>
            </a:r>
            <a:r>
              <a:rPr lang="en-GB" sz="2600" dirty="0"/>
              <a:t> </a:t>
            </a:r>
            <a:r>
              <a:rPr lang="en-GB" sz="2600" dirty="0" err="1"/>
              <a:t>myfyrwyr</a:t>
            </a:r>
            <a:r>
              <a:rPr lang="en-GB" sz="2600" dirty="0"/>
              <a:t> </a:t>
            </a:r>
            <a:r>
              <a:rPr lang="en-GB" sz="2600" dirty="0" err="1"/>
              <a:t>i</a:t>
            </a:r>
            <a:r>
              <a:rPr lang="en-GB" sz="2600" dirty="0"/>
              <a:t> </a:t>
            </a:r>
            <a:r>
              <a:rPr lang="en-GB" sz="2600" dirty="0" err="1"/>
              <a:t>ddyfnhau</a:t>
            </a:r>
            <a:r>
              <a:rPr lang="en-GB" sz="2600" dirty="0"/>
              <a:t> </a:t>
            </a:r>
            <a:r>
              <a:rPr lang="en-GB" sz="2600" dirty="0" err="1"/>
              <a:t>eu</a:t>
            </a:r>
            <a:r>
              <a:rPr lang="en-GB" sz="2600" dirty="0"/>
              <a:t> </a:t>
            </a:r>
            <a:r>
              <a:rPr lang="en-GB" sz="2600" dirty="0" err="1"/>
              <a:t>dealltwriaeth</a:t>
            </a:r>
            <a:r>
              <a:rPr lang="en-GB" sz="2600" dirty="0"/>
              <a:t> a </a:t>
            </a:r>
            <a:r>
              <a:rPr lang="en-GB" sz="2600" dirty="0" err="1"/>
              <a:t>gwneud</a:t>
            </a:r>
            <a:r>
              <a:rPr lang="en-GB" sz="2600" dirty="0"/>
              <a:t> </a:t>
            </a:r>
            <a:r>
              <a:rPr lang="en-GB" sz="2600" dirty="0" err="1"/>
              <a:t>gwelliannau</a:t>
            </a:r>
            <a:r>
              <a:rPr lang="en-GB" sz="2600" dirty="0"/>
              <a:t> </a:t>
            </a:r>
            <a:r>
              <a:rPr lang="en-GB" sz="2600" dirty="0" err="1"/>
              <a:t>angenrheidiol</a:t>
            </a:r>
            <a:r>
              <a:rPr lang="en-GB" sz="2600" dirty="0"/>
              <a:t>.</a:t>
            </a:r>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p:txBody>
          <a:bodyPr>
            <a:normAutofit fontScale="92500" lnSpcReduction="20000"/>
          </a:bodyPr>
          <a:lstStyle/>
          <a:p>
            <a:r>
              <a:rPr lang="en-GB" sz="2800" dirty="0">
                <a:latin typeface="-apple-system"/>
              </a:rPr>
              <a:t>P</a:t>
            </a:r>
            <a:r>
              <a:rPr lang="en-GB" sz="2800" b="0" i="0" dirty="0">
                <a:effectLst/>
                <a:latin typeface="-apple-system"/>
              </a:rPr>
              <a:t>roviding feedback</a:t>
            </a:r>
          </a:p>
          <a:p>
            <a:pPr marL="0" indent="0">
              <a:buNone/>
            </a:pPr>
            <a:r>
              <a:rPr lang="en-GB" sz="2800" b="0" i="0" dirty="0">
                <a:effectLst/>
                <a:latin typeface="-apple-system"/>
              </a:rPr>
              <a:t>Instantly.</a:t>
            </a:r>
          </a:p>
          <a:p>
            <a:pPr marL="0" indent="0">
              <a:buNone/>
            </a:pPr>
            <a:r>
              <a:rPr lang="en-GB" sz="2800" b="0" i="0" dirty="0">
                <a:effectLst/>
                <a:latin typeface="-apple-system"/>
              </a:rPr>
              <a:t>Systems analyse student responses, offer explanations and identify misconceptions, helping students deepen their understanding and make necessary improvements.</a:t>
            </a:r>
          </a:p>
          <a:p>
            <a:pPr marL="0" indent="0" algn="r">
              <a:buNone/>
            </a:pPr>
            <a:r>
              <a:rPr lang="en-GB" sz="1300" dirty="0"/>
              <a:t>(</a:t>
            </a:r>
            <a:r>
              <a:rPr lang="en-GB" sz="1300" dirty="0" err="1"/>
              <a:t>Linkedin</a:t>
            </a:r>
            <a:r>
              <a:rPr lang="en-GB" sz="1300" dirty="0"/>
              <a:t>, 2023)</a:t>
            </a:r>
          </a:p>
          <a:p>
            <a:pPr marL="0" indent="0" algn="r">
              <a:buNone/>
            </a:pPr>
            <a:endParaRPr lang="en-GB" sz="1300" b="0" i="0" dirty="0">
              <a:effectLst/>
              <a:latin typeface="-apple-system"/>
            </a:endParaRPr>
          </a:p>
          <a:p>
            <a:pPr marL="0" indent="0">
              <a:buNone/>
            </a:pPr>
            <a:endParaRPr lang="en-GB" b="0" i="0" dirty="0">
              <a:effectLst/>
              <a:latin typeface="-apple-system"/>
            </a:endParaRPr>
          </a:p>
          <a:p>
            <a:pPr marL="0" indent="0">
              <a:buNone/>
            </a:pPr>
            <a:endParaRPr lang="en-GB" dirty="0"/>
          </a:p>
        </p:txBody>
      </p:sp>
      <p:sp>
        <p:nvSpPr>
          <p:cNvPr id="5" name="Title 1">
            <a:extLst>
              <a:ext uri="{FF2B5EF4-FFF2-40B4-BE49-F238E27FC236}">
                <a16:creationId xmlns:a16="http://schemas.microsoft.com/office/drawing/2014/main" id="{1CB2678A-8B48-437B-5954-BB4BE37E8AE3}"/>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Sut y </a:t>
            </a:r>
            <a:r>
              <a:rPr lang="en-GB" sz="3200" dirty="0" err="1"/>
              <a:t>defnyddir</a:t>
            </a:r>
            <a:r>
              <a:rPr lang="en-GB" sz="3200" dirty="0"/>
              <a:t> AI </a:t>
            </a:r>
            <a:r>
              <a:rPr lang="en-GB" sz="3200" dirty="0" err="1"/>
              <a:t>yn</a:t>
            </a:r>
            <a:r>
              <a:rPr lang="en-GB" sz="3200" dirty="0"/>
              <a:t> </a:t>
            </a:r>
            <a:r>
              <a:rPr lang="en-GB" sz="3200" dirty="0" err="1"/>
              <a:t>addysg</a:t>
            </a:r>
            <a:r>
              <a:rPr lang="en-GB" sz="3200" dirty="0"/>
              <a:t>? </a:t>
            </a:r>
            <a:br>
              <a:rPr lang="en-GB" sz="3200" dirty="0"/>
            </a:br>
            <a:endParaRPr lang="en-GB" sz="3200" dirty="0"/>
          </a:p>
        </p:txBody>
      </p:sp>
    </p:spTree>
    <p:extLst>
      <p:ext uri="{BB962C8B-B14F-4D97-AF65-F5344CB8AC3E}">
        <p14:creationId xmlns:p14="http://schemas.microsoft.com/office/powerpoint/2010/main" val="3464125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p:txBody>
          <a:bodyPr>
            <a:normAutofit/>
          </a:bodyPr>
          <a:lstStyle/>
          <a:p>
            <a:pPr algn="r"/>
            <a:r>
              <a:rPr lang="en-GB" sz="3200" dirty="0"/>
              <a:t> How is AI used </a:t>
            </a:r>
            <a:br>
              <a:rPr lang="en-GB" sz="3200" dirty="0"/>
            </a:br>
            <a:r>
              <a:rPr lang="en-GB" sz="3200" dirty="0"/>
              <a:t>in education?                                      </a:t>
            </a:r>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lstStyle/>
          <a:p>
            <a:r>
              <a:rPr lang="en-GB" sz="2000" dirty="0" err="1"/>
              <a:t>Prosesau</a:t>
            </a:r>
            <a:r>
              <a:rPr lang="en-GB" sz="2000" dirty="0"/>
              <a:t> </a:t>
            </a:r>
            <a:r>
              <a:rPr lang="en-GB" sz="2000" dirty="0" err="1"/>
              <a:t>graddio</a:t>
            </a:r>
            <a:r>
              <a:rPr lang="en-GB" sz="2000" dirty="0"/>
              <a:t> </a:t>
            </a:r>
            <a:r>
              <a:rPr lang="en-GB" sz="2000" dirty="0" err="1"/>
              <a:t>awtomataidd</a:t>
            </a:r>
            <a:endParaRPr lang="en-GB" sz="2000" dirty="0"/>
          </a:p>
          <a:p>
            <a:r>
              <a:rPr lang="en-GB" sz="2000" dirty="0" err="1"/>
              <a:t>Mae'r</a:t>
            </a:r>
            <a:r>
              <a:rPr lang="en-GB" sz="2000" dirty="0"/>
              <a:t> </a:t>
            </a:r>
            <a:r>
              <a:rPr lang="en-GB" sz="2000" dirty="0" err="1"/>
              <a:t>rhain</a:t>
            </a:r>
            <a:r>
              <a:rPr lang="en-GB" sz="2000" dirty="0"/>
              <a:t> </a:t>
            </a:r>
            <a:r>
              <a:rPr lang="en-GB" sz="2000" dirty="0" err="1"/>
              <a:t>yn</a:t>
            </a:r>
            <a:r>
              <a:rPr lang="en-GB" sz="2000" dirty="0"/>
              <a:t> </a:t>
            </a:r>
            <a:r>
              <a:rPr lang="en-GB" sz="2000" dirty="0" err="1"/>
              <a:t>cael</a:t>
            </a:r>
            <a:r>
              <a:rPr lang="en-GB" sz="2000" dirty="0"/>
              <a:t> </a:t>
            </a:r>
            <a:r>
              <a:rPr lang="en-GB" sz="2000" dirty="0" err="1"/>
              <a:t>eu</a:t>
            </a:r>
            <a:r>
              <a:rPr lang="en-GB" sz="2000" dirty="0"/>
              <a:t> </a:t>
            </a:r>
            <a:r>
              <a:rPr lang="en-GB" sz="2000" dirty="0" err="1"/>
              <a:t>gyrru</a:t>
            </a:r>
            <a:r>
              <a:rPr lang="en-GB" sz="2000" dirty="0"/>
              <a:t> </a:t>
            </a:r>
            <a:r>
              <a:rPr lang="en-GB" sz="2000" dirty="0" err="1"/>
              <a:t>gan</a:t>
            </a:r>
            <a:r>
              <a:rPr lang="en-GB" sz="2000" dirty="0"/>
              <a:t> </a:t>
            </a:r>
            <a:r>
              <a:rPr lang="en-GB" sz="2000" dirty="0" err="1"/>
              <a:t>algorithmau</a:t>
            </a:r>
            <a:r>
              <a:rPr lang="en-GB" sz="2000" dirty="0"/>
              <a:t> AI ac </a:t>
            </a:r>
            <a:r>
              <a:rPr lang="en-GB" sz="2000" dirty="0" err="1"/>
              <a:t>yn</a:t>
            </a:r>
            <a:r>
              <a:rPr lang="en-GB" sz="2000" dirty="0"/>
              <a:t> </a:t>
            </a:r>
            <a:r>
              <a:rPr lang="en-GB" sz="2000" dirty="0" err="1"/>
              <a:t>arbed</a:t>
            </a:r>
            <a:r>
              <a:rPr lang="en-GB" sz="2000" dirty="0"/>
              <a:t> </a:t>
            </a:r>
            <a:r>
              <a:rPr lang="en-GB" sz="2000" dirty="0" err="1"/>
              <a:t>amser</a:t>
            </a:r>
            <a:r>
              <a:rPr lang="en-GB" sz="2000" dirty="0"/>
              <a:t> </a:t>
            </a:r>
            <a:r>
              <a:rPr lang="en-GB" sz="2000" dirty="0" err="1"/>
              <a:t>i</a:t>
            </a:r>
            <a:r>
              <a:rPr lang="en-GB" sz="2000" dirty="0"/>
              <a:t> </a:t>
            </a:r>
            <a:r>
              <a:rPr lang="en-GB" sz="2000" dirty="0" err="1"/>
              <a:t>addysgwyr</a:t>
            </a:r>
            <a:r>
              <a:rPr lang="en-GB" sz="2000" dirty="0"/>
              <a:t> ac </a:t>
            </a:r>
            <a:r>
              <a:rPr lang="en-GB" sz="2000" dirty="0" err="1"/>
              <a:t>yn</a:t>
            </a:r>
            <a:r>
              <a:rPr lang="en-GB" sz="2000" dirty="0"/>
              <a:t> </a:t>
            </a:r>
            <a:r>
              <a:rPr lang="en-GB" sz="2000" dirty="0" err="1"/>
              <a:t>sicrhau</a:t>
            </a:r>
            <a:r>
              <a:rPr lang="en-GB" sz="2000" dirty="0"/>
              <a:t> </a:t>
            </a:r>
            <a:r>
              <a:rPr lang="en-GB" sz="2000" dirty="0" err="1"/>
              <a:t>cysondeb</a:t>
            </a:r>
            <a:r>
              <a:rPr lang="en-GB" sz="2000" dirty="0"/>
              <a:t> wrth </a:t>
            </a:r>
            <a:r>
              <a:rPr lang="en-GB" sz="2000" dirty="0" err="1"/>
              <a:t>werthuso</a:t>
            </a:r>
            <a:r>
              <a:rPr lang="en-GB" sz="2000" dirty="0"/>
              <a:t>. </a:t>
            </a:r>
          </a:p>
          <a:p>
            <a:r>
              <a:rPr lang="en-GB" sz="2000" dirty="0"/>
              <a:t>Mae </a:t>
            </a:r>
            <a:r>
              <a:rPr lang="en-GB" sz="2000" dirty="0" err="1"/>
              <a:t>hyn</a:t>
            </a:r>
            <a:r>
              <a:rPr lang="en-GB" sz="2000" dirty="0"/>
              <a:t> </a:t>
            </a:r>
            <a:r>
              <a:rPr lang="en-GB" sz="2000" dirty="0" err="1"/>
              <a:t>yn</a:t>
            </a:r>
            <a:r>
              <a:rPr lang="en-GB" sz="2000" dirty="0"/>
              <a:t> </a:t>
            </a:r>
            <a:r>
              <a:rPr lang="en-GB" sz="2000" dirty="0" err="1"/>
              <a:t>caniatáu</a:t>
            </a:r>
            <a:r>
              <a:rPr lang="en-GB" sz="2000" dirty="0"/>
              <a:t> </a:t>
            </a:r>
            <a:r>
              <a:rPr lang="en-GB" sz="2000" dirty="0" err="1"/>
              <a:t>i</a:t>
            </a:r>
            <a:r>
              <a:rPr lang="en-GB" sz="2000" dirty="0"/>
              <a:t> </a:t>
            </a:r>
            <a:r>
              <a:rPr lang="en-GB" sz="2000" dirty="0" err="1"/>
              <a:t>athrawon</a:t>
            </a:r>
            <a:r>
              <a:rPr lang="en-GB" sz="2000" dirty="0"/>
              <a:t> </a:t>
            </a:r>
            <a:r>
              <a:rPr lang="en-GB" sz="2000" dirty="0" err="1"/>
              <a:t>ganolbwyntio</a:t>
            </a:r>
            <a:r>
              <a:rPr lang="en-GB" sz="2000" dirty="0"/>
              <a:t> </a:t>
            </a:r>
            <a:r>
              <a:rPr lang="en-GB" sz="2000" dirty="0" err="1"/>
              <a:t>ar</a:t>
            </a:r>
            <a:r>
              <a:rPr lang="en-GB" sz="2000" dirty="0"/>
              <a:t> </a:t>
            </a:r>
            <a:r>
              <a:rPr lang="en-GB" sz="2000" dirty="0" err="1"/>
              <a:t>ddarparu</a:t>
            </a:r>
            <a:r>
              <a:rPr lang="en-GB" sz="2000" dirty="0"/>
              <a:t> </a:t>
            </a:r>
            <a:r>
              <a:rPr lang="en-GB" sz="2000" dirty="0" err="1"/>
              <a:t>adborth</a:t>
            </a:r>
            <a:r>
              <a:rPr lang="en-GB" sz="2000" dirty="0"/>
              <a:t> ac </a:t>
            </a:r>
            <a:r>
              <a:rPr lang="en-GB" sz="2000" dirty="0" err="1"/>
              <a:t>arweiniad</a:t>
            </a:r>
            <a:r>
              <a:rPr lang="en-GB" sz="2000" dirty="0"/>
              <a:t> </a:t>
            </a:r>
            <a:r>
              <a:rPr lang="en-GB" sz="2000" dirty="0" err="1"/>
              <a:t>wedi'i</a:t>
            </a:r>
            <a:r>
              <a:rPr lang="en-GB" sz="2000" dirty="0"/>
              <a:t> </a:t>
            </a:r>
            <a:r>
              <a:rPr lang="en-GB" sz="2000" dirty="0" err="1"/>
              <a:t>dargedu</a:t>
            </a:r>
            <a:r>
              <a:rPr lang="en-GB" sz="2000" dirty="0"/>
              <a:t> </a:t>
            </a:r>
            <a:r>
              <a:rPr lang="en-GB" sz="2000" dirty="0" err="1"/>
              <a:t>i</a:t>
            </a:r>
            <a:r>
              <a:rPr lang="en-GB" sz="2000" dirty="0"/>
              <a:t> </a:t>
            </a:r>
            <a:r>
              <a:rPr lang="en-GB" sz="2000" dirty="0" err="1"/>
              <a:t>fyfyrwyr</a:t>
            </a:r>
            <a:r>
              <a:rPr lang="en-GB" sz="2000" dirty="0"/>
              <a:t>, </a:t>
            </a:r>
            <a:r>
              <a:rPr lang="en-GB" sz="2000" dirty="0" err="1"/>
              <a:t>gan</a:t>
            </a:r>
            <a:r>
              <a:rPr lang="en-GB" sz="2000" dirty="0"/>
              <a:t> </a:t>
            </a:r>
            <a:r>
              <a:rPr lang="en-GB" sz="2000" dirty="0" err="1"/>
              <a:t>wella</a:t>
            </a:r>
            <a:r>
              <a:rPr lang="en-GB" sz="2000" dirty="0"/>
              <a:t> </a:t>
            </a:r>
            <a:r>
              <a:rPr lang="en-GB" sz="2000" dirty="0" err="1"/>
              <a:t>eu</a:t>
            </a:r>
            <a:r>
              <a:rPr lang="en-GB" sz="2000" dirty="0"/>
              <a:t> </a:t>
            </a:r>
            <a:r>
              <a:rPr lang="en-GB" sz="2000" dirty="0" err="1"/>
              <a:t>profiad</a:t>
            </a:r>
            <a:r>
              <a:rPr lang="en-GB" sz="2000" dirty="0"/>
              <a:t> </a:t>
            </a:r>
            <a:r>
              <a:rPr lang="en-GB" sz="2000" dirty="0" err="1"/>
              <a:t>dysgu</a:t>
            </a:r>
            <a:endParaRPr lang="en-GB" sz="2000" dirty="0"/>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p:txBody>
          <a:bodyPr>
            <a:noAutofit/>
          </a:bodyPr>
          <a:lstStyle/>
          <a:p>
            <a:r>
              <a:rPr lang="en-GB" sz="2000" dirty="0">
                <a:latin typeface="-apple-system"/>
              </a:rPr>
              <a:t>A</a:t>
            </a:r>
            <a:r>
              <a:rPr lang="en-GB" sz="2000" b="0" i="0" dirty="0">
                <a:effectLst/>
                <a:latin typeface="-apple-system"/>
              </a:rPr>
              <a:t>utomating grading processes</a:t>
            </a:r>
          </a:p>
          <a:p>
            <a:pPr marL="0" indent="0">
              <a:buNone/>
            </a:pPr>
            <a:r>
              <a:rPr lang="en-GB" sz="2400" b="0" i="0" dirty="0">
                <a:effectLst/>
                <a:latin typeface="-apple-system"/>
              </a:rPr>
              <a:t>These are driven by AI algorithms and save educators time and ensure consistency in evaluation. </a:t>
            </a:r>
          </a:p>
          <a:p>
            <a:pPr marL="0" indent="0">
              <a:buNone/>
            </a:pPr>
            <a:r>
              <a:rPr lang="en-GB" sz="2400" b="0" i="0" dirty="0">
                <a:effectLst/>
                <a:latin typeface="-apple-system"/>
              </a:rPr>
              <a:t>This allows teachers to focus on providing targeted feedback and guidance to students, enhancing their learning experience</a:t>
            </a:r>
          </a:p>
          <a:p>
            <a:pPr marL="0" indent="0" algn="r">
              <a:buNone/>
            </a:pPr>
            <a:r>
              <a:rPr lang="en-GB" sz="1200" dirty="0"/>
              <a:t>(</a:t>
            </a:r>
            <a:r>
              <a:rPr lang="en-GB" sz="1200" dirty="0" err="1"/>
              <a:t>Linkedin</a:t>
            </a:r>
            <a:r>
              <a:rPr lang="en-GB" sz="1200" dirty="0"/>
              <a:t>, 2023)</a:t>
            </a:r>
          </a:p>
          <a:p>
            <a:pPr marL="0" indent="0" algn="r">
              <a:buNone/>
            </a:pPr>
            <a:endParaRPr lang="en-GB" sz="2400" b="0" i="0" dirty="0">
              <a:effectLst/>
              <a:latin typeface="-apple-system"/>
            </a:endParaRPr>
          </a:p>
        </p:txBody>
      </p:sp>
      <p:sp>
        <p:nvSpPr>
          <p:cNvPr id="6" name="Title 1">
            <a:extLst>
              <a:ext uri="{FF2B5EF4-FFF2-40B4-BE49-F238E27FC236}">
                <a16:creationId xmlns:a16="http://schemas.microsoft.com/office/drawing/2014/main" id="{83FD23D8-0393-EFBF-EB74-B866B27C3135}"/>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Sut y </a:t>
            </a:r>
            <a:r>
              <a:rPr lang="en-GB" sz="3200" dirty="0" err="1"/>
              <a:t>defnyddir</a:t>
            </a:r>
            <a:r>
              <a:rPr lang="en-GB" sz="3200" dirty="0"/>
              <a:t> AI </a:t>
            </a:r>
            <a:r>
              <a:rPr lang="en-GB" sz="3200" dirty="0" err="1"/>
              <a:t>yn</a:t>
            </a:r>
            <a:r>
              <a:rPr lang="en-GB" sz="3200" dirty="0"/>
              <a:t> </a:t>
            </a:r>
            <a:r>
              <a:rPr lang="en-GB" sz="3200" dirty="0" err="1"/>
              <a:t>addysg</a:t>
            </a:r>
            <a:r>
              <a:rPr lang="en-GB" sz="3200" dirty="0"/>
              <a:t>? </a:t>
            </a:r>
            <a:br>
              <a:rPr lang="en-GB" sz="3200" dirty="0"/>
            </a:br>
            <a:endParaRPr lang="en-GB" sz="3200" dirty="0"/>
          </a:p>
        </p:txBody>
      </p:sp>
    </p:spTree>
    <p:extLst>
      <p:ext uri="{BB962C8B-B14F-4D97-AF65-F5344CB8AC3E}">
        <p14:creationId xmlns:p14="http://schemas.microsoft.com/office/powerpoint/2010/main" val="2476497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5C0B-E649-AB30-39D0-122BFFF043F3}"/>
              </a:ext>
            </a:extLst>
          </p:cNvPr>
          <p:cNvSpPr>
            <a:spLocks noGrp="1"/>
          </p:cNvSpPr>
          <p:nvPr>
            <p:ph type="title"/>
          </p:nvPr>
        </p:nvSpPr>
        <p:spPr/>
        <p:txBody>
          <a:bodyPr>
            <a:normAutofit/>
          </a:bodyPr>
          <a:lstStyle/>
          <a:p>
            <a:pPr algn="r"/>
            <a:r>
              <a:rPr lang="en-GB" sz="3200" dirty="0"/>
              <a:t> How is AI used </a:t>
            </a:r>
            <a:br>
              <a:rPr lang="en-GB" sz="3200" dirty="0"/>
            </a:br>
            <a:r>
              <a:rPr lang="en-GB" sz="3200" dirty="0"/>
              <a:t>in education?</a:t>
            </a:r>
            <a:br>
              <a:rPr lang="en-GB" sz="3200" dirty="0"/>
            </a:br>
            <a:endParaRPr lang="en-GB" sz="1200" dirty="0"/>
          </a:p>
        </p:txBody>
      </p:sp>
      <p:sp>
        <p:nvSpPr>
          <p:cNvPr id="3" name="Content Placeholder 2">
            <a:extLst>
              <a:ext uri="{FF2B5EF4-FFF2-40B4-BE49-F238E27FC236}">
                <a16:creationId xmlns:a16="http://schemas.microsoft.com/office/drawing/2014/main" id="{769F912C-6558-4AF6-099B-0024A5D691B1}"/>
              </a:ext>
            </a:extLst>
          </p:cNvPr>
          <p:cNvSpPr>
            <a:spLocks noGrp="1"/>
          </p:cNvSpPr>
          <p:nvPr>
            <p:ph sz="half" idx="1"/>
          </p:nvPr>
        </p:nvSpPr>
        <p:spPr/>
        <p:txBody>
          <a:bodyPr/>
          <a:lstStyle/>
          <a:p>
            <a:r>
              <a:rPr lang="en-GB" sz="2000" dirty="0" err="1"/>
              <a:t>Trwy</a:t>
            </a:r>
            <a:r>
              <a:rPr lang="en-GB" sz="2000" dirty="0"/>
              <a:t> </a:t>
            </a:r>
            <a:r>
              <a:rPr lang="en-GB" sz="2000" dirty="0" err="1"/>
              <a:t>gofleidio</a:t>
            </a:r>
            <a:r>
              <a:rPr lang="en-GB" sz="2000" dirty="0"/>
              <a:t> AI, </a:t>
            </a:r>
            <a:r>
              <a:rPr lang="en-GB" sz="2000" dirty="0" err="1"/>
              <a:t>gallwn</a:t>
            </a:r>
            <a:r>
              <a:rPr lang="en-GB" sz="2000" dirty="0"/>
              <a:t> </a:t>
            </a:r>
            <a:r>
              <a:rPr lang="en-GB" sz="2000" dirty="0" err="1"/>
              <a:t>greu</a:t>
            </a:r>
            <a:r>
              <a:rPr lang="en-GB" sz="2000" dirty="0"/>
              <a:t> </a:t>
            </a:r>
            <a:r>
              <a:rPr lang="en-GB" sz="2000" dirty="0" err="1"/>
              <a:t>amgylchedd</a:t>
            </a:r>
            <a:r>
              <a:rPr lang="en-GB" sz="2000" dirty="0"/>
              <a:t> </a:t>
            </a:r>
            <a:r>
              <a:rPr lang="en-GB" sz="2000" dirty="0" err="1"/>
              <a:t>addysgol</a:t>
            </a:r>
            <a:r>
              <a:rPr lang="en-GB" sz="2000" dirty="0"/>
              <a:t> </a:t>
            </a:r>
            <a:r>
              <a:rPr lang="en-GB" sz="2000" dirty="0" err="1"/>
              <a:t>mwy</a:t>
            </a:r>
            <a:r>
              <a:rPr lang="en-GB" sz="2000" dirty="0"/>
              <a:t> </a:t>
            </a:r>
            <a:r>
              <a:rPr lang="en-GB" sz="2000" dirty="0" err="1"/>
              <a:t>effeithlon</a:t>
            </a:r>
            <a:r>
              <a:rPr lang="en-GB" sz="2000" dirty="0"/>
              <a:t> ac </a:t>
            </a:r>
            <a:r>
              <a:rPr lang="en-GB" sz="2000" dirty="0" err="1"/>
              <a:t>effeithiol</a:t>
            </a:r>
            <a:r>
              <a:rPr lang="en-GB" sz="2000" dirty="0"/>
              <a:t> </a:t>
            </a:r>
            <a:r>
              <a:rPr lang="en-GB" sz="2000" dirty="0" err="1"/>
              <a:t>sy'n</a:t>
            </a:r>
            <a:r>
              <a:rPr lang="en-GB" sz="2000" dirty="0"/>
              <a:t> </a:t>
            </a:r>
            <a:r>
              <a:rPr lang="en-GB" sz="2000" dirty="0" err="1"/>
              <a:t>darparu</a:t>
            </a:r>
            <a:r>
              <a:rPr lang="en-GB" sz="2000" dirty="0"/>
              <a:t> </a:t>
            </a:r>
            <a:r>
              <a:rPr lang="en-GB" sz="2000" dirty="0" err="1"/>
              <a:t>ar</a:t>
            </a:r>
            <a:r>
              <a:rPr lang="en-GB" sz="2000" dirty="0"/>
              <a:t> </a:t>
            </a:r>
            <a:r>
              <a:rPr lang="en-GB" sz="2000" dirty="0" err="1"/>
              <a:t>gyfer</a:t>
            </a:r>
            <a:r>
              <a:rPr lang="en-GB" sz="2000" dirty="0"/>
              <a:t> </a:t>
            </a:r>
            <a:r>
              <a:rPr lang="en-GB" sz="2000" dirty="0" err="1"/>
              <a:t>anghenion</a:t>
            </a:r>
            <a:r>
              <a:rPr lang="en-GB" sz="2000" dirty="0"/>
              <a:t> </a:t>
            </a:r>
            <a:r>
              <a:rPr lang="en-GB" sz="2000" dirty="0" err="1"/>
              <a:t>unigryw</a:t>
            </a:r>
            <a:r>
              <a:rPr lang="en-GB" sz="2000" dirty="0"/>
              <a:t> </a:t>
            </a:r>
            <a:r>
              <a:rPr lang="en-GB" sz="2000" dirty="0" err="1"/>
              <a:t>pob</a:t>
            </a:r>
            <a:r>
              <a:rPr lang="en-GB" sz="2000" dirty="0"/>
              <a:t> </a:t>
            </a:r>
            <a:r>
              <a:rPr lang="en-GB" sz="2000" dirty="0" err="1"/>
              <a:t>myfyriwr</a:t>
            </a:r>
            <a:r>
              <a:rPr lang="en-GB" sz="2000" dirty="0"/>
              <a:t>. </a:t>
            </a:r>
          </a:p>
          <a:p>
            <a:r>
              <a:rPr lang="en-GB" sz="2000" dirty="0"/>
              <a:t>Wrth </a:t>
            </a:r>
            <a:r>
              <a:rPr lang="en-GB" sz="2000" dirty="0" err="1"/>
              <a:t>i</a:t>
            </a:r>
            <a:r>
              <a:rPr lang="en-GB" sz="2000" dirty="0"/>
              <a:t> AI </a:t>
            </a:r>
            <a:r>
              <a:rPr lang="en-GB" sz="2000" dirty="0" err="1"/>
              <a:t>ddatblygu</a:t>
            </a:r>
            <a:r>
              <a:rPr lang="en-GB" sz="2000" dirty="0"/>
              <a:t>, </a:t>
            </a:r>
            <a:r>
              <a:rPr lang="en-GB" sz="2000" dirty="0" err="1"/>
              <a:t>mae'n</a:t>
            </a:r>
            <a:r>
              <a:rPr lang="en-GB" sz="2000" dirty="0"/>
              <a:t> </a:t>
            </a:r>
            <a:r>
              <a:rPr lang="en-GB" sz="2000" dirty="0" err="1"/>
              <a:t>hanfodol</a:t>
            </a:r>
            <a:r>
              <a:rPr lang="en-GB" sz="2000" dirty="0"/>
              <a:t> </a:t>
            </a:r>
            <a:r>
              <a:rPr lang="en-GB" sz="2000" dirty="0" err="1"/>
              <a:t>mynd</a:t>
            </a:r>
            <a:r>
              <a:rPr lang="en-GB" sz="2000" dirty="0"/>
              <a:t> </a:t>
            </a:r>
            <a:r>
              <a:rPr lang="en-GB" sz="2000" dirty="0" err="1"/>
              <a:t>i'r</a:t>
            </a:r>
            <a:r>
              <a:rPr lang="en-GB" sz="2000" dirty="0"/>
              <a:t> </a:t>
            </a:r>
            <a:r>
              <a:rPr lang="en-GB" sz="2000" dirty="0" err="1"/>
              <a:t>afael</a:t>
            </a:r>
            <a:r>
              <a:rPr lang="en-GB" sz="2000" dirty="0"/>
              <a:t> â </a:t>
            </a:r>
            <a:r>
              <a:rPr lang="en-GB" sz="2000" dirty="0" err="1"/>
              <a:t>heriau</a:t>
            </a:r>
            <a:r>
              <a:rPr lang="en-GB" sz="2000" dirty="0"/>
              <a:t> a </a:t>
            </a:r>
            <a:r>
              <a:rPr lang="en-GB" sz="2000" dirty="0" err="1"/>
              <a:t>sicrhau</a:t>
            </a:r>
            <a:r>
              <a:rPr lang="en-GB" sz="2000" dirty="0"/>
              <a:t> </a:t>
            </a:r>
            <a:r>
              <a:rPr lang="en-GB" sz="2000" dirty="0" err="1"/>
              <a:t>gweithredu</a:t>
            </a:r>
            <a:r>
              <a:rPr lang="en-GB" sz="2000" dirty="0"/>
              <a:t> </a:t>
            </a:r>
            <a:r>
              <a:rPr lang="en-GB" sz="2000" dirty="0" err="1"/>
              <a:t>cyfrifol</a:t>
            </a:r>
            <a:r>
              <a:rPr lang="en-GB" sz="2000" dirty="0"/>
              <a:t> </a:t>
            </a:r>
            <a:r>
              <a:rPr lang="en-GB" sz="2000" dirty="0" err="1"/>
              <a:t>i</a:t>
            </a:r>
            <a:r>
              <a:rPr lang="en-GB" sz="2000" dirty="0"/>
              <a:t> </a:t>
            </a:r>
            <a:r>
              <a:rPr lang="en-GB" sz="2000" dirty="0" err="1"/>
              <a:t>wneud</a:t>
            </a:r>
            <a:r>
              <a:rPr lang="en-GB" sz="2000" dirty="0"/>
              <a:t> y </a:t>
            </a:r>
            <a:r>
              <a:rPr lang="en-GB" sz="2000" dirty="0" err="1"/>
              <a:t>mwyaf</a:t>
            </a:r>
            <a:r>
              <a:rPr lang="en-GB" sz="2000" dirty="0"/>
              <a:t> </a:t>
            </a:r>
            <a:r>
              <a:rPr lang="en-GB" sz="2000" dirty="0" err="1"/>
              <a:t>o'i</a:t>
            </a:r>
            <a:r>
              <a:rPr lang="en-GB" sz="2000" dirty="0"/>
              <a:t> </a:t>
            </a:r>
            <a:r>
              <a:rPr lang="en-GB" sz="2000" dirty="0" err="1"/>
              <a:t>fanteision</a:t>
            </a:r>
            <a:r>
              <a:rPr lang="en-GB" sz="2000" dirty="0"/>
              <a:t> </a:t>
            </a:r>
            <a:r>
              <a:rPr lang="en-GB" sz="2000" dirty="0" err="1"/>
              <a:t>mewn</a:t>
            </a:r>
            <a:r>
              <a:rPr lang="en-GB" sz="2000" dirty="0"/>
              <a:t> </a:t>
            </a:r>
            <a:r>
              <a:rPr lang="en-GB" sz="2000" dirty="0" err="1"/>
              <a:t>addysg</a:t>
            </a:r>
            <a:r>
              <a:rPr lang="en-GB" sz="2000" dirty="0"/>
              <a:t>.</a:t>
            </a:r>
          </a:p>
          <a:p>
            <a:endParaRPr lang="en-GB" dirty="0"/>
          </a:p>
        </p:txBody>
      </p:sp>
      <p:sp>
        <p:nvSpPr>
          <p:cNvPr id="4" name="Content Placeholder 3">
            <a:extLst>
              <a:ext uri="{FF2B5EF4-FFF2-40B4-BE49-F238E27FC236}">
                <a16:creationId xmlns:a16="http://schemas.microsoft.com/office/drawing/2014/main" id="{68071B9E-7B14-CD57-C5EA-FECD49D7080C}"/>
              </a:ext>
            </a:extLst>
          </p:cNvPr>
          <p:cNvSpPr>
            <a:spLocks noGrp="1"/>
          </p:cNvSpPr>
          <p:nvPr>
            <p:ph sz="half" idx="2"/>
          </p:nvPr>
        </p:nvSpPr>
        <p:spPr/>
        <p:txBody>
          <a:bodyPr>
            <a:noAutofit/>
          </a:bodyPr>
          <a:lstStyle/>
          <a:p>
            <a:r>
              <a:rPr lang="en-GB" sz="2400" b="0" i="0" dirty="0">
                <a:effectLst/>
                <a:latin typeface="-apple-system"/>
              </a:rPr>
              <a:t>By embracing AI, we can create a more efficient and effective educational environment that caters to the unique needs of every student. </a:t>
            </a:r>
          </a:p>
          <a:p>
            <a:r>
              <a:rPr lang="en-GB" sz="2400" b="0" i="0" dirty="0">
                <a:effectLst/>
                <a:latin typeface="-apple-system"/>
              </a:rPr>
              <a:t>As AI advances, it is crucial to address challenges and ensure responsible implementation to maximize its benefits in education.</a:t>
            </a:r>
          </a:p>
          <a:p>
            <a:pPr marL="0" indent="0" algn="r">
              <a:buNone/>
            </a:pPr>
            <a:r>
              <a:rPr lang="en-GB" sz="1200" dirty="0"/>
              <a:t>(</a:t>
            </a:r>
            <a:r>
              <a:rPr lang="en-GB" sz="1200" dirty="0" err="1"/>
              <a:t>Linkedin</a:t>
            </a:r>
            <a:r>
              <a:rPr lang="en-GB" sz="1200" dirty="0"/>
              <a:t>, 2023)</a:t>
            </a:r>
          </a:p>
        </p:txBody>
      </p:sp>
      <p:sp>
        <p:nvSpPr>
          <p:cNvPr id="5" name="Title 1">
            <a:extLst>
              <a:ext uri="{FF2B5EF4-FFF2-40B4-BE49-F238E27FC236}">
                <a16:creationId xmlns:a16="http://schemas.microsoft.com/office/drawing/2014/main" id="{635F3570-5095-01C7-0E4E-9708835592DA}"/>
              </a:ext>
            </a:extLst>
          </p:cNvPr>
          <p:cNvSpPr txBox="1">
            <a:spLocks/>
          </p:cNvSpPr>
          <p:nvPr/>
        </p:nvSpPr>
        <p:spPr>
          <a:xfrm>
            <a:off x="-300278" y="609600"/>
            <a:ext cx="4525895"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Sut y </a:t>
            </a:r>
            <a:r>
              <a:rPr lang="en-GB" sz="3200" dirty="0" err="1"/>
              <a:t>defnyddir</a:t>
            </a:r>
            <a:r>
              <a:rPr lang="en-GB" sz="3200" dirty="0"/>
              <a:t> AI </a:t>
            </a:r>
            <a:r>
              <a:rPr lang="en-GB" sz="3200" dirty="0" err="1"/>
              <a:t>yn</a:t>
            </a:r>
            <a:r>
              <a:rPr lang="en-GB" sz="3200" dirty="0"/>
              <a:t> </a:t>
            </a:r>
            <a:r>
              <a:rPr lang="en-GB" sz="3200" dirty="0" err="1"/>
              <a:t>addysg</a:t>
            </a:r>
            <a:r>
              <a:rPr lang="en-GB" sz="3200" dirty="0"/>
              <a:t>? </a:t>
            </a:r>
            <a:br>
              <a:rPr lang="en-GB" sz="3200" dirty="0"/>
            </a:br>
            <a:endParaRPr lang="en-GB" sz="3200" dirty="0"/>
          </a:p>
        </p:txBody>
      </p:sp>
    </p:spTree>
    <p:extLst>
      <p:ext uri="{BB962C8B-B14F-4D97-AF65-F5344CB8AC3E}">
        <p14:creationId xmlns:p14="http://schemas.microsoft.com/office/powerpoint/2010/main" val="4214023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51B75-572D-ADD8-A2E9-DF391217E949}"/>
              </a:ext>
            </a:extLst>
          </p:cNvPr>
          <p:cNvSpPr>
            <a:spLocks noGrp="1"/>
          </p:cNvSpPr>
          <p:nvPr>
            <p:ph type="title"/>
          </p:nvPr>
        </p:nvSpPr>
        <p:spPr/>
        <p:txBody>
          <a:bodyPr>
            <a:normAutofit fontScale="90000"/>
          </a:bodyPr>
          <a:lstStyle/>
          <a:p>
            <a:pPr algn="r"/>
            <a:r>
              <a:rPr lang="en-GB" dirty="0"/>
              <a:t>Challenges to using AI</a:t>
            </a:r>
            <a:br>
              <a:rPr lang="en-GB" dirty="0"/>
            </a:br>
            <a:r>
              <a:rPr lang="en-GB" dirty="0"/>
              <a:t>in education</a:t>
            </a:r>
            <a:br>
              <a:rPr lang="en-GB" dirty="0"/>
            </a:br>
            <a:r>
              <a:rPr lang="en-GB" dirty="0"/>
              <a:t>            </a:t>
            </a:r>
          </a:p>
        </p:txBody>
      </p:sp>
      <p:sp>
        <p:nvSpPr>
          <p:cNvPr id="3" name="Content Placeholder 2">
            <a:extLst>
              <a:ext uri="{FF2B5EF4-FFF2-40B4-BE49-F238E27FC236}">
                <a16:creationId xmlns:a16="http://schemas.microsoft.com/office/drawing/2014/main" id="{1A541A37-E591-26D8-F662-674FBF0F9C6A}"/>
              </a:ext>
            </a:extLst>
          </p:cNvPr>
          <p:cNvSpPr>
            <a:spLocks noGrp="1"/>
          </p:cNvSpPr>
          <p:nvPr>
            <p:ph sz="half" idx="1"/>
          </p:nvPr>
        </p:nvSpPr>
        <p:spPr/>
        <p:txBody>
          <a:bodyPr>
            <a:normAutofit lnSpcReduction="10000"/>
          </a:bodyPr>
          <a:lstStyle/>
          <a:p>
            <a:r>
              <a:rPr lang="en-GB" dirty="0" err="1"/>
              <a:t>Twyllo</a:t>
            </a:r>
            <a:r>
              <a:rPr lang="en-GB" dirty="0"/>
              <a:t> </a:t>
            </a:r>
            <a:r>
              <a:rPr lang="en-GB" dirty="0" err="1"/>
              <a:t>gan</a:t>
            </a:r>
            <a:r>
              <a:rPr lang="en-GB" dirty="0"/>
              <a:t> </a:t>
            </a:r>
            <a:r>
              <a:rPr lang="en-GB" dirty="0" err="1"/>
              <a:t>fyfyrwyr</a:t>
            </a:r>
            <a:r>
              <a:rPr lang="en-GB" dirty="0"/>
              <a:t> / dim </a:t>
            </a:r>
            <a:r>
              <a:rPr lang="en-GB" dirty="0" err="1"/>
              <a:t>yn</a:t>
            </a:r>
            <a:r>
              <a:rPr lang="en-GB" dirty="0"/>
              <a:t> </a:t>
            </a:r>
            <a:r>
              <a:rPr lang="en-GB" dirty="0" err="1"/>
              <a:t>datrys</a:t>
            </a:r>
            <a:r>
              <a:rPr lang="en-GB" dirty="0"/>
              <a:t> </a:t>
            </a:r>
            <a:r>
              <a:rPr lang="en-GB" dirty="0" err="1"/>
              <a:t>problemau</a:t>
            </a:r>
            <a:r>
              <a:rPr lang="en-GB" dirty="0"/>
              <a:t> </a:t>
            </a:r>
            <a:r>
              <a:rPr lang="en-GB" dirty="0" err="1"/>
              <a:t>drostynt</a:t>
            </a:r>
            <a:r>
              <a:rPr lang="en-GB" dirty="0"/>
              <a:t> </a:t>
            </a:r>
            <a:r>
              <a:rPr lang="en-GB" dirty="0" err="1"/>
              <a:t>eu</a:t>
            </a:r>
            <a:r>
              <a:rPr lang="en-GB" dirty="0"/>
              <a:t> </a:t>
            </a:r>
            <a:r>
              <a:rPr lang="en-GB" dirty="0" err="1"/>
              <a:t>hunain</a:t>
            </a:r>
            <a:endParaRPr lang="en-GB" dirty="0"/>
          </a:p>
          <a:p>
            <a:r>
              <a:rPr lang="en-GB" dirty="0" err="1"/>
              <a:t>Rhagfarn</a:t>
            </a:r>
            <a:r>
              <a:rPr lang="en-GB" dirty="0"/>
              <a:t> </a:t>
            </a:r>
            <a:r>
              <a:rPr lang="en-GB" dirty="0" err="1"/>
              <a:t>mewn</a:t>
            </a:r>
            <a:r>
              <a:rPr lang="en-GB" dirty="0"/>
              <a:t> </a:t>
            </a:r>
            <a:r>
              <a:rPr lang="en-GB" dirty="0" err="1"/>
              <a:t>algorithmau</a:t>
            </a:r>
            <a:r>
              <a:rPr lang="en-GB" dirty="0"/>
              <a:t> AI</a:t>
            </a:r>
          </a:p>
          <a:p>
            <a:r>
              <a:rPr lang="en-GB" dirty="0" err="1"/>
              <a:t>Llai</a:t>
            </a:r>
            <a:r>
              <a:rPr lang="en-GB" dirty="0"/>
              <a:t> o </a:t>
            </a:r>
            <a:r>
              <a:rPr lang="en-GB" dirty="0" err="1"/>
              <a:t>gysylltiad</a:t>
            </a:r>
            <a:r>
              <a:rPr lang="en-GB" dirty="0"/>
              <a:t> </a:t>
            </a:r>
            <a:r>
              <a:rPr lang="en-GB" dirty="0" err="1"/>
              <a:t>cymdeithasol</a:t>
            </a:r>
            <a:r>
              <a:rPr lang="en-GB" dirty="0"/>
              <a:t> </a:t>
            </a:r>
          </a:p>
          <a:p>
            <a:r>
              <a:rPr lang="en-GB" dirty="0" err="1"/>
              <a:t>Gorddibyniaeth</a:t>
            </a:r>
            <a:r>
              <a:rPr lang="en-GB" dirty="0"/>
              <a:t> </a:t>
            </a:r>
            <a:r>
              <a:rPr lang="en-GB" dirty="0" err="1"/>
              <a:t>ar</a:t>
            </a:r>
            <a:r>
              <a:rPr lang="en-GB" dirty="0"/>
              <a:t> </a:t>
            </a:r>
            <a:r>
              <a:rPr lang="en-GB" dirty="0" err="1"/>
              <a:t>dechnoleg</a:t>
            </a:r>
            <a:endParaRPr lang="en-GB" dirty="0"/>
          </a:p>
          <a:p>
            <a:r>
              <a:rPr lang="en-GB" dirty="0" err="1"/>
              <a:t>Materion</a:t>
            </a:r>
            <a:r>
              <a:rPr lang="en-GB" dirty="0"/>
              <a:t> </a:t>
            </a:r>
            <a:r>
              <a:rPr lang="en-GB" dirty="0" err="1"/>
              <a:t>ecwiti</a:t>
            </a:r>
            <a:r>
              <a:rPr lang="en-GB" dirty="0"/>
              <a:t> </a:t>
            </a:r>
            <a:r>
              <a:rPr lang="en-GB" sz="1200" dirty="0"/>
              <a:t>(Education Next, 2023)</a:t>
            </a:r>
          </a:p>
          <a:p>
            <a:endParaRPr lang="en-GB" sz="1200" dirty="0"/>
          </a:p>
          <a:p>
            <a:r>
              <a:rPr lang="en-GB" dirty="0" err="1"/>
              <a:t>Twyllwybodaeth</a:t>
            </a:r>
            <a:r>
              <a:rPr lang="en-GB" dirty="0"/>
              <a:t>/</a:t>
            </a:r>
            <a:r>
              <a:rPr lang="en-GB" dirty="0" err="1"/>
              <a:t>Anghywirdeb</a:t>
            </a:r>
            <a:endParaRPr lang="en-GB" dirty="0"/>
          </a:p>
          <a:p>
            <a:pPr marL="0" indent="0">
              <a:buNone/>
            </a:pPr>
            <a:r>
              <a:rPr lang="en-GB" sz="1200" dirty="0"/>
              <a:t>                                                              (FT, 2023)</a:t>
            </a:r>
          </a:p>
          <a:p>
            <a:endParaRPr lang="en-GB" dirty="0"/>
          </a:p>
          <a:p>
            <a:endParaRPr lang="en-GB" dirty="0"/>
          </a:p>
        </p:txBody>
      </p:sp>
      <p:sp>
        <p:nvSpPr>
          <p:cNvPr id="4" name="Content Placeholder 3">
            <a:extLst>
              <a:ext uri="{FF2B5EF4-FFF2-40B4-BE49-F238E27FC236}">
                <a16:creationId xmlns:a16="http://schemas.microsoft.com/office/drawing/2014/main" id="{5110E0C2-4BEE-8ED0-557F-4EDF8DC10CEF}"/>
              </a:ext>
            </a:extLst>
          </p:cNvPr>
          <p:cNvSpPr>
            <a:spLocks noGrp="1"/>
          </p:cNvSpPr>
          <p:nvPr>
            <p:ph sz="half" idx="2"/>
          </p:nvPr>
        </p:nvSpPr>
        <p:spPr/>
        <p:txBody>
          <a:bodyPr>
            <a:normAutofit lnSpcReduction="10000"/>
          </a:bodyPr>
          <a:lstStyle/>
          <a:p>
            <a:r>
              <a:rPr lang="en-GB" sz="2400" b="0" i="0" dirty="0">
                <a:solidFill>
                  <a:srgbClr val="202124"/>
                </a:solidFill>
                <a:effectLst/>
                <a:latin typeface="Google Sans"/>
              </a:rPr>
              <a:t>Student cheating/not solving problems for themselves</a:t>
            </a:r>
          </a:p>
          <a:p>
            <a:r>
              <a:rPr lang="en-GB" sz="2400" b="0" i="0" dirty="0">
                <a:solidFill>
                  <a:srgbClr val="202124"/>
                </a:solidFill>
                <a:effectLst/>
                <a:latin typeface="Google Sans"/>
              </a:rPr>
              <a:t>Bias in AI algorithms</a:t>
            </a:r>
          </a:p>
          <a:p>
            <a:r>
              <a:rPr lang="en-GB" sz="2400" b="0" i="0" dirty="0">
                <a:solidFill>
                  <a:srgbClr val="202124"/>
                </a:solidFill>
                <a:effectLst/>
                <a:latin typeface="Google Sans"/>
              </a:rPr>
              <a:t>Decreased social connection </a:t>
            </a:r>
          </a:p>
          <a:p>
            <a:r>
              <a:rPr lang="en-GB" sz="2400" b="0" i="0" dirty="0">
                <a:solidFill>
                  <a:srgbClr val="202124"/>
                </a:solidFill>
                <a:effectLst/>
                <a:latin typeface="Google Sans"/>
              </a:rPr>
              <a:t>Overreliance on technology</a:t>
            </a:r>
          </a:p>
          <a:p>
            <a:r>
              <a:rPr lang="en-GB" sz="2400" b="0" i="0" dirty="0">
                <a:solidFill>
                  <a:srgbClr val="202124"/>
                </a:solidFill>
                <a:effectLst/>
                <a:latin typeface="Google Sans"/>
              </a:rPr>
              <a:t>Equity issues    </a:t>
            </a:r>
            <a:r>
              <a:rPr lang="en-GB" sz="1200" dirty="0">
                <a:solidFill>
                  <a:srgbClr val="202124"/>
                </a:solidFill>
                <a:latin typeface="Google Sans"/>
              </a:rPr>
              <a:t>(</a:t>
            </a:r>
            <a:r>
              <a:rPr lang="en-GB" sz="1200" dirty="0" err="1">
                <a:solidFill>
                  <a:srgbClr val="202124"/>
                </a:solidFill>
                <a:latin typeface="Google Sans"/>
              </a:rPr>
              <a:t>EducationNext</a:t>
            </a:r>
            <a:r>
              <a:rPr lang="en-GB" sz="1200" dirty="0">
                <a:solidFill>
                  <a:srgbClr val="202124"/>
                </a:solidFill>
                <a:latin typeface="Google Sans"/>
              </a:rPr>
              <a:t>, 2023)</a:t>
            </a:r>
          </a:p>
          <a:p>
            <a:pPr algn="l">
              <a:buFont typeface="Arial" panose="020B0604020202020204" pitchFamily="34" charset="0"/>
              <a:buChar char="•"/>
            </a:pPr>
            <a:endParaRPr lang="en-GB" sz="1200" b="0" i="0" dirty="0">
              <a:solidFill>
                <a:srgbClr val="202124"/>
              </a:solidFill>
              <a:effectLst/>
              <a:latin typeface="Google Sans"/>
            </a:endParaRPr>
          </a:p>
          <a:p>
            <a:r>
              <a:rPr lang="en-GB" sz="2400" dirty="0">
                <a:latin typeface="Google Sans"/>
              </a:rPr>
              <a:t>Disinformation/Inaccuracy  </a:t>
            </a:r>
          </a:p>
          <a:p>
            <a:pPr marL="0" indent="0" algn="r">
              <a:buNone/>
            </a:pPr>
            <a:r>
              <a:rPr lang="en-GB" sz="1200" dirty="0">
                <a:latin typeface="Google Sans"/>
              </a:rPr>
              <a:t>(FT, 2023)</a:t>
            </a:r>
          </a:p>
        </p:txBody>
      </p:sp>
      <p:sp>
        <p:nvSpPr>
          <p:cNvPr id="5" name="Title 1">
            <a:extLst>
              <a:ext uri="{FF2B5EF4-FFF2-40B4-BE49-F238E27FC236}">
                <a16:creationId xmlns:a16="http://schemas.microsoft.com/office/drawing/2014/main" id="{597129C0-B06F-7DEA-B358-5A18EFB36C41}"/>
              </a:ext>
            </a:extLst>
          </p:cNvPr>
          <p:cNvSpPr txBox="1">
            <a:spLocks/>
          </p:cNvSpPr>
          <p:nvPr/>
        </p:nvSpPr>
        <p:spPr>
          <a:xfrm>
            <a:off x="-300278" y="609600"/>
            <a:ext cx="4973878" cy="1320800"/>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3200" dirty="0"/>
              <a:t>             </a:t>
            </a:r>
            <a:r>
              <a:rPr lang="en-GB" sz="3200" dirty="0" err="1"/>
              <a:t>Heriau</a:t>
            </a:r>
            <a:r>
              <a:rPr lang="en-GB" sz="3200" dirty="0"/>
              <a:t> </a:t>
            </a:r>
            <a:r>
              <a:rPr lang="en-GB" sz="3200" dirty="0" err="1"/>
              <a:t>i</a:t>
            </a:r>
            <a:r>
              <a:rPr lang="en-GB" sz="3200" dirty="0"/>
              <a:t> </a:t>
            </a:r>
            <a:r>
              <a:rPr lang="en-GB" sz="3200" dirty="0" err="1"/>
              <a:t>defnyddio</a:t>
            </a:r>
            <a:r>
              <a:rPr lang="en-GB" sz="3200" dirty="0"/>
              <a:t> AI </a:t>
            </a:r>
            <a:r>
              <a:rPr lang="en-GB" sz="3200" dirty="0" err="1"/>
              <a:t>yn</a:t>
            </a:r>
            <a:r>
              <a:rPr lang="en-GB" sz="3200" dirty="0"/>
              <a:t> </a:t>
            </a:r>
            <a:r>
              <a:rPr lang="en-GB" sz="3200" dirty="0" err="1"/>
              <a:t>addysg</a:t>
            </a:r>
            <a:r>
              <a:rPr lang="en-GB" sz="3200" dirty="0"/>
              <a:t>? </a:t>
            </a:r>
            <a:br>
              <a:rPr lang="en-GB" sz="3200" dirty="0"/>
            </a:br>
            <a:endParaRPr lang="en-GB" sz="3200" dirty="0"/>
          </a:p>
        </p:txBody>
      </p:sp>
    </p:spTree>
    <p:extLst>
      <p:ext uri="{BB962C8B-B14F-4D97-AF65-F5344CB8AC3E}">
        <p14:creationId xmlns:p14="http://schemas.microsoft.com/office/powerpoint/2010/main" val="1189977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sz="half" idx="4294967295"/>
          </p:nvPr>
        </p:nvSpPr>
        <p:spPr>
          <a:xfrm>
            <a:off x="723265" y="1760434"/>
            <a:ext cx="3714750" cy="5097566"/>
          </a:xfrm>
        </p:spPr>
        <p:txBody>
          <a:bodyPr vert="horz" lIns="91440" tIns="45720" rIns="91440" bIns="45720" rtlCol="0" anchor="t">
            <a:noAutofit/>
          </a:bodyPr>
          <a:lstStyle/>
          <a:p>
            <a:r>
              <a:rPr lang="en-GB" altLang="en-US" i="1" dirty="0">
                <a:ea typeface="ＭＳ Ｐゴシック" pitchFamily="34" charset="-128"/>
                <a:hlinkClick r:id="rId2"/>
              </a:rPr>
              <a:t>https://schoolsweek.co.uk/ai-how-are-schools-using-the-technology-in-classrooms/</a:t>
            </a:r>
            <a:r>
              <a:rPr lang="en-GB" altLang="en-US" i="1" dirty="0">
                <a:ea typeface="ＭＳ Ｐゴシック" pitchFamily="34" charset="-128"/>
              </a:rPr>
              <a:t> (NAHT, 2023)</a:t>
            </a:r>
          </a:p>
          <a:p>
            <a:r>
              <a:rPr lang="en-GB" altLang="en-US" i="1" dirty="0">
                <a:ea typeface="ＭＳ Ｐゴシック" pitchFamily="34" charset="-128"/>
                <a:hlinkClick r:id="rId3"/>
              </a:rPr>
              <a:t>https://strategyeducation.co.uk/using-chatgpt-in-schools/</a:t>
            </a:r>
            <a:r>
              <a:rPr lang="en-GB" altLang="en-US" i="1" dirty="0">
                <a:ea typeface="ＭＳ Ｐゴシック" pitchFamily="34" charset="-128"/>
              </a:rPr>
              <a:t> (Strategy Education 2023)</a:t>
            </a:r>
          </a:p>
          <a:p>
            <a:r>
              <a:rPr lang="en-GB" altLang="en-US" i="1" dirty="0">
                <a:ea typeface="ＭＳ Ｐゴシック" pitchFamily="34" charset="-128"/>
                <a:hlinkClick r:id="rId4"/>
              </a:rPr>
              <a:t>https://www.nasuwt.org.uk/advice/in-the-classroom/artificial-intelligence-and-digital-technologies.html</a:t>
            </a:r>
            <a:r>
              <a:rPr lang="en-GB" altLang="en-US" i="1" dirty="0">
                <a:ea typeface="ＭＳ Ｐゴシック" pitchFamily="34" charset="-128"/>
              </a:rPr>
              <a:t> (NASUWT, 2023)</a:t>
            </a:r>
          </a:p>
          <a:p>
            <a:r>
              <a:rPr lang="en-US" altLang="en-US" dirty="0">
                <a:ea typeface="ＭＳ Ｐゴシック" pitchFamily="34" charset="-128"/>
                <a:hlinkClick r:id="rId5"/>
              </a:rPr>
              <a:t>https://www.bbc.co.uk/bitesize/articles/z3sc96f#zt2sydm</a:t>
            </a:r>
            <a:r>
              <a:rPr lang="en-US" altLang="en-US" dirty="0">
                <a:ea typeface="ＭＳ Ｐゴシック" pitchFamily="34" charset="-128"/>
              </a:rPr>
              <a:t> (BBC, 2023)</a:t>
            </a:r>
          </a:p>
        </p:txBody>
      </p:sp>
      <p:sp>
        <p:nvSpPr>
          <p:cNvPr id="18435" name="Content Placeholder 6"/>
          <p:cNvSpPr>
            <a:spLocks noGrp="1"/>
          </p:cNvSpPr>
          <p:nvPr>
            <p:ph sz="half" idx="4294967295"/>
          </p:nvPr>
        </p:nvSpPr>
        <p:spPr>
          <a:xfrm>
            <a:off x="6186435" y="2283013"/>
            <a:ext cx="3960812" cy="4525962"/>
          </a:xfrm>
        </p:spPr>
        <p:txBody>
          <a:bodyPr vert="horz" lIns="91440" tIns="45720" rIns="91440" bIns="45720" rtlCol="0" anchor="t">
            <a:normAutofit/>
          </a:bodyPr>
          <a:lstStyle/>
          <a:p>
            <a:pPr lvl="1"/>
            <a:r>
              <a:rPr lang="en-GB" altLang="en-US" i="1" dirty="0">
                <a:ea typeface="ＭＳ Ｐゴシック" pitchFamily="34" charset="-128"/>
                <a:hlinkClick r:id="rId2"/>
              </a:rPr>
              <a:t>https://schoolsweek.co.uk/ai-how-are-schools-using-the-technology-in-classrooms/</a:t>
            </a:r>
            <a:r>
              <a:rPr lang="en-GB" altLang="en-US" i="1" dirty="0">
                <a:ea typeface="ＭＳ Ｐゴシック" pitchFamily="34" charset="-128"/>
              </a:rPr>
              <a:t> (NAHT, 2023)</a:t>
            </a:r>
          </a:p>
          <a:p>
            <a:pPr lvl="1"/>
            <a:r>
              <a:rPr lang="en-GB" altLang="en-US" i="1" dirty="0">
                <a:ea typeface="ＭＳ Ｐゴシック" pitchFamily="34" charset="-128"/>
                <a:hlinkClick r:id="rId3"/>
              </a:rPr>
              <a:t>https://strategyeducation.co.uk/using-chatgpt-in-schools/</a:t>
            </a:r>
            <a:r>
              <a:rPr lang="en-GB" altLang="en-US" i="1" dirty="0">
                <a:ea typeface="ＭＳ Ｐゴシック" pitchFamily="34" charset="-128"/>
              </a:rPr>
              <a:t> (Strategy Education, 2023)</a:t>
            </a:r>
          </a:p>
          <a:p>
            <a:pPr lvl="1"/>
            <a:r>
              <a:rPr lang="en-GB" altLang="en-US" i="1" dirty="0">
                <a:ea typeface="ＭＳ Ｐゴシック" pitchFamily="34" charset="-128"/>
                <a:hlinkClick r:id="rId4"/>
              </a:rPr>
              <a:t>https://www.nasuwt.org.uk/advice/in-the-classroom/artificial-intelligence-and-digital-technologies.html</a:t>
            </a:r>
            <a:r>
              <a:rPr lang="en-GB" altLang="en-US" i="1" dirty="0">
                <a:ea typeface="ＭＳ Ｐゴシック" pitchFamily="34" charset="-128"/>
              </a:rPr>
              <a:t> (NASUWT, 2023)</a:t>
            </a:r>
          </a:p>
          <a:p>
            <a:pPr lvl="1"/>
            <a:r>
              <a:rPr lang="en-GB" altLang="en-US" i="1" dirty="0">
                <a:ea typeface="ＭＳ Ｐゴシック" pitchFamily="34" charset="-128"/>
                <a:hlinkClick r:id="rId5"/>
              </a:rPr>
              <a:t>https://www.bbc.co.uk/bitesize/articles/z3sc96f#zt2sydm</a:t>
            </a:r>
            <a:r>
              <a:rPr lang="en-GB" altLang="en-US" i="1" dirty="0">
                <a:ea typeface="ＭＳ Ｐゴシック" pitchFamily="34" charset="-128"/>
              </a:rPr>
              <a:t> (BBC, 2023)</a:t>
            </a:r>
          </a:p>
          <a:p>
            <a:pPr lvl="1"/>
            <a:endParaRPr lang="en-GB" altLang="en-US" i="1" dirty="0">
              <a:ea typeface="ＭＳ Ｐゴシック" pitchFamily="34" charset="-128"/>
            </a:endParaRPr>
          </a:p>
          <a:p>
            <a:pPr lvl="1"/>
            <a:endParaRPr lang="en-GB" altLang="en-US" sz="2800" i="1" dirty="0">
              <a:ea typeface="ＭＳ Ｐゴシック" pitchFamily="34" charset="-128"/>
            </a:endParaRPr>
          </a:p>
        </p:txBody>
      </p:sp>
      <p:sp>
        <p:nvSpPr>
          <p:cNvPr id="51202" name="Rectangle 2"/>
          <p:cNvSpPr>
            <a:spLocks noGrp="1" noChangeArrowheads="1"/>
          </p:cNvSpPr>
          <p:nvPr>
            <p:ph type="title" idx="4294967295"/>
          </p:nvPr>
        </p:nvSpPr>
        <p:spPr>
          <a:xfrm>
            <a:off x="1312175" y="1063813"/>
            <a:ext cx="8229600" cy="1143000"/>
          </a:xfrm>
        </p:spPr>
        <p:txBody>
          <a:bodyPr rtlCol="0">
            <a:normAutofit/>
          </a:bodyPr>
          <a:lstStyle/>
          <a:p>
            <a:pPr algn="r">
              <a:defRPr/>
            </a:pPr>
            <a:r>
              <a:rPr lang="en-GB" sz="1600" dirty="0">
                <a:ea typeface="+mj-ea"/>
                <a:cs typeface="+mj-cs"/>
              </a:rPr>
              <a:t>                             </a:t>
            </a:r>
            <a:r>
              <a:rPr lang="en-GB" sz="2000" dirty="0">
                <a:ea typeface="+mj-ea"/>
                <a:cs typeface="+mj-cs"/>
              </a:rPr>
              <a:t>Task: In groups read, summarise &amp;  </a:t>
            </a:r>
            <a:br>
              <a:rPr lang="en-GB" sz="2000" dirty="0">
                <a:ea typeface="+mj-ea"/>
                <a:cs typeface="+mj-cs"/>
              </a:rPr>
            </a:br>
            <a:r>
              <a:rPr lang="en-GB" sz="2000" dirty="0">
                <a:ea typeface="+mj-ea"/>
                <a:cs typeface="+mj-cs"/>
              </a:rPr>
              <a:t>feedback on one of these articles </a:t>
            </a:r>
          </a:p>
        </p:txBody>
      </p:sp>
      <p:pic>
        <p:nvPicPr>
          <p:cNvPr id="18437" name="Picture 6" descr="C:\Users\s.ainsworth\AppData\Local\Microsoft\Windows\Temporary Internet Files\Content.IE5\ONCMXCPX\MC900230824[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696484" y="284942"/>
            <a:ext cx="236668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a:extLst>
              <a:ext uri="{FF2B5EF4-FFF2-40B4-BE49-F238E27FC236}">
                <a16:creationId xmlns:a16="http://schemas.microsoft.com/office/drawing/2014/main" id="{CB2C75F4-38D0-A38D-978F-CF4B2C954FF6}"/>
              </a:ext>
            </a:extLst>
          </p:cNvPr>
          <p:cNvSpPr txBox="1">
            <a:spLocks noChangeArrowheads="1"/>
          </p:cNvSpPr>
          <p:nvPr/>
        </p:nvSpPr>
        <p:spPr>
          <a:xfrm>
            <a:off x="-2235200" y="210436"/>
            <a:ext cx="8100906" cy="11430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defRPr/>
            </a:pPr>
            <a:r>
              <a:rPr lang="en-GB" sz="1600" dirty="0"/>
              <a:t>                             </a:t>
            </a:r>
            <a:r>
              <a:rPr lang="en-GB" sz="2000" dirty="0" err="1"/>
              <a:t>Tasg</a:t>
            </a:r>
            <a:r>
              <a:rPr lang="en-GB" sz="2000" dirty="0"/>
              <a:t>: </a:t>
            </a:r>
            <a:r>
              <a:rPr lang="en-GB" sz="2000" dirty="0" err="1"/>
              <a:t>Mewn</a:t>
            </a:r>
            <a:r>
              <a:rPr lang="en-GB" sz="2000" dirty="0"/>
              <a:t> </a:t>
            </a:r>
            <a:r>
              <a:rPr lang="en-GB" sz="2000" dirty="0" err="1"/>
              <a:t>grwpiau</a:t>
            </a:r>
            <a:r>
              <a:rPr lang="en-GB" sz="2000" dirty="0"/>
              <a:t> </a:t>
            </a:r>
            <a:r>
              <a:rPr lang="en-GB" sz="2000" dirty="0" err="1"/>
              <a:t>darllenwch</a:t>
            </a:r>
            <a:r>
              <a:rPr lang="en-GB" sz="2000" dirty="0"/>
              <a:t>, </a:t>
            </a:r>
            <a:r>
              <a:rPr lang="en-GB" sz="2000" dirty="0" err="1"/>
              <a:t>crynhowch</a:t>
            </a:r>
            <a:r>
              <a:rPr lang="en-GB" sz="2000" dirty="0"/>
              <a:t> ac </a:t>
            </a:r>
            <a:r>
              <a:rPr lang="en-GB" sz="2000" dirty="0" err="1"/>
              <a:t>adroddwch</a:t>
            </a:r>
            <a:r>
              <a:rPr lang="en-GB" sz="2000" dirty="0"/>
              <a:t> </a:t>
            </a:r>
            <a:r>
              <a:rPr lang="en-GB" sz="2000" dirty="0" err="1"/>
              <a:t>yn</a:t>
            </a:r>
            <a:r>
              <a:rPr lang="en-GB" sz="2000" dirty="0"/>
              <a:t> </a:t>
            </a:r>
            <a:r>
              <a:rPr lang="en-GB" sz="2000" dirty="0" err="1"/>
              <a:t>ôl</a:t>
            </a:r>
            <a:r>
              <a:rPr lang="en-GB" sz="2000" dirty="0"/>
              <a:t> </a:t>
            </a:r>
            <a:r>
              <a:rPr lang="en-GB" sz="2000" dirty="0" err="1"/>
              <a:t>ar</a:t>
            </a:r>
            <a:r>
              <a:rPr lang="en-GB" sz="2000" dirty="0"/>
              <a:t> un </a:t>
            </a:r>
            <a:r>
              <a:rPr lang="en-GB" sz="2000" dirty="0" err="1"/>
              <a:t>o’r</a:t>
            </a:r>
            <a:r>
              <a:rPr lang="en-GB" sz="2000" dirty="0"/>
              <a:t> </a:t>
            </a:r>
            <a:r>
              <a:rPr lang="en-GB" sz="2000" dirty="0" err="1"/>
              <a:t>ethyglau</a:t>
            </a:r>
            <a:r>
              <a:rPr lang="en-GB" sz="2000" dirty="0"/>
              <a:t>  </a:t>
            </a:r>
            <a:br>
              <a:rPr lang="en-GB" sz="2000" dirty="0"/>
            </a:br>
            <a:r>
              <a:rPr lang="en-GB" sz="2000" dirty="0"/>
              <a:t> </a:t>
            </a:r>
          </a:p>
        </p:txBody>
      </p:sp>
    </p:spTree>
    <p:extLst>
      <p:ext uri="{BB962C8B-B14F-4D97-AF65-F5344CB8AC3E}">
        <p14:creationId xmlns:p14="http://schemas.microsoft.com/office/powerpoint/2010/main" val="1498423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E5D0A-FC0D-7648-AF1E-D7DA657F794A}"/>
              </a:ext>
            </a:extLst>
          </p:cNvPr>
          <p:cNvSpPr>
            <a:spLocks noGrp="1"/>
          </p:cNvSpPr>
          <p:nvPr>
            <p:ph type="title"/>
          </p:nvPr>
        </p:nvSpPr>
        <p:spPr/>
        <p:txBody>
          <a:bodyPr>
            <a:normAutofit/>
          </a:bodyPr>
          <a:lstStyle/>
          <a:p>
            <a:r>
              <a:rPr lang="en-GB" sz="2800" dirty="0"/>
              <a:t> </a:t>
            </a:r>
            <a:r>
              <a:rPr lang="en-GB" sz="2800" dirty="0" err="1"/>
              <a:t>Effaith</a:t>
            </a:r>
            <a:r>
              <a:rPr lang="en-GB" sz="2800" dirty="0"/>
              <a:t> </a:t>
            </a:r>
            <a:r>
              <a:rPr lang="en-GB" sz="2800" dirty="0" err="1"/>
              <a:t>foesegol</a:t>
            </a:r>
            <a:r>
              <a:rPr lang="en-GB" sz="2800" dirty="0"/>
              <a:t> AI                   Ethical impact of AI</a:t>
            </a:r>
          </a:p>
        </p:txBody>
      </p:sp>
      <p:sp>
        <p:nvSpPr>
          <p:cNvPr id="3" name="Content Placeholder 2">
            <a:extLst>
              <a:ext uri="{FF2B5EF4-FFF2-40B4-BE49-F238E27FC236}">
                <a16:creationId xmlns:a16="http://schemas.microsoft.com/office/drawing/2014/main" id="{FCC009F0-C424-A414-D299-067853C00475}"/>
              </a:ext>
            </a:extLst>
          </p:cNvPr>
          <p:cNvSpPr>
            <a:spLocks noGrp="1"/>
          </p:cNvSpPr>
          <p:nvPr>
            <p:ph sz="half" idx="1"/>
          </p:nvPr>
        </p:nvSpPr>
        <p:spPr/>
        <p:txBody>
          <a:bodyPr>
            <a:normAutofit fontScale="92500" lnSpcReduction="20000"/>
          </a:bodyPr>
          <a:lstStyle/>
          <a:p>
            <a:r>
              <a:rPr lang="en-GB" dirty="0" err="1"/>
              <a:t>Materion</a:t>
            </a:r>
            <a:r>
              <a:rPr lang="en-GB" dirty="0"/>
              <a:t> </a:t>
            </a:r>
            <a:r>
              <a:rPr lang="en-GB" dirty="0" err="1"/>
              <a:t>preifatrwydd</a:t>
            </a:r>
            <a:r>
              <a:rPr lang="en-GB" dirty="0"/>
              <a:t> data (gall </a:t>
            </a:r>
            <a:r>
              <a:rPr lang="en-GB" dirty="0" err="1"/>
              <a:t>cwmnïau</a:t>
            </a:r>
            <a:r>
              <a:rPr lang="en-GB" dirty="0"/>
              <a:t> </a:t>
            </a:r>
            <a:r>
              <a:rPr lang="en-GB" dirty="0" err="1"/>
              <a:t>sy'n</a:t>
            </a:r>
            <a:r>
              <a:rPr lang="en-GB" dirty="0"/>
              <a:t> </a:t>
            </a:r>
            <a:r>
              <a:rPr lang="en-GB" dirty="0" err="1"/>
              <a:t>datblygu</a:t>
            </a:r>
            <a:r>
              <a:rPr lang="en-GB" dirty="0"/>
              <a:t> offer AI </a:t>
            </a:r>
            <a:r>
              <a:rPr lang="en-GB" dirty="0" err="1"/>
              <a:t>gasglu</a:t>
            </a:r>
            <a:r>
              <a:rPr lang="en-GB" dirty="0"/>
              <a:t> a </a:t>
            </a:r>
            <a:r>
              <a:rPr lang="en-GB" dirty="0" err="1"/>
              <a:t>dadansoddi'r</a:t>
            </a:r>
            <a:r>
              <a:rPr lang="en-GB" dirty="0"/>
              <a:t> data a </a:t>
            </a:r>
            <a:r>
              <a:rPr lang="en-GB" dirty="0" err="1"/>
              <a:t>gofnodwyd</a:t>
            </a:r>
            <a:r>
              <a:rPr lang="en-GB" dirty="0"/>
              <a:t> </a:t>
            </a:r>
            <a:r>
              <a:rPr lang="en-GB" dirty="0" err="1"/>
              <a:t>gan</a:t>
            </a:r>
            <a:r>
              <a:rPr lang="en-GB" dirty="0"/>
              <a:t> </a:t>
            </a:r>
            <a:r>
              <a:rPr lang="en-GB" dirty="0" err="1"/>
              <a:t>ddefnyddwyr</a:t>
            </a:r>
            <a:r>
              <a:rPr lang="en-GB" dirty="0"/>
              <a:t> </a:t>
            </a:r>
            <a:r>
              <a:rPr lang="en-GB" dirty="0" err="1"/>
              <a:t>fel</a:t>
            </a:r>
            <a:r>
              <a:rPr lang="en-GB" dirty="0"/>
              <a:t> </a:t>
            </a:r>
            <a:r>
              <a:rPr lang="en-GB" dirty="0" err="1"/>
              <a:t>ysgogiadau</a:t>
            </a:r>
            <a:r>
              <a:rPr lang="en-GB" dirty="0"/>
              <a:t>).</a:t>
            </a:r>
          </a:p>
          <a:p>
            <a:r>
              <a:rPr lang="en-GB" dirty="0"/>
              <a:t>Mae </a:t>
            </a:r>
            <a:r>
              <a:rPr lang="en-GB" dirty="0" err="1"/>
              <a:t>systemau</a:t>
            </a:r>
            <a:r>
              <a:rPr lang="en-GB" dirty="0"/>
              <a:t> AI </a:t>
            </a:r>
            <a:r>
              <a:rPr lang="en-GB" dirty="0" err="1"/>
              <a:t>yn</a:t>
            </a:r>
            <a:r>
              <a:rPr lang="en-GB" dirty="0"/>
              <a:t> </a:t>
            </a:r>
            <a:r>
              <a:rPr lang="en-GB" dirty="0" err="1"/>
              <a:t>darparu</a:t>
            </a:r>
            <a:r>
              <a:rPr lang="en-GB" dirty="0"/>
              <a:t> </a:t>
            </a:r>
            <a:r>
              <a:rPr lang="en-GB" dirty="0" err="1"/>
              <a:t>canlyniadau</a:t>
            </a:r>
            <a:r>
              <a:rPr lang="en-GB" dirty="0"/>
              <a:t> </a:t>
            </a:r>
            <a:r>
              <a:rPr lang="en-GB" dirty="0" err="1"/>
              <a:t>rhagfarnllyd</a:t>
            </a:r>
            <a:r>
              <a:rPr lang="en-GB" dirty="0"/>
              <a:t> (</a:t>
            </a:r>
            <a:r>
              <a:rPr lang="en-GB" dirty="0" err="1"/>
              <a:t>yn</a:t>
            </a:r>
            <a:r>
              <a:rPr lang="en-GB" dirty="0"/>
              <a:t> </a:t>
            </a:r>
            <a:r>
              <a:rPr lang="en-GB" dirty="0" err="1"/>
              <a:t>enwedig</a:t>
            </a:r>
            <a:r>
              <a:rPr lang="en-GB" dirty="0"/>
              <a:t> </a:t>
            </a:r>
            <a:r>
              <a:rPr lang="en-GB" dirty="0" err="1"/>
              <a:t>rhagfarn</a:t>
            </a:r>
            <a:r>
              <a:rPr lang="en-GB" dirty="0"/>
              <a:t> </a:t>
            </a:r>
            <a:r>
              <a:rPr lang="en-GB" dirty="0" err="1"/>
              <a:t>rhywedd</a:t>
            </a:r>
            <a:r>
              <a:rPr lang="en-GB" dirty="0"/>
              <a:t> </a:t>
            </a:r>
            <a:r>
              <a:rPr lang="en-GB" dirty="0" err="1"/>
              <a:t>oherwydd</a:t>
            </a:r>
            <a:r>
              <a:rPr lang="en-GB" dirty="0"/>
              <a:t> </a:t>
            </a:r>
            <a:r>
              <a:rPr lang="en-GB" dirty="0" err="1"/>
              <a:t>cynrychioliadau</a:t>
            </a:r>
            <a:r>
              <a:rPr lang="en-GB" dirty="0"/>
              <a:t> </a:t>
            </a:r>
            <a:r>
              <a:rPr lang="en-GB" dirty="0" err="1"/>
              <a:t>ystrydebol</a:t>
            </a:r>
            <a:r>
              <a:rPr lang="en-GB" dirty="0"/>
              <a:t> </a:t>
            </a:r>
            <a:r>
              <a:rPr lang="en-GB" dirty="0" err="1"/>
              <a:t>sydd</a:t>
            </a:r>
            <a:r>
              <a:rPr lang="en-GB" dirty="0"/>
              <a:t> </a:t>
            </a:r>
            <a:r>
              <a:rPr lang="en-GB" dirty="0" err="1"/>
              <a:t>wedi'u</a:t>
            </a:r>
            <a:r>
              <a:rPr lang="en-GB" dirty="0"/>
              <a:t> </a:t>
            </a:r>
            <a:r>
              <a:rPr lang="en-GB" dirty="0" err="1"/>
              <a:t>gwreiddio'n</a:t>
            </a:r>
            <a:r>
              <a:rPr lang="en-GB" dirty="0"/>
              <a:t> </a:t>
            </a:r>
            <a:r>
              <a:rPr lang="en-GB" dirty="0" err="1"/>
              <a:t>ddwfn</a:t>
            </a:r>
            <a:r>
              <a:rPr lang="en-GB" dirty="0"/>
              <a:t> </a:t>
            </a:r>
            <a:r>
              <a:rPr lang="en-GB" dirty="0" err="1"/>
              <a:t>mewn</a:t>
            </a:r>
            <a:r>
              <a:rPr lang="en-GB" dirty="0"/>
              <a:t> </a:t>
            </a:r>
            <a:r>
              <a:rPr lang="en-GB" dirty="0" err="1"/>
              <a:t>cymdeithas</a:t>
            </a:r>
            <a:r>
              <a:rPr lang="en-GB" dirty="0"/>
              <a:t>)</a:t>
            </a:r>
          </a:p>
          <a:p>
            <a:r>
              <a:rPr lang="en-GB" dirty="0" err="1"/>
              <a:t>Diffyg</a:t>
            </a:r>
            <a:r>
              <a:rPr lang="en-GB" dirty="0"/>
              <a:t> </a:t>
            </a:r>
            <a:r>
              <a:rPr lang="en-GB" dirty="0" err="1"/>
              <a:t>tryloywder</a:t>
            </a:r>
            <a:r>
              <a:rPr lang="en-GB" dirty="0"/>
              <a:t> (</a:t>
            </a:r>
            <a:r>
              <a:rPr lang="en-GB" dirty="0" err="1"/>
              <a:t>nid</a:t>
            </a:r>
            <a:r>
              <a:rPr lang="en-GB" dirty="0"/>
              <a:t> </a:t>
            </a:r>
            <a:r>
              <a:rPr lang="en-GB" dirty="0" err="1"/>
              <a:t>yw</a:t>
            </a:r>
            <a:r>
              <a:rPr lang="en-GB" dirty="0"/>
              <a:t> </a:t>
            </a:r>
            <a:r>
              <a:rPr lang="en-GB" dirty="0" err="1"/>
              <a:t>penderfyniadau</a:t>
            </a:r>
            <a:r>
              <a:rPr lang="en-GB" dirty="0"/>
              <a:t> AI bob </a:t>
            </a:r>
            <a:r>
              <a:rPr lang="en-GB" dirty="0" err="1"/>
              <a:t>amser</a:t>
            </a:r>
            <a:r>
              <a:rPr lang="en-GB" dirty="0"/>
              <a:t> </a:t>
            </a:r>
            <a:r>
              <a:rPr lang="en-GB" dirty="0" err="1"/>
              <a:t>yn</a:t>
            </a:r>
            <a:r>
              <a:rPr lang="en-GB" dirty="0"/>
              <a:t> </a:t>
            </a:r>
            <a:r>
              <a:rPr lang="en-GB" dirty="0" err="1"/>
              <a:t>ddealladwy</a:t>
            </a:r>
            <a:r>
              <a:rPr lang="en-GB" dirty="0"/>
              <a:t> </a:t>
            </a:r>
            <a:r>
              <a:rPr lang="en-GB" dirty="0" err="1"/>
              <a:t>i</a:t>
            </a:r>
            <a:r>
              <a:rPr lang="en-GB" dirty="0"/>
              <a:t> </a:t>
            </a:r>
            <a:r>
              <a:rPr lang="en-GB" dirty="0" err="1"/>
              <a:t>bobl</a:t>
            </a:r>
            <a:r>
              <a:rPr lang="en-GB" dirty="0"/>
              <a:t>) </a:t>
            </a:r>
          </a:p>
          <a:p>
            <a:r>
              <a:rPr lang="en-GB" dirty="0" err="1"/>
              <a:t>Cyfrannu</a:t>
            </a:r>
            <a:r>
              <a:rPr lang="en-GB" dirty="0"/>
              <a:t> at </a:t>
            </a:r>
            <a:r>
              <a:rPr lang="en-GB" dirty="0" err="1"/>
              <a:t>unigrwydd</a:t>
            </a:r>
            <a:r>
              <a:rPr lang="en-GB" dirty="0"/>
              <a:t> y </a:t>
            </a:r>
            <a:r>
              <a:rPr lang="en-GB" dirty="0" err="1"/>
              <a:t>rhai</a:t>
            </a:r>
            <a:r>
              <a:rPr lang="en-GB" dirty="0"/>
              <a:t> </a:t>
            </a:r>
            <a:r>
              <a:rPr lang="en-GB" dirty="0" err="1"/>
              <a:t>sy'n</a:t>
            </a:r>
            <a:r>
              <a:rPr lang="en-GB" dirty="0"/>
              <a:t> </a:t>
            </a:r>
            <a:r>
              <a:rPr lang="en-GB" dirty="0" err="1"/>
              <a:t>ei</a:t>
            </a:r>
            <a:r>
              <a:rPr lang="en-GB" dirty="0"/>
              <a:t> </a:t>
            </a:r>
            <a:r>
              <a:rPr lang="en-GB" dirty="0" err="1"/>
              <a:t>ddefnyddio</a:t>
            </a:r>
            <a:endParaRPr lang="en-GB" dirty="0"/>
          </a:p>
          <a:p>
            <a:endParaRPr lang="en-GB" dirty="0"/>
          </a:p>
        </p:txBody>
      </p:sp>
      <p:sp>
        <p:nvSpPr>
          <p:cNvPr id="4" name="Content Placeholder 3">
            <a:extLst>
              <a:ext uri="{FF2B5EF4-FFF2-40B4-BE49-F238E27FC236}">
                <a16:creationId xmlns:a16="http://schemas.microsoft.com/office/drawing/2014/main" id="{65F0C5A3-45CA-24D1-FCBA-1B32533E6FDC}"/>
              </a:ext>
            </a:extLst>
          </p:cNvPr>
          <p:cNvSpPr>
            <a:spLocks noGrp="1"/>
          </p:cNvSpPr>
          <p:nvPr>
            <p:ph sz="half" idx="2"/>
          </p:nvPr>
        </p:nvSpPr>
        <p:spPr/>
        <p:txBody>
          <a:bodyPr>
            <a:normAutofit fontScale="92500" lnSpcReduction="20000"/>
          </a:bodyPr>
          <a:lstStyle/>
          <a:p>
            <a:r>
              <a:rPr lang="en-GB" dirty="0">
                <a:latin typeface="+mj-lt"/>
              </a:rPr>
              <a:t>Data privacy issues (</a:t>
            </a:r>
            <a:r>
              <a:rPr lang="en-GB" b="0" i="0" dirty="0">
                <a:solidFill>
                  <a:srgbClr val="040C28"/>
                </a:solidFill>
                <a:effectLst/>
                <a:latin typeface="+mj-lt"/>
              </a:rPr>
              <a:t>companies that develop AI tools may collect and analyse the data entered by users as prompts</a:t>
            </a:r>
            <a:r>
              <a:rPr lang="en-GB" b="0" i="0" dirty="0">
                <a:solidFill>
                  <a:srgbClr val="202124"/>
                </a:solidFill>
                <a:effectLst/>
                <a:latin typeface="+mj-lt"/>
              </a:rPr>
              <a:t>).</a:t>
            </a:r>
            <a:endParaRPr lang="en-GB" dirty="0">
              <a:latin typeface="+mj-lt"/>
            </a:endParaRPr>
          </a:p>
          <a:p>
            <a:r>
              <a:rPr lang="en-GB" dirty="0">
                <a:latin typeface="+mj-lt"/>
              </a:rPr>
              <a:t>AI systems deliver biased results (esp. gender bias due to stereotypical representations deep-rooted in society)</a:t>
            </a:r>
          </a:p>
          <a:p>
            <a:r>
              <a:rPr lang="en-GB" dirty="0">
                <a:latin typeface="+mj-lt"/>
              </a:rPr>
              <a:t>Lack of transparency (AI decisions are not always intelligible to humans) </a:t>
            </a:r>
          </a:p>
          <a:p>
            <a:r>
              <a:rPr lang="en-GB" dirty="0">
                <a:latin typeface="+mj-lt"/>
              </a:rPr>
              <a:t>Contribute to isolation of those using it</a:t>
            </a:r>
          </a:p>
          <a:p>
            <a:endParaRPr lang="en-GB" dirty="0"/>
          </a:p>
          <a:p>
            <a:endParaRPr lang="en-GB" dirty="0"/>
          </a:p>
        </p:txBody>
      </p:sp>
    </p:spTree>
    <p:extLst>
      <p:ext uri="{BB962C8B-B14F-4D97-AF65-F5344CB8AC3E}">
        <p14:creationId xmlns:p14="http://schemas.microsoft.com/office/powerpoint/2010/main" val="3172469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7D15-E35D-7417-D7A3-21F8031D943D}"/>
              </a:ext>
            </a:extLst>
          </p:cNvPr>
          <p:cNvSpPr>
            <a:spLocks noGrp="1"/>
          </p:cNvSpPr>
          <p:nvPr>
            <p:ph type="title"/>
          </p:nvPr>
        </p:nvSpPr>
        <p:spPr/>
        <p:txBody>
          <a:bodyPr/>
          <a:lstStyle/>
          <a:p>
            <a:r>
              <a:rPr lang="en-GB" b="0" i="0" dirty="0">
                <a:solidFill>
                  <a:srgbClr val="212121"/>
                </a:solidFill>
                <a:effectLst/>
                <a:latin typeface="Inter"/>
              </a:rPr>
              <a:t>       </a:t>
            </a:r>
            <a:r>
              <a:rPr lang="en-GB" b="1" i="0" dirty="0">
                <a:solidFill>
                  <a:srgbClr val="212121"/>
                </a:solidFill>
                <a:effectLst/>
                <a:latin typeface="Inter"/>
              </a:rPr>
              <a:t>UNESCO Recommendation on the </a:t>
            </a:r>
            <a:br>
              <a:rPr lang="en-GB" b="1" i="0" dirty="0">
                <a:solidFill>
                  <a:srgbClr val="212121"/>
                </a:solidFill>
                <a:effectLst/>
                <a:latin typeface="Inter"/>
              </a:rPr>
            </a:br>
            <a:r>
              <a:rPr lang="en-GB" b="1" i="0" dirty="0">
                <a:solidFill>
                  <a:srgbClr val="212121"/>
                </a:solidFill>
                <a:effectLst/>
                <a:latin typeface="Inter"/>
              </a:rPr>
              <a:t>     Ethics of Artificial Intelligence (2021)</a:t>
            </a:r>
            <a:endParaRPr lang="en-GB" dirty="0"/>
          </a:p>
        </p:txBody>
      </p:sp>
      <p:sp>
        <p:nvSpPr>
          <p:cNvPr id="3" name="Content Placeholder 2">
            <a:extLst>
              <a:ext uri="{FF2B5EF4-FFF2-40B4-BE49-F238E27FC236}">
                <a16:creationId xmlns:a16="http://schemas.microsoft.com/office/drawing/2014/main" id="{075C353C-92B7-88A3-DBF7-A8C899BF4758}"/>
              </a:ext>
            </a:extLst>
          </p:cNvPr>
          <p:cNvSpPr>
            <a:spLocks noGrp="1"/>
          </p:cNvSpPr>
          <p:nvPr>
            <p:ph sz="half" idx="1"/>
          </p:nvPr>
        </p:nvSpPr>
        <p:spPr/>
        <p:txBody>
          <a:bodyPr/>
          <a:lstStyle/>
          <a:p>
            <a:r>
              <a:rPr lang="en-GB" dirty="0" err="1"/>
              <a:t>Mabwysiadwyd</a:t>
            </a:r>
            <a:r>
              <a:rPr lang="en-GB" dirty="0"/>
              <a:t> </a:t>
            </a:r>
            <a:r>
              <a:rPr lang="en-GB" dirty="0" err="1"/>
              <a:t>gan</a:t>
            </a:r>
            <a:r>
              <a:rPr lang="en-GB" dirty="0"/>
              <a:t> bob un </a:t>
            </a:r>
            <a:r>
              <a:rPr lang="en-GB" dirty="0" err="1"/>
              <a:t>o'r</a:t>
            </a:r>
            <a:r>
              <a:rPr lang="en-GB" dirty="0"/>
              <a:t> 193 </a:t>
            </a:r>
            <a:r>
              <a:rPr lang="en-GB" dirty="0" err="1"/>
              <a:t>gwladwriaeth</a:t>
            </a:r>
            <a:r>
              <a:rPr lang="en-GB" dirty="0"/>
              <a:t> </a:t>
            </a:r>
            <a:r>
              <a:rPr lang="en-GB" dirty="0" err="1"/>
              <a:t>sy’n</a:t>
            </a:r>
            <a:r>
              <a:rPr lang="en-GB" dirty="0"/>
              <a:t> </a:t>
            </a:r>
            <a:r>
              <a:rPr lang="en-GB" dirty="0" err="1"/>
              <a:t>aelodau</a:t>
            </a:r>
            <a:endParaRPr lang="en-GB" dirty="0"/>
          </a:p>
          <a:p>
            <a:r>
              <a:rPr lang="en-GB" dirty="0"/>
              <a:t>Y </a:t>
            </a:r>
            <a:r>
              <a:rPr lang="en-GB" dirty="0" err="1"/>
              <a:t>prif</a:t>
            </a:r>
            <a:r>
              <a:rPr lang="en-GB" dirty="0"/>
              <a:t> nod </a:t>
            </a:r>
            <a:r>
              <a:rPr lang="en-GB" dirty="0" err="1"/>
              <a:t>yw</a:t>
            </a:r>
            <a:r>
              <a:rPr lang="en-GB" dirty="0"/>
              <a:t> </a:t>
            </a:r>
            <a:r>
              <a:rPr lang="en-GB" dirty="0" err="1"/>
              <a:t>diogelu</a:t>
            </a:r>
            <a:r>
              <a:rPr lang="en-GB" dirty="0"/>
              <a:t> </a:t>
            </a:r>
            <a:r>
              <a:rPr lang="en-GB" dirty="0" err="1"/>
              <a:t>hawliau</a:t>
            </a:r>
            <a:r>
              <a:rPr lang="en-GB" dirty="0"/>
              <a:t> </a:t>
            </a:r>
            <a:r>
              <a:rPr lang="en-GB" dirty="0" err="1"/>
              <a:t>dynol</a:t>
            </a:r>
            <a:r>
              <a:rPr lang="en-GB" dirty="0"/>
              <a:t> ac </a:t>
            </a:r>
            <a:r>
              <a:rPr lang="en-GB" dirty="0" err="1"/>
              <a:t>urddas</a:t>
            </a:r>
            <a:endParaRPr lang="en-GB" dirty="0"/>
          </a:p>
          <a:p>
            <a:r>
              <a:rPr lang="en-GB" dirty="0"/>
              <a:t>Yn </a:t>
            </a:r>
            <a:r>
              <a:rPr lang="en-GB" dirty="0" err="1"/>
              <a:t>cydnabod</a:t>
            </a:r>
            <a:r>
              <a:rPr lang="en-GB" dirty="0"/>
              <a:t> </a:t>
            </a:r>
            <a:r>
              <a:rPr lang="en-GB" dirty="0" err="1"/>
              <a:t>pwysigrwydd</a:t>
            </a:r>
            <a:r>
              <a:rPr lang="en-GB" dirty="0"/>
              <a:t> </a:t>
            </a:r>
            <a:r>
              <a:rPr lang="en-GB" dirty="0" err="1"/>
              <a:t>goruchwyliaeth</a:t>
            </a:r>
            <a:r>
              <a:rPr lang="en-GB" dirty="0"/>
              <a:t> </a:t>
            </a:r>
            <a:r>
              <a:rPr lang="en-GB" dirty="0" err="1"/>
              <a:t>ddynol</a:t>
            </a:r>
            <a:r>
              <a:rPr lang="en-GB" dirty="0"/>
              <a:t> o </a:t>
            </a:r>
            <a:r>
              <a:rPr lang="en-GB" dirty="0" err="1"/>
              <a:t>systemau</a:t>
            </a:r>
            <a:r>
              <a:rPr lang="en-GB" dirty="0"/>
              <a:t> AI</a:t>
            </a:r>
          </a:p>
          <a:p>
            <a:r>
              <a:rPr lang="en-GB" dirty="0" err="1"/>
              <a:t>Gwyliwch</a:t>
            </a:r>
            <a:r>
              <a:rPr lang="en-GB" dirty="0"/>
              <a:t> y </a:t>
            </a:r>
            <a:r>
              <a:rPr lang="en-GB" dirty="0" err="1"/>
              <a:t>fideo</a:t>
            </a:r>
            <a:r>
              <a:rPr lang="en-GB" dirty="0"/>
              <a:t> </a:t>
            </a:r>
            <a:r>
              <a:rPr lang="en-GB" dirty="0" err="1"/>
              <a:t>byr</a:t>
            </a:r>
            <a:r>
              <a:rPr lang="en-GB" dirty="0"/>
              <a:t> </a:t>
            </a:r>
            <a:r>
              <a:rPr lang="en-GB" dirty="0" err="1"/>
              <a:t>hwn</a:t>
            </a:r>
            <a:r>
              <a:rPr lang="en-GB" dirty="0"/>
              <a:t> </a:t>
            </a:r>
            <a:r>
              <a:rPr lang="en-GB" dirty="0" err="1"/>
              <a:t>gan</a:t>
            </a:r>
            <a:r>
              <a:rPr lang="en-GB" dirty="0"/>
              <a:t> UNESCO:</a:t>
            </a:r>
          </a:p>
          <a:p>
            <a:endParaRPr lang="en-GB" dirty="0"/>
          </a:p>
        </p:txBody>
      </p:sp>
      <p:sp>
        <p:nvSpPr>
          <p:cNvPr id="4" name="Content Placeholder 3">
            <a:extLst>
              <a:ext uri="{FF2B5EF4-FFF2-40B4-BE49-F238E27FC236}">
                <a16:creationId xmlns:a16="http://schemas.microsoft.com/office/drawing/2014/main" id="{E98F8C30-BF23-8285-A2F7-2D8A6D8E9CBA}"/>
              </a:ext>
            </a:extLst>
          </p:cNvPr>
          <p:cNvSpPr>
            <a:spLocks noGrp="1"/>
          </p:cNvSpPr>
          <p:nvPr>
            <p:ph sz="half" idx="2"/>
          </p:nvPr>
        </p:nvSpPr>
        <p:spPr/>
        <p:txBody>
          <a:bodyPr/>
          <a:lstStyle/>
          <a:p>
            <a:r>
              <a:rPr lang="en-GB" dirty="0"/>
              <a:t>Adopted by all 193 member states</a:t>
            </a:r>
          </a:p>
          <a:p>
            <a:r>
              <a:rPr lang="en-GB" dirty="0"/>
              <a:t>Key aim is to protect human rights and dignity</a:t>
            </a:r>
          </a:p>
          <a:p>
            <a:r>
              <a:rPr lang="en-GB" dirty="0"/>
              <a:t>Recognises the importance of human oversight of AI systems</a:t>
            </a:r>
          </a:p>
          <a:p>
            <a:r>
              <a:rPr lang="en-GB" dirty="0"/>
              <a:t>Watch this short UNESCO video:</a:t>
            </a:r>
          </a:p>
          <a:p>
            <a:pPr marL="0" indent="0">
              <a:buNone/>
            </a:pPr>
            <a:r>
              <a:rPr lang="en-GB" dirty="0">
                <a:hlinkClick r:id="rId2"/>
              </a:rPr>
              <a:t>Why is ethics crucial in the development of AI? - YouTube</a:t>
            </a:r>
            <a:endParaRPr lang="en-GB" dirty="0"/>
          </a:p>
          <a:p>
            <a:pPr marL="0" indent="0">
              <a:buNone/>
            </a:pPr>
            <a:r>
              <a:rPr lang="en-GB" dirty="0">
                <a:hlinkClick r:id="rId2"/>
              </a:rPr>
              <a:t>https://www.youtube.com/watch?v=HzYG56HLxbI</a:t>
            </a:r>
            <a:endParaRPr lang="en-GB" dirty="0"/>
          </a:p>
        </p:txBody>
      </p:sp>
    </p:spTree>
    <p:extLst>
      <p:ext uri="{BB962C8B-B14F-4D97-AF65-F5344CB8AC3E}">
        <p14:creationId xmlns:p14="http://schemas.microsoft.com/office/powerpoint/2010/main" val="2205880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F6B3B-CECC-ED55-29EB-15852CEC6010}"/>
              </a:ext>
            </a:extLst>
          </p:cNvPr>
          <p:cNvSpPr>
            <a:spLocks noGrp="1"/>
          </p:cNvSpPr>
          <p:nvPr>
            <p:ph type="title"/>
          </p:nvPr>
        </p:nvSpPr>
        <p:spPr>
          <a:xfrm>
            <a:off x="4861368" y="609600"/>
            <a:ext cx="4412633" cy="1320800"/>
          </a:xfrm>
        </p:spPr>
        <p:txBody>
          <a:bodyPr/>
          <a:lstStyle/>
          <a:p>
            <a:pPr algn="r"/>
            <a:r>
              <a:rPr lang="en-GB" dirty="0"/>
              <a:t>Difference between </a:t>
            </a:r>
            <a:br>
              <a:rPr lang="en-GB" dirty="0"/>
            </a:br>
            <a:r>
              <a:rPr lang="en-GB" dirty="0"/>
              <a:t>Google and </a:t>
            </a:r>
            <a:r>
              <a:rPr lang="en-GB" dirty="0" err="1"/>
              <a:t>ChatGTP</a:t>
            </a:r>
            <a:endParaRPr lang="en-GB" dirty="0"/>
          </a:p>
        </p:txBody>
      </p:sp>
      <p:sp>
        <p:nvSpPr>
          <p:cNvPr id="3" name="Content Placeholder 2">
            <a:extLst>
              <a:ext uri="{FF2B5EF4-FFF2-40B4-BE49-F238E27FC236}">
                <a16:creationId xmlns:a16="http://schemas.microsoft.com/office/drawing/2014/main" id="{58B6ADC4-9AB4-6DC7-49DD-ECE0F3F2C68C}"/>
              </a:ext>
            </a:extLst>
          </p:cNvPr>
          <p:cNvSpPr>
            <a:spLocks noGrp="1"/>
          </p:cNvSpPr>
          <p:nvPr>
            <p:ph sz="half" idx="1"/>
          </p:nvPr>
        </p:nvSpPr>
        <p:spPr/>
        <p:txBody>
          <a:bodyPr/>
          <a:lstStyle/>
          <a:p>
            <a:r>
              <a:rPr lang="en-GB" sz="2800" dirty="0"/>
              <a:t>Gall </a:t>
            </a:r>
            <a:r>
              <a:rPr lang="en-GB" sz="2800" dirty="0" err="1"/>
              <a:t>ChatGTP</a:t>
            </a:r>
            <a:r>
              <a:rPr lang="en-GB" sz="2800" dirty="0"/>
              <a:t> </a:t>
            </a:r>
            <a:r>
              <a:rPr lang="en-GB" sz="2800" dirty="0" err="1"/>
              <a:t>ddeall</a:t>
            </a:r>
            <a:r>
              <a:rPr lang="en-GB" sz="2800" dirty="0"/>
              <a:t> a </a:t>
            </a:r>
            <a:r>
              <a:rPr lang="en-GB" sz="2800" dirty="0" err="1"/>
              <a:t>chynhyrchu</a:t>
            </a:r>
            <a:r>
              <a:rPr lang="en-GB" sz="2800" dirty="0"/>
              <a:t> </a:t>
            </a:r>
            <a:r>
              <a:rPr lang="en-GB" sz="2800" dirty="0" err="1"/>
              <a:t>iaith</a:t>
            </a:r>
            <a:r>
              <a:rPr lang="en-GB" sz="2800" dirty="0"/>
              <a:t> </a:t>
            </a:r>
            <a:r>
              <a:rPr lang="en-GB" sz="2800" dirty="0" err="1"/>
              <a:t>naturiol</a:t>
            </a:r>
            <a:endParaRPr lang="en-GB" sz="2800" dirty="0"/>
          </a:p>
          <a:p>
            <a:r>
              <a:rPr lang="en-GB" sz="2800" dirty="0"/>
              <a:t>Mae Google </a:t>
            </a:r>
            <a:r>
              <a:rPr lang="en-GB" sz="2800" dirty="0" err="1"/>
              <a:t>yn</a:t>
            </a:r>
            <a:r>
              <a:rPr lang="en-GB" sz="2800" dirty="0"/>
              <a:t> </a:t>
            </a:r>
            <a:r>
              <a:rPr lang="en-GB" sz="2800" dirty="0" err="1"/>
              <a:t>beiriant</a:t>
            </a:r>
            <a:r>
              <a:rPr lang="en-GB" sz="2800" dirty="0"/>
              <a:t> </a:t>
            </a:r>
            <a:r>
              <a:rPr lang="en-GB" sz="2800" dirty="0" err="1"/>
              <a:t>chwilio</a:t>
            </a:r>
            <a:r>
              <a:rPr lang="en-GB" sz="2800" dirty="0"/>
              <a:t> </a:t>
            </a:r>
            <a:r>
              <a:rPr lang="en-GB" sz="2800" dirty="0" err="1"/>
              <a:t>sy'n</a:t>
            </a:r>
            <a:r>
              <a:rPr lang="en-GB" sz="2800" dirty="0"/>
              <a:t> </a:t>
            </a:r>
            <a:r>
              <a:rPr lang="en-GB" sz="2800" dirty="0" err="1"/>
              <a:t>gallu</a:t>
            </a:r>
            <a:r>
              <a:rPr lang="en-GB" sz="2800" dirty="0"/>
              <a:t> </a:t>
            </a:r>
            <a:r>
              <a:rPr lang="en-GB" sz="2800" dirty="0" err="1"/>
              <a:t>gweithredu</a:t>
            </a:r>
            <a:r>
              <a:rPr lang="en-GB" sz="2800" dirty="0"/>
              <a:t> </a:t>
            </a:r>
            <a:r>
              <a:rPr lang="en-GB" sz="2800" dirty="0" err="1"/>
              <a:t>ar</a:t>
            </a:r>
            <a:r>
              <a:rPr lang="en-GB" sz="2800" dirty="0"/>
              <a:t> </a:t>
            </a:r>
            <a:r>
              <a:rPr lang="en-GB" sz="2800" dirty="0" err="1"/>
              <a:t>eiriau</a:t>
            </a:r>
            <a:r>
              <a:rPr lang="en-GB" sz="2800" dirty="0"/>
              <a:t> </a:t>
            </a:r>
            <a:r>
              <a:rPr lang="en-GB" sz="2800" dirty="0" err="1"/>
              <a:t>allweddol</a:t>
            </a:r>
            <a:r>
              <a:rPr lang="en-GB" sz="2800" dirty="0"/>
              <a:t> </a:t>
            </a:r>
            <a:r>
              <a:rPr lang="en-GB" sz="2800" dirty="0" err="1"/>
              <a:t>yn</a:t>
            </a:r>
            <a:r>
              <a:rPr lang="en-GB" sz="2800" dirty="0"/>
              <a:t> </a:t>
            </a:r>
            <a:r>
              <a:rPr lang="en-GB" sz="2800" dirty="0" err="1"/>
              <a:t>unig</a:t>
            </a:r>
            <a:r>
              <a:rPr lang="en-GB" sz="2800" dirty="0"/>
              <a:t>.</a:t>
            </a:r>
          </a:p>
          <a:p>
            <a:endParaRPr lang="en-GB" dirty="0"/>
          </a:p>
        </p:txBody>
      </p:sp>
      <p:sp>
        <p:nvSpPr>
          <p:cNvPr id="4" name="Content Placeholder 3">
            <a:extLst>
              <a:ext uri="{FF2B5EF4-FFF2-40B4-BE49-F238E27FC236}">
                <a16:creationId xmlns:a16="http://schemas.microsoft.com/office/drawing/2014/main" id="{F332C58C-ADD1-EEE2-505D-877E16CE4F17}"/>
              </a:ext>
            </a:extLst>
          </p:cNvPr>
          <p:cNvSpPr>
            <a:spLocks noGrp="1"/>
          </p:cNvSpPr>
          <p:nvPr>
            <p:ph sz="half" idx="2"/>
          </p:nvPr>
        </p:nvSpPr>
        <p:spPr/>
        <p:txBody>
          <a:bodyPr>
            <a:normAutofit/>
          </a:bodyPr>
          <a:lstStyle/>
          <a:p>
            <a:r>
              <a:rPr lang="en-GB" sz="2800" dirty="0" err="1"/>
              <a:t>ChatGTP</a:t>
            </a:r>
            <a:r>
              <a:rPr lang="en-GB" sz="2800" dirty="0"/>
              <a:t> can understand and generate natural language</a:t>
            </a:r>
          </a:p>
          <a:p>
            <a:r>
              <a:rPr lang="en-GB" sz="2800" dirty="0"/>
              <a:t>Google is a search engine that can only operate on key words</a:t>
            </a:r>
          </a:p>
          <a:p>
            <a:pPr marL="0" indent="0">
              <a:buNone/>
            </a:pPr>
            <a:r>
              <a:rPr lang="en-GB" sz="2800" dirty="0"/>
              <a:t>                   </a:t>
            </a:r>
            <a:r>
              <a:rPr lang="en-GB" sz="1200" dirty="0"/>
              <a:t>(The Guardian, 2023)</a:t>
            </a:r>
            <a:endParaRPr lang="en-GB" sz="2800" dirty="0"/>
          </a:p>
        </p:txBody>
      </p:sp>
      <p:sp>
        <p:nvSpPr>
          <p:cNvPr id="5" name="Title 1">
            <a:extLst>
              <a:ext uri="{FF2B5EF4-FFF2-40B4-BE49-F238E27FC236}">
                <a16:creationId xmlns:a16="http://schemas.microsoft.com/office/drawing/2014/main" id="{D044C85B-0CF4-FA03-B7A8-6D2FA82512EA}"/>
              </a:ext>
            </a:extLst>
          </p:cNvPr>
          <p:cNvSpPr txBox="1">
            <a:spLocks/>
          </p:cNvSpPr>
          <p:nvPr/>
        </p:nvSpPr>
        <p:spPr>
          <a:xfrm>
            <a:off x="313075" y="552027"/>
            <a:ext cx="4412633" cy="1320800"/>
          </a:xfrm>
          <a:prstGeom prst="rect">
            <a:avLst/>
          </a:prstGeom>
        </p:spPr>
        <p:txBody>
          <a:bodyPr vert="horz" lIns="91440" tIns="45720" rIns="91440" bIns="45720" rtlCol="0" anchor="t">
            <a:normAutofit fontScale="92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t>Y </a:t>
            </a:r>
            <a:r>
              <a:rPr lang="en-GB" dirty="0" err="1"/>
              <a:t>gwahaniaeth</a:t>
            </a:r>
            <a:r>
              <a:rPr lang="en-GB" dirty="0"/>
              <a:t> </a:t>
            </a:r>
            <a:r>
              <a:rPr lang="en-GB" dirty="0" err="1"/>
              <a:t>rhwng</a:t>
            </a:r>
            <a:r>
              <a:rPr lang="en-GB" dirty="0"/>
              <a:t> </a:t>
            </a:r>
            <a:br>
              <a:rPr lang="en-GB" dirty="0"/>
            </a:br>
            <a:r>
              <a:rPr lang="en-GB" dirty="0"/>
              <a:t>Google a </a:t>
            </a:r>
            <a:r>
              <a:rPr lang="en-GB" dirty="0" err="1"/>
              <a:t>ChatGTP</a:t>
            </a:r>
            <a:endParaRPr lang="en-GB" dirty="0"/>
          </a:p>
        </p:txBody>
      </p:sp>
    </p:spTree>
    <p:extLst>
      <p:ext uri="{BB962C8B-B14F-4D97-AF65-F5344CB8AC3E}">
        <p14:creationId xmlns:p14="http://schemas.microsoft.com/office/powerpoint/2010/main" val="3251080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B2454-8275-E0CC-9273-EC459D762F3B}"/>
              </a:ext>
            </a:extLst>
          </p:cNvPr>
          <p:cNvSpPr>
            <a:spLocks noGrp="1"/>
          </p:cNvSpPr>
          <p:nvPr>
            <p:ph type="title"/>
          </p:nvPr>
        </p:nvSpPr>
        <p:spPr>
          <a:xfrm>
            <a:off x="1496907" y="555413"/>
            <a:ext cx="8596668" cy="1320800"/>
          </a:xfrm>
        </p:spPr>
        <p:txBody>
          <a:bodyPr/>
          <a:lstStyle/>
          <a:p>
            <a:r>
              <a:rPr lang="en-GB" dirty="0"/>
              <a:t>   </a:t>
            </a:r>
            <a:r>
              <a:rPr lang="en-GB" dirty="0" err="1"/>
              <a:t>Triwch</a:t>
            </a:r>
            <a:r>
              <a:rPr lang="en-GB" dirty="0"/>
              <a:t> </a:t>
            </a:r>
            <a:r>
              <a:rPr lang="en-GB" dirty="0" err="1"/>
              <a:t>allan</a:t>
            </a:r>
            <a:r>
              <a:rPr lang="en-GB" dirty="0"/>
              <a:t>  / Let’s try it out</a:t>
            </a:r>
          </a:p>
        </p:txBody>
      </p:sp>
      <p:sp>
        <p:nvSpPr>
          <p:cNvPr id="3" name="Content Placeholder 2">
            <a:extLst>
              <a:ext uri="{FF2B5EF4-FFF2-40B4-BE49-F238E27FC236}">
                <a16:creationId xmlns:a16="http://schemas.microsoft.com/office/drawing/2014/main" id="{FB6F935F-DD38-A1BD-FB25-0157C868A1B3}"/>
              </a:ext>
            </a:extLst>
          </p:cNvPr>
          <p:cNvSpPr>
            <a:spLocks noGrp="1"/>
          </p:cNvSpPr>
          <p:nvPr>
            <p:ph sz="half" idx="1"/>
          </p:nvPr>
        </p:nvSpPr>
        <p:spPr/>
        <p:txBody>
          <a:bodyPr/>
          <a:lstStyle/>
          <a:p>
            <a:r>
              <a:rPr lang="en-GB" dirty="0" err="1"/>
              <a:t>Ewch</a:t>
            </a:r>
            <a:r>
              <a:rPr lang="en-GB" dirty="0"/>
              <a:t> </a:t>
            </a:r>
            <a:r>
              <a:rPr lang="en-GB" dirty="0" err="1"/>
              <a:t>i</a:t>
            </a:r>
            <a:r>
              <a:rPr lang="en-GB" dirty="0"/>
              <a:t> </a:t>
            </a:r>
            <a:r>
              <a:rPr lang="en-GB" dirty="0">
                <a:hlinkClick r:id="rId2"/>
              </a:rPr>
              <a:t>https://chat.openai.com/</a:t>
            </a:r>
            <a:endParaRPr lang="en-GB" dirty="0"/>
          </a:p>
          <a:p>
            <a:r>
              <a:rPr lang="en-GB" dirty="0"/>
              <a:t> </a:t>
            </a:r>
            <a:r>
              <a:rPr lang="en-GB" dirty="0" err="1"/>
              <a:t>Teipiwch</a:t>
            </a:r>
            <a:r>
              <a:rPr lang="en-GB" dirty="0"/>
              <a:t> </a:t>
            </a:r>
            <a:r>
              <a:rPr lang="en-GB" dirty="0" err="1"/>
              <a:t>gwestiwn</a:t>
            </a:r>
            <a:endParaRPr lang="en-GB" dirty="0"/>
          </a:p>
          <a:p>
            <a:r>
              <a:rPr lang="en-GB" dirty="0" err="1"/>
              <a:t>e.e.</a:t>
            </a:r>
            <a:r>
              <a:rPr lang="en-GB" dirty="0"/>
              <a:t> Beth </a:t>
            </a:r>
            <a:r>
              <a:rPr lang="en-GB" dirty="0" err="1"/>
              <a:t>yw</a:t>
            </a:r>
            <a:r>
              <a:rPr lang="en-GB" dirty="0"/>
              <a:t> </a:t>
            </a:r>
            <a:r>
              <a:rPr lang="en-GB" dirty="0" err="1"/>
              <a:t>dau</a:t>
            </a:r>
            <a:r>
              <a:rPr lang="en-GB" dirty="0"/>
              <a:t> </a:t>
            </a:r>
            <a:r>
              <a:rPr lang="en-GB" dirty="0" err="1"/>
              <a:t>bwynt</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herio</a:t>
            </a:r>
            <a:r>
              <a:rPr lang="en-GB" dirty="0"/>
              <a:t> am </a:t>
            </a:r>
            <a:r>
              <a:rPr lang="en-GB" dirty="0" err="1"/>
              <a:t>hanes</a:t>
            </a:r>
            <a:r>
              <a:rPr lang="en-GB" dirty="0"/>
              <a:t> </a:t>
            </a:r>
            <a:r>
              <a:rPr lang="en-GB" dirty="0" err="1"/>
              <a:t>addysg</a:t>
            </a:r>
            <a:r>
              <a:rPr lang="en-GB" dirty="0"/>
              <a:t> </a:t>
            </a:r>
            <a:r>
              <a:rPr lang="en-GB" dirty="0" err="1"/>
              <a:t>yng</a:t>
            </a:r>
            <a:r>
              <a:rPr lang="en-GB" dirty="0"/>
              <a:t> </a:t>
            </a:r>
            <a:r>
              <a:rPr lang="en-GB" dirty="0" err="1"/>
              <a:t>Nghymru</a:t>
            </a:r>
            <a:r>
              <a:rPr lang="en-GB" dirty="0"/>
              <a:t>?</a:t>
            </a:r>
          </a:p>
          <a:p>
            <a:r>
              <a:rPr lang="en-GB" dirty="0"/>
              <a:t>Sut </a:t>
            </a:r>
            <a:r>
              <a:rPr lang="en-GB" dirty="0" err="1"/>
              <a:t>i</a:t>
            </a:r>
            <a:r>
              <a:rPr lang="en-GB" dirty="0"/>
              <a:t> </a:t>
            </a:r>
            <a:r>
              <a:rPr lang="en-GB" dirty="0" err="1"/>
              <a:t>gyfeirio</a:t>
            </a:r>
            <a:r>
              <a:rPr lang="en-GB" dirty="0"/>
              <a:t> at </a:t>
            </a:r>
            <a:r>
              <a:rPr lang="en-GB" dirty="0" err="1"/>
              <a:t>ChatGTP</a:t>
            </a:r>
            <a:r>
              <a:rPr lang="en-GB" dirty="0"/>
              <a:t>:</a:t>
            </a:r>
          </a:p>
          <a:p>
            <a:endParaRPr lang="en-GB" dirty="0"/>
          </a:p>
        </p:txBody>
      </p:sp>
      <p:sp>
        <p:nvSpPr>
          <p:cNvPr id="4" name="Content Placeholder 3">
            <a:extLst>
              <a:ext uri="{FF2B5EF4-FFF2-40B4-BE49-F238E27FC236}">
                <a16:creationId xmlns:a16="http://schemas.microsoft.com/office/drawing/2014/main" id="{5B419830-ED70-8A18-A8FD-18D759196C76}"/>
              </a:ext>
            </a:extLst>
          </p:cNvPr>
          <p:cNvSpPr>
            <a:spLocks noGrp="1"/>
          </p:cNvSpPr>
          <p:nvPr>
            <p:ph sz="half" idx="2"/>
          </p:nvPr>
        </p:nvSpPr>
        <p:spPr/>
        <p:txBody>
          <a:bodyPr/>
          <a:lstStyle/>
          <a:p>
            <a:r>
              <a:rPr lang="en-GB" dirty="0"/>
              <a:t>Go to </a:t>
            </a:r>
            <a:r>
              <a:rPr lang="en-GB" dirty="0">
                <a:hlinkClick r:id="rId2"/>
              </a:rPr>
              <a:t>ChatGPT (openai.com)</a:t>
            </a:r>
            <a:endParaRPr lang="en-GB" dirty="0"/>
          </a:p>
          <a:p>
            <a:r>
              <a:rPr lang="en-GB" dirty="0"/>
              <a:t>Type in a question</a:t>
            </a:r>
          </a:p>
          <a:p>
            <a:pPr marL="0" indent="0">
              <a:buNone/>
            </a:pPr>
            <a:r>
              <a:rPr lang="en-GB" dirty="0"/>
              <a:t>e.g. What are two contested points about the history of education in Wales?</a:t>
            </a:r>
          </a:p>
          <a:p>
            <a:r>
              <a:rPr lang="en-GB" dirty="0"/>
              <a:t>How to reference </a:t>
            </a:r>
            <a:r>
              <a:rPr lang="en-GB" dirty="0" err="1"/>
              <a:t>ChatGTP</a:t>
            </a:r>
            <a:r>
              <a:rPr lang="en-GB" dirty="0"/>
              <a:t>:</a:t>
            </a:r>
          </a:p>
          <a:p>
            <a:pPr marL="0" indent="0">
              <a:buNone/>
            </a:pPr>
            <a:r>
              <a:rPr lang="en-GB" dirty="0">
                <a:hlinkClick r:id="rId3"/>
              </a:rPr>
              <a:t>https://www.uwtsd.ac.uk/media/uwtsd-website/content-assets/documents/news/Artificial-Intelligence-Referencing-Guidance.pdf</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75271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E9B05-71AA-1BFE-EA76-4F04F527BF34}"/>
              </a:ext>
            </a:extLst>
          </p:cNvPr>
          <p:cNvSpPr>
            <a:spLocks noGrp="1"/>
          </p:cNvSpPr>
          <p:nvPr>
            <p:ph type="title"/>
          </p:nvPr>
        </p:nvSpPr>
        <p:spPr>
          <a:xfrm>
            <a:off x="5089968" y="609600"/>
            <a:ext cx="4184034" cy="1320800"/>
          </a:xfrm>
        </p:spPr>
        <p:txBody>
          <a:bodyPr>
            <a:normAutofit/>
          </a:bodyPr>
          <a:lstStyle/>
          <a:p>
            <a:pPr algn="r"/>
            <a:r>
              <a:rPr lang="en-GB" sz="2800" dirty="0"/>
              <a:t>Is it acceptable to use AI </a:t>
            </a:r>
            <a:br>
              <a:rPr lang="en-GB" sz="2800" dirty="0"/>
            </a:br>
            <a:r>
              <a:rPr lang="en-GB" sz="2800" dirty="0"/>
              <a:t>in your academic work?</a:t>
            </a:r>
          </a:p>
        </p:txBody>
      </p:sp>
      <p:sp>
        <p:nvSpPr>
          <p:cNvPr id="3" name="Content Placeholder 2">
            <a:extLst>
              <a:ext uri="{FF2B5EF4-FFF2-40B4-BE49-F238E27FC236}">
                <a16:creationId xmlns:a16="http://schemas.microsoft.com/office/drawing/2014/main" id="{045D2FEB-D2DA-BFBD-AE3A-671495F6DF08}"/>
              </a:ext>
            </a:extLst>
          </p:cNvPr>
          <p:cNvSpPr>
            <a:spLocks noGrp="1"/>
          </p:cNvSpPr>
          <p:nvPr>
            <p:ph sz="half" idx="1"/>
          </p:nvPr>
        </p:nvSpPr>
        <p:spPr/>
        <p:txBody>
          <a:bodyPr>
            <a:normAutofit fontScale="77500" lnSpcReduction="20000"/>
          </a:bodyPr>
          <a:lstStyle/>
          <a:p>
            <a:r>
              <a:rPr lang="en-GB" dirty="0" err="1"/>
              <a:t>Uniondeb</a:t>
            </a:r>
            <a:r>
              <a:rPr lang="en-GB" dirty="0"/>
              <a:t> </a:t>
            </a:r>
            <a:r>
              <a:rPr lang="en-GB" dirty="0" err="1"/>
              <a:t>academaidd</a:t>
            </a:r>
            <a:r>
              <a:rPr lang="en-GB" dirty="0"/>
              <a:t> </a:t>
            </a:r>
            <a:r>
              <a:rPr lang="en-GB" dirty="0" err="1"/>
              <a:t>yw</a:t>
            </a:r>
            <a:r>
              <a:rPr lang="en-GB" dirty="0"/>
              <a:t> bod </a:t>
            </a:r>
            <a:r>
              <a:rPr lang="en-GB" dirty="0" err="1"/>
              <a:t>yn</a:t>
            </a:r>
            <a:r>
              <a:rPr lang="en-GB" dirty="0"/>
              <a:t> </a:t>
            </a:r>
            <a:r>
              <a:rPr lang="en-GB" dirty="0" err="1"/>
              <a:t>onest</a:t>
            </a:r>
            <a:r>
              <a:rPr lang="en-GB" dirty="0"/>
              <a:t> </a:t>
            </a:r>
            <a:r>
              <a:rPr lang="en-GB" dirty="0" err="1"/>
              <a:t>mewn</a:t>
            </a:r>
            <a:r>
              <a:rPr lang="en-GB" dirty="0"/>
              <a:t> </a:t>
            </a:r>
            <a:r>
              <a:rPr lang="en-GB" dirty="0" err="1"/>
              <a:t>unrhyw</a:t>
            </a:r>
            <a:r>
              <a:rPr lang="en-GB" dirty="0"/>
              <a:t> </a:t>
            </a:r>
            <a:r>
              <a:rPr lang="en-GB" dirty="0" err="1"/>
              <a:t>waith</a:t>
            </a:r>
            <a:r>
              <a:rPr lang="en-GB" dirty="0"/>
              <a:t> a </a:t>
            </a:r>
            <a:r>
              <a:rPr lang="en-GB" dirty="0" err="1"/>
              <a:t>wnewch</a:t>
            </a:r>
            <a:r>
              <a:rPr lang="en-GB" dirty="0"/>
              <a:t> </a:t>
            </a:r>
            <a:r>
              <a:rPr lang="en-GB" dirty="0" err="1"/>
              <a:t>yn</a:t>
            </a:r>
            <a:r>
              <a:rPr lang="en-GB" dirty="0"/>
              <a:t> </a:t>
            </a:r>
            <a:r>
              <a:rPr lang="en-GB" dirty="0" err="1"/>
              <a:t>eich</a:t>
            </a:r>
            <a:r>
              <a:rPr lang="en-GB" dirty="0"/>
              <a:t> </a:t>
            </a:r>
            <a:r>
              <a:rPr lang="en-GB" dirty="0" err="1"/>
              <a:t>astudiaethau</a:t>
            </a:r>
            <a:r>
              <a:rPr lang="en-GB" dirty="0"/>
              <a:t>. </a:t>
            </a:r>
          </a:p>
          <a:p>
            <a:r>
              <a:rPr lang="en-GB" dirty="0" err="1"/>
              <a:t>Mae'r</a:t>
            </a:r>
            <a:r>
              <a:rPr lang="en-GB" dirty="0"/>
              <a:t> </a:t>
            </a:r>
            <a:r>
              <a:rPr lang="en-GB" dirty="0" err="1"/>
              <a:t>defnydd</a:t>
            </a:r>
            <a:r>
              <a:rPr lang="en-GB" dirty="0"/>
              <a:t> o </a:t>
            </a:r>
            <a:r>
              <a:rPr lang="en-GB" dirty="0" err="1"/>
              <a:t>bobl</a:t>
            </a:r>
            <a:r>
              <a:rPr lang="en-GB" dirty="0"/>
              <a:t> </a:t>
            </a:r>
            <a:r>
              <a:rPr lang="en-GB" dirty="0" err="1"/>
              <a:t>eraill</a:t>
            </a:r>
            <a:r>
              <a:rPr lang="en-GB" dirty="0"/>
              <a:t> (</a:t>
            </a:r>
            <a:r>
              <a:rPr lang="en-GB" dirty="0" err="1"/>
              <a:t>ffrindiau</a:t>
            </a:r>
            <a:r>
              <a:rPr lang="en-GB" dirty="0"/>
              <a:t>, </a:t>
            </a:r>
            <a:r>
              <a:rPr lang="en-GB" dirty="0" err="1"/>
              <a:t>melinau</a:t>
            </a:r>
            <a:r>
              <a:rPr lang="en-GB" dirty="0"/>
              <a:t> </a:t>
            </a:r>
            <a:r>
              <a:rPr lang="en-GB" dirty="0" err="1"/>
              <a:t>traethawd</a:t>
            </a:r>
            <a:r>
              <a:rPr lang="en-GB" dirty="0"/>
              <a:t> neu </a:t>
            </a:r>
            <a:r>
              <a:rPr lang="en-GB" dirty="0" err="1"/>
              <a:t>ddeallusrwydd</a:t>
            </a:r>
            <a:r>
              <a:rPr lang="en-GB" dirty="0"/>
              <a:t> </a:t>
            </a:r>
            <a:r>
              <a:rPr lang="en-GB" dirty="0" err="1"/>
              <a:t>artiffisial</a:t>
            </a:r>
            <a:r>
              <a:rPr lang="en-GB" dirty="0"/>
              <a:t>) </a:t>
            </a:r>
            <a:r>
              <a:rPr lang="en-GB" dirty="0" err="1"/>
              <a:t>i</a:t>
            </a:r>
            <a:r>
              <a:rPr lang="en-GB" dirty="0"/>
              <a:t> </a:t>
            </a:r>
            <a:r>
              <a:rPr lang="en-GB" dirty="0" err="1"/>
              <a:t>greu</a:t>
            </a:r>
            <a:r>
              <a:rPr lang="en-GB" dirty="0"/>
              <a:t> </a:t>
            </a:r>
            <a:r>
              <a:rPr lang="en-GB" dirty="0" err="1"/>
              <a:t>gwaith</a:t>
            </a:r>
            <a:r>
              <a:rPr lang="en-GB" dirty="0"/>
              <a:t> </a:t>
            </a:r>
            <a:r>
              <a:rPr lang="en-GB" dirty="0" err="1"/>
              <a:t>rydych</a:t>
            </a:r>
            <a:r>
              <a:rPr lang="en-GB" dirty="0"/>
              <a:t> </a:t>
            </a:r>
            <a:r>
              <a:rPr lang="en-GB" dirty="0" err="1"/>
              <a:t>chi'n</a:t>
            </a:r>
            <a:r>
              <a:rPr lang="en-GB" dirty="0"/>
              <a:t> </a:t>
            </a:r>
            <a:r>
              <a:rPr lang="en-GB" dirty="0" err="1"/>
              <a:t>ei</a:t>
            </a:r>
            <a:r>
              <a:rPr lang="en-GB" dirty="0"/>
              <a:t> </a:t>
            </a:r>
            <a:r>
              <a:rPr lang="en-GB" dirty="0" err="1"/>
              <a:t>hawlio</a:t>
            </a:r>
            <a:r>
              <a:rPr lang="en-GB" dirty="0"/>
              <a:t> </a:t>
            </a:r>
            <a:r>
              <a:rPr lang="en-GB" dirty="0" err="1"/>
              <a:t>wedyn</a:t>
            </a:r>
            <a:r>
              <a:rPr lang="en-GB" dirty="0"/>
              <a:t> </a:t>
            </a:r>
            <a:r>
              <a:rPr lang="en-GB" dirty="0" err="1"/>
              <a:t>fel</a:t>
            </a:r>
            <a:r>
              <a:rPr lang="en-GB" dirty="0"/>
              <a:t> </a:t>
            </a:r>
            <a:r>
              <a:rPr lang="en-GB" dirty="0" err="1"/>
              <a:t>eich</a:t>
            </a:r>
            <a:r>
              <a:rPr lang="en-GB" dirty="0"/>
              <a:t> un chi </a:t>
            </a:r>
            <a:r>
              <a:rPr lang="en-GB" dirty="0" err="1"/>
              <a:t>eich</a:t>
            </a:r>
            <a:r>
              <a:rPr lang="en-GB" dirty="0"/>
              <a:t> </a:t>
            </a:r>
            <a:r>
              <a:rPr lang="en-GB" dirty="0" err="1"/>
              <a:t>hun</a:t>
            </a:r>
            <a:r>
              <a:rPr lang="en-GB" dirty="0"/>
              <a:t> </a:t>
            </a:r>
            <a:r>
              <a:rPr lang="en-GB" dirty="0" err="1"/>
              <a:t>yn</a:t>
            </a:r>
            <a:r>
              <a:rPr lang="en-GB" dirty="0"/>
              <a:t> </a:t>
            </a:r>
            <a:r>
              <a:rPr lang="en-GB" dirty="0" err="1"/>
              <a:t>annerbyniol</a:t>
            </a:r>
            <a:r>
              <a:rPr lang="en-GB" dirty="0"/>
              <a:t>.</a:t>
            </a:r>
          </a:p>
          <a:p>
            <a:r>
              <a:rPr lang="en-GB" dirty="0"/>
              <a:t> </a:t>
            </a:r>
            <a:r>
              <a:rPr lang="en-GB" dirty="0" err="1"/>
              <a:t>Fodd</a:t>
            </a:r>
            <a:r>
              <a:rPr lang="en-GB" dirty="0"/>
              <a:t> </a:t>
            </a:r>
            <a:r>
              <a:rPr lang="en-GB" dirty="0" err="1"/>
              <a:t>bynnag</a:t>
            </a:r>
            <a:r>
              <a:rPr lang="en-GB" dirty="0"/>
              <a:t>, </a:t>
            </a:r>
            <a:r>
              <a:rPr lang="en-GB" dirty="0" err="1"/>
              <a:t>mae</a:t>
            </a:r>
            <a:r>
              <a:rPr lang="en-GB" dirty="0"/>
              <a:t> </a:t>
            </a:r>
            <a:r>
              <a:rPr lang="en-GB" dirty="0" err="1"/>
              <a:t>rhai</a:t>
            </a:r>
            <a:r>
              <a:rPr lang="en-GB" dirty="0"/>
              <a:t> </a:t>
            </a:r>
            <a:r>
              <a:rPr lang="en-GB" dirty="0" err="1"/>
              <a:t>achosion</a:t>
            </a:r>
            <a:r>
              <a:rPr lang="en-GB" dirty="0"/>
              <a:t> </a:t>
            </a:r>
            <a:r>
              <a:rPr lang="en-GB" dirty="0" err="1"/>
              <a:t>lle</a:t>
            </a:r>
            <a:r>
              <a:rPr lang="en-GB" dirty="0"/>
              <a:t> </a:t>
            </a:r>
            <a:r>
              <a:rPr lang="en-GB" dirty="0" err="1"/>
              <a:t>gellir</a:t>
            </a:r>
            <a:r>
              <a:rPr lang="en-GB" dirty="0"/>
              <a:t> </a:t>
            </a:r>
            <a:r>
              <a:rPr lang="en-GB" dirty="0" err="1"/>
              <a:t>caniatáu'r</a:t>
            </a:r>
            <a:r>
              <a:rPr lang="en-GB" dirty="0"/>
              <a:t> </a:t>
            </a:r>
            <a:r>
              <a:rPr lang="en-GB" dirty="0" err="1"/>
              <a:t>defnydd</a:t>
            </a:r>
            <a:r>
              <a:rPr lang="en-GB" dirty="0"/>
              <a:t> o AI. </a:t>
            </a:r>
          </a:p>
          <a:p>
            <a:r>
              <a:rPr lang="en-GB" dirty="0" err="1"/>
              <a:t>Cadarnhewch</a:t>
            </a:r>
            <a:r>
              <a:rPr lang="en-GB" dirty="0"/>
              <a:t> </a:t>
            </a:r>
            <a:r>
              <a:rPr lang="en-GB" dirty="0" err="1"/>
              <a:t>gyda'ch</a:t>
            </a:r>
            <a:r>
              <a:rPr lang="en-GB" dirty="0"/>
              <a:t> </a:t>
            </a:r>
            <a:r>
              <a:rPr lang="en-GB" dirty="0" err="1"/>
              <a:t>tiwtor</a:t>
            </a:r>
            <a:r>
              <a:rPr lang="en-GB" dirty="0"/>
              <a:t> a </a:t>
            </a:r>
            <a:r>
              <a:rPr lang="en-GB" dirty="0" err="1"/>
              <a:t>chyfeiriwch</a:t>
            </a:r>
            <a:r>
              <a:rPr lang="en-GB" dirty="0"/>
              <a:t> at </a:t>
            </a:r>
            <a:r>
              <a:rPr lang="en-GB" dirty="0" err="1"/>
              <a:t>friff</a:t>
            </a:r>
            <a:r>
              <a:rPr lang="en-GB" dirty="0"/>
              <a:t> </a:t>
            </a:r>
            <a:r>
              <a:rPr lang="en-GB" dirty="0" err="1"/>
              <a:t>eich</a:t>
            </a:r>
            <a:r>
              <a:rPr lang="en-GB" dirty="0"/>
              <a:t> </a:t>
            </a:r>
            <a:r>
              <a:rPr lang="en-GB" dirty="0" err="1"/>
              <a:t>aseiniad</a:t>
            </a:r>
            <a:r>
              <a:rPr lang="en-GB" dirty="0"/>
              <a:t> </a:t>
            </a:r>
            <a:r>
              <a:rPr lang="en-GB" dirty="0" err="1"/>
              <a:t>i</a:t>
            </a:r>
            <a:r>
              <a:rPr lang="en-GB" dirty="0"/>
              <a:t> weld a </a:t>
            </a:r>
            <a:r>
              <a:rPr lang="en-GB" dirty="0" err="1"/>
              <a:t>ganiateir</a:t>
            </a:r>
            <a:r>
              <a:rPr lang="en-GB" dirty="0"/>
              <a:t> </a:t>
            </a:r>
            <a:r>
              <a:rPr lang="en-GB" dirty="0" err="1"/>
              <a:t>defnyddio</a:t>
            </a:r>
            <a:r>
              <a:rPr lang="en-GB" dirty="0"/>
              <a:t> </a:t>
            </a:r>
            <a:r>
              <a:rPr lang="en-GB" dirty="0" err="1"/>
              <a:t>deunydd</a:t>
            </a:r>
            <a:r>
              <a:rPr lang="en-GB" dirty="0"/>
              <a:t> a </a:t>
            </a:r>
            <a:r>
              <a:rPr lang="en-GB" dirty="0" err="1"/>
              <a:t>gynhyrchir</a:t>
            </a:r>
            <a:r>
              <a:rPr lang="en-GB" dirty="0"/>
              <a:t> </a:t>
            </a:r>
            <a:r>
              <a:rPr lang="en-GB" dirty="0" err="1"/>
              <a:t>gan</a:t>
            </a:r>
            <a:r>
              <a:rPr lang="en-GB" dirty="0"/>
              <a:t> </a:t>
            </a:r>
            <a:r>
              <a:rPr lang="en-GB" dirty="0" err="1"/>
              <a:t>ddeallusrwydd</a:t>
            </a:r>
            <a:r>
              <a:rPr lang="en-GB" dirty="0"/>
              <a:t> </a:t>
            </a:r>
            <a:r>
              <a:rPr lang="en-GB" dirty="0" err="1"/>
              <a:t>artiffisial</a:t>
            </a:r>
            <a:r>
              <a:rPr lang="en-GB" dirty="0"/>
              <a:t> (</a:t>
            </a:r>
            <a:r>
              <a:rPr lang="en-GB" dirty="0" err="1"/>
              <a:t>fel</a:t>
            </a:r>
            <a:r>
              <a:rPr lang="en-GB" dirty="0"/>
              <a:t> ChatGPT) a </a:t>
            </a:r>
            <a:r>
              <a:rPr lang="en-GB" dirty="0" err="1"/>
              <a:t>sut</a:t>
            </a:r>
            <a:r>
              <a:rPr lang="en-GB" dirty="0"/>
              <a:t> y </a:t>
            </a:r>
            <a:r>
              <a:rPr lang="en-GB" dirty="0" err="1"/>
              <a:t>maent</a:t>
            </a:r>
            <a:r>
              <a:rPr lang="en-GB" dirty="0"/>
              <a:t> </a:t>
            </a:r>
            <a:r>
              <a:rPr lang="en-GB" dirty="0" err="1"/>
              <a:t>yn</a:t>
            </a:r>
            <a:r>
              <a:rPr lang="en-GB" dirty="0"/>
              <a:t> </a:t>
            </a:r>
            <a:r>
              <a:rPr lang="en-GB" dirty="0" err="1"/>
              <a:t>dymuno</a:t>
            </a:r>
            <a:r>
              <a:rPr lang="en-GB" dirty="0"/>
              <a:t> </a:t>
            </a:r>
            <a:r>
              <a:rPr lang="en-GB" dirty="0" err="1"/>
              <a:t>i</a:t>
            </a:r>
            <a:r>
              <a:rPr lang="en-GB" dirty="0"/>
              <a:t> chi </a:t>
            </a:r>
            <a:r>
              <a:rPr lang="en-GB" dirty="0" err="1"/>
              <a:t>ei</a:t>
            </a:r>
            <a:r>
              <a:rPr lang="en-GB" dirty="0"/>
              <a:t> </a:t>
            </a:r>
            <a:r>
              <a:rPr lang="en-GB" dirty="0" err="1"/>
              <a:t>ddefnyddio</a:t>
            </a:r>
            <a:r>
              <a:rPr lang="en-GB" dirty="0"/>
              <a:t>. </a:t>
            </a:r>
          </a:p>
          <a:p>
            <a:r>
              <a:rPr lang="en-GB" dirty="0" err="1"/>
              <a:t>Os</a:t>
            </a:r>
            <a:r>
              <a:rPr lang="en-GB" dirty="0"/>
              <a:t> </a:t>
            </a:r>
            <a:r>
              <a:rPr lang="en-GB" dirty="0" err="1"/>
              <a:t>yw’n</a:t>
            </a:r>
            <a:r>
              <a:rPr lang="en-GB" dirty="0"/>
              <a:t> </a:t>
            </a:r>
            <a:r>
              <a:rPr lang="en-GB" dirty="0" err="1"/>
              <a:t>dderbyniol</a:t>
            </a:r>
            <a:r>
              <a:rPr lang="en-GB" dirty="0"/>
              <a:t>, </a:t>
            </a:r>
            <a:r>
              <a:rPr lang="en-GB" dirty="0" err="1"/>
              <a:t>rhaid</a:t>
            </a:r>
            <a:r>
              <a:rPr lang="en-GB" dirty="0"/>
              <a:t> </a:t>
            </a:r>
            <a:r>
              <a:rPr lang="en-GB" dirty="0" err="1"/>
              <a:t>cydnabod</a:t>
            </a:r>
            <a:r>
              <a:rPr lang="en-GB" dirty="0"/>
              <a:t> a </a:t>
            </a:r>
            <a:r>
              <a:rPr lang="en-GB" dirty="0" err="1"/>
              <a:t>chyfeirnodi’r</a:t>
            </a:r>
            <a:r>
              <a:rPr lang="en-GB" dirty="0"/>
              <a:t> </a:t>
            </a:r>
            <a:r>
              <a:rPr lang="en-GB" dirty="0" err="1"/>
              <a:t>ffynhonnell</a:t>
            </a:r>
            <a:r>
              <a:rPr lang="en-GB" dirty="0"/>
              <a:t> </a:t>
            </a:r>
            <a:r>
              <a:rPr lang="en-GB" dirty="0" err="1"/>
              <a:t>yn</a:t>
            </a:r>
            <a:r>
              <a:rPr lang="en-GB" dirty="0"/>
              <a:t> </a:t>
            </a:r>
            <a:r>
              <a:rPr lang="en-GB" dirty="0" err="1"/>
              <a:t>briodol</a:t>
            </a:r>
            <a:r>
              <a:rPr lang="en-GB" dirty="0"/>
              <a:t>.</a:t>
            </a:r>
          </a:p>
          <a:p>
            <a:r>
              <a:rPr lang="en-GB" dirty="0"/>
              <a:t>(PCYDDS, 2023)</a:t>
            </a:r>
          </a:p>
        </p:txBody>
      </p:sp>
      <p:sp>
        <p:nvSpPr>
          <p:cNvPr id="4" name="Content Placeholder 3">
            <a:extLst>
              <a:ext uri="{FF2B5EF4-FFF2-40B4-BE49-F238E27FC236}">
                <a16:creationId xmlns:a16="http://schemas.microsoft.com/office/drawing/2014/main" id="{91387DCB-123A-6B79-D379-7D80ECE735AF}"/>
              </a:ext>
            </a:extLst>
          </p:cNvPr>
          <p:cNvSpPr>
            <a:spLocks noGrp="1"/>
          </p:cNvSpPr>
          <p:nvPr>
            <p:ph sz="half" idx="2"/>
          </p:nvPr>
        </p:nvSpPr>
        <p:spPr/>
        <p:txBody>
          <a:bodyPr>
            <a:normAutofit fontScale="77500" lnSpcReduction="20000"/>
          </a:bodyPr>
          <a:lstStyle/>
          <a:p>
            <a:r>
              <a:rPr lang="en-GB" dirty="0"/>
              <a:t>Academic integrity is being honest in any work you do in your studies. </a:t>
            </a:r>
          </a:p>
          <a:p>
            <a:r>
              <a:rPr lang="en-GB" dirty="0"/>
              <a:t>The use of third parties (friends, essay mills or artificial intelligence) to create work you subsequently claim as your own is unacceptable.</a:t>
            </a:r>
          </a:p>
          <a:p>
            <a:r>
              <a:rPr lang="en-GB" dirty="0"/>
              <a:t> There are certain instances, however, where the use of AI may be permissible. </a:t>
            </a:r>
          </a:p>
          <a:p>
            <a:r>
              <a:rPr lang="en-GB" dirty="0"/>
              <a:t>Confirm with your tutor and refer to your assignment brief to establish if the use of artificial intelligence generated material (such as ChatGPT) is permissible and how they wish you to use it. </a:t>
            </a:r>
          </a:p>
          <a:p>
            <a:r>
              <a:rPr lang="en-GB" dirty="0"/>
              <a:t>If it is acceptable, you must acknowledge and appropriately reference the source</a:t>
            </a:r>
          </a:p>
          <a:p>
            <a:pPr marL="0" indent="0">
              <a:buNone/>
            </a:pPr>
            <a:r>
              <a:rPr lang="en-GB" dirty="0"/>
              <a:t>                                               (UWTSD, 2023)</a:t>
            </a:r>
          </a:p>
        </p:txBody>
      </p:sp>
      <p:sp>
        <p:nvSpPr>
          <p:cNvPr id="5" name="Title 1">
            <a:extLst>
              <a:ext uri="{FF2B5EF4-FFF2-40B4-BE49-F238E27FC236}">
                <a16:creationId xmlns:a16="http://schemas.microsoft.com/office/drawing/2014/main" id="{2A15D04D-1788-6FC8-F6E1-26D4BD58C31D}"/>
              </a:ext>
            </a:extLst>
          </p:cNvPr>
          <p:cNvSpPr txBox="1">
            <a:spLocks/>
          </p:cNvSpPr>
          <p:nvPr/>
        </p:nvSpPr>
        <p:spPr>
          <a:xfrm>
            <a:off x="277707" y="609600"/>
            <a:ext cx="4434455" cy="1320800"/>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2800" dirty="0"/>
              <a:t>A </a:t>
            </a:r>
            <a:r>
              <a:rPr lang="en-GB" sz="2800" dirty="0" err="1"/>
              <a:t>yw’n</a:t>
            </a:r>
            <a:r>
              <a:rPr lang="en-GB" sz="2800" dirty="0"/>
              <a:t> </a:t>
            </a:r>
            <a:r>
              <a:rPr lang="en-GB" sz="2800" dirty="0" err="1"/>
              <a:t>dderbyniol</a:t>
            </a:r>
            <a:r>
              <a:rPr lang="en-GB" sz="2800" dirty="0"/>
              <a:t> </a:t>
            </a:r>
            <a:r>
              <a:rPr lang="en-GB" sz="2800" dirty="0" err="1"/>
              <a:t>defnyddio</a:t>
            </a:r>
            <a:r>
              <a:rPr lang="en-GB" sz="2800" dirty="0"/>
              <a:t> AI </a:t>
            </a:r>
            <a:r>
              <a:rPr lang="en-GB" sz="2800" dirty="0" err="1"/>
              <a:t>yn</a:t>
            </a:r>
            <a:r>
              <a:rPr lang="en-GB" sz="2800" dirty="0"/>
              <a:t> </a:t>
            </a:r>
            <a:r>
              <a:rPr lang="en-GB" sz="2800" dirty="0" err="1"/>
              <a:t>ein</a:t>
            </a:r>
            <a:r>
              <a:rPr lang="en-GB" sz="2800" dirty="0"/>
              <a:t> </a:t>
            </a:r>
            <a:r>
              <a:rPr lang="en-GB" sz="2800" dirty="0" err="1"/>
              <a:t>gwaith</a:t>
            </a:r>
            <a:r>
              <a:rPr lang="en-GB" sz="2800" dirty="0"/>
              <a:t> </a:t>
            </a:r>
            <a:r>
              <a:rPr lang="en-GB" sz="2800" dirty="0" err="1"/>
              <a:t>academaidd</a:t>
            </a:r>
            <a:r>
              <a:rPr lang="en-GB" sz="2800" dirty="0"/>
              <a:t>?</a:t>
            </a:r>
          </a:p>
        </p:txBody>
      </p:sp>
    </p:spTree>
    <p:extLst>
      <p:ext uri="{BB962C8B-B14F-4D97-AF65-F5344CB8AC3E}">
        <p14:creationId xmlns:p14="http://schemas.microsoft.com/office/powerpoint/2010/main" val="3846913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8A13-DEB1-B044-166E-77CCD37E0F69}"/>
              </a:ext>
            </a:extLst>
          </p:cNvPr>
          <p:cNvSpPr>
            <a:spLocks noGrp="1"/>
          </p:cNvSpPr>
          <p:nvPr>
            <p:ph type="title"/>
          </p:nvPr>
        </p:nvSpPr>
        <p:spPr/>
        <p:txBody>
          <a:bodyPr/>
          <a:lstStyle/>
          <a:p>
            <a:r>
              <a:rPr lang="en-GB" dirty="0"/>
              <a:t>                                </a:t>
            </a:r>
            <a:r>
              <a:rPr lang="en-GB" sz="3200" dirty="0"/>
              <a:t>Referencing </a:t>
            </a:r>
            <a:r>
              <a:rPr lang="en-GB" sz="3200" dirty="0" err="1"/>
              <a:t>ChatGTP</a:t>
            </a:r>
            <a:endParaRPr lang="en-GB" sz="3200" dirty="0"/>
          </a:p>
        </p:txBody>
      </p:sp>
      <p:sp>
        <p:nvSpPr>
          <p:cNvPr id="3" name="Content Placeholder 2">
            <a:extLst>
              <a:ext uri="{FF2B5EF4-FFF2-40B4-BE49-F238E27FC236}">
                <a16:creationId xmlns:a16="http://schemas.microsoft.com/office/drawing/2014/main" id="{C9C71F87-13DD-C390-2B79-0D8B7529364B}"/>
              </a:ext>
            </a:extLst>
          </p:cNvPr>
          <p:cNvSpPr>
            <a:spLocks noGrp="1"/>
          </p:cNvSpPr>
          <p:nvPr>
            <p:ph sz="half" idx="1"/>
          </p:nvPr>
        </p:nvSpPr>
        <p:spPr/>
        <p:txBody>
          <a:bodyPr>
            <a:normAutofit fontScale="85000" lnSpcReduction="20000"/>
          </a:bodyPr>
          <a:lstStyle/>
          <a:p>
            <a:r>
              <a:rPr lang="en-GB" dirty="0" err="1"/>
              <a:t>Esiampl</a:t>
            </a:r>
            <a:r>
              <a:rPr lang="en-GB" dirty="0"/>
              <a:t> Harvard o </a:t>
            </a:r>
            <a:r>
              <a:rPr lang="en-GB" dirty="0" err="1"/>
              <a:t>gyfeirnodi</a:t>
            </a:r>
            <a:r>
              <a:rPr lang="en-GB" dirty="0"/>
              <a:t> o </a:t>
            </a:r>
            <a:r>
              <a:rPr lang="en-GB" dirty="0" err="1"/>
              <a:t>fewn</a:t>
            </a:r>
            <a:r>
              <a:rPr lang="en-GB" dirty="0"/>
              <a:t> y </a:t>
            </a:r>
            <a:r>
              <a:rPr lang="en-GB" dirty="0" err="1"/>
              <a:t>testun</a:t>
            </a:r>
            <a:endParaRPr lang="en-GB" dirty="0"/>
          </a:p>
          <a:p>
            <a:r>
              <a:rPr lang="en-GB" dirty="0"/>
              <a:t>Pan </a:t>
            </a:r>
            <a:r>
              <a:rPr lang="en-GB" dirty="0" err="1"/>
              <a:t>holwyd</a:t>
            </a:r>
            <a:r>
              <a:rPr lang="en-GB" dirty="0"/>
              <a:t> ‘what is information literacy’? </a:t>
            </a:r>
            <a:r>
              <a:rPr lang="en-GB" dirty="0" err="1"/>
              <a:t>Atebodd</a:t>
            </a:r>
            <a:r>
              <a:rPr lang="en-GB" dirty="0"/>
              <a:t> ChatGPT </a:t>
            </a:r>
            <a:r>
              <a:rPr lang="en-GB" dirty="0" err="1"/>
              <a:t>gan</a:t>
            </a:r>
            <a:r>
              <a:rPr lang="en-GB" dirty="0"/>
              <a:t> Open AI (2023) </a:t>
            </a:r>
            <a:r>
              <a:rPr lang="en-GB" dirty="0" err="1"/>
              <a:t>gan</a:t>
            </a:r>
            <a:r>
              <a:rPr lang="en-GB" dirty="0"/>
              <a:t> </a:t>
            </a:r>
            <a:r>
              <a:rPr lang="en-GB" dirty="0" err="1"/>
              <a:t>gynnwys</a:t>
            </a:r>
            <a:r>
              <a:rPr lang="en-GB" dirty="0"/>
              <a:t> y </a:t>
            </a:r>
            <a:r>
              <a:rPr lang="en-GB" dirty="0" err="1"/>
              <a:t>pwysigrwydd</a:t>
            </a:r>
            <a:r>
              <a:rPr lang="en-GB" dirty="0"/>
              <a:t> o </a:t>
            </a:r>
            <a:r>
              <a:rPr lang="en-GB" dirty="0" err="1"/>
              <a:t>asesu</a:t>
            </a:r>
            <a:r>
              <a:rPr lang="en-GB" dirty="0"/>
              <a:t> </a:t>
            </a:r>
            <a:r>
              <a:rPr lang="en-GB" dirty="0" err="1"/>
              <a:t>gwybodaeth</a:t>
            </a:r>
            <a:r>
              <a:rPr lang="en-GB" dirty="0"/>
              <a:t> </a:t>
            </a:r>
            <a:r>
              <a:rPr lang="en-GB" dirty="0" err="1"/>
              <a:t>yn</a:t>
            </a:r>
            <a:r>
              <a:rPr lang="en-GB" dirty="0"/>
              <a:t> </a:t>
            </a:r>
            <a:r>
              <a:rPr lang="en-GB" dirty="0" err="1"/>
              <a:t>feirniadol</a:t>
            </a:r>
            <a:r>
              <a:rPr lang="en-GB" dirty="0"/>
              <a:t>. </a:t>
            </a:r>
            <a:r>
              <a:rPr lang="en-GB" dirty="0" err="1"/>
              <a:t>Gweler</a:t>
            </a:r>
            <a:r>
              <a:rPr lang="en-GB" dirty="0"/>
              <a:t> </a:t>
            </a:r>
            <a:r>
              <a:rPr lang="en-GB" dirty="0" err="1"/>
              <a:t>copi</a:t>
            </a:r>
            <a:r>
              <a:rPr lang="en-GB" dirty="0"/>
              <a:t> </a:t>
            </a:r>
            <a:r>
              <a:rPr lang="en-GB" dirty="0" err="1"/>
              <a:t>o’r</a:t>
            </a:r>
            <a:r>
              <a:rPr lang="en-GB" dirty="0"/>
              <a:t> </a:t>
            </a:r>
            <a:r>
              <a:rPr lang="en-GB" dirty="0" err="1"/>
              <a:t>ymatab</a:t>
            </a:r>
            <a:r>
              <a:rPr lang="en-GB" dirty="0"/>
              <a:t> </a:t>
            </a:r>
            <a:r>
              <a:rPr lang="en-GB" dirty="0" err="1"/>
              <a:t>yn</a:t>
            </a:r>
            <a:r>
              <a:rPr lang="en-GB" dirty="0"/>
              <a:t> </a:t>
            </a:r>
            <a:r>
              <a:rPr lang="en-GB" dirty="0" err="1"/>
              <a:t>atodiad</a:t>
            </a:r>
            <a:r>
              <a:rPr lang="en-GB" dirty="0"/>
              <a:t> 1.  </a:t>
            </a:r>
          </a:p>
          <a:p>
            <a:r>
              <a:rPr lang="en-GB" dirty="0" err="1"/>
              <a:t>Enghraifft</a:t>
            </a:r>
            <a:r>
              <a:rPr lang="en-GB" dirty="0"/>
              <a:t> Harvard o Rest </a:t>
            </a:r>
            <a:r>
              <a:rPr lang="en-GB" dirty="0" err="1"/>
              <a:t>Gyfeirnodi</a:t>
            </a:r>
            <a:endParaRPr lang="en-GB" dirty="0"/>
          </a:p>
          <a:p>
            <a:r>
              <a:rPr lang="en-GB" dirty="0" err="1"/>
              <a:t>Enw’r</a:t>
            </a:r>
            <a:r>
              <a:rPr lang="en-GB" dirty="0"/>
              <a:t> </a:t>
            </a:r>
            <a:r>
              <a:rPr lang="en-GB" dirty="0" err="1"/>
              <a:t>offeryn</a:t>
            </a:r>
            <a:r>
              <a:rPr lang="en-GB" dirty="0"/>
              <a:t> AI</a:t>
            </a:r>
          </a:p>
          <a:p>
            <a:r>
              <a:rPr lang="en-GB" dirty="0"/>
              <a:t>(</a:t>
            </a:r>
            <a:r>
              <a:rPr lang="en-GB" dirty="0" err="1"/>
              <a:t>Blwyddyn</a:t>
            </a:r>
            <a:r>
              <a:rPr lang="en-GB" dirty="0"/>
              <a:t>)</a:t>
            </a:r>
          </a:p>
          <a:p>
            <a:r>
              <a:rPr lang="en-GB" dirty="0" err="1"/>
              <a:t>Ateb</a:t>
            </a:r>
            <a:r>
              <a:rPr lang="en-GB" dirty="0"/>
              <a:t> ‘</a:t>
            </a:r>
            <a:r>
              <a:rPr lang="en-GB" dirty="0" err="1"/>
              <a:t>Enw’r</a:t>
            </a:r>
            <a:r>
              <a:rPr lang="en-GB" dirty="0"/>
              <a:t> </a:t>
            </a:r>
            <a:r>
              <a:rPr lang="en-GB" dirty="0" err="1"/>
              <a:t>offeryn</a:t>
            </a:r>
            <a:r>
              <a:rPr lang="en-GB" dirty="0"/>
              <a:t> AI’ </a:t>
            </a:r>
            <a:r>
              <a:rPr lang="en-GB" dirty="0" err="1"/>
              <a:t>i</a:t>
            </a:r>
            <a:r>
              <a:rPr lang="en-GB" dirty="0"/>
              <a:t> ‘</a:t>
            </a:r>
            <a:r>
              <a:rPr lang="en-GB" dirty="0" err="1"/>
              <a:t>Enw’r</a:t>
            </a:r>
            <a:r>
              <a:rPr lang="en-GB" dirty="0"/>
              <a:t> person </a:t>
            </a:r>
            <a:r>
              <a:rPr lang="en-GB" dirty="0" err="1"/>
              <a:t>yn</a:t>
            </a:r>
            <a:r>
              <a:rPr lang="en-GB" dirty="0"/>
              <a:t> </a:t>
            </a:r>
            <a:r>
              <a:rPr lang="en-GB" dirty="0" err="1"/>
              <a:t>gofyn</a:t>
            </a:r>
            <a:r>
              <a:rPr lang="en-GB" dirty="0"/>
              <a:t> y </a:t>
            </a:r>
            <a:r>
              <a:rPr lang="en-GB" dirty="0" err="1"/>
              <a:t>cwestiwn</a:t>
            </a:r>
            <a:r>
              <a:rPr lang="en-GB" dirty="0"/>
              <a:t>’</a:t>
            </a:r>
          </a:p>
          <a:p>
            <a:r>
              <a:rPr lang="en-GB" dirty="0" err="1"/>
              <a:t>Diwrnod</a:t>
            </a:r>
            <a:r>
              <a:rPr lang="en-GB" dirty="0"/>
              <a:t> a mis </a:t>
            </a:r>
            <a:r>
              <a:rPr lang="en-GB" dirty="0" err="1"/>
              <a:t>cynhyrchwyd</a:t>
            </a:r>
            <a:r>
              <a:rPr lang="en-GB" dirty="0"/>
              <a:t> y </a:t>
            </a:r>
            <a:r>
              <a:rPr lang="en-GB" dirty="0" err="1"/>
              <a:t>wybodaeth</a:t>
            </a:r>
            <a:endParaRPr lang="en-GB" dirty="0"/>
          </a:p>
          <a:p>
            <a:r>
              <a:rPr lang="en-GB" dirty="0" err="1"/>
              <a:t>Esiampl</a:t>
            </a:r>
            <a:r>
              <a:rPr lang="en-GB" dirty="0"/>
              <a:t>: OpenAI ChatGPT (2023) </a:t>
            </a:r>
            <a:r>
              <a:rPr lang="en-GB" dirty="0" err="1"/>
              <a:t>Ymateb</a:t>
            </a:r>
            <a:r>
              <a:rPr lang="en-GB" dirty="0"/>
              <a:t> ChatGPT </a:t>
            </a:r>
            <a:r>
              <a:rPr lang="en-GB" dirty="0" err="1"/>
              <a:t>i</a:t>
            </a:r>
            <a:r>
              <a:rPr lang="en-GB" dirty="0"/>
              <a:t> Tom Jones, 3 Mawrth</a:t>
            </a:r>
          </a:p>
          <a:p>
            <a:endParaRPr lang="en-GB" dirty="0"/>
          </a:p>
        </p:txBody>
      </p:sp>
      <p:sp>
        <p:nvSpPr>
          <p:cNvPr id="4" name="Content Placeholder 3">
            <a:extLst>
              <a:ext uri="{FF2B5EF4-FFF2-40B4-BE49-F238E27FC236}">
                <a16:creationId xmlns:a16="http://schemas.microsoft.com/office/drawing/2014/main" id="{A1BE87CA-9D4E-269B-DDA4-C8D148A4FF16}"/>
              </a:ext>
            </a:extLst>
          </p:cNvPr>
          <p:cNvSpPr>
            <a:spLocks noGrp="1"/>
          </p:cNvSpPr>
          <p:nvPr>
            <p:ph sz="half" idx="2"/>
          </p:nvPr>
        </p:nvSpPr>
        <p:spPr/>
        <p:txBody>
          <a:bodyPr>
            <a:normAutofit fontScale="85000" lnSpcReduction="20000"/>
          </a:bodyPr>
          <a:lstStyle/>
          <a:p>
            <a:r>
              <a:rPr lang="en-GB" b="1" u="sng" dirty="0"/>
              <a:t>Harvard Example of in-text citation</a:t>
            </a:r>
          </a:p>
          <a:p>
            <a:pPr marL="0" indent="0">
              <a:buNone/>
            </a:pPr>
            <a:r>
              <a:rPr lang="en-GB" dirty="0"/>
              <a:t>When asked ‘what is information literacy’? OpenAI’s ChatGPT (2023) response included the importance of evaluating information critically. A copy of this response is in appendix 1. </a:t>
            </a:r>
          </a:p>
          <a:p>
            <a:r>
              <a:rPr lang="en-GB" b="1" u="sng" dirty="0"/>
              <a:t>Harvard example of Reference List</a:t>
            </a:r>
          </a:p>
          <a:p>
            <a:pPr marL="0" indent="0">
              <a:buNone/>
            </a:pPr>
            <a:r>
              <a:rPr lang="en-GB" dirty="0"/>
              <a:t>Name of generative AI authoring tool  </a:t>
            </a:r>
          </a:p>
          <a:p>
            <a:pPr marL="0" indent="0">
              <a:buNone/>
            </a:pPr>
            <a:r>
              <a:rPr lang="en-GB" dirty="0"/>
              <a:t>(Year) </a:t>
            </a:r>
          </a:p>
          <a:p>
            <a:pPr marL="0" indent="0">
              <a:buNone/>
            </a:pPr>
            <a:r>
              <a:rPr lang="en-GB" dirty="0"/>
              <a:t>‘Name of AI authoring tool’ response to ‘Name of person entering query’  </a:t>
            </a:r>
          </a:p>
          <a:p>
            <a:pPr marL="0" indent="0">
              <a:buNone/>
            </a:pPr>
            <a:r>
              <a:rPr lang="en-GB" dirty="0"/>
              <a:t>Day and month, content was generated</a:t>
            </a:r>
          </a:p>
          <a:p>
            <a:pPr marL="0" indent="0">
              <a:buNone/>
            </a:pPr>
            <a:r>
              <a:rPr lang="en-GB" dirty="0"/>
              <a:t> Example: OpenAI ChatGPT (2023) ChatGPT response to Tom Jones, 3 March.</a:t>
            </a:r>
          </a:p>
          <a:p>
            <a:endParaRPr lang="en-GB" dirty="0"/>
          </a:p>
        </p:txBody>
      </p:sp>
      <p:sp>
        <p:nvSpPr>
          <p:cNvPr id="5" name="Title 1">
            <a:extLst>
              <a:ext uri="{FF2B5EF4-FFF2-40B4-BE49-F238E27FC236}">
                <a16:creationId xmlns:a16="http://schemas.microsoft.com/office/drawing/2014/main" id="{9CA920CC-43D9-1C84-7181-58BBBAFA5D0D}"/>
              </a:ext>
            </a:extLst>
          </p:cNvPr>
          <p:cNvSpPr txBox="1">
            <a:spLocks/>
          </p:cNvSpPr>
          <p:nvPr/>
        </p:nvSpPr>
        <p:spPr>
          <a:xfrm>
            <a:off x="677333" y="267547"/>
            <a:ext cx="4091093"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                                </a:t>
            </a:r>
            <a:r>
              <a:rPr lang="en-GB" sz="3200" dirty="0" err="1"/>
              <a:t>Cyfeirnodi</a:t>
            </a:r>
            <a:r>
              <a:rPr lang="en-GB" sz="3200" dirty="0"/>
              <a:t> </a:t>
            </a:r>
            <a:r>
              <a:rPr lang="en-GB" sz="3200" dirty="0" err="1"/>
              <a:t>ChatGTP</a:t>
            </a:r>
            <a:endParaRPr lang="en-GB" sz="3200" dirty="0"/>
          </a:p>
        </p:txBody>
      </p:sp>
    </p:spTree>
    <p:extLst>
      <p:ext uri="{BB962C8B-B14F-4D97-AF65-F5344CB8AC3E}">
        <p14:creationId xmlns:p14="http://schemas.microsoft.com/office/powerpoint/2010/main" val="2735163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sz="half" idx="4294967295"/>
          </p:nvPr>
        </p:nvSpPr>
        <p:spPr>
          <a:xfrm>
            <a:off x="831639" y="2873905"/>
            <a:ext cx="3714750" cy="4525962"/>
          </a:xfrm>
        </p:spPr>
        <p:txBody>
          <a:bodyPr vert="horz" lIns="91440" tIns="45720" rIns="91440" bIns="45720" rtlCol="0" anchor="t">
            <a:normAutofit/>
          </a:bodyPr>
          <a:lstStyle/>
          <a:p>
            <a:pPr eaLnBrk="1" hangingPunct="1">
              <a:buFont typeface="Wingdings" panose="05000000000000000000" pitchFamily="2" charset="2"/>
              <a:buChar char="Ø"/>
            </a:pPr>
            <a:r>
              <a:rPr lang="en-US" altLang="en-US" sz="2800" dirty="0">
                <a:ea typeface="ＭＳ Ｐゴシック" pitchFamily="34" charset="-128"/>
              </a:rPr>
              <a:t>All </a:t>
            </a:r>
            <a:r>
              <a:rPr lang="en-US" altLang="en-US" sz="2800" dirty="0" err="1">
                <a:ea typeface="ＭＳ Ｐゴシック" pitchFamily="34" charset="-128"/>
              </a:rPr>
              <a:t>defnyddio</a:t>
            </a:r>
            <a:r>
              <a:rPr lang="en-US" altLang="en-US" sz="2800" dirty="0">
                <a:ea typeface="ＭＳ Ｐゴシック" pitchFamily="34" charset="-128"/>
              </a:rPr>
              <a:t> AI </a:t>
            </a:r>
            <a:r>
              <a:rPr lang="en-US" altLang="en-US" sz="2800" dirty="0" err="1">
                <a:ea typeface="ＭＳ Ｐゴシック" pitchFamily="34" charset="-128"/>
              </a:rPr>
              <a:t>wella’r</a:t>
            </a:r>
            <a:r>
              <a:rPr lang="en-US" altLang="en-US" sz="2800" dirty="0">
                <a:ea typeface="ＭＳ Ｐゴシック" pitchFamily="34" charset="-128"/>
              </a:rPr>
              <a:t> broses </a:t>
            </a:r>
            <a:r>
              <a:rPr lang="en-US" altLang="en-US" sz="2800" dirty="0" err="1">
                <a:ea typeface="ＭＳ Ｐゴシック" pitchFamily="34" charset="-128"/>
              </a:rPr>
              <a:t>dysgu</a:t>
            </a:r>
            <a:r>
              <a:rPr lang="en-US" altLang="en-US" sz="2800" dirty="0">
                <a:ea typeface="ＭＳ Ｐゴシック" pitchFamily="34" charset="-128"/>
              </a:rPr>
              <a:t> ac </a:t>
            </a:r>
            <a:r>
              <a:rPr lang="en-US" altLang="en-US" sz="2800" dirty="0" err="1">
                <a:ea typeface="ＭＳ Ｐゴシック" pitchFamily="34" charset="-128"/>
              </a:rPr>
              <a:t>addysgu</a:t>
            </a:r>
            <a:r>
              <a:rPr lang="en-US" altLang="en-US" sz="2800" dirty="0">
                <a:ea typeface="ＭＳ Ｐゴシック" pitchFamily="34" charset="-128"/>
              </a:rPr>
              <a:t>?</a:t>
            </a:r>
          </a:p>
          <a:p>
            <a:pPr eaLnBrk="1" hangingPunct="1">
              <a:buFont typeface="Wingdings" panose="05000000000000000000" pitchFamily="2" charset="2"/>
              <a:buChar char="Ø"/>
            </a:pPr>
            <a:r>
              <a:rPr lang="en-US" altLang="en-US" sz="2800" dirty="0" err="1">
                <a:ea typeface="ＭＳ Ｐゴシック" pitchFamily="34" charset="-128"/>
              </a:rPr>
              <a:t>Nodwch</a:t>
            </a:r>
            <a:r>
              <a:rPr lang="en-US" altLang="en-US" sz="2800" dirty="0">
                <a:ea typeface="ＭＳ Ｐゴシック" pitchFamily="34" charset="-128"/>
              </a:rPr>
              <a:t> </a:t>
            </a:r>
            <a:r>
              <a:rPr lang="en-US" altLang="en-US" sz="2800" dirty="0" err="1">
                <a:ea typeface="ＭＳ Ｐゴシック" pitchFamily="34" charset="-128"/>
              </a:rPr>
              <a:t>rhai</a:t>
            </a:r>
            <a:r>
              <a:rPr lang="en-US" altLang="en-US" sz="2800" dirty="0">
                <a:ea typeface="ＭＳ Ｐゴシック" pitchFamily="34" charset="-128"/>
              </a:rPr>
              <a:t> </a:t>
            </a:r>
            <a:r>
              <a:rPr lang="en-US" altLang="en-US" sz="2800" dirty="0" err="1">
                <a:ea typeface="ＭＳ Ｐゴシック" pitchFamily="34" charset="-128"/>
              </a:rPr>
              <a:t>o’r</a:t>
            </a:r>
            <a:r>
              <a:rPr lang="en-US" altLang="en-US" sz="2800" dirty="0">
                <a:ea typeface="ＭＳ Ｐゴシック" pitchFamily="34" charset="-128"/>
              </a:rPr>
              <a:t> </a:t>
            </a:r>
            <a:r>
              <a:rPr lang="en-US" altLang="en-US" sz="2800" dirty="0" err="1">
                <a:ea typeface="ＭＳ Ｐゴシック" pitchFamily="34" charset="-128"/>
              </a:rPr>
              <a:t>buddiannau</a:t>
            </a:r>
            <a:endParaRPr lang="en-US" altLang="en-US" sz="2800" dirty="0">
              <a:ea typeface="ＭＳ Ｐゴシック" pitchFamily="34" charset="-128"/>
            </a:endParaRPr>
          </a:p>
          <a:p>
            <a:pPr eaLnBrk="1" hangingPunct="1">
              <a:buFont typeface="Wingdings" panose="05000000000000000000" pitchFamily="2" charset="2"/>
              <a:buChar char="Ø"/>
            </a:pPr>
            <a:r>
              <a:rPr lang="en-US" altLang="en-US" sz="2800" dirty="0" err="1">
                <a:ea typeface="ＭＳ Ｐゴシック" pitchFamily="34" charset="-128"/>
              </a:rPr>
              <a:t>Nodwch</a:t>
            </a:r>
            <a:r>
              <a:rPr lang="en-US" altLang="en-US" sz="2800" dirty="0">
                <a:ea typeface="ＭＳ Ｐゴシック" pitchFamily="34" charset="-128"/>
              </a:rPr>
              <a:t> </a:t>
            </a:r>
            <a:r>
              <a:rPr lang="en-US" altLang="en-US" sz="2800" dirty="0" err="1">
                <a:ea typeface="ＭＳ Ｐゴシック" pitchFamily="34" charset="-128"/>
              </a:rPr>
              <a:t>rhai</a:t>
            </a:r>
            <a:r>
              <a:rPr lang="en-US" altLang="en-US" sz="2800" dirty="0">
                <a:ea typeface="ＭＳ Ｐゴシック" pitchFamily="34" charset="-128"/>
              </a:rPr>
              <a:t> </a:t>
            </a:r>
            <a:r>
              <a:rPr lang="en-US" altLang="en-US" sz="2800" dirty="0" err="1">
                <a:ea typeface="ＭＳ Ｐゴシック" pitchFamily="34" charset="-128"/>
              </a:rPr>
              <a:t>heriau</a:t>
            </a:r>
            <a:endParaRPr lang="en-US" altLang="en-US" sz="2800" dirty="0">
              <a:ea typeface="ＭＳ Ｐゴシック" pitchFamily="34" charset="-128"/>
            </a:endParaRPr>
          </a:p>
        </p:txBody>
      </p:sp>
      <p:sp>
        <p:nvSpPr>
          <p:cNvPr id="18435" name="Content Placeholder 6"/>
          <p:cNvSpPr>
            <a:spLocks noGrp="1"/>
          </p:cNvSpPr>
          <p:nvPr>
            <p:ph sz="half" idx="4294967295"/>
          </p:nvPr>
        </p:nvSpPr>
        <p:spPr>
          <a:xfrm>
            <a:off x="5621867" y="2792470"/>
            <a:ext cx="4525380" cy="4525963"/>
          </a:xfrm>
        </p:spPr>
        <p:txBody>
          <a:bodyPr vert="horz" lIns="91440" tIns="45720" rIns="91440" bIns="45720" rtlCol="0" anchor="t">
            <a:normAutofit/>
          </a:bodyPr>
          <a:lstStyle/>
          <a:p>
            <a:pPr lvl="1"/>
            <a:r>
              <a:rPr lang="en-GB" altLang="en-US" sz="2800" i="1" dirty="0">
                <a:ea typeface="ＭＳ Ｐゴシック" pitchFamily="34" charset="-128"/>
              </a:rPr>
              <a:t>Can using AI improve the teaching and learning process?</a:t>
            </a:r>
          </a:p>
          <a:p>
            <a:pPr lvl="1"/>
            <a:r>
              <a:rPr lang="en-GB" altLang="en-US" sz="2800" i="1" dirty="0">
                <a:ea typeface="ＭＳ Ｐゴシック" pitchFamily="34" charset="-128"/>
              </a:rPr>
              <a:t>Identify some of the benefits.</a:t>
            </a:r>
          </a:p>
          <a:p>
            <a:pPr lvl="1"/>
            <a:r>
              <a:rPr lang="en-GB" altLang="en-US" sz="2800" i="1" dirty="0">
                <a:ea typeface="ＭＳ Ｐゴシック" pitchFamily="34" charset="-128"/>
              </a:rPr>
              <a:t>Identify some of the challenges.</a:t>
            </a:r>
          </a:p>
        </p:txBody>
      </p:sp>
      <p:sp>
        <p:nvSpPr>
          <p:cNvPr id="51202" name="Rectangle 2"/>
          <p:cNvSpPr>
            <a:spLocks noGrp="1" noChangeArrowheads="1"/>
          </p:cNvSpPr>
          <p:nvPr>
            <p:ph type="title" idx="4294967295"/>
          </p:nvPr>
        </p:nvSpPr>
        <p:spPr>
          <a:xfrm>
            <a:off x="1570355" y="1427942"/>
            <a:ext cx="8229600" cy="1143000"/>
          </a:xfrm>
        </p:spPr>
        <p:txBody>
          <a:bodyPr rtlCol="0"/>
          <a:lstStyle/>
          <a:p>
            <a:pPr>
              <a:defRPr/>
            </a:pPr>
            <a:r>
              <a:rPr lang="en-GB" dirty="0">
                <a:ea typeface="+mj-ea"/>
                <a:cs typeface="+mj-cs"/>
              </a:rPr>
              <a:t>    </a:t>
            </a:r>
            <a:r>
              <a:rPr lang="en-GB" dirty="0" err="1">
                <a:ea typeface="+mj-ea"/>
                <a:cs typeface="+mj-cs"/>
              </a:rPr>
              <a:t>Tasg</a:t>
            </a:r>
            <a:r>
              <a:rPr lang="en-GB" dirty="0">
                <a:ea typeface="+mj-ea"/>
                <a:cs typeface="+mj-cs"/>
              </a:rPr>
              <a:t>                               Task</a:t>
            </a:r>
          </a:p>
        </p:txBody>
      </p:sp>
      <p:pic>
        <p:nvPicPr>
          <p:cNvPr id="18437" name="Picture 6" descr="C:\Users\s.ainsworth\AppData\Local\Microsoft\Windows\Temporary Internet Files\Content.IE5\ONCMXCPX\MC9002308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08095" y="134130"/>
            <a:ext cx="3124200" cy="2436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01920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140B6-72E5-256D-39B8-65CAE073F440}"/>
              </a:ext>
            </a:extLst>
          </p:cNvPr>
          <p:cNvSpPr>
            <a:spLocks noGrp="1"/>
          </p:cNvSpPr>
          <p:nvPr>
            <p:ph type="title"/>
          </p:nvPr>
        </p:nvSpPr>
        <p:spPr/>
        <p:txBody>
          <a:bodyPr/>
          <a:lstStyle/>
          <a:p>
            <a:r>
              <a:rPr lang="en-GB" dirty="0"/>
              <a:t>        </a:t>
            </a:r>
            <a:r>
              <a:rPr lang="en-GB" dirty="0" err="1"/>
              <a:t>Cyfeirnodau</a:t>
            </a:r>
            <a:r>
              <a:rPr lang="en-GB" dirty="0"/>
              <a:t> / References </a:t>
            </a:r>
          </a:p>
        </p:txBody>
      </p:sp>
      <p:sp>
        <p:nvSpPr>
          <p:cNvPr id="3" name="Content Placeholder 2">
            <a:extLst>
              <a:ext uri="{FF2B5EF4-FFF2-40B4-BE49-F238E27FC236}">
                <a16:creationId xmlns:a16="http://schemas.microsoft.com/office/drawing/2014/main" id="{4E049702-3E34-97F8-1FB2-829E516ADEA6}"/>
              </a:ext>
            </a:extLst>
          </p:cNvPr>
          <p:cNvSpPr>
            <a:spLocks noGrp="1"/>
          </p:cNvSpPr>
          <p:nvPr>
            <p:ph idx="1"/>
          </p:nvPr>
        </p:nvSpPr>
        <p:spPr/>
        <p:txBody>
          <a:bodyPr>
            <a:normAutofit fontScale="47500" lnSpcReduction="20000"/>
          </a:bodyPr>
          <a:lstStyle/>
          <a:p>
            <a:r>
              <a:rPr lang="en-GB" dirty="0"/>
              <a:t>Department for Education (2023) </a:t>
            </a:r>
            <a:r>
              <a:rPr lang="en-GB" i="1" dirty="0"/>
              <a:t>New drive to better understand the role of AI in Education. </a:t>
            </a:r>
            <a:r>
              <a:rPr lang="en-GB" dirty="0"/>
              <a:t>Available at </a:t>
            </a:r>
            <a:r>
              <a:rPr lang="en-GB" dirty="0">
                <a:hlinkClick r:id="rId2"/>
              </a:rPr>
              <a:t>https://www.gov.uk/government/news/new-drive-to-better-understand-the-role-of-ai-in-education</a:t>
            </a:r>
            <a:r>
              <a:rPr lang="en-GB" dirty="0"/>
              <a:t> (Accessed October 22nd 2023)</a:t>
            </a:r>
          </a:p>
          <a:p>
            <a:r>
              <a:rPr lang="en-GB" dirty="0" err="1"/>
              <a:t>EducationNext</a:t>
            </a:r>
            <a:r>
              <a:rPr lang="en-GB" dirty="0"/>
              <a:t> (2023) </a:t>
            </a:r>
            <a:r>
              <a:rPr lang="en-GB" i="1" dirty="0"/>
              <a:t>AI in education: Leap into a new era. </a:t>
            </a:r>
            <a:r>
              <a:rPr lang="en-GB" dirty="0"/>
              <a:t>Available at </a:t>
            </a:r>
            <a:r>
              <a:rPr lang="en-GB" dirty="0">
                <a:hlinkClick r:id="rId3"/>
              </a:rPr>
              <a:t>https://www.educationnext.org/a-i-in-education-leap-into-new-era-machine-intelligence-carries-risks-challenges-promises/</a:t>
            </a:r>
            <a:r>
              <a:rPr lang="en-GB" dirty="0"/>
              <a:t> (Accessed 22</a:t>
            </a:r>
            <a:r>
              <a:rPr lang="en-GB" baseline="30000" dirty="0"/>
              <a:t>nd</a:t>
            </a:r>
            <a:r>
              <a:rPr lang="en-GB" dirty="0"/>
              <a:t> October 2023)</a:t>
            </a:r>
          </a:p>
          <a:p>
            <a:r>
              <a:rPr lang="en-GB" dirty="0"/>
              <a:t>Financial Times (2023) </a:t>
            </a:r>
            <a:r>
              <a:rPr lang="en-GB" i="1" dirty="0"/>
              <a:t>What is Artificial Intelligence and how does it work? </a:t>
            </a:r>
            <a:r>
              <a:rPr lang="en-GB" dirty="0"/>
              <a:t>Available at </a:t>
            </a:r>
            <a:r>
              <a:rPr lang="en-GB" dirty="0">
                <a:hlinkClick r:id="rId4"/>
              </a:rPr>
              <a:t>https://www.ft.com/content/bde93e43-7ad6-4abf-9c00-8955c6a9e343</a:t>
            </a:r>
            <a:r>
              <a:rPr lang="en-GB" dirty="0"/>
              <a:t> (Accessed 22nd October 2023)  </a:t>
            </a:r>
          </a:p>
          <a:p>
            <a:r>
              <a:rPr lang="en-GB" dirty="0" err="1"/>
              <a:t>Linkedin</a:t>
            </a:r>
            <a:r>
              <a:rPr lang="en-GB" dirty="0"/>
              <a:t> (2023) </a:t>
            </a:r>
            <a:r>
              <a:rPr lang="en-GB" i="1" dirty="0"/>
              <a:t>The impact of AI on education. </a:t>
            </a:r>
            <a:r>
              <a:rPr lang="en-GB" dirty="0"/>
              <a:t>Available at </a:t>
            </a:r>
            <a:r>
              <a:rPr lang="en-GB" dirty="0">
                <a:hlinkClick r:id="rId5"/>
              </a:rPr>
              <a:t>https://www.linkedin.com/pulse/impact-ai-education-yash-khurana</a:t>
            </a:r>
            <a:r>
              <a:rPr lang="en-GB" dirty="0"/>
              <a:t> (Accessed October 22nd 2023)</a:t>
            </a:r>
          </a:p>
          <a:p>
            <a:r>
              <a:rPr lang="en-GB" dirty="0"/>
              <a:t>NAHT (2023) </a:t>
            </a:r>
            <a:r>
              <a:rPr lang="en-GB" i="1" dirty="0"/>
              <a:t>How are schools using AI in the classroom? </a:t>
            </a:r>
            <a:r>
              <a:rPr lang="en-GB" dirty="0"/>
              <a:t>Available at </a:t>
            </a:r>
            <a:r>
              <a:rPr lang="en-GB" dirty="0">
                <a:hlinkClick r:id="rId6"/>
              </a:rPr>
              <a:t>https://schoolsweek.co.uk/ai-how-are-schools-using-the-technology-in-classrooms/</a:t>
            </a:r>
            <a:r>
              <a:rPr lang="en-GB" dirty="0"/>
              <a:t> (Accessed 22</a:t>
            </a:r>
            <a:r>
              <a:rPr lang="en-GB" baseline="30000" dirty="0"/>
              <a:t>nd</a:t>
            </a:r>
            <a:r>
              <a:rPr lang="en-GB" dirty="0"/>
              <a:t> October 2023)</a:t>
            </a:r>
          </a:p>
          <a:p>
            <a:r>
              <a:rPr lang="en-GB" dirty="0"/>
              <a:t>Schools And Academies Show (SAAS) (2021) </a:t>
            </a:r>
            <a:r>
              <a:rPr lang="en-GB" i="1" dirty="0"/>
              <a:t>The impact of AI in education: 4 ways it works. </a:t>
            </a:r>
            <a:r>
              <a:rPr lang="en-GB" dirty="0"/>
              <a:t>Available at </a:t>
            </a:r>
            <a:r>
              <a:rPr lang="en-GB" dirty="0">
                <a:hlinkClick r:id="rId7"/>
              </a:rPr>
              <a:t>https://blog.schoolsandacademiesshow.co.uk/the-impact-of-ai-in-education</a:t>
            </a:r>
            <a:r>
              <a:rPr lang="en-GB" dirty="0"/>
              <a:t> (Accessed 22nd October 2023)</a:t>
            </a:r>
          </a:p>
          <a:p>
            <a:r>
              <a:rPr lang="en-GB" dirty="0"/>
              <a:t>Strategy Education (2023) </a:t>
            </a:r>
            <a:r>
              <a:rPr lang="en-GB" i="1" dirty="0"/>
              <a:t>Using </a:t>
            </a:r>
            <a:r>
              <a:rPr lang="en-GB" i="1" dirty="0" err="1"/>
              <a:t>ChatGTP</a:t>
            </a:r>
            <a:r>
              <a:rPr lang="en-GB" i="1" dirty="0"/>
              <a:t> in schools. </a:t>
            </a:r>
            <a:r>
              <a:rPr lang="en-GB" dirty="0"/>
              <a:t>Available at </a:t>
            </a:r>
            <a:r>
              <a:rPr lang="en-GB" dirty="0">
                <a:hlinkClick r:id="rId8"/>
              </a:rPr>
              <a:t>https://strategyeducation.co.uk/using-chatgpt-in-schools/</a:t>
            </a:r>
            <a:r>
              <a:rPr lang="en-GB" dirty="0"/>
              <a:t> (Accessed 22</a:t>
            </a:r>
            <a:r>
              <a:rPr lang="en-GB" baseline="30000" dirty="0"/>
              <a:t>nd</a:t>
            </a:r>
            <a:r>
              <a:rPr lang="en-GB" dirty="0"/>
              <a:t> October 2023)</a:t>
            </a:r>
          </a:p>
          <a:p>
            <a:r>
              <a:rPr lang="en-GB" dirty="0"/>
              <a:t>The Guardian (03072023) </a:t>
            </a:r>
            <a:r>
              <a:rPr lang="en-GB" i="1" dirty="0"/>
              <a:t>UK Universities drawing up guiding principles on generative AI. </a:t>
            </a:r>
            <a:r>
              <a:rPr lang="en-GB" dirty="0"/>
              <a:t>Available athttps://strategyeducation.co.uk/using-chatgpt-in-schools/ </a:t>
            </a:r>
            <a:r>
              <a:rPr lang="en-GB" dirty="0">
                <a:hlinkClick r:id="rId9"/>
              </a:rPr>
              <a:t>https://www.theguardian.com/technology/2023/jul/04/uk-universities-draw-up-guiding-principles-on-generative-ai</a:t>
            </a:r>
            <a:r>
              <a:rPr lang="en-GB" dirty="0"/>
              <a:t> (Accessed July 4th 2023)</a:t>
            </a:r>
          </a:p>
          <a:p>
            <a:r>
              <a:rPr lang="en-GB" dirty="0"/>
              <a:t>UNESCO (2021) </a:t>
            </a:r>
            <a:r>
              <a:rPr lang="en-GB" i="1" dirty="0"/>
              <a:t>Recommendation on the ethics of Artificial Intelligence. </a:t>
            </a:r>
            <a:r>
              <a:rPr lang="en-GB" dirty="0"/>
              <a:t>Available at </a:t>
            </a:r>
            <a:r>
              <a:rPr lang="en-GB" dirty="0">
                <a:hlinkClick r:id="rId10"/>
              </a:rPr>
              <a:t>https://unesdoc.unesco.org/ark:/48223/pf0000381137</a:t>
            </a:r>
            <a:r>
              <a:rPr lang="en-GB" dirty="0"/>
              <a:t> (Accessed 22nd October 2023)</a:t>
            </a:r>
          </a:p>
          <a:p>
            <a:r>
              <a:rPr lang="en-GB" dirty="0"/>
              <a:t>UNESCO (2023) </a:t>
            </a:r>
            <a:r>
              <a:rPr lang="en-GB" i="1" dirty="0"/>
              <a:t>AI: Examples of ethical dilemmas. </a:t>
            </a:r>
            <a:r>
              <a:rPr lang="en-GB" dirty="0"/>
              <a:t>Available at </a:t>
            </a:r>
            <a:r>
              <a:rPr lang="en-GB" dirty="0">
                <a:hlinkClick r:id="rId11"/>
              </a:rPr>
              <a:t>https://www.unesco.org/en/artificial-intelligence/recommendation-ethics/cases</a:t>
            </a:r>
            <a:r>
              <a:rPr lang="en-GB" dirty="0"/>
              <a:t> (Accessed 2nd October 2023)</a:t>
            </a:r>
          </a:p>
          <a:p>
            <a:r>
              <a:rPr lang="en-GB" dirty="0"/>
              <a:t>UWTSD (2023) </a:t>
            </a:r>
            <a:r>
              <a:rPr lang="en-GB" i="1" dirty="0"/>
              <a:t>Referencing Artificial Intelligence. </a:t>
            </a:r>
            <a:r>
              <a:rPr lang="en-GB" dirty="0"/>
              <a:t>Available at </a:t>
            </a:r>
            <a:r>
              <a:rPr lang="en-GB" dirty="0">
                <a:hlinkClick r:id="rId12"/>
              </a:rPr>
              <a:t>https://www.uwtsd.ac.uk/media/uwtsd-website/content-assets/documents/news/Artificial-Intelligence-Referencing-Guidance.pdf</a:t>
            </a:r>
            <a:r>
              <a:rPr lang="en-GB" dirty="0"/>
              <a:t>   (Accessed 22</a:t>
            </a:r>
            <a:r>
              <a:rPr lang="en-GB" baseline="30000" dirty="0"/>
              <a:t>nd</a:t>
            </a:r>
            <a:r>
              <a:rPr lang="en-GB" dirty="0"/>
              <a:t> October 2023) </a:t>
            </a:r>
          </a:p>
        </p:txBody>
      </p:sp>
    </p:spTree>
    <p:extLst>
      <p:ext uri="{BB962C8B-B14F-4D97-AF65-F5344CB8AC3E}">
        <p14:creationId xmlns:p14="http://schemas.microsoft.com/office/powerpoint/2010/main" val="1603804435"/>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3EB88CB5F8F19428B3BA6B018AB348F" ma:contentTypeVersion="4" ma:contentTypeDescription="Create a new document." ma:contentTypeScope="" ma:versionID="df52c0aa2c6a60584361d9fff55da31e">
  <xsd:schema xmlns:xsd="http://www.w3.org/2001/XMLSchema" xmlns:xs="http://www.w3.org/2001/XMLSchema" xmlns:p="http://schemas.microsoft.com/office/2006/metadata/properties" xmlns:ns2="dcf2d481-bf9c-4498-89f4-bdd4c3393803" targetNamespace="http://schemas.microsoft.com/office/2006/metadata/properties" ma:root="true" ma:fieldsID="013a6eebc03c9a26410206ed4df7090c" ns2:_="">
    <xsd:import namespace="dcf2d481-bf9c-4498-89f4-bdd4c339380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f2d481-bf9c-4498-89f4-bdd4c33938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657723-D4CE-447E-B774-B9F76502A93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350F421-71D4-4834-B796-150CBF1DAF0E}">
  <ds:schemaRefs>
    <ds:schemaRef ds:uri="http://schemas.microsoft.com/sharepoint/v3/contenttype/forms"/>
  </ds:schemaRefs>
</ds:datastoreItem>
</file>

<file path=customXml/itemProps3.xml><?xml version="1.0" encoding="utf-8"?>
<ds:datastoreItem xmlns:ds="http://schemas.openxmlformats.org/officeDocument/2006/customXml" ds:itemID="{31CA3E8A-8E64-45D3-AE58-70CE75DFA7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f2d481-bf9c-4498-89f4-bdd4c33938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42</TotalTime>
  <Words>2711</Words>
  <Application>Microsoft Office PowerPoint</Application>
  <PresentationFormat>Widescreen</PresentationFormat>
  <Paragraphs>213</Paragraphs>
  <Slides>25</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-apple-system</vt:lpstr>
      <vt:lpstr>Google Sans</vt:lpstr>
      <vt:lpstr>Inter</vt:lpstr>
      <vt:lpstr>MetricWeb</vt:lpstr>
      <vt:lpstr>Arial</vt:lpstr>
      <vt:lpstr>Calibri</vt:lpstr>
      <vt:lpstr>Georgia</vt:lpstr>
      <vt:lpstr>Trebuchet MS</vt:lpstr>
      <vt:lpstr>Wingdings</vt:lpstr>
      <vt:lpstr>Wingdings 3</vt:lpstr>
      <vt:lpstr>Facet</vt:lpstr>
      <vt:lpstr>Addysg Ddoe, Heddiw, Yfory Education Past, Present, Future</vt:lpstr>
      <vt:lpstr>Gorolwg sesiwn Session overview</vt:lpstr>
      <vt:lpstr>Nod Aims</vt:lpstr>
      <vt:lpstr>Deilliannau Dysgu Learning Outcomes</vt:lpstr>
      <vt:lpstr>Deilliannau Dysgu Learning Outcomes</vt:lpstr>
      <vt:lpstr>Deilliannau Dysgu Learning Outcomes</vt:lpstr>
      <vt:lpstr>Aseiniadau                         Assignments</vt:lpstr>
      <vt:lpstr>          Beth yw AI?         What is AI?</vt:lpstr>
      <vt:lpstr>Sut mae AI yn gweithio?             How does AI work?</vt:lpstr>
      <vt:lpstr> Enghraifft o sut mae AI yn gweithio                       An example of how AI works </vt:lpstr>
      <vt:lpstr>Adran Addysg / Department for Education (2023)</vt:lpstr>
      <vt:lpstr>                 How is AI used  in education?  </vt:lpstr>
      <vt:lpstr> How is AI used  in education?                                      </vt:lpstr>
      <vt:lpstr> How is AI used  in education?                                      </vt:lpstr>
      <vt:lpstr> How is AI used  in education? </vt:lpstr>
      <vt:lpstr>Challenges to using AI in education             </vt:lpstr>
      <vt:lpstr>                             Task: In groups read, summarise &amp;   feedback on one of these articles </vt:lpstr>
      <vt:lpstr> Effaith foesegol AI                   Ethical impact of AI</vt:lpstr>
      <vt:lpstr>       UNESCO Recommendation on the       Ethics of Artificial Intelligence (2021)</vt:lpstr>
      <vt:lpstr>Difference between  Google and ChatGTP</vt:lpstr>
      <vt:lpstr>   Triwch allan  / Let’s try it out</vt:lpstr>
      <vt:lpstr>Is it acceptable to use AI  in your academic work?</vt:lpstr>
      <vt:lpstr>                                Referencing ChatGTP</vt:lpstr>
      <vt:lpstr>    Tasg                               Task</vt:lpstr>
      <vt:lpstr>        Cyfeirnodau /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Helen A Griffiths</cp:lastModifiedBy>
  <cp:revision>49</cp:revision>
  <dcterms:created xsi:type="dcterms:W3CDTF">2019-06-11T15:19:39Z</dcterms:created>
  <dcterms:modified xsi:type="dcterms:W3CDTF">2023-10-23T16:41:36Z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0x010100A3EB88CB5F8F19428B3BA6B018AB348F</vt:lpwstr>
  </property>
</Properties>
</file>