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2"/>
  </p:notesMasterIdLst>
  <p:sldIdLst>
    <p:sldId id="256" r:id="rId2"/>
    <p:sldId id="266" r:id="rId3"/>
    <p:sldId id="281" r:id="rId4"/>
    <p:sldId id="288" r:id="rId5"/>
    <p:sldId id="401" r:id="rId6"/>
    <p:sldId id="402" r:id="rId7"/>
    <p:sldId id="399" r:id="rId8"/>
    <p:sldId id="400" r:id="rId9"/>
    <p:sldId id="398" r:id="rId10"/>
    <p:sldId id="262" r:id="rId11"/>
    <p:sldId id="403" r:id="rId12"/>
    <p:sldId id="404" r:id="rId13"/>
    <p:sldId id="257" r:id="rId14"/>
    <p:sldId id="276" r:id="rId15"/>
    <p:sldId id="258" r:id="rId16"/>
    <p:sldId id="265" r:id="rId17"/>
    <p:sldId id="263" r:id="rId18"/>
    <p:sldId id="264" r:id="rId19"/>
    <p:sldId id="290" r:id="rId20"/>
    <p:sldId id="270" r:id="rId21"/>
    <p:sldId id="291" r:id="rId22"/>
    <p:sldId id="267" r:id="rId23"/>
    <p:sldId id="261" r:id="rId24"/>
    <p:sldId id="272" r:id="rId25"/>
    <p:sldId id="331" r:id="rId26"/>
    <p:sldId id="333" r:id="rId27"/>
    <p:sldId id="395" r:id="rId28"/>
    <p:sldId id="405" r:id="rId29"/>
    <p:sldId id="396" r:id="rId30"/>
    <p:sldId id="397"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F307A7-4709-4BA6-BB48-3F4E9FD096FF}" v="2" dt="2023-03-20T10:57:40.453"/>
    <p1510:client id="{BACF218C-43DF-6A06-E0C7-619788CE7C59}" v="21" dt="2023-03-20T11:40:33.5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9" d="100"/>
          <a:sy n="79" d="100"/>
        </p:scale>
        <p:origin x="1140" y="249"/>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5AF307A7-4709-4BA6-BB48-3F4E9FD096FF}"/>
    <pc:docChg chg="custSel modSld">
      <pc:chgData name="Deborah Jenkins" userId="3cd02ba5-e528-4585-978d-4fde2b47730a" providerId="ADAL" clId="{5AF307A7-4709-4BA6-BB48-3F4E9FD096FF}" dt="2023-03-20T10:57:44.840" v="4" actId="14100"/>
      <pc:docMkLst>
        <pc:docMk/>
      </pc:docMkLst>
      <pc:sldChg chg="addSp modSp mod setBg">
        <pc:chgData name="Deborah Jenkins" userId="3cd02ba5-e528-4585-978d-4fde2b47730a" providerId="ADAL" clId="{5AF307A7-4709-4BA6-BB48-3F4E9FD096FF}" dt="2023-03-20T10:57:44.840" v="4" actId="14100"/>
        <pc:sldMkLst>
          <pc:docMk/>
          <pc:sldMk cId="528122840" sldId="397"/>
        </pc:sldMkLst>
        <pc:spChg chg="mod">
          <ac:chgData name="Deborah Jenkins" userId="3cd02ba5-e528-4585-978d-4fde2b47730a" providerId="ADAL" clId="{5AF307A7-4709-4BA6-BB48-3F4E9FD096FF}" dt="2023-03-20T10:57:33.012" v="0" actId="26606"/>
          <ac:spMkLst>
            <pc:docMk/>
            <pc:sldMk cId="528122840" sldId="397"/>
            <ac:spMk id="2" creationId="{1164BBF5-428E-421B-96A1-A0CC363E28D2}"/>
          </ac:spMkLst>
        </pc:spChg>
        <pc:spChg chg="mod">
          <ac:chgData name="Deborah Jenkins" userId="3cd02ba5-e528-4585-978d-4fde2b47730a" providerId="ADAL" clId="{5AF307A7-4709-4BA6-BB48-3F4E9FD096FF}" dt="2023-03-20T10:57:44.840" v="4" actId="14100"/>
          <ac:spMkLst>
            <pc:docMk/>
            <pc:sldMk cId="528122840" sldId="397"/>
            <ac:spMk id="3" creationId="{27A300EE-FCF5-40E0-A08F-BDC496884DF9}"/>
          </ac:spMkLst>
        </pc:spChg>
        <pc:spChg chg="add">
          <ac:chgData name="Deborah Jenkins" userId="3cd02ba5-e528-4585-978d-4fde2b47730a" providerId="ADAL" clId="{5AF307A7-4709-4BA6-BB48-3F4E9FD096FF}" dt="2023-03-20T10:57:33.012" v="0" actId="26606"/>
          <ac:spMkLst>
            <pc:docMk/>
            <pc:sldMk cId="528122840" sldId="397"/>
            <ac:spMk id="10" creationId="{6A84B152-3496-4C52-AF08-97AFFC09DD2C}"/>
          </ac:spMkLst>
        </pc:spChg>
        <pc:spChg chg="add">
          <ac:chgData name="Deborah Jenkins" userId="3cd02ba5-e528-4585-978d-4fde2b47730a" providerId="ADAL" clId="{5AF307A7-4709-4BA6-BB48-3F4E9FD096FF}" dt="2023-03-20T10:57:33.012" v="0" actId="26606"/>
          <ac:spMkLst>
            <pc:docMk/>
            <pc:sldMk cId="528122840" sldId="397"/>
            <ac:spMk id="12" creationId="{6B2ADB95-0FA3-4BD7-A8AC-89D014A83E5B}"/>
          </ac:spMkLst>
        </pc:spChg>
        <pc:spChg chg="add">
          <ac:chgData name="Deborah Jenkins" userId="3cd02ba5-e528-4585-978d-4fde2b47730a" providerId="ADAL" clId="{5AF307A7-4709-4BA6-BB48-3F4E9FD096FF}" dt="2023-03-20T10:57:33.012" v="0" actId="26606"/>
          <ac:spMkLst>
            <pc:docMk/>
            <pc:sldMk cId="528122840" sldId="397"/>
            <ac:spMk id="14" creationId="{C924DBCE-E731-4B22-8181-A39C1D86276C}"/>
          </ac:spMkLst>
        </pc:spChg>
        <pc:spChg chg="add">
          <ac:chgData name="Deborah Jenkins" userId="3cd02ba5-e528-4585-978d-4fde2b47730a" providerId="ADAL" clId="{5AF307A7-4709-4BA6-BB48-3F4E9FD096FF}" dt="2023-03-20T10:57:33.012" v="0" actId="26606"/>
          <ac:spMkLst>
            <pc:docMk/>
            <pc:sldMk cId="528122840" sldId="397"/>
            <ac:spMk id="16" creationId="{4CBF9756-6AC8-4C65-84DF-56FBFFA1D873}"/>
          </ac:spMkLst>
        </pc:spChg>
        <pc:spChg chg="add">
          <ac:chgData name="Deborah Jenkins" userId="3cd02ba5-e528-4585-978d-4fde2b47730a" providerId="ADAL" clId="{5AF307A7-4709-4BA6-BB48-3F4E9FD096FF}" dt="2023-03-20T10:57:33.012" v="0" actId="26606"/>
          <ac:spMkLst>
            <pc:docMk/>
            <pc:sldMk cId="528122840" sldId="397"/>
            <ac:spMk id="18" creationId="{2D385988-EAAF-4C27-AF8A-2BFBECAF3D4F}"/>
          </ac:spMkLst>
        </pc:spChg>
        <pc:spChg chg="add">
          <ac:chgData name="Deborah Jenkins" userId="3cd02ba5-e528-4585-978d-4fde2b47730a" providerId="ADAL" clId="{5AF307A7-4709-4BA6-BB48-3F4E9FD096FF}" dt="2023-03-20T10:57:33.012" v="0" actId="26606"/>
          <ac:spMkLst>
            <pc:docMk/>
            <pc:sldMk cId="528122840" sldId="397"/>
            <ac:spMk id="22" creationId="{B621D332-7329-4994-8836-C429A51B7549}"/>
          </ac:spMkLst>
        </pc:spChg>
        <pc:spChg chg="add">
          <ac:chgData name="Deborah Jenkins" userId="3cd02ba5-e528-4585-978d-4fde2b47730a" providerId="ADAL" clId="{5AF307A7-4709-4BA6-BB48-3F4E9FD096FF}" dt="2023-03-20T10:57:33.012" v="0" actId="26606"/>
          <ac:spMkLst>
            <pc:docMk/>
            <pc:sldMk cId="528122840" sldId="397"/>
            <ac:spMk id="24" creationId="{2D20F754-35A9-4508-BE3C-C59996D1437B}"/>
          </ac:spMkLst>
        </pc:spChg>
        <pc:picChg chg="mod ord">
          <ac:chgData name="Deborah Jenkins" userId="3cd02ba5-e528-4585-978d-4fde2b47730a" providerId="ADAL" clId="{5AF307A7-4709-4BA6-BB48-3F4E9FD096FF}" dt="2023-03-20T10:57:33.012" v="0" actId="26606"/>
          <ac:picMkLst>
            <pc:docMk/>
            <pc:sldMk cId="528122840" sldId="397"/>
            <ac:picMk id="5" creationId="{FFC51F9A-6A50-46C9-8D12-C785BEB7DB47}"/>
          </ac:picMkLst>
        </pc:picChg>
        <pc:cxnChg chg="add">
          <ac:chgData name="Deborah Jenkins" userId="3cd02ba5-e528-4585-978d-4fde2b47730a" providerId="ADAL" clId="{5AF307A7-4709-4BA6-BB48-3F4E9FD096FF}" dt="2023-03-20T10:57:33.012" v="0" actId="26606"/>
          <ac:cxnSpMkLst>
            <pc:docMk/>
            <pc:sldMk cId="528122840" sldId="397"/>
            <ac:cxnSpMk id="20" creationId="{43621FD4-D14D-45D5-9A57-9A2DE5EA59C0}"/>
          </ac:cxnSpMkLst>
        </pc:cxnChg>
      </pc:sldChg>
    </pc:docChg>
  </pc:docChgLst>
  <pc:docChgLst>
    <pc:chgData name="Deborah Jenkins" userId="S::deborah.jenkins@uwtsd.ac.uk::3cd02ba5-e528-4585-978d-4fde2b47730a" providerId="AD" clId="Web-{BACF218C-43DF-6A06-E0C7-619788CE7C59}"/>
    <pc:docChg chg="modSld">
      <pc:chgData name="Deborah Jenkins" userId="S::deborah.jenkins@uwtsd.ac.uk::3cd02ba5-e528-4585-978d-4fde2b47730a" providerId="AD" clId="Web-{BACF218C-43DF-6A06-E0C7-619788CE7C59}" dt="2023-03-20T11:40:33.560" v="19" actId="20577"/>
      <pc:docMkLst>
        <pc:docMk/>
      </pc:docMkLst>
      <pc:sldChg chg="modSp">
        <pc:chgData name="Deborah Jenkins" userId="S::deborah.jenkins@uwtsd.ac.uk::3cd02ba5-e528-4585-978d-4fde2b47730a" providerId="AD" clId="Web-{BACF218C-43DF-6A06-E0C7-619788CE7C59}" dt="2023-03-20T11:40:16.153" v="16" actId="20577"/>
        <pc:sldMkLst>
          <pc:docMk/>
          <pc:sldMk cId="1311790273" sldId="261"/>
        </pc:sldMkLst>
        <pc:spChg chg="mod">
          <ac:chgData name="Deborah Jenkins" userId="S::deborah.jenkins@uwtsd.ac.uk::3cd02ba5-e528-4585-978d-4fde2b47730a" providerId="AD" clId="Web-{BACF218C-43DF-6A06-E0C7-619788CE7C59}" dt="2023-03-20T11:40:16.153" v="16" actId="20577"/>
          <ac:spMkLst>
            <pc:docMk/>
            <pc:sldMk cId="1311790273" sldId="261"/>
            <ac:spMk id="8" creationId="{FB2BE747-5D0E-F824-34E0-9DE645B938D3}"/>
          </ac:spMkLst>
        </pc:spChg>
      </pc:sldChg>
      <pc:sldChg chg="addSp modSp mod setBg">
        <pc:chgData name="Deborah Jenkins" userId="S::deborah.jenkins@uwtsd.ac.uk::3cd02ba5-e528-4585-978d-4fde2b47730a" providerId="AD" clId="Web-{BACF218C-43DF-6A06-E0C7-619788CE7C59}" dt="2023-03-20T11:39:03.463" v="1"/>
        <pc:sldMkLst>
          <pc:docMk/>
          <pc:sldMk cId="1250876356" sldId="263"/>
        </pc:sldMkLst>
        <pc:spChg chg="mod">
          <ac:chgData name="Deborah Jenkins" userId="S::deborah.jenkins@uwtsd.ac.uk::3cd02ba5-e528-4585-978d-4fde2b47730a" providerId="AD" clId="Web-{BACF218C-43DF-6A06-E0C7-619788CE7C59}" dt="2023-03-20T11:39:03.463" v="1"/>
          <ac:spMkLst>
            <pc:docMk/>
            <pc:sldMk cId="1250876356" sldId="263"/>
            <ac:spMk id="2" creationId="{00000000-0000-0000-0000-000000000000}"/>
          </ac:spMkLst>
        </pc:spChg>
        <pc:spChg chg="mod">
          <ac:chgData name="Deborah Jenkins" userId="S::deborah.jenkins@uwtsd.ac.uk::3cd02ba5-e528-4585-978d-4fde2b47730a" providerId="AD" clId="Web-{BACF218C-43DF-6A06-E0C7-619788CE7C59}" dt="2023-03-20T11:39:03.463" v="1"/>
          <ac:spMkLst>
            <pc:docMk/>
            <pc:sldMk cId="1250876356" sldId="263"/>
            <ac:spMk id="3" creationId="{00000000-0000-0000-0000-000000000000}"/>
          </ac:spMkLst>
        </pc:spChg>
        <pc:spChg chg="add">
          <ac:chgData name="Deborah Jenkins" userId="S::deborah.jenkins@uwtsd.ac.uk::3cd02ba5-e528-4585-978d-4fde2b47730a" providerId="AD" clId="Web-{BACF218C-43DF-6A06-E0C7-619788CE7C59}" dt="2023-03-20T11:39:03.463" v="1"/>
          <ac:spMkLst>
            <pc:docMk/>
            <pc:sldMk cId="1250876356" sldId="263"/>
            <ac:spMk id="8" creationId="{777A147A-9ED8-46B4-8660-1B3C2AA880B5}"/>
          </ac:spMkLst>
        </pc:spChg>
        <pc:spChg chg="add">
          <ac:chgData name="Deborah Jenkins" userId="S::deborah.jenkins@uwtsd.ac.uk::3cd02ba5-e528-4585-978d-4fde2b47730a" providerId="AD" clId="Web-{BACF218C-43DF-6A06-E0C7-619788CE7C59}" dt="2023-03-20T11:39:03.463" v="1"/>
          <ac:spMkLst>
            <pc:docMk/>
            <pc:sldMk cId="1250876356" sldId="263"/>
            <ac:spMk id="10" creationId="{5D6C15A0-C087-4593-8414-2B4EC1CDC3DE}"/>
          </ac:spMkLst>
        </pc:spChg>
      </pc:sldChg>
      <pc:sldChg chg="addSp modSp mod setBg">
        <pc:chgData name="Deborah Jenkins" userId="S::deborah.jenkins@uwtsd.ac.uk::3cd02ba5-e528-4585-978d-4fde2b47730a" providerId="AD" clId="Web-{BACF218C-43DF-6A06-E0C7-619788CE7C59}" dt="2023-03-20T11:39:17.714" v="5" actId="20577"/>
        <pc:sldMkLst>
          <pc:docMk/>
          <pc:sldMk cId="590509135" sldId="264"/>
        </pc:sldMkLst>
        <pc:spChg chg="mod">
          <ac:chgData name="Deborah Jenkins" userId="S::deborah.jenkins@uwtsd.ac.uk::3cd02ba5-e528-4585-978d-4fde2b47730a" providerId="AD" clId="Web-{BACF218C-43DF-6A06-E0C7-619788CE7C59}" dt="2023-03-20T11:39:09.698" v="2"/>
          <ac:spMkLst>
            <pc:docMk/>
            <pc:sldMk cId="590509135" sldId="264"/>
            <ac:spMk id="2" creationId="{00000000-0000-0000-0000-000000000000}"/>
          </ac:spMkLst>
        </pc:spChg>
        <pc:spChg chg="mod">
          <ac:chgData name="Deborah Jenkins" userId="S::deborah.jenkins@uwtsd.ac.uk::3cd02ba5-e528-4585-978d-4fde2b47730a" providerId="AD" clId="Web-{BACF218C-43DF-6A06-E0C7-619788CE7C59}" dt="2023-03-20T11:39:17.714" v="5" actId="20577"/>
          <ac:spMkLst>
            <pc:docMk/>
            <pc:sldMk cId="590509135" sldId="264"/>
            <ac:spMk id="3" creationId="{00000000-0000-0000-0000-000000000000}"/>
          </ac:spMkLst>
        </pc:spChg>
        <pc:spChg chg="add">
          <ac:chgData name="Deborah Jenkins" userId="S::deborah.jenkins@uwtsd.ac.uk::3cd02ba5-e528-4585-978d-4fde2b47730a" providerId="AD" clId="Web-{BACF218C-43DF-6A06-E0C7-619788CE7C59}" dt="2023-03-20T11:39:09.698" v="2"/>
          <ac:spMkLst>
            <pc:docMk/>
            <pc:sldMk cId="590509135" sldId="264"/>
            <ac:spMk id="8" creationId="{777A147A-9ED8-46B4-8660-1B3C2AA880B5}"/>
          </ac:spMkLst>
        </pc:spChg>
        <pc:spChg chg="add">
          <ac:chgData name="Deborah Jenkins" userId="S::deborah.jenkins@uwtsd.ac.uk::3cd02ba5-e528-4585-978d-4fde2b47730a" providerId="AD" clId="Web-{BACF218C-43DF-6A06-E0C7-619788CE7C59}" dt="2023-03-20T11:39:09.698" v="2"/>
          <ac:spMkLst>
            <pc:docMk/>
            <pc:sldMk cId="590509135" sldId="264"/>
            <ac:spMk id="10" creationId="{5D6C15A0-C087-4593-8414-2B4EC1CDC3DE}"/>
          </ac:spMkLst>
        </pc:spChg>
      </pc:sldChg>
      <pc:sldChg chg="addSp modSp mod setBg">
        <pc:chgData name="Deborah Jenkins" userId="S::deborah.jenkins@uwtsd.ac.uk::3cd02ba5-e528-4585-978d-4fde2b47730a" providerId="AD" clId="Web-{BACF218C-43DF-6A06-E0C7-619788CE7C59}" dt="2023-03-20T11:38:57.885" v="0"/>
        <pc:sldMkLst>
          <pc:docMk/>
          <pc:sldMk cId="3818418623" sldId="265"/>
        </pc:sldMkLst>
        <pc:spChg chg="mod">
          <ac:chgData name="Deborah Jenkins" userId="S::deborah.jenkins@uwtsd.ac.uk::3cd02ba5-e528-4585-978d-4fde2b47730a" providerId="AD" clId="Web-{BACF218C-43DF-6A06-E0C7-619788CE7C59}" dt="2023-03-20T11:38:57.885" v="0"/>
          <ac:spMkLst>
            <pc:docMk/>
            <pc:sldMk cId="3818418623" sldId="265"/>
            <ac:spMk id="2" creationId="{00000000-0000-0000-0000-000000000000}"/>
          </ac:spMkLst>
        </pc:spChg>
        <pc:spChg chg="mod">
          <ac:chgData name="Deborah Jenkins" userId="S::deborah.jenkins@uwtsd.ac.uk::3cd02ba5-e528-4585-978d-4fde2b47730a" providerId="AD" clId="Web-{BACF218C-43DF-6A06-E0C7-619788CE7C59}" dt="2023-03-20T11:38:57.885" v="0"/>
          <ac:spMkLst>
            <pc:docMk/>
            <pc:sldMk cId="3818418623" sldId="265"/>
            <ac:spMk id="3" creationId="{00000000-0000-0000-0000-000000000000}"/>
          </ac:spMkLst>
        </pc:spChg>
        <pc:spChg chg="add">
          <ac:chgData name="Deborah Jenkins" userId="S::deborah.jenkins@uwtsd.ac.uk::3cd02ba5-e528-4585-978d-4fde2b47730a" providerId="AD" clId="Web-{BACF218C-43DF-6A06-E0C7-619788CE7C59}" dt="2023-03-20T11:38:57.885" v="0"/>
          <ac:spMkLst>
            <pc:docMk/>
            <pc:sldMk cId="3818418623" sldId="265"/>
            <ac:spMk id="9" creationId="{F13C74B1-5B17-4795-BED0-7140497B445A}"/>
          </ac:spMkLst>
        </pc:spChg>
        <pc:spChg chg="add">
          <ac:chgData name="Deborah Jenkins" userId="S::deborah.jenkins@uwtsd.ac.uk::3cd02ba5-e528-4585-978d-4fde2b47730a" providerId="AD" clId="Web-{BACF218C-43DF-6A06-E0C7-619788CE7C59}" dt="2023-03-20T11:38:57.885" v="0"/>
          <ac:spMkLst>
            <pc:docMk/>
            <pc:sldMk cId="3818418623" sldId="265"/>
            <ac:spMk id="11" creationId="{D4974D33-8DC5-464E-8C6D-BE58F0669C17}"/>
          </ac:spMkLst>
        </pc:spChg>
        <pc:picChg chg="add">
          <ac:chgData name="Deborah Jenkins" userId="S::deborah.jenkins@uwtsd.ac.uk::3cd02ba5-e528-4585-978d-4fde2b47730a" providerId="AD" clId="Web-{BACF218C-43DF-6A06-E0C7-619788CE7C59}" dt="2023-03-20T11:38:57.885" v="0"/>
          <ac:picMkLst>
            <pc:docMk/>
            <pc:sldMk cId="3818418623" sldId="265"/>
            <ac:picMk id="5" creationId="{6FAD85EB-2E7F-79E5-B719-B46E4085C85F}"/>
          </ac:picMkLst>
        </pc:picChg>
      </pc:sldChg>
      <pc:sldChg chg="modSp">
        <pc:chgData name="Deborah Jenkins" userId="S::deborah.jenkins@uwtsd.ac.uk::3cd02ba5-e528-4585-978d-4fde2b47730a" providerId="AD" clId="Web-{BACF218C-43DF-6A06-E0C7-619788CE7C59}" dt="2023-03-20T11:40:05.356" v="11" actId="20577"/>
        <pc:sldMkLst>
          <pc:docMk/>
          <pc:sldMk cId="4023254063" sldId="267"/>
        </pc:sldMkLst>
        <pc:spChg chg="mod">
          <ac:chgData name="Deborah Jenkins" userId="S::deborah.jenkins@uwtsd.ac.uk::3cd02ba5-e528-4585-978d-4fde2b47730a" providerId="AD" clId="Web-{BACF218C-43DF-6A06-E0C7-619788CE7C59}" dt="2023-03-20T11:40:05.356" v="11" actId="20577"/>
          <ac:spMkLst>
            <pc:docMk/>
            <pc:sldMk cId="4023254063" sldId="267"/>
            <ac:spMk id="5" creationId="{1D3201CE-A52D-BF75-EB97-9228A4020E5D}"/>
          </ac:spMkLst>
        </pc:spChg>
      </pc:sldChg>
      <pc:sldChg chg="modSp">
        <pc:chgData name="Deborah Jenkins" userId="S::deborah.jenkins@uwtsd.ac.uk::3cd02ba5-e528-4585-978d-4fde2b47730a" providerId="AD" clId="Web-{BACF218C-43DF-6A06-E0C7-619788CE7C59}" dt="2023-03-20T11:40:33.560" v="19" actId="20577"/>
        <pc:sldMkLst>
          <pc:docMk/>
          <pc:sldMk cId="2693991997" sldId="272"/>
        </pc:sldMkLst>
        <pc:spChg chg="mod">
          <ac:chgData name="Deborah Jenkins" userId="S::deborah.jenkins@uwtsd.ac.uk::3cd02ba5-e528-4585-978d-4fde2b47730a" providerId="AD" clId="Web-{BACF218C-43DF-6A06-E0C7-619788CE7C59}" dt="2023-03-20T11:40:33.560" v="19" actId="20577"/>
          <ac:spMkLst>
            <pc:docMk/>
            <pc:sldMk cId="2693991997" sldId="272"/>
            <ac:spMk id="3" creationId="{00000000-0000-0000-0000-000000000000}"/>
          </ac:spMkLst>
        </pc:spChg>
      </pc:sldChg>
      <pc:sldChg chg="modSp">
        <pc:chgData name="Deborah Jenkins" userId="S::deborah.jenkins@uwtsd.ac.uk::3cd02ba5-e528-4585-978d-4fde2b47730a" providerId="AD" clId="Web-{BACF218C-43DF-6A06-E0C7-619788CE7C59}" dt="2023-03-20T11:39:50.184" v="7" actId="20577"/>
        <pc:sldMkLst>
          <pc:docMk/>
          <pc:sldMk cId="904767445" sldId="290"/>
        </pc:sldMkLst>
        <pc:spChg chg="mod">
          <ac:chgData name="Deborah Jenkins" userId="S::deborah.jenkins@uwtsd.ac.uk::3cd02ba5-e528-4585-978d-4fde2b47730a" providerId="AD" clId="Web-{BACF218C-43DF-6A06-E0C7-619788CE7C59}" dt="2023-03-20T11:39:50.184" v="7" actId="20577"/>
          <ac:spMkLst>
            <pc:docMk/>
            <pc:sldMk cId="904767445" sldId="290"/>
            <ac:spMk id="3" creationId="{07975821-176A-F943-B024-31C30230452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10959D-2514-4266-9EA7-E5C7163EAE4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77A3CFB-717F-4CB0-8865-9C13CE9D0887}">
      <dgm:prSet/>
      <dgm:spPr/>
      <dgm:t>
        <a:bodyPr/>
        <a:lstStyle/>
        <a:p>
          <a:r>
            <a:rPr lang="en-GB" dirty="0"/>
            <a:t>There are many laws, regulations and codes to consider before becoming a hotelier. </a:t>
          </a:r>
          <a:endParaRPr lang="en-US" dirty="0"/>
        </a:p>
      </dgm:t>
    </dgm:pt>
    <dgm:pt modelId="{1E3AAAB1-81A7-4078-9462-851F2E2275DC}" type="parTrans" cxnId="{07D715D0-AB8A-488C-9CAD-BA2E9A0E773B}">
      <dgm:prSet/>
      <dgm:spPr/>
      <dgm:t>
        <a:bodyPr/>
        <a:lstStyle/>
        <a:p>
          <a:endParaRPr lang="en-US"/>
        </a:p>
      </dgm:t>
    </dgm:pt>
    <dgm:pt modelId="{60DF3746-464A-4DEC-BDAE-FD3F2D4FEAC9}" type="sibTrans" cxnId="{07D715D0-AB8A-488C-9CAD-BA2E9A0E773B}">
      <dgm:prSet/>
      <dgm:spPr/>
      <dgm:t>
        <a:bodyPr/>
        <a:lstStyle/>
        <a:p>
          <a:endParaRPr lang="en-US"/>
        </a:p>
      </dgm:t>
    </dgm:pt>
    <dgm:pt modelId="{8A0E4DEB-5498-49D6-A97A-930C902A56A3}">
      <dgm:prSet/>
      <dgm:spPr/>
      <dgm:t>
        <a:bodyPr/>
        <a:lstStyle/>
        <a:p>
          <a:r>
            <a:rPr lang="en-GB" dirty="0"/>
            <a:t>There is a minefield of bureaucracy to consider ranging from </a:t>
          </a:r>
          <a:r>
            <a:rPr lang="en-GB" b="1" dirty="0"/>
            <a:t>licensing rules to food hygiene and fire regulations.</a:t>
          </a:r>
          <a:endParaRPr lang="en-US" dirty="0"/>
        </a:p>
      </dgm:t>
    </dgm:pt>
    <dgm:pt modelId="{CF613E7E-82F7-4264-8939-9194A74A4FC9}" type="parTrans" cxnId="{13EBDADF-5638-4D45-8A68-22561364E7D6}">
      <dgm:prSet/>
      <dgm:spPr/>
      <dgm:t>
        <a:bodyPr/>
        <a:lstStyle/>
        <a:p>
          <a:endParaRPr lang="en-US"/>
        </a:p>
      </dgm:t>
    </dgm:pt>
    <dgm:pt modelId="{866D4669-61DF-4EC9-A542-78FE4FE91799}" type="sibTrans" cxnId="{13EBDADF-5638-4D45-8A68-22561364E7D6}">
      <dgm:prSet/>
      <dgm:spPr/>
      <dgm:t>
        <a:bodyPr/>
        <a:lstStyle/>
        <a:p>
          <a:endParaRPr lang="en-US"/>
        </a:p>
      </dgm:t>
    </dgm:pt>
    <dgm:pt modelId="{AD98796C-8FFE-4E71-BE93-A4904040DE3E}">
      <dgm:prSet/>
      <dgm:spPr/>
      <dgm:t>
        <a:bodyPr/>
        <a:lstStyle/>
        <a:p>
          <a:r>
            <a:rPr lang="en-GB" dirty="0"/>
            <a:t>If something goes wrong in your hotel ignorance is </a:t>
          </a:r>
          <a:r>
            <a:rPr lang="en-GB" b="1" u="sng" dirty="0"/>
            <a:t>no excuse </a:t>
          </a:r>
          <a:r>
            <a:rPr lang="en-GB" dirty="0"/>
            <a:t>in the eyes of the law. </a:t>
          </a:r>
          <a:endParaRPr lang="en-US" dirty="0"/>
        </a:p>
      </dgm:t>
    </dgm:pt>
    <dgm:pt modelId="{85EA698E-0765-4627-9A88-8C3F3DA0F949}" type="parTrans" cxnId="{F501A130-648D-4E00-B0EB-84B307243E50}">
      <dgm:prSet/>
      <dgm:spPr/>
      <dgm:t>
        <a:bodyPr/>
        <a:lstStyle/>
        <a:p>
          <a:endParaRPr lang="en-US"/>
        </a:p>
      </dgm:t>
    </dgm:pt>
    <dgm:pt modelId="{6DE4C416-FF83-4B32-A4CA-D8D3D7F71414}" type="sibTrans" cxnId="{F501A130-648D-4E00-B0EB-84B307243E50}">
      <dgm:prSet/>
      <dgm:spPr/>
      <dgm:t>
        <a:bodyPr/>
        <a:lstStyle/>
        <a:p>
          <a:endParaRPr lang="en-US"/>
        </a:p>
      </dgm:t>
    </dgm:pt>
    <dgm:pt modelId="{4D9A5CE4-D913-4AB6-A4B2-3B4E63646BE3}">
      <dgm:prSet/>
      <dgm:spPr/>
      <dgm:t>
        <a:bodyPr/>
        <a:lstStyle/>
        <a:p>
          <a:r>
            <a:rPr lang="en-GB" dirty="0"/>
            <a:t>The cost to remedy breaches of the law range from </a:t>
          </a:r>
          <a:r>
            <a:rPr lang="en-GB" b="1" dirty="0"/>
            <a:t>criminal and civil actions against you, (including fines) </a:t>
          </a:r>
          <a:r>
            <a:rPr lang="en-GB" dirty="0"/>
            <a:t>and even imprisonment for more serious breaches. </a:t>
          </a:r>
          <a:endParaRPr lang="en-US" dirty="0"/>
        </a:p>
      </dgm:t>
    </dgm:pt>
    <dgm:pt modelId="{29FF7F89-B676-454B-A364-E0C51CBCA136}" type="parTrans" cxnId="{B09C2635-AA2D-4D88-8BF0-21404C227309}">
      <dgm:prSet/>
      <dgm:spPr/>
      <dgm:t>
        <a:bodyPr/>
        <a:lstStyle/>
        <a:p>
          <a:endParaRPr lang="en-US"/>
        </a:p>
      </dgm:t>
    </dgm:pt>
    <dgm:pt modelId="{5A658801-452C-4EA3-A233-D3B395E665DA}" type="sibTrans" cxnId="{B09C2635-AA2D-4D88-8BF0-21404C227309}">
      <dgm:prSet/>
      <dgm:spPr/>
      <dgm:t>
        <a:bodyPr/>
        <a:lstStyle/>
        <a:p>
          <a:endParaRPr lang="en-US"/>
        </a:p>
      </dgm:t>
    </dgm:pt>
    <dgm:pt modelId="{1971138F-B308-4BBF-B5AE-5CE29FF8574F}" type="pres">
      <dgm:prSet presAssocID="{D510959D-2514-4266-9EA7-E5C7163EAE49}" presName="vert0" presStyleCnt="0">
        <dgm:presLayoutVars>
          <dgm:dir/>
          <dgm:animOne val="branch"/>
          <dgm:animLvl val="lvl"/>
        </dgm:presLayoutVars>
      </dgm:prSet>
      <dgm:spPr/>
    </dgm:pt>
    <dgm:pt modelId="{F77DD098-2F7F-416A-9A6B-B797EDCA2719}" type="pres">
      <dgm:prSet presAssocID="{377A3CFB-717F-4CB0-8865-9C13CE9D0887}" presName="thickLine" presStyleLbl="alignNode1" presStyleIdx="0" presStyleCnt="4"/>
      <dgm:spPr/>
    </dgm:pt>
    <dgm:pt modelId="{7F9E4A03-1FDD-4ACB-A2CA-D9BB7AB73BFE}" type="pres">
      <dgm:prSet presAssocID="{377A3CFB-717F-4CB0-8865-9C13CE9D0887}" presName="horz1" presStyleCnt="0"/>
      <dgm:spPr/>
    </dgm:pt>
    <dgm:pt modelId="{4850C170-8601-4344-B079-CCFA82CD5B93}" type="pres">
      <dgm:prSet presAssocID="{377A3CFB-717F-4CB0-8865-9C13CE9D0887}" presName="tx1" presStyleLbl="revTx" presStyleIdx="0" presStyleCnt="4"/>
      <dgm:spPr/>
    </dgm:pt>
    <dgm:pt modelId="{E0668C87-8F50-4F9D-B968-1AFEC8A8D439}" type="pres">
      <dgm:prSet presAssocID="{377A3CFB-717F-4CB0-8865-9C13CE9D0887}" presName="vert1" presStyleCnt="0"/>
      <dgm:spPr/>
    </dgm:pt>
    <dgm:pt modelId="{4317B335-F0F8-4ED6-AE26-BDA28E3B4863}" type="pres">
      <dgm:prSet presAssocID="{8A0E4DEB-5498-49D6-A97A-930C902A56A3}" presName="thickLine" presStyleLbl="alignNode1" presStyleIdx="1" presStyleCnt="4"/>
      <dgm:spPr/>
    </dgm:pt>
    <dgm:pt modelId="{04E5DA6E-9FF4-473B-9B4B-6097F42EB327}" type="pres">
      <dgm:prSet presAssocID="{8A0E4DEB-5498-49D6-A97A-930C902A56A3}" presName="horz1" presStyleCnt="0"/>
      <dgm:spPr/>
    </dgm:pt>
    <dgm:pt modelId="{592265CC-DBD6-4871-A2FF-3EE35D264EA4}" type="pres">
      <dgm:prSet presAssocID="{8A0E4DEB-5498-49D6-A97A-930C902A56A3}" presName="tx1" presStyleLbl="revTx" presStyleIdx="1" presStyleCnt="4"/>
      <dgm:spPr/>
    </dgm:pt>
    <dgm:pt modelId="{B20ACEDC-3A30-4FEF-8ADA-C27194F87A39}" type="pres">
      <dgm:prSet presAssocID="{8A0E4DEB-5498-49D6-A97A-930C902A56A3}" presName="vert1" presStyleCnt="0"/>
      <dgm:spPr/>
    </dgm:pt>
    <dgm:pt modelId="{130A8A8C-E683-4ED1-8E36-C6A10AE49018}" type="pres">
      <dgm:prSet presAssocID="{AD98796C-8FFE-4E71-BE93-A4904040DE3E}" presName="thickLine" presStyleLbl="alignNode1" presStyleIdx="2" presStyleCnt="4"/>
      <dgm:spPr/>
    </dgm:pt>
    <dgm:pt modelId="{88C599A9-C89D-4E05-9870-99D3A2E733C9}" type="pres">
      <dgm:prSet presAssocID="{AD98796C-8FFE-4E71-BE93-A4904040DE3E}" presName="horz1" presStyleCnt="0"/>
      <dgm:spPr/>
    </dgm:pt>
    <dgm:pt modelId="{C0C1B0C7-E3E3-4278-BDDE-5F3AD253D87D}" type="pres">
      <dgm:prSet presAssocID="{AD98796C-8FFE-4E71-BE93-A4904040DE3E}" presName="tx1" presStyleLbl="revTx" presStyleIdx="2" presStyleCnt="4"/>
      <dgm:spPr/>
    </dgm:pt>
    <dgm:pt modelId="{0F655C6A-5891-403C-A77E-D2FEC2996B3D}" type="pres">
      <dgm:prSet presAssocID="{AD98796C-8FFE-4E71-BE93-A4904040DE3E}" presName="vert1" presStyleCnt="0"/>
      <dgm:spPr/>
    </dgm:pt>
    <dgm:pt modelId="{C76E53E8-B77A-4793-ABE5-CBB0003CC3C0}" type="pres">
      <dgm:prSet presAssocID="{4D9A5CE4-D913-4AB6-A4B2-3B4E63646BE3}" presName="thickLine" presStyleLbl="alignNode1" presStyleIdx="3" presStyleCnt="4"/>
      <dgm:spPr/>
    </dgm:pt>
    <dgm:pt modelId="{AAC272EC-0BAA-409C-B363-7F4BA198B90F}" type="pres">
      <dgm:prSet presAssocID="{4D9A5CE4-D913-4AB6-A4B2-3B4E63646BE3}" presName="horz1" presStyleCnt="0"/>
      <dgm:spPr/>
    </dgm:pt>
    <dgm:pt modelId="{20060F8D-B817-46D0-A9C1-A9F3A77171E6}" type="pres">
      <dgm:prSet presAssocID="{4D9A5CE4-D913-4AB6-A4B2-3B4E63646BE3}" presName="tx1" presStyleLbl="revTx" presStyleIdx="3" presStyleCnt="4"/>
      <dgm:spPr/>
    </dgm:pt>
    <dgm:pt modelId="{D44E86EF-C937-47C2-8DFA-9B477156EFB5}" type="pres">
      <dgm:prSet presAssocID="{4D9A5CE4-D913-4AB6-A4B2-3B4E63646BE3}" presName="vert1" presStyleCnt="0"/>
      <dgm:spPr/>
    </dgm:pt>
  </dgm:ptLst>
  <dgm:cxnLst>
    <dgm:cxn modelId="{F501A130-648D-4E00-B0EB-84B307243E50}" srcId="{D510959D-2514-4266-9EA7-E5C7163EAE49}" destId="{AD98796C-8FFE-4E71-BE93-A4904040DE3E}" srcOrd="2" destOrd="0" parTransId="{85EA698E-0765-4627-9A88-8C3F3DA0F949}" sibTransId="{6DE4C416-FF83-4B32-A4CA-D8D3D7F71414}"/>
    <dgm:cxn modelId="{B09C2635-AA2D-4D88-8BF0-21404C227309}" srcId="{D510959D-2514-4266-9EA7-E5C7163EAE49}" destId="{4D9A5CE4-D913-4AB6-A4B2-3B4E63646BE3}" srcOrd="3" destOrd="0" parTransId="{29FF7F89-B676-454B-A364-E0C51CBCA136}" sibTransId="{5A658801-452C-4EA3-A233-D3B395E665DA}"/>
    <dgm:cxn modelId="{E16B423C-FE9C-4988-90BC-9E3A9545E85B}" type="presOf" srcId="{D510959D-2514-4266-9EA7-E5C7163EAE49}" destId="{1971138F-B308-4BBF-B5AE-5CE29FF8574F}" srcOrd="0" destOrd="0" presId="urn:microsoft.com/office/officeart/2008/layout/LinedList"/>
    <dgm:cxn modelId="{CA733C89-3C94-4D2F-9864-D1864E048FD9}" type="presOf" srcId="{AD98796C-8FFE-4E71-BE93-A4904040DE3E}" destId="{C0C1B0C7-E3E3-4278-BDDE-5F3AD253D87D}" srcOrd="0" destOrd="0" presId="urn:microsoft.com/office/officeart/2008/layout/LinedList"/>
    <dgm:cxn modelId="{16B95B8A-1138-4346-9738-5B1094E83B5D}" type="presOf" srcId="{4D9A5CE4-D913-4AB6-A4B2-3B4E63646BE3}" destId="{20060F8D-B817-46D0-A9C1-A9F3A77171E6}" srcOrd="0" destOrd="0" presId="urn:microsoft.com/office/officeart/2008/layout/LinedList"/>
    <dgm:cxn modelId="{07D715D0-AB8A-488C-9CAD-BA2E9A0E773B}" srcId="{D510959D-2514-4266-9EA7-E5C7163EAE49}" destId="{377A3CFB-717F-4CB0-8865-9C13CE9D0887}" srcOrd="0" destOrd="0" parTransId="{1E3AAAB1-81A7-4078-9462-851F2E2275DC}" sibTransId="{60DF3746-464A-4DEC-BDAE-FD3F2D4FEAC9}"/>
    <dgm:cxn modelId="{7CAF78D8-FC05-44E7-8D36-325508A1DACA}" type="presOf" srcId="{377A3CFB-717F-4CB0-8865-9C13CE9D0887}" destId="{4850C170-8601-4344-B079-CCFA82CD5B93}" srcOrd="0" destOrd="0" presId="urn:microsoft.com/office/officeart/2008/layout/LinedList"/>
    <dgm:cxn modelId="{13EBDADF-5638-4D45-8A68-22561364E7D6}" srcId="{D510959D-2514-4266-9EA7-E5C7163EAE49}" destId="{8A0E4DEB-5498-49D6-A97A-930C902A56A3}" srcOrd="1" destOrd="0" parTransId="{CF613E7E-82F7-4264-8939-9194A74A4FC9}" sibTransId="{866D4669-61DF-4EC9-A542-78FE4FE91799}"/>
    <dgm:cxn modelId="{136DBDF6-7E8A-4891-BF72-1571FC746FE3}" type="presOf" srcId="{8A0E4DEB-5498-49D6-A97A-930C902A56A3}" destId="{592265CC-DBD6-4871-A2FF-3EE35D264EA4}" srcOrd="0" destOrd="0" presId="urn:microsoft.com/office/officeart/2008/layout/LinedList"/>
    <dgm:cxn modelId="{745B1143-C778-4458-AC44-FFFA2E0A8318}" type="presParOf" srcId="{1971138F-B308-4BBF-B5AE-5CE29FF8574F}" destId="{F77DD098-2F7F-416A-9A6B-B797EDCA2719}" srcOrd="0" destOrd="0" presId="urn:microsoft.com/office/officeart/2008/layout/LinedList"/>
    <dgm:cxn modelId="{3303618C-CF4A-450B-81FB-90D631CE0891}" type="presParOf" srcId="{1971138F-B308-4BBF-B5AE-5CE29FF8574F}" destId="{7F9E4A03-1FDD-4ACB-A2CA-D9BB7AB73BFE}" srcOrd="1" destOrd="0" presId="urn:microsoft.com/office/officeart/2008/layout/LinedList"/>
    <dgm:cxn modelId="{299A1590-8869-4377-A86D-CD621AC614DF}" type="presParOf" srcId="{7F9E4A03-1FDD-4ACB-A2CA-D9BB7AB73BFE}" destId="{4850C170-8601-4344-B079-CCFA82CD5B93}" srcOrd="0" destOrd="0" presId="urn:microsoft.com/office/officeart/2008/layout/LinedList"/>
    <dgm:cxn modelId="{E099B2B9-1C6D-4EBB-A8E7-FBA1D937E57C}" type="presParOf" srcId="{7F9E4A03-1FDD-4ACB-A2CA-D9BB7AB73BFE}" destId="{E0668C87-8F50-4F9D-B968-1AFEC8A8D439}" srcOrd="1" destOrd="0" presId="urn:microsoft.com/office/officeart/2008/layout/LinedList"/>
    <dgm:cxn modelId="{D20F6E8B-B537-49B4-94D9-83D0916A01A9}" type="presParOf" srcId="{1971138F-B308-4BBF-B5AE-5CE29FF8574F}" destId="{4317B335-F0F8-4ED6-AE26-BDA28E3B4863}" srcOrd="2" destOrd="0" presId="urn:microsoft.com/office/officeart/2008/layout/LinedList"/>
    <dgm:cxn modelId="{C0331754-D696-4BEA-95A6-7821D1929586}" type="presParOf" srcId="{1971138F-B308-4BBF-B5AE-5CE29FF8574F}" destId="{04E5DA6E-9FF4-473B-9B4B-6097F42EB327}" srcOrd="3" destOrd="0" presId="urn:microsoft.com/office/officeart/2008/layout/LinedList"/>
    <dgm:cxn modelId="{D9C70376-70BF-447F-B3A3-EDC3876A598A}" type="presParOf" srcId="{04E5DA6E-9FF4-473B-9B4B-6097F42EB327}" destId="{592265CC-DBD6-4871-A2FF-3EE35D264EA4}" srcOrd="0" destOrd="0" presId="urn:microsoft.com/office/officeart/2008/layout/LinedList"/>
    <dgm:cxn modelId="{0C379705-829E-4EBF-8AC5-EFF985A8191A}" type="presParOf" srcId="{04E5DA6E-9FF4-473B-9B4B-6097F42EB327}" destId="{B20ACEDC-3A30-4FEF-8ADA-C27194F87A39}" srcOrd="1" destOrd="0" presId="urn:microsoft.com/office/officeart/2008/layout/LinedList"/>
    <dgm:cxn modelId="{1D565370-3473-4D6D-9A2E-0EDBDC931F77}" type="presParOf" srcId="{1971138F-B308-4BBF-B5AE-5CE29FF8574F}" destId="{130A8A8C-E683-4ED1-8E36-C6A10AE49018}" srcOrd="4" destOrd="0" presId="urn:microsoft.com/office/officeart/2008/layout/LinedList"/>
    <dgm:cxn modelId="{27E16337-3E87-47D2-A83D-5CA51A972072}" type="presParOf" srcId="{1971138F-B308-4BBF-B5AE-5CE29FF8574F}" destId="{88C599A9-C89D-4E05-9870-99D3A2E733C9}" srcOrd="5" destOrd="0" presId="urn:microsoft.com/office/officeart/2008/layout/LinedList"/>
    <dgm:cxn modelId="{0D4CFF7A-CD5D-4051-BB30-7665C4353FD7}" type="presParOf" srcId="{88C599A9-C89D-4E05-9870-99D3A2E733C9}" destId="{C0C1B0C7-E3E3-4278-BDDE-5F3AD253D87D}" srcOrd="0" destOrd="0" presId="urn:microsoft.com/office/officeart/2008/layout/LinedList"/>
    <dgm:cxn modelId="{4164AE38-960E-4DC8-AD11-42C2AA518D31}" type="presParOf" srcId="{88C599A9-C89D-4E05-9870-99D3A2E733C9}" destId="{0F655C6A-5891-403C-A77E-D2FEC2996B3D}" srcOrd="1" destOrd="0" presId="urn:microsoft.com/office/officeart/2008/layout/LinedList"/>
    <dgm:cxn modelId="{793C705A-10FD-4D21-84B5-6AE663F4C5C1}" type="presParOf" srcId="{1971138F-B308-4BBF-B5AE-5CE29FF8574F}" destId="{C76E53E8-B77A-4793-ABE5-CBB0003CC3C0}" srcOrd="6" destOrd="0" presId="urn:microsoft.com/office/officeart/2008/layout/LinedList"/>
    <dgm:cxn modelId="{E8DBC6A0-3B52-42A3-9B8A-5BA8433B63BB}" type="presParOf" srcId="{1971138F-B308-4BBF-B5AE-5CE29FF8574F}" destId="{AAC272EC-0BAA-409C-B363-7F4BA198B90F}" srcOrd="7" destOrd="0" presId="urn:microsoft.com/office/officeart/2008/layout/LinedList"/>
    <dgm:cxn modelId="{7E33376A-B2D9-431A-AEF2-65A5E7FE22DF}" type="presParOf" srcId="{AAC272EC-0BAA-409C-B363-7F4BA198B90F}" destId="{20060F8D-B817-46D0-A9C1-A9F3A77171E6}" srcOrd="0" destOrd="0" presId="urn:microsoft.com/office/officeart/2008/layout/LinedList"/>
    <dgm:cxn modelId="{77197BA0-9826-4689-940D-62B5EEA5C492}" type="presParOf" srcId="{AAC272EC-0BAA-409C-B363-7F4BA198B90F}" destId="{D44E86EF-C937-47C2-8DFA-9B477156EFB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7DD098-2F7F-416A-9A6B-B797EDCA2719}">
      <dsp:nvSpPr>
        <dsp:cNvPr id="0" name=""/>
        <dsp:cNvSpPr/>
      </dsp:nvSpPr>
      <dsp:spPr>
        <a:xfrm>
          <a:off x="0" y="0"/>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50C170-8601-4344-B079-CCFA82CD5B93}">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There are many laws, regulations and codes to consider before becoming a hotelier. </a:t>
          </a:r>
          <a:endParaRPr lang="en-US" sz="2100" kern="1200" dirty="0"/>
        </a:p>
      </dsp:txBody>
      <dsp:txXfrm>
        <a:off x="0" y="0"/>
        <a:ext cx="5175384" cy="1384035"/>
      </dsp:txXfrm>
    </dsp:sp>
    <dsp:sp modelId="{4317B335-F0F8-4ED6-AE26-BDA28E3B4863}">
      <dsp:nvSpPr>
        <dsp:cNvPr id="0" name=""/>
        <dsp:cNvSpPr/>
      </dsp:nvSpPr>
      <dsp:spPr>
        <a:xfrm>
          <a:off x="0" y="1384035"/>
          <a:ext cx="5175384"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2265CC-DBD6-4871-A2FF-3EE35D264EA4}">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There is a minefield of bureaucracy to consider ranging from </a:t>
          </a:r>
          <a:r>
            <a:rPr lang="en-GB" sz="2100" b="1" kern="1200" dirty="0"/>
            <a:t>licensing rules to food hygiene and fire regulations.</a:t>
          </a:r>
          <a:endParaRPr lang="en-US" sz="2100" kern="1200" dirty="0"/>
        </a:p>
      </dsp:txBody>
      <dsp:txXfrm>
        <a:off x="0" y="1384035"/>
        <a:ext cx="5175384" cy="1384035"/>
      </dsp:txXfrm>
    </dsp:sp>
    <dsp:sp modelId="{130A8A8C-E683-4ED1-8E36-C6A10AE49018}">
      <dsp:nvSpPr>
        <dsp:cNvPr id="0" name=""/>
        <dsp:cNvSpPr/>
      </dsp:nvSpPr>
      <dsp:spPr>
        <a:xfrm>
          <a:off x="0" y="2768070"/>
          <a:ext cx="5175384"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C1B0C7-E3E3-4278-BDDE-5F3AD253D87D}">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If something goes wrong in your hotel ignorance is </a:t>
          </a:r>
          <a:r>
            <a:rPr lang="en-GB" sz="2100" b="1" u="sng" kern="1200" dirty="0"/>
            <a:t>no excuse </a:t>
          </a:r>
          <a:r>
            <a:rPr lang="en-GB" sz="2100" kern="1200" dirty="0"/>
            <a:t>in the eyes of the law. </a:t>
          </a:r>
          <a:endParaRPr lang="en-US" sz="2100" kern="1200" dirty="0"/>
        </a:p>
      </dsp:txBody>
      <dsp:txXfrm>
        <a:off x="0" y="2768070"/>
        <a:ext cx="5175384" cy="1384035"/>
      </dsp:txXfrm>
    </dsp:sp>
    <dsp:sp modelId="{C76E53E8-B77A-4793-ABE5-CBB0003CC3C0}">
      <dsp:nvSpPr>
        <dsp:cNvPr id="0" name=""/>
        <dsp:cNvSpPr/>
      </dsp:nvSpPr>
      <dsp:spPr>
        <a:xfrm>
          <a:off x="0" y="4152105"/>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060F8D-B817-46D0-A9C1-A9F3A77171E6}">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 cost to remedy breaches of the law range from </a:t>
          </a:r>
          <a:r>
            <a:rPr lang="en-GB" sz="2100" b="1" kern="1200" dirty="0"/>
            <a:t>criminal and civil actions against you, (including fines) </a:t>
          </a:r>
          <a:r>
            <a:rPr lang="en-GB" sz="2100" kern="1200" dirty="0"/>
            <a:t>and even imprisonment for more serious breaches. </a:t>
          </a:r>
          <a:endParaRPr lang="en-US" sz="2100" kern="1200" dirty="0"/>
        </a:p>
      </dsp:txBody>
      <dsp:txXfrm>
        <a:off x="0" y="4152105"/>
        <a:ext cx="5175384"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A59936-E93D-4C99-8665-380257777E7F}" type="datetimeFigureOut">
              <a:rPr lang="en-GB" smtClean="0"/>
              <a:t>20/03/2023</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CBE9E1-4556-427E-A4AE-B8CE1DFE3207}" type="slidenum">
              <a:rPr lang="en-GB" smtClean="0"/>
              <a:t>‹#›</a:t>
            </a:fld>
            <a:endParaRPr lang="en-GB" dirty="0"/>
          </a:p>
        </p:txBody>
      </p:sp>
    </p:spTree>
    <p:extLst>
      <p:ext uri="{BB962C8B-B14F-4D97-AF65-F5344CB8AC3E}">
        <p14:creationId xmlns:p14="http://schemas.microsoft.com/office/powerpoint/2010/main" val="157645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ACBE9E1-4556-427E-A4AE-B8CE1DFE3207}" type="slidenum">
              <a:rPr lang="en-GB" smtClean="0"/>
              <a:t>18</a:t>
            </a:fld>
            <a:endParaRPr lang="en-GB"/>
          </a:p>
        </p:txBody>
      </p:sp>
    </p:spTree>
    <p:extLst>
      <p:ext uri="{BB962C8B-B14F-4D97-AF65-F5344CB8AC3E}">
        <p14:creationId xmlns:p14="http://schemas.microsoft.com/office/powerpoint/2010/main" val="1277978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464ED-8FD8-782E-A4EF-9EAAAFACF0C3}"/>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5AA8C87C-841C-3024-7B1D-5743EF939580}"/>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A624680-0F4F-7E15-4563-6AA0F8F42865}"/>
              </a:ext>
            </a:extLst>
          </p:cNvPr>
          <p:cNvSpPr>
            <a:spLocks noGrp="1"/>
          </p:cNvSpPr>
          <p:nvPr>
            <p:ph type="dt" sz="half" idx="10"/>
          </p:nvPr>
        </p:nvSpPr>
        <p:spPr/>
        <p:txBody>
          <a:bodyPr/>
          <a:lstStyle/>
          <a:p>
            <a:fld id="{112EF221-9198-42F4-B695-11D31A674EA5}" type="datetimeFigureOut">
              <a:rPr lang="en-GB" smtClean="0"/>
              <a:t>20/03/2023</a:t>
            </a:fld>
            <a:endParaRPr lang="en-GB" dirty="0"/>
          </a:p>
        </p:txBody>
      </p:sp>
      <p:sp>
        <p:nvSpPr>
          <p:cNvPr id="5" name="Footer Placeholder 4">
            <a:extLst>
              <a:ext uri="{FF2B5EF4-FFF2-40B4-BE49-F238E27FC236}">
                <a16:creationId xmlns:a16="http://schemas.microsoft.com/office/drawing/2014/main" id="{BC2A6BFA-7A8B-07BA-37D3-DB0D4E652A4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323FD2B-93F8-BEEC-FD1C-01F08C54EBA4}"/>
              </a:ext>
            </a:extLst>
          </p:cNvPr>
          <p:cNvSpPr>
            <a:spLocks noGrp="1"/>
          </p:cNvSpPr>
          <p:nvPr>
            <p:ph type="sldNum" sz="quarter" idx="12"/>
          </p:nvPr>
        </p:nvSpPr>
        <p:spPr/>
        <p:txBody>
          <a:bodyPr/>
          <a:lstStyle/>
          <a:p>
            <a:fld id="{1DE91A46-80F9-4862-9C17-E252DBE41B05}" type="slidenum">
              <a:rPr lang="en-GB" smtClean="0"/>
              <a:t>‹#›</a:t>
            </a:fld>
            <a:endParaRPr lang="en-GB" dirty="0"/>
          </a:p>
        </p:txBody>
      </p:sp>
    </p:spTree>
    <p:extLst>
      <p:ext uri="{BB962C8B-B14F-4D97-AF65-F5344CB8AC3E}">
        <p14:creationId xmlns:p14="http://schemas.microsoft.com/office/powerpoint/2010/main" val="1939110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0A3F1-256B-4AC9-D080-AF72CD4E0E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B82196-110A-1487-5C16-55C5C59F21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585423-7F0F-A761-4A87-9506587DE9EA}"/>
              </a:ext>
            </a:extLst>
          </p:cNvPr>
          <p:cNvSpPr>
            <a:spLocks noGrp="1"/>
          </p:cNvSpPr>
          <p:nvPr>
            <p:ph type="dt" sz="half" idx="10"/>
          </p:nvPr>
        </p:nvSpPr>
        <p:spPr/>
        <p:txBody>
          <a:bodyPr/>
          <a:lstStyle/>
          <a:p>
            <a:fld id="{112EF221-9198-42F4-B695-11D31A674EA5}" type="datetimeFigureOut">
              <a:rPr lang="en-GB" smtClean="0"/>
              <a:t>20/03/2023</a:t>
            </a:fld>
            <a:endParaRPr lang="en-GB" dirty="0"/>
          </a:p>
        </p:txBody>
      </p:sp>
      <p:sp>
        <p:nvSpPr>
          <p:cNvPr id="5" name="Footer Placeholder 4">
            <a:extLst>
              <a:ext uri="{FF2B5EF4-FFF2-40B4-BE49-F238E27FC236}">
                <a16:creationId xmlns:a16="http://schemas.microsoft.com/office/drawing/2014/main" id="{DECE43B1-C0A8-2DBB-BB1C-A877E52DDDC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E1FAAFB-A5AB-78FC-4895-E58738D771DF}"/>
              </a:ext>
            </a:extLst>
          </p:cNvPr>
          <p:cNvSpPr>
            <a:spLocks noGrp="1"/>
          </p:cNvSpPr>
          <p:nvPr>
            <p:ph type="sldNum" sz="quarter" idx="12"/>
          </p:nvPr>
        </p:nvSpPr>
        <p:spPr/>
        <p:txBody>
          <a:bodyPr/>
          <a:lstStyle/>
          <a:p>
            <a:fld id="{1DE91A46-80F9-4862-9C17-E252DBE41B05}" type="slidenum">
              <a:rPr lang="en-GB" smtClean="0"/>
              <a:t>‹#›</a:t>
            </a:fld>
            <a:endParaRPr lang="en-GB" dirty="0"/>
          </a:p>
        </p:txBody>
      </p:sp>
    </p:spTree>
    <p:extLst>
      <p:ext uri="{BB962C8B-B14F-4D97-AF65-F5344CB8AC3E}">
        <p14:creationId xmlns:p14="http://schemas.microsoft.com/office/powerpoint/2010/main" val="1992098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613D1-36E5-6358-71F5-70551EB00061}"/>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5DF44B-BCD2-8436-39E0-DA3965A6D8D7}"/>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A67336-F8A2-5B51-1DEB-43D1018084CB}"/>
              </a:ext>
            </a:extLst>
          </p:cNvPr>
          <p:cNvSpPr>
            <a:spLocks noGrp="1"/>
          </p:cNvSpPr>
          <p:nvPr>
            <p:ph type="dt" sz="half" idx="10"/>
          </p:nvPr>
        </p:nvSpPr>
        <p:spPr/>
        <p:txBody>
          <a:bodyPr/>
          <a:lstStyle/>
          <a:p>
            <a:fld id="{112EF221-9198-42F4-B695-11D31A674EA5}" type="datetimeFigureOut">
              <a:rPr lang="en-GB" smtClean="0"/>
              <a:t>20/03/2023</a:t>
            </a:fld>
            <a:endParaRPr lang="en-GB" dirty="0"/>
          </a:p>
        </p:txBody>
      </p:sp>
      <p:sp>
        <p:nvSpPr>
          <p:cNvPr id="5" name="Footer Placeholder 4">
            <a:extLst>
              <a:ext uri="{FF2B5EF4-FFF2-40B4-BE49-F238E27FC236}">
                <a16:creationId xmlns:a16="http://schemas.microsoft.com/office/drawing/2014/main" id="{347E5B32-FEB4-16B5-1BD0-4F58E76F418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2DA40B6-0A4E-D7D9-6793-74BBC88CD12D}"/>
              </a:ext>
            </a:extLst>
          </p:cNvPr>
          <p:cNvSpPr>
            <a:spLocks noGrp="1"/>
          </p:cNvSpPr>
          <p:nvPr>
            <p:ph type="sldNum" sz="quarter" idx="12"/>
          </p:nvPr>
        </p:nvSpPr>
        <p:spPr/>
        <p:txBody>
          <a:bodyPr/>
          <a:lstStyle/>
          <a:p>
            <a:fld id="{1DE91A46-80F9-4862-9C17-E252DBE41B05}" type="slidenum">
              <a:rPr lang="en-GB" smtClean="0"/>
              <a:t>‹#›</a:t>
            </a:fld>
            <a:endParaRPr lang="en-GB" dirty="0"/>
          </a:p>
        </p:txBody>
      </p:sp>
    </p:spTree>
    <p:extLst>
      <p:ext uri="{BB962C8B-B14F-4D97-AF65-F5344CB8AC3E}">
        <p14:creationId xmlns:p14="http://schemas.microsoft.com/office/powerpoint/2010/main" val="3602571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3B8BE-C813-47C3-BC7B-955F0D9A0D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224E4A-2262-7CFF-DD56-78AD55CE2A4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C2FCDC-E962-9DBF-3B91-B03A3DFE1207}"/>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D839F97-5415-9EBB-AD60-A46E4739B5EB}"/>
              </a:ext>
            </a:extLst>
          </p:cNvPr>
          <p:cNvSpPr>
            <a:spLocks noGrp="1"/>
          </p:cNvSpPr>
          <p:nvPr>
            <p:ph type="dt" sz="half" idx="10"/>
          </p:nvPr>
        </p:nvSpPr>
        <p:spPr/>
        <p:txBody>
          <a:bodyPr/>
          <a:lstStyle/>
          <a:p>
            <a:fld id="{112EF221-9198-42F4-B695-11D31A674EA5}" type="datetimeFigureOut">
              <a:rPr lang="en-GB" smtClean="0"/>
              <a:t>20/03/2023</a:t>
            </a:fld>
            <a:endParaRPr lang="en-GB" dirty="0"/>
          </a:p>
        </p:txBody>
      </p:sp>
      <p:sp>
        <p:nvSpPr>
          <p:cNvPr id="6" name="Footer Placeholder 5">
            <a:extLst>
              <a:ext uri="{FF2B5EF4-FFF2-40B4-BE49-F238E27FC236}">
                <a16:creationId xmlns:a16="http://schemas.microsoft.com/office/drawing/2014/main" id="{A2595EF4-5A46-3354-60B0-DF44BDB96FB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8E117BB-82D6-EA99-0905-11BA48C2A4ED}"/>
              </a:ext>
            </a:extLst>
          </p:cNvPr>
          <p:cNvSpPr>
            <a:spLocks noGrp="1"/>
          </p:cNvSpPr>
          <p:nvPr>
            <p:ph type="sldNum" sz="quarter" idx="12"/>
          </p:nvPr>
        </p:nvSpPr>
        <p:spPr/>
        <p:txBody>
          <a:bodyPr/>
          <a:lstStyle/>
          <a:p>
            <a:fld id="{1DE91A46-80F9-4862-9C17-E252DBE41B05}" type="slidenum">
              <a:rPr lang="en-GB" smtClean="0"/>
              <a:t>‹#›</a:t>
            </a:fld>
            <a:endParaRPr lang="en-GB" dirty="0"/>
          </a:p>
        </p:txBody>
      </p:sp>
    </p:spTree>
    <p:extLst>
      <p:ext uri="{BB962C8B-B14F-4D97-AF65-F5344CB8AC3E}">
        <p14:creationId xmlns:p14="http://schemas.microsoft.com/office/powerpoint/2010/main" val="2991058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A5518-34C5-4759-1C14-C4104F25151B}"/>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F9957E-037B-8BA0-E5D5-78072FDA93B0}"/>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A799DC26-89E0-A27C-4EDA-507E87CADDB8}"/>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BCE538-AA80-8128-F25C-C3A37EB5B9C0}"/>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28553339-11A2-15A2-8374-A2DE001A79D6}"/>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1F74965-00EC-36C4-6550-C2F3BAFEE5A7}"/>
              </a:ext>
            </a:extLst>
          </p:cNvPr>
          <p:cNvSpPr>
            <a:spLocks noGrp="1"/>
          </p:cNvSpPr>
          <p:nvPr>
            <p:ph type="dt" sz="half" idx="10"/>
          </p:nvPr>
        </p:nvSpPr>
        <p:spPr/>
        <p:txBody>
          <a:bodyPr/>
          <a:lstStyle/>
          <a:p>
            <a:fld id="{112EF221-9198-42F4-B695-11D31A674EA5}" type="datetimeFigureOut">
              <a:rPr lang="en-GB" smtClean="0"/>
              <a:t>20/03/2023</a:t>
            </a:fld>
            <a:endParaRPr lang="en-GB" dirty="0"/>
          </a:p>
        </p:txBody>
      </p:sp>
      <p:sp>
        <p:nvSpPr>
          <p:cNvPr id="8" name="Footer Placeholder 7">
            <a:extLst>
              <a:ext uri="{FF2B5EF4-FFF2-40B4-BE49-F238E27FC236}">
                <a16:creationId xmlns:a16="http://schemas.microsoft.com/office/drawing/2014/main" id="{B9D8C843-57C3-CD44-3F56-1948C235289A}"/>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C37F73B9-4A95-7CC9-B250-A679413E4026}"/>
              </a:ext>
            </a:extLst>
          </p:cNvPr>
          <p:cNvSpPr>
            <a:spLocks noGrp="1"/>
          </p:cNvSpPr>
          <p:nvPr>
            <p:ph type="sldNum" sz="quarter" idx="12"/>
          </p:nvPr>
        </p:nvSpPr>
        <p:spPr/>
        <p:txBody>
          <a:bodyPr/>
          <a:lstStyle/>
          <a:p>
            <a:fld id="{1DE91A46-80F9-4862-9C17-E252DBE41B05}" type="slidenum">
              <a:rPr lang="en-GB" smtClean="0"/>
              <a:t>‹#›</a:t>
            </a:fld>
            <a:endParaRPr lang="en-GB" dirty="0"/>
          </a:p>
        </p:txBody>
      </p:sp>
    </p:spTree>
    <p:extLst>
      <p:ext uri="{BB962C8B-B14F-4D97-AF65-F5344CB8AC3E}">
        <p14:creationId xmlns:p14="http://schemas.microsoft.com/office/powerpoint/2010/main" val="102992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F06D0-617E-1EF7-0F07-22781FD66F9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B43520-10E7-D9F4-3B7B-9EA307C525DE}"/>
              </a:ext>
            </a:extLst>
          </p:cNvPr>
          <p:cNvSpPr>
            <a:spLocks noGrp="1"/>
          </p:cNvSpPr>
          <p:nvPr>
            <p:ph type="dt" sz="half" idx="10"/>
          </p:nvPr>
        </p:nvSpPr>
        <p:spPr/>
        <p:txBody>
          <a:bodyPr/>
          <a:lstStyle/>
          <a:p>
            <a:fld id="{112EF221-9198-42F4-B695-11D31A674EA5}" type="datetimeFigureOut">
              <a:rPr lang="en-GB" smtClean="0"/>
              <a:t>20/03/2023</a:t>
            </a:fld>
            <a:endParaRPr lang="en-GB" dirty="0"/>
          </a:p>
        </p:txBody>
      </p:sp>
      <p:sp>
        <p:nvSpPr>
          <p:cNvPr id="4" name="Footer Placeholder 3">
            <a:extLst>
              <a:ext uri="{FF2B5EF4-FFF2-40B4-BE49-F238E27FC236}">
                <a16:creationId xmlns:a16="http://schemas.microsoft.com/office/drawing/2014/main" id="{7EAFA182-91F9-082C-E0C7-9E64AFBDB0F3}"/>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D08872F-F5A7-2B26-E93E-75EC321756E6}"/>
              </a:ext>
            </a:extLst>
          </p:cNvPr>
          <p:cNvSpPr>
            <a:spLocks noGrp="1"/>
          </p:cNvSpPr>
          <p:nvPr>
            <p:ph type="sldNum" sz="quarter" idx="12"/>
          </p:nvPr>
        </p:nvSpPr>
        <p:spPr/>
        <p:txBody>
          <a:bodyPr/>
          <a:lstStyle/>
          <a:p>
            <a:fld id="{1DE91A46-80F9-4862-9C17-E252DBE41B05}" type="slidenum">
              <a:rPr lang="en-GB" smtClean="0"/>
              <a:t>‹#›</a:t>
            </a:fld>
            <a:endParaRPr lang="en-GB" dirty="0"/>
          </a:p>
        </p:txBody>
      </p:sp>
    </p:spTree>
    <p:extLst>
      <p:ext uri="{BB962C8B-B14F-4D97-AF65-F5344CB8AC3E}">
        <p14:creationId xmlns:p14="http://schemas.microsoft.com/office/powerpoint/2010/main" val="327874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AB6AA6-A9B3-43E2-ED35-1208738F65AB}"/>
              </a:ext>
            </a:extLst>
          </p:cNvPr>
          <p:cNvSpPr>
            <a:spLocks noGrp="1"/>
          </p:cNvSpPr>
          <p:nvPr>
            <p:ph type="dt" sz="half" idx="10"/>
          </p:nvPr>
        </p:nvSpPr>
        <p:spPr/>
        <p:txBody>
          <a:bodyPr/>
          <a:lstStyle/>
          <a:p>
            <a:fld id="{112EF221-9198-42F4-B695-11D31A674EA5}" type="datetimeFigureOut">
              <a:rPr lang="en-GB" smtClean="0"/>
              <a:t>20/03/2023</a:t>
            </a:fld>
            <a:endParaRPr lang="en-GB" dirty="0"/>
          </a:p>
        </p:txBody>
      </p:sp>
      <p:sp>
        <p:nvSpPr>
          <p:cNvPr id="3" name="Footer Placeholder 2">
            <a:extLst>
              <a:ext uri="{FF2B5EF4-FFF2-40B4-BE49-F238E27FC236}">
                <a16:creationId xmlns:a16="http://schemas.microsoft.com/office/drawing/2014/main" id="{2D66F39A-03F2-4A9E-3C90-3DC8452C4572}"/>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FA41561B-AB4B-8CBD-5562-48EC564A4B24}"/>
              </a:ext>
            </a:extLst>
          </p:cNvPr>
          <p:cNvSpPr>
            <a:spLocks noGrp="1"/>
          </p:cNvSpPr>
          <p:nvPr>
            <p:ph type="sldNum" sz="quarter" idx="12"/>
          </p:nvPr>
        </p:nvSpPr>
        <p:spPr/>
        <p:txBody>
          <a:bodyPr/>
          <a:lstStyle/>
          <a:p>
            <a:fld id="{1DE91A46-80F9-4862-9C17-E252DBE41B05}" type="slidenum">
              <a:rPr lang="en-GB" smtClean="0"/>
              <a:t>‹#›</a:t>
            </a:fld>
            <a:endParaRPr lang="en-GB" dirty="0"/>
          </a:p>
        </p:txBody>
      </p:sp>
    </p:spTree>
    <p:extLst>
      <p:ext uri="{BB962C8B-B14F-4D97-AF65-F5344CB8AC3E}">
        <p14:creationId xmlns:p14="http://schemas.microsoft.com/office/powerpoint/2010/main" val="1768321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61F04-3356-5DFE-62AC-20E798A944D4}"/>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3D72895-6B7B-1776-4C36-AD8EDF05FD2C}"/>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2C5EFA9-BCBA-FD1A-7E4D-9693AC5CCAC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71486355-764E-DC4F-60C0-B03428483B54}"/>
              </a:ext>
            </a:extLst>
          </p:cNvPr>
          <p:cNvSpPr>
            <a:spLocks noGrp="1"/>
          </p:cNvSpPr>
          <p:nvPr>
            <p:ph type="dt" sz="half" idx="10"/>
          </p:nvPr>
        </p:nvSpPr>
        <p:spPr/>
        <p:txBody>
          <a:bodyPr/>
          <a:lstStyle/>
          <a:p>
            <a:fld id="{112EF221-9198-42F4-B695-11D31A674EA5}" type="datetimeFigureOut">
              <a:rPr lang="en-GB" smtClean="0"/>
              <a:t>20/03/2023</a:t>
            </a:fld>
            <a:endParaRPr lang="en-GB" dirty="0"/>
          </a:p>
        </p:txBody>
      </p:sp>
      <p:sp>
        <p:nvSpPr>
          <p:cNvPr id="6" name="Footer Placeholder 5">
            <a:extLst>
              <a:ext uri="{FF2B5EF4-FFF2-40B4-BE49-F238E27FC236}">
                <a16:creationId xmlns:a16="http://schemas.microsoft.com/office/drawing/2014/main" id="{12A7DF7A-2225-1DA5-0480-20F6583196A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B5D8466-E159-F708-4F58-25D591933676}"/>
              </a:ext>
            </a:extLst>
          </p:cNvPr>
          <p:cNvSpPr>
            <a:spLocks noGrp="1"/>
          </p:cNvSpPr>
          <p:nvPr>
            <p:ph type="sldNum" sz="quarter" idx="12"/>
          </p:nvPr>
        </p:nvSpPr>
        <p:spPr/>
        <p:txBody>
          <a:bodyPr/>
          <a:lstStyle/>
          <a:p>
            <a:fld id="{1DE91A46-80F9-4862-9C17-E252DBE41B05}" type="slidenum">
              <a:rPr lang="en-GB" smtClean="0"/>
              <a:t>‹#›</a:t>
            </a:fld>
            <a:endParaRPr lang="en-GB" dirty="0"/>
          </a:p>
        </p:txBody>
      </p:sp>
    </p:spTree>
    <p:extLst>
      <p:ext uri="{BB962C8B-B14F-4D97-AF65-F5344CB8AC3E}">
        <p14:creationId xmlns:p14="http://schemas.microsoft.com/office/powerpoint/2010/main" val="657762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E62BC-68EB-1E9C-7171-67C2E418D04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A6C82B0-4A73-F283-EAAA-9739706161F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dirty="0"/>
          </a:p>
        </p:txBody>
      </p:sp>
      <p:sp>
        <p:nvSpPr>
          <p:cNvPr id="4" name="Text Placeholder 3">
            <a:extLst>
              <a:ext uri="{FF2B5EF4-FFF2-40B4-BE49-F238E27FC236}">
                <a16:creationId xmlns:a16="http://schemas.microsoft.com/office/drawing/2014/main" id="{D394D9C3-8DB8-9DB9-D610-7F39C03E97F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D3335C52-A5BA-0E74-21BB-036BD79649DB}"/>
              </a:ext>
            </a:extLst>
          </p:cNvPr>
          <p:cNvSpPr>
            <a:spLocks noGrp="1"/>
          </p:cNvSpPr>
          <p:nvPr>
            <p:ph type="dt" sz="half" idx="10"/>
          </p:nvPr>
        </p:nvSpPr>
        <p:spPr/>
        <p:txBody>
          <a:bodyPr/>
          <a:lstStyle/>
          <a:p>
            <a:fld id="{112EF221-9198-42F4-B695-11D31A674EA5}" type="datetimeFigureOut">
              <a:rPr lang="en-GB" smtClean="0"/>
              <a:t>20/03/2023</a:t>
            </a:fld>
            <a:endParaRPr lang="en-GB" dirty="0"/>
          </a:p>
        </p:txBody>
      </p:sp>
      <p:sp>
        <p:nvSpPr>
          <p:cNvPr id="6" name="Footer Placeholder 5">
            <a:extLst>
              <a:ext uri="{FF2B5EF4-FFF2-40B4-BE49-F238E27FC236}">
                <a16:creationId xmlns:a16="http://schemas.microsoft.com/office/drawing/2014/main" id="{C0666526-7735-9DC3-F299-9CAD3F5CD00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CBFB8DD-F922-DAF5-F333-66DD0139831C}"/>
              </a:ext>
            </a:extLst>
          </p:cNvPr>
          <p:cNvSpPr>
            <a:spLocks noGrp="1"/>
          </p:cNvSpPr>
          <p:nvPr>
            <p:ph type="sldNum" sz="quarter" idx="12"/>
          </p:nvPr>
        </p:nvSpPr>
        <p:spPr/>
        <p:txBody>
          <a:bodyPr/>
          <a:lstStyle/>
          <a:p>
            <a:fld id="{1DE91A46-80F9-4862-9C17-E252DBE41B05}" type="slidenum">
              <a:rPr lang="en-GB" smtClean="0"/>
              <a:t>‹#›</a:t>
            </a:fld>
            <a:endParaRPr lang="en-GB" dirty="0"/>
          </a:p>
        </p:txBody>
      </p:sp>
    </p:spTree>
    <p:extLst>
      <p:ext uri="{BB962C8B-B14F-4D97-AF65-F5344CB8AC3E}">
        <p14:creationId xmlns:p14="http://schemas.microsoft.com/office/powerpoint/2010/main" val="30878622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0950C-615C-EDBF-8D42-A393C7890C4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7CA100-1DA9-6A6A-D22B-98DA8A1401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5B6227-40E4-CB47-5460-9CCAC7EB3DDF}"/>
              </a:ext>
            </a:extLst>
          </p:cNvPr>
          <p:cNvSpPr>
            <a:spLocks noGrp="1"/>
          </p:cNvSpPr>
          <p:nvPr>
            <p:ph type="dt" sz="half" idx="10"/>
          </p:nvPr>
        </p:nvSpPr>
        <p:spPr/>
        <p:txBody>
          <a:bodyPr/>
          <a:lstStyle/>
          <a:p>
            <a:fld id="{112EF221-9198-42F4-B695-11D31A674EA5}" type="datetimeFigureOut">
              <a:rPr lang="en-GB" smtClean="0"/>
              <a:t>20/03/2023</a:t>
            </a:fld>
            <a:endParaRPr lang="en-GB" dirty="0"/>
          </a:p>
        </p:txBody>
      </p:sp>
      <p:sp>
        <p:nvSpPr>
          <p:cNvPr id="5" name="Footer Placeholder 4">
            <a:extLst>
              <a:ext uri="{FF2B5EF4-FFF2-40B4-BE49-F238E27FC236}">
                <a16:creationId xmlns:a16="http://schemas.microsoft.com/office/drawing/2014/main" id="{392CFC41-00C4-D58A-5DC7-4752034A75F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C952226-9CDD-EA06-A18E-8B44542600D0}"/>
              </a:ext>
            </a:extLst>
          </p:cNvPr>
          <p:cNvSpPr>
            <a:spLocks noGrp="1"/>
          </p:cNvSpPr>
          <p:nvPr>
            <p:ph type="sldNum" sz="quarter" idx="12"/>
          </p:nvPr>
        </p:nvSpPr>
        <p:spPr/>
        <p:txBody>
          <a:bodyPr/>
          <a:lstStyle/>
          <a:p>
            <a:fld id="{1DE91A46-80F9-4862-9C17-E252DBE41B05}" type="slidenum">
              <a:rPr lang="en-GB" smtClean="0"/>
              <a:t>‹#›</a:t>
            </a:fld>
            <a:endParaRPr lang="en-GB" dirty="0"/>
          </a:p>
        </p:txBody>
      </p:sp>
    </p:spTree>
    <p:extLst>
      <p:ext uri="{BB962C8B-B14F-4D97-AF65-F5344CB8AC3E}">
        <p14:creationId xmlns:p14="http://schemas.microsoft.com/office/powerpoint/2010/main" val="2693701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914FC2-1BC6-E462-5754-4874C5C99BF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DA49EE-49AF-D7AD-FD09-7DBD3884CF5C}"/>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852013-4CF5-F745-370F-CEA03810BB37}"/>
              </a:ext>
            </a:extLst>
          </p:cNvPr>
          <p:cNvSpPr>
            <a:spLocks noGrp="1"/>
          </p:cNvSpPr>
          <p:nvPr>
            <p:ph type="dt" sz="half" idx="10"/>
          </p:nvPr>
        </p:nvSpPr>
        <p:spPr/>
        <p:txBody>
          <a:bodyPr/>
          <a:lstStyle/>
          <a:p>
            <a:fld id="{112EF221-9198-42F4-B695-11D31A674EA5}" type="datetimeFigureOut">
              <a:rPr lang="en-GB" smtClean="0"/>
              <a:t>20/03/2023</a:t>
            </a:fld>
            <a:endParaRPr lang="en-GB" dirty="0"/>
          </a:p>
        </p:txBody>
      </p:sp>
      <p:sp>
        <p:nvSpPr>
          <p:cNvPr id="5" name="Footer Placeholder 4">
            <a:extLst>
              <a:ext uri="{FF2B5EF4-FFF2-40B4-BE49-F238E27FC236}">
                <a16:creationId xmlns:a16="http://schemas.microsoft.com/office/drawing/2014/main" id="{EA080983-5084-F925-AF4C-9F4825E076D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0C5425A-13B1-7967-E800-A51F3D4F7021}"/>
              </a:ext>
            </a:extLst>
          </p:cNvPr>
          <p:cNvSpPr>
            <a:spLocks noGrp="1"/>
          </p:cNvSpPr>
          <p:nvPr>
            <p:ph type="sldNum" sz="quarter" idx="12"/>
          </p:nvPr>
        </p:nvSpPr>
        <p:spPr/>
        <p:txBody>
          <a:bodyPr/>
          <a:lstStyle/>
          <a:p>
            <a:fld id="{1DE91A46-80F9-4862-9C17-E252DBE41B05}" type="slidenum">
              <a:rPr lang="en-GB" smtClean="0"/>
              <a:t>‹#›</a:t>
            </a:fld>
            <a:endParaRPr lang="en-GB" dirty="0"/>
          </a:p>
        </p:txBody>
      </p:sp>
    </p:spTree>
    <p:extLst>
      <p:ext uri="{BB962C8B-B14F-4D97-AF65-F5344CB8AC3E}">
        <p14:creationId xmlns:p14="http://schemas.microsoft.com/office/powerpoint/2010/main" val="10652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626749-CDB2-3C48-A9A1-67AB2146CD69}"/>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CD8D72-A2DC-4CDC-D02D-D507BC9B89D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232E6-47E4-74EF-5094-6D201C922474}"/>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12EF221-9198-42F4-B695-11D31A674EA5}" type="datetimeFigureOut">
              <a:rPr lang="en-GB" smtClean="0"/>
              <a:t>20/03/2023</a:t>
            </a:fld>
            <a:endParaRPr lang="en-GB" dirty="0"/>
          </a:p>
        </p:txBody>
      </p:sp>
      <p:sp>
        <p:nvSpPr>
          <p:cNvPr id="5" name="Footer Placeholder 4">
            <a:extLst>
              <a:ext uri="{FF2B5EF4-FFF2-40B4-BE49-F238E27FC236}">
                <a16:creationId xmlns:a16="http://schemas.microsoft.com/office/drawing/2014/main" id="{90059D40-FEAF-DC54-009B-5971F75CECD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62FC227F-F377-EAFC-E02C-B5170BB024F3}"/>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DE91A46-80F9-4862-9C17-E252DBE41B05}" type="slidenum">
              <a:rPr lang="en-GB" smtClean="0"/>
              <a:t>‹#›</a:t>
            </a:fld>
            <a:endParaRPr lang="en-GB" dirty="0"/>
          </a:p>
        </p:txBody>
      </p:sp>
    </p:spTree>
    <p:extLst>
      <p:ext uri="{BB962C8B-B14F-4D97-AF65-F5344CB8AC3E}">
        <p14:creationId xmlns:p14="http://schemas.microsoft.com/office/powerpoint/2010/main" val="8920184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barmitzvahzilla.blogspot.com/2010_01_01_archive.html" TargetMode="External"/><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en.wikipedia.org/wiki/The_Three_Army-Surgeons"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hyperlink" Target="https://dogsinneedofspace.com/2013/04/19/our-rights-and-responsibilities-dog-law-qa-with-attorney-heidi-meinzer/"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thebluediamondgallery.com/legal/civil-case.html"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s://www.visitbritain.org/business-advice/luggage-and-belonging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en.wikipedia.org/wiki/Travelex"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visitbritain.org/visitengland-launches-latest-edition-pink-book"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pxhere.com/en/photo/910161" TargetMode="External"/><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hyperlink" Target="https://en.wikipedia.org/wiki/Licensing_Act_2003"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rawpixel.com/image/103232/waiter-alcohol-beverage-bottle-chardonnay-cheerful-classy-customer-drink-food-friends-fun-gather" TargetMode="External"/><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ceremonyceremony.blogspot.com/2010/05/info-southern-california-beach-weddings.html" TargetMode="External"/><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hyperlink" Target="https://www.gov.uk/guidance/entertainment-licensing-changes-under-the-live-music-act"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abtot.com/?url=https://www.abtot.com/regulation"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lojo.co.nz/updates-article/Health-Safety-Reform-Bill-2014-A-Warning-For-All-Businesses"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CzETUmat_QI?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mirror.co.uk/news/uk-news/alton-towers-rollercoaster-crash-worlds-5822862" TargetMode="External"/><Relationship Id="rId2" Type="http://schemas.openxmlformats.org/officeDocument/2006/relationships/hyperlink" Target="https://www.westerntelegraph.co.uk/news/23072206.health-safety-executive-investigate-oakwood-theme-park-incident/" TargetMode="External"/><Relationship Id="rId1" Type="http://schemas.openxmlformats.org/officeDocument/2006/relationships/slideLayout" Target="../slideLayouts/slideLayout2.xml"/><Relationship Id="rId4" Type="http://schemas.openxmlformats.org/officeDocument/2006/relationships/hyperlink" Target="https://www.cbc.ca/news/world/amusement-park-accidents-1.4226320"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macrosw.com/2017/05/08/environmental-justice-sustainability-and-social-work/" TargetMode="External"/><Relationship Id="rId2" Type="http://schemas.openxmlformats.org/officeDocument/2006/relationships/image" Target="../media/image20.jpg"/><Relationship Id="rId1" Type="http://schemas.openxmlformats.org/officeDocument/2006/relationships/slideLayout" Target="../slideLayouts/slideLayout2.xml"/><Relationship Id="rId4" Type="http://schemas.openxmlformats.org/officeDocument/2006/relationships/hyperlink" Target="https://tidyplanet.co.uk/what-does-the-environment-bill-mean-for-the-hospitality-industry/"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www.rstreet.org/2015/07/01/after-supreme-courts-mercury-decision-what-now-for-environmental-law/" TargetMode="External"/><Relationship Id="rId2" Type="http://schemas.openxmlformats.org/officeDocument/2006/relationships/image" Target="../media/image21.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1946" y="148929"/>
            <a:ext cx="4920107"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ctrTitle"/>
          </p:nvPr>
        </p:nvSpPr>
        <p:spPr>
          <a:xfrm>
            <a:off x="2486273" y="1380754"/>
            <a:ext cx="4171453" cy="2513516"/>
          </a:xfrm>
        </p:spPr>
        <p:txBody>
          <a:bodyPr>
            <a:normAutofit/>
          </a:bodyPr>
          <a:lstStyle/>
          <a:p>
            <a:r>
              <a:rPr lang="en-GB" dirty="0"/>
              <a:t>Hospitality Legislation</a:t>
            </a:r>
          </a:p>
        </p:txBody>
      </p:sp>
      <p:sp>
        <p:nvSpPr>
          <p:cNvPr id="3" name="Subtitle 2"/>
          <p:cNvSpPr>
            <a:spLocks noGrp="1"/>
          </p:cNvSpPr>
          <p:nvPr>
            <p:ph type="subTitle" idx="1"/>
          </p:nvPr>
        </p:nvSpPr>
        <p:spPr>
          <a:xfrm>
            <a:off x="2486273" y="4076802"/>
            <a:ext cx="4171453" cy="1534587"/>
          </a:xfrm>
        </p:spPr>
        <p:txBody>
          <a:bodyPr>
            <a:normAutofit/>
          </a:bodyPr>
          <a:lstStyle/>
          <a:p>
            <a:r>
              <a:rPr lang="en-GB" dirty="0"/>
              <a:t>Hospitality and Guest Service Management</a:t>
            </a: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1870589" y="6170"/>
            <a:ext cx="5112196"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0746" y="5310973"/>
            <a:ext cx="529461"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898474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p:cNvSpPr>
            <a:spLocks noGrp="1"/>
          </p:cNvSpPr>
          <p:nvPr>
            <p:ph type="title"/>
          </p:nvPr>
        </p:nvSpPr>
        <p:spPr>
          <a:xfrm>
            <a:off x="515125" y="1153572"/>
            <a:ext cx="2400300" cy="4461163"/>
          </a:xfrm>
        </p:spPr>
        <p:txBody>
          <a:bodyPr>
            <a:normAutofit/>
          </a:bodyPr>
          <a:lstStyle/>
          <a:p>
            <a:pPr marL="365760" lvl="0" indent="-256032">
              <a:spcBef>
                <a:spcPts val="400"/>
              </a:spcBef>
            </a:pPr>
            <a:r>
              <a:rPr lang="en-GB" b="0" dirty="0">
                <a:solidFill>
                  <a:srgbClr val="FFFFFF"/>
                </a:solidFill>
                <a:effectLst/>
                <a:ea typeface="+mn-ea"/>
                <a:cs typeface="+mn-cs"/>
              </a:rPr>
              <a:t>Aims and Objectives </a:t>
            </a:r>
            <a:br>
              <a:rPr lang="en-GB" b="0" dirty="0">
                <a:solidFill>
                  <a:srgbClr val="FFFFFF"/>
                </a:solidFill>
                <a:effectLst/>
                <a:ea typeface="+mn-ea"/>
                <a:cs typeface="+mn-cs"/>
              </a:rPr>
            </a:b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p:cNvSpPr>
            <a:spLocks noGrp="1"/>
          </p:cNvSpPr>
          <p:nvPr>
            <p:ph idx="1"/>
          </p:nvPr>
        </p:nvSpPr>
        <p:spPr>
          <a:xfrm>
            <a:off x="3335481" y="591344"/>
            <a:ext cx="5179868" cy="5585619"/>
          </a:xfrm>
        </p:spPr>
        <p:txBody>
          <a:bodyPr anchor="ctr">
            <a:normAutofit/>
          </a:bodyPr>
          <a:lstStyle/>
          <a:p>
            <a:pPr lvl="0">
              <a:buClr>
                <a:srgbClr val="2DA2BF"/>
              </a:buClr>
            </a:pPr>
            <a:r>
              <a:rPr lang="en-GB" dirty="0"/>
              <a:t>Prevention of Crime and Disorder</a:t>
            </a:r>
          </a:p>
          <a:p>
            <a:pPr lvl="0">
              <a:buClr>
                <a:srgbClr val="2DA2BF"/>
              </a:buClr>
            </a:pPr>
            <a:r>
              <a:rPr lang="en-GB" dirty="0"/>
              <a:t>Prevention of Public Nuisances</a:t>
            </a:r>
          </a:p>
          <a:p>
            <a:pPr lvl="0">
              <a:buClr>
                <a:srgbClr val="2DA2BF"/>
              </a:buClr>
            </a:pPr>
            <a:r>
              <a:rPr lang="en-GB" dirty="0"/>
              <a:t>Protection of Children from Harm</a:t>
            </a:r>
          </a:p>
          <a:p>
            <a:pPr lvl="0">
              <a:buClr>
                <a:srgbClr val="2DA2BF"/>
              </a:buClr>
            </a:pPr>
            <a:r>
              <a:rPr lang="en-GB" dirty="0"/>
              <a:t>2003 Alcohol Licencing Act</a:t>
            </a:r>
          </a:p>
          <a:p>
            <a:pPr lvl="0">
              <a:buClr>
                <a:srgbClr val="2DA2BF"/>
              </a:buClr>
            </a:pPr>
            <a:r>
              <a:rPr lang="en-GB" dirty="0"/>
              <a:t>Sale of Alcohol</a:t>
            </a:r>
          </a:p>
          <a:p>
            <a:pPr lvl="0">
              <a:buClr>
                <a:srgbClr val="2DA2BF"/>
              </a:buClr>
            </a:pPr>
            <a:r>
              <a:rPr lang="en-GB" dirty="0"/>
              <a:t>Supply of alcohol by or on behalf of the club</a:t>
            </a:r>
          </a:p>
          <a:p>
            <a:pPr lvl="0">
              <a:buClr>
                <a:srgbClr val="2DA2BF"/>
              </a:buClr>
            </a:pPr>
            <a:r>
              <a:rPr lang="en-GB" dirty="0"/>
              <a:t>Provision of regulated entertainment </a:t>
            </a:r>
          </a:p>
          <a:p>
            <a:pPr lvl="0">
              <a:buClr>
                <a:srgbClr val="2DA2BF"/>
              </a:buClr>
            </a:pPr>
            <a:r>
              <a:rPr lang="en-GB" dirty="0"/>
              <a:t>Provision of late night refreshments</a:t>
            </a:r>
          </a:p>
          <a:p>
            <a:endParaRPr lang="en-GB" dirty="0"/>
          </a:p>
        </p:txBody>
      </p:sp>
    </p:spTree>
    <p:extLst>
      <p:ext uri="{BB962C8B-B14F-4D97-AF65-F5344CB8AC3E}">
        <p14:creationId xmlns:p14="http://schemas.microsoft.com/office/powerpoint/2010/main" val="3151758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chor="ctr">
            <a:normAutofit fontScale="90000"/>
          </a:bodyPr>
          <a:lstStyle/>
          <a:p>
            <a:pPr>
              <a:lnSpc>
                <a:spcPct val="90000"/>
              </a:lnSpc>
            </a:pPr>
            <a:r>
              <a:rPr lang="en-GB" sz="3700" dirty="0"/>
              <a:t>What is Hospitality  law?</a:t>
            </a:r>
            <a:br>
              <a:rPr lang="en-GB" sz="3700" dirty="0"/>
            </a:br>
            <a:endParaRPr lang="en-GB" sz="3700" dirty="0"/>
          </a:p>
        </p:txBody>
      </p:sp>
      <p:sp>
        <p:nvSpPr>
          <p:cNvPr id="3" name="Content Placeholder 2"/>
          <p:cNvSpPr>
            <a:spLocks noGrp="1"/>
          </p:cNvSpPr>
          <p:nvPr>
            <p:ph sz="half" idx="1"/>
          </p:nvPr>
        </p:nvSpPr>
        <p:spPr>
          <a:xfrm>
            <a:off x="179512" y="908720"/>
            <a:ext cx="4618856" cy="4824536"/>
          </a:xfrm>
        </p:spPr>
        <p:txBody>
          <a:bodyPr>
            <a:normAutofit fontScale="92500" lnSpcReduction="10000"/>
          </a:bodyPr>
          <a:lstStyle/>
          <a:p>
            <a:pPr>
              <a:lnSpc>
                <a:spcPct val="110000"/>
              </a:lnSpc>
            </a:pPr>
            <a:r>
              <a:rPr lang="en-GB" sz="2200" dirty="0"/>
              <a:t>Hospitality </a:t>
            </a:r>
            <a:r>
              <a:rPr lang="en-GB" sz="2200" b="1" dirty="0"/>
              <a:t>law</a:t>
            </a:r>
            <a:r>
              <a:rPr lang="en-GB" sz="2200" dirty="0"/>
              <a:t> is a </a:t>
            </a:r>
            <a:r>
              <a:rPr lang="en-GB" sz="2200" b="1" dirty="0"/>
              <a:t>legal</a:t>
            </a:r>
            <a:r>
              <a:rPr lang="en-GB" sz="2200" dirty="0"/>
              <a:t> and social practice related to the treatment of a person's guests or those who patronize a place of business. </a:t>
            </a:r>
          </a:p>
          <a:p>
            <a:pPr>
              <a:lnSpc>
                <a:spcPct val="110000"/>
              </a:lnSpc>
            </a:pPr>
            <a:r>
              <a:rPr lang="en-GB" sz="2200" dirty="0"/>
              <a:t>Related to the concept of </a:t>
            </a:r>
            <a:r>
              <a:rPr lang="en-GB" sz="2200" b="1" dirty="0"/>
              <a:t>legal</a:t>
            </a:r>
            <a:r>
              <a:rPr lang="en-GB" sz="2200" dirty="0"/>
              <a:t> liability, hospitality </a:t>
            </a:r>
            <a:r>
              <a:rPr lang="en-GB" sz="2200" b="1" dirty="0"/>
              <a:t>laws</a:t>
            </a:r>
            <a:r>
              <a:rPr lang="en-GB" sz="2200" dirty="0"/>
              <a:t> are intended to protect both hosts and guests against injury, whether accidental or intentional.</a:t>
            </a:r>
          </a:p>
          <a:p>
            <a:pPr>
              <a:lnSpc>
                <a:spcPct val="110000"/>
              </a:lnSpc>
            </a:pPr>
            <a:r>
              <a:rPr lang="en-GB" sz="2200" dirty="0"/>
              <a:t>Industry laws relate to guests and employees, and include legislation on employee health and safety, labour laws, environmental protection, hygiene, alcohol licensing regulations, negligence, privacy and contracts</a:t>
            </a:r>
          </a:p>
          <a:p>
            <a:pPr>
              <a:lnSpc>
                <a:spcPct val="90000"/>
              </a:lnSpc>
            </a:pPr>
            <a:endParaRPr lang="en-GB" sz="2200" dirty="0"/>
          </a:p>
        </p:txBody>
      </p:sp>
      <p:pic>
        <p:nvPicPr>
          <p:cNvPr id="4" name="Picture 3" descr="Pennsylvania Hotel to Pay for Discrimination"/>
          <p:cNvPicPr>
            <a:picLocks noChangeAspect="1"/>
          </p:cNvPicPr>
          <p:nvPr/>
        </p:nvPicPr>
        <p:blipFill rotWithShape="1">
          <a:blip r:embed="rId2">
            <a:extLst>
              <a:ext uri="{28A0092B-C50C-407E-A947-70E740481C1C}">
                <a14:useLocalDpi xmlns:a14="http://schemas.microsoft.com/office/drawing/2010/main" val="0"/>
              </a:ext>
            </a:extLst>
          </a:blip>
          <a:srcRect r="27683" b="-2"/>
          <a:stretch/>
        </p:blipFill>
        <p:spPr>
          <a:xfrm>
            <a:off x="5292080" y="1600201"/>
            <a:ext cx="3394720" cy="3353061"/>
          </a:xfrm>
          <a:prstGeom prst="rect">
            <a:avLst/>
          </a:prstGeom>
          <a:noFill/>
        </p:spPr>
      </p:pic>
    </p:spTree>
    <p:extLst>
      <p:ext uri="{BB962C8B-B14F-4D97-AF65-F5344CB8AC3E}">
        <p14:creationId xmlns:p14="http://schemas.microsoft.com/office/powerpoint/2010/main" val="1332941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p:cNvSpPr>
            <a:spLocks noGrp="1"/>
          </p:cNvSpPr>
          <p:nvPr>
            <p:ph type="title"/>
          </p:nvPr>
        </p:nvSpPr>
        <p:spPr>
          <a:xfrm>
            <a:off x="32742" y="95733"/>
            <a:ext cx="5619378" cy="662782"/>
          </a:xfrm>
        </p:spPr>
        <p:txBody>
          <a:bodyPr vert="horz" lIns="91440" tIns="45720" rIns="91440" bIns="45720" rtlCol="0" anchor="ctr">
            <a:normAutofit fontScale="90000"/>
          </a:bodyPr>
          <a:lstStyle/>
          <a:p>
            <a:pPr defTabSz="914400"/>
            <a:br>
              <a:rPr lang="en-US" sz="2100" b="1" dirty="0"/>
            </a:br>
            <a:r>
              <a:rPr lang="en-US" sz="2400" b="1" dirty="0"/>
              <a:t>Hospitality Laws, regulations &amp; codes</a:t>
            </a:r>
            <a:br>
              <a:rPr lang="en-US" sz="2100" b="1" dirty="0"/>
            </a:br>
            <a:endParaRPr lang="en-US" sz="2100" dirty="0"/>
          </a:p>
        </p:txBody>
      </p:sp>
      <p:sp>
        <p:nvSpPr>
          <p:cNvPr id="3" name="Content Placeholder 2"/>
          <p:cNvSpPr>
            <a:spLocks noGrp="1"/>
          </p:cNvSpPr>
          <p:nvPr>
            <p:ph sz="half" idx="1"/>
          </p:nvPr>
        </p:nvSpPr>
        <p:spPr>
          <a:xfrm>
            <a:off x="107504" y="758513"/>
            <a:ext cx="6120680" cy="5921307"/>
          </a:xfrm>
        </p:spPr>
        <p:txBody>
          <a:bodyPr vert="horz" lIns="91440" tIns="45720" rIns="91440" bIns="45720" rtlCol="0">
            <a:noAutofit/>
          </a:bodyPr>
          <a:lstStyle/>
          <a:p>
            <a:pPr indent="-228600" defTabSz="914400">
              <a:lnSpc>
                <a:spcPct val="100000"/>
              </a:lnSpc>
            </a:pPr>
            <a:r>
              <a:rPr lang="en-US" sz="1800" b="1" dirty="0"/>
              <a:t>Hospitality laws</a:t>
            </a:r>
            <a:r>
              <a:rPr lang="en-US" sz="1800" dirty="0"/>
              <a:t> were created to ensure that restaurants, hotels, motels, and other public accommodations are providing safety measures within their establishments to ensure </a:t>
            </a:r>
            <a:r>
              <a:rPr lang="en-US" sz="1800" b="1" dirty="0"/>
              <a:t>the well-being of their patrons</a:t>
            </a:r>
            <a:r>
              <a:rPr lang="en-US" sz="1800" dirty="0"/>
              <a:t>.</a:t>
            </a:r>
          </a:p>
          <a:p>
            <a:pPr indent="-228600" defTabSz="914400">
              <a:lnSpc>
                <a:spcPct val="100000"/>
              </a:lnSpc>
            </a:pPr>
            <a:r>
              <a:rPr lang="en-US" sz="1800" dirty="0"/>
              <a:t> People are expecting to </a:t>
            </a:r>
            <a:r>
              <a:rPr lang="en-US" sz="1800" b="1" dirty="0"/>
              <a:t>eat good foods </a:t>
            </a:r>
            <a:r>
              <a:rPr lang="en-US" sz="1800" dirty="0"/>
              <a:t>when they visit a restaurant.</a:t>
            </a:r>
          </a:p>
          <a:p>
            <a:pPr indent="-228600" defTabSz="914400">
              <a:lnSpc>
                <a:spcPct val="100000"/>
              </a:lnSpc>
            </a:pPr>
            <a:r>
              <a:rPr lang="en-US" sz="1800" dirty="0"/>
              <a:t> When lodging at a hotel or motel, people are expecting a good night's stay </a:t>
            </a:r>
            <a:r>
              <a:rPr lang="en-US" sz="1800" b="1" dirty="0"/>
              <a:t>free from any type of harm</a:t>
            </a:r>
            <a:r>
              <a:rPr lang="en-US" sz="1800" dirty="0"/>
              <a:t>. </a:t>
            </a:r>
          </a:p>
          <a:p>
            <a:pPr indent="-228600" defTabSz="914400">
              <a:lnSpc>
                <a:spcPct val="100000"/>
              </a:lnSpc>
            </a:pPr>
            <a:r>
              <a:rPr lang="en-US" sz="1800" dirty="0"/>
              <a:t>They should </a:t>
            </a:r>
            <a:r>
              <a:rPr lang="en-US" sz="1800" b="1" dirty="0"/>
              <a:t>be protected </a:t>
            </a:r>
            <a:r>
              <a:rPr lang="en-US" sz="1800" dirty="0"/>
              <a:t>from any type of criminal activity, such as robbery or assault. </a:t>
            </a:r>
          </a:p>
          <a:p>
            <a:pPr marL="0" indent="-228600" defTabSz="914400">
              <a:lnSpc>
                <a:spcPct val="100000"/>
              </a:lnSpc>
            </a:pPr>
            <a:r>
              <a:rPr lang="en-US" sz="1800" dirty="0"/>
              <a:t>What protects us from harm are the laws in place to lessen the chances of these things occurring. </a:t>
            </a:r>
          </a:p>
          <a:p>
            <a:pPr indent="-228600" defTabSz="914400">
              <a:lnSpc>
                <a:spcPct val="100000"/>
              </a:lnSpc>
            </a:pPr>
            <a:r>
              <a:rPr lang="en-US" sz="1800" dirty="0"/>
              <a:t>There are many different types of hospitality laws, but one thing they all have in common is the </a:t>
            </a:r>
            <a:r>
              <a:rPr lang="en-US" sz="1800" b="1" u="sng" dirty="0"/>
              <a:t>protection of the customer's rights and safety</a:t>
            </a:r>
            <a:r>
              <a:rPr lang="en-US" sz="1800" dirty="0"/>
              <a:t>.</a:t>
            </a:r>
          </a:p>
          <a:p>
            <a:pPr marL="0" indent="-228600" defTabSz="914400">
              <a:lnSpc>
                <a:spcPct val="100000"/>
              </a:lnSpc>
            </a:pPr>
            <a:r>
              <a:rPr lang="en-US" sz="1800" dirty="0"/>
              <a:t> They also protect customers from being misguided, deceived, or duped by any public establishment. </a:t>
            </a:r>
          </a:p>
        </p:txBody>
      </p:sp>
      <p:pic>
        <p:nvPicPr>
          <p:cNvPr id="5" name="Picture 4">
            <a:extLst>
              <a:ext uri="{FF2B5EF4-FFF2-40B4-BE49-F238E27FC236}">
                <a16:creationId xmlns:a16="http://schemas.microsoft.com/office/drawing/2014/main" id="{A089D873-41E7-41D3-8DF0-73A1159EF4A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891" r="11217" b="1"/>
          <a:stretch/>
        </p:blipFill>
        <p:spPr>
          <a:xfrm>
            <a:off x="5863920" y="758514"/>
            <a:ext cx="2758948" cy="367859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p:spPr>
      </p:pic>
      <p:sp>
        <p:nvSpPr>
          <p:cNvPr id="2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4696411" y="687822"/>
            <a:ext cx="4103360"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6420" y="921125"/>
            <a:ext cx="593266"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1613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70FBD7-A2DB-42FB-AAE8-2CBB9E095D23}"/>
              </a:ext>
            </a:extLst>
          </p:cNvPr>
          <p:cNvSpPr>
            <a:spLocks noGrp="1"/>
          </p:cNvSpPr>
          <p:nvPr>
            <p:ph type="title"/>
          </p:nvPr>
        </p:nvSpPr>
        <p:spPr>
          <a:xfrm>
            <a:off x="628650" y="365125"/>
            <a:ext cx="3938487" cy="687611"/>
          </a:xfrm>
        </p:spPr>
        <p:txBody>
          <a:bodyPr vert="horz" lIns="91440" tIns="45720" rIns="91440" bIns="45720" rtlCol="0" anchor="ctr">
            <a:normAutofit fontScale="90000"/>
          </a:bodyPr>
          <a:lstStyle/>
          <a:p>
            <a:pPr defTabSz="914400"/>
            <a:br>
              <a:rPr lang="en-US" sz="2400" dirty="0"/>
            </a:br>
            <a:r>
              <a:rPr lang="en-US" sz="2400" b="1" dirty="0"/>
              <a:t>Hospitality Law: Trends, Unique Challenges And Risks -</a:t>
            </a:r>
            <a:br>
              <a:rPr lang="en-US" sz="2400" b="1" dirty="0"/>
            </a:br>
            <a:endParaRPr lang="en-US" sz="2400" b="1" dirty="0"/>
          </a:p>
        </p:txBody>
      </p:sp>
      <p:sp>
        <p:nvSpPr>
          <p:cNvPr id="3" name="Content Placeholder 2">
            <a:extLst>
              <a:ext uri="{FF2B5EF4-FFF2-40B4-BE49-F238E27FC236}">
                <a16:creationId xmlns:a16="http://schemas.microsoft.com/office/drawing/2014/main" id="{BAE59D0B-8ABE-408B-A29E-E4DD95406466}"/>
              </a:ext>
            </a:extLst>
          </p:cNvPr>
          <p:cNvSpPr>
            <a:spLocks noGrp="1"/>
          </p:cNvSpPr>
          <p:nvPr>
            <p:ph sz="half" idx="1"/>
          </p:nvPr>
        </p:nvSpPr>
        <p:spPr>
          <a:xfrm>
            <a:off x="395536" y="1268760"/>
            <a:ext cx="4472089" cy="4419730"/>
          </a:xfrm>
        </p:spPr>
        <p:txBody>
          <a:bodyPr vert="horz" lIns="91440" tIns="45720" rIns="91440" bIns="45720" rtlCol="0">
            <a:noAutofit/>
          </a:bodyPr>
          <a:lstStyle/>
          <a:p>
            <a:pPr indent="-228600" defTabSz="914400">
              <a:lnSpc>
                <a:spcPct val="100000"/>
              </a:lnSpc>
            </a:pPr>
            <a:r>
              <a:rPr lang="en-US" sz="2000" dirty="0"/>
              <a:t>From medieval times, the common law has placed legal responsibility on the innkeeper. Fearful that innkeepers were working in conjunction with highwaymen who robbed travellers, the law imposed </a:t>
            </a:r>
            <a:r>
              <a:rPr lang="en-US" sz="2000" b="1" dirty="0"/>
              <a:t>strict liability </a:t>
            </a:r>
            <a:r>
              <a:rPr lang="en-US" sz="2000" dirty="0"/>
              <a:t>on the innkeeper when a guest's property was stolen during his stay.</a:t>
            </a:r>
          </a:p>
          <a:p>
            <a:pPr indent="-228600" defTabSz="914400">
              <a:lnSpc>
                <a:spcPct val="100000"/>
              </a:lnSpc>
            </a:pPr>
            <a:r>
              <a:rPr lang="en-US" sz="2000" dirty="0"/>
              <a:t>As the law has evolved, this doctrine has survived and affects the </a:t>
            </a:r>
            <a:r>
              <a:rPr lang="en-US" sz="2000" b="1" dirty="0"/>
              <a:t>rights of hotel guests relating to premises liability, property theft and personal injury</a:t>
            </a:r>
            <a:r>
              <a:rPr lang="en-US" sz="2000" dirty="0"/>
              <a:t>. </a:t>
            </a:r>
          </a:p>
          <a:p>
            <a:pPr indent="-228600" defTabSz="914400">
              <a:lnSpc>
                <a:spcPct val="100000"/>
              </a:lnSpc>
            </a:pPr>
            <a:r>
              <a:rPr lang="en-US" sz="2000" dirty="0"/>
              <a:t>This legal precedent holds hotels to much a </a:t>
            </a:r>
            <a:r>
              <a:rPr lang="en-US" sz="2000" b="1" dirty="0"/>
              <a:t>higher standard </a:t>
            </a:r>
            <a:r>
              <a:rPr lang="en-US" sz="2000" dirty="0"/>
              <a:t>when contrasted with the liability of other large real estate owners. (Osborn P.C, 2007)</a:t>
            </a:r>
          </a:p>
        </p:txBody>
      </p:sp>
      <p:pic>
        <p:nvPicPr>
          <p:cNvPr id="5" name="Picture 4" descr="A picture containing text, old, stone&#10;&#10;Description automatically generated">
            <a:extLst>
              <a:ext uri="{FF2B5EF4-FFF2-40B4-BE49-F238E27FC236}">
                <a16:creationId xmlns:a16="http://schemas.microsoft.com/office/drawing/2014/main" id="{1CF9F1B4-844A-4249-9372-EBC4065CDD5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9300" b="1"/>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p:spPr>
      </p:pic>
    </p:spTree>
    <p:extLst>
      <p:ext uri="{BB962C8B-B14F-4D97-AF65-F5344CB8AC3E}">
        <p14:creationId xmlns:p14="http://schemas.microsoft.com/office/powerpoint/2010/main" val="1042322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76250" y="640823"/>
            <a:ext cx="2563994" cy="5583148"/>
          </a:xfrm>
        </p:spPr>
        <p:txBody>
          <a:bodyPr vert="horz" lIns="91440" tIns="45720" rIns="91440" bIns="45720" rtlCol="0" anchor="ctr">
            <a:normAutofit/>
          </a:bodyPr>
          <a:lstStyle/>
          <a:p>
            <a:pPr defTabSz="914400" fontAlgn="base"/>
            <a:br>
              <a:rPr lang="en-US" b="1" kern="1200" dirty="0">
                <a:solidFill>
                  <a:schemeClr val="tx1"/>
                </a:solidFill>
                <a:latin typeface="+mj-lt"/>
                <a:ea typeface="+mj-ea"/>
                <a:cs typeface="+mj-cs"/>
              </a:rPr>
            </a:br>
            <a:r>
              <a:rPr lang="en-US" b="1" kern="1200" dirty="0">
                <a:solidFill>
                  <a:schemeClr val="tx1"/>
                </a:solidFill>
                <a:latin typeface="+mj-lt"/>
                <a:ea typeface="+mj-ea"/>
                <a:cs typeface="+mj-cs"/>
              </a:rPr>
              <a:t>United Kingdom Law relating to the Hospitality Industry</a:t>
            </a:r>
            <a:r>
              <a:rPr lang="en-US" kern="1200" dirty="0">
                <a:solidFill>
                  <a:schemeClr val="tx1"/>
                </a:solidFill>
                <a:latin typeface="+mj-lt"/>
                <a:ea typeface="+mj-ea"/>
                <a:cs typeface="+mj-cs"/>
              </a:rPr>
              <a:t> </a:t>
            </a:r>
            <a:br>
              <a:rPr lang="en-US" kern="1200" dirty="0">
                <a:solidFill>
                  <a:schemeClr val="tx1"/>
                </a:solidFill>
                <a:latin typeface="+mj-lt"/>
                <a:ea typeface="+mj-ea"/>
                <a:cs typeface="+mj-cs"/>
              </a:rPr>
            </a:br>
            <a:r>
              <a:rPr lang="en-US" b="1" kern="1200" dirty="0">
                <a:solidFill>
                  <a:schemeClr val="tx1"/>
                </a:solidFill>
                <a:latin typeface="+mj-lt"/>
                <a:ea typeface="+mj-ea"/>
                <a:cs typeface="+mj-cs"/>
              </a:rPr>
              <a:t>General Regulations, Laws &amp; Industry Practice</a:t>
            </a:r>
            <a:r>
              <a:rPr lang="en-US" kern="1200" dirty="0">
                <a:solidFill>
                  <a:schemeClr val="tx1"/>
                </a:solidFill>
                <a:latin typeface="+mj-lt"/>
                <a:ea typeface="+mj-ea"/>
                <a:cs typeface="+mj-cs"/>
              </a:rPr>
              <a:t> </a:t>
            </a:r>
            <a:br>
              <a:rPr lang="en-US" kern="1200" dirty="0">
                <a:solidFill>
                  <a:schemeClr val="tx1"/>
                </a:solidFill>
                <a:latin typeface="+mj-lt"/>
                <a:ea typeface="+mj-ea"/>
                <a:cs typeface="+mj-cs"/>
              </a:rPr>
            </a:br>
            <a:endParaRPr lang="en-US" kern="1200" dirty="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2" name="Content Placeholder 2">
            <a:extLst>
              <a:ext uri="{FF2B5EF4-FFF2-40B4-BE49-F238E27FC236}">
                <a16:creationId xmlns:a16="http://schemas.microsoft.com/office/drawing/2014/main" id="{82280F14-A0BD-3D37-BE05-567214884B9E}"/>
              </a:ext>
            </a:extLst>
          </p:cNvPr>
          <p:cNvGraphicFramePr>
            <a:graphicFrameLocks noGrp="1"/>
          </p:cNvGraphicFramePr>
          <p:nvPr>
            <p:ph sz="half" idx="1"/>
            <p:extLst>
              <p:ext uri="{D42A27DB-BD31-4B8C-83A1-F6EECF244321}">
                <p14:modId xmlns:p14="http://schemas.microsoft.com/office/powerpoint/2010/main" val="3039489052"/>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2071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10F355-210D-43E8-9ABE-29E8FC35EF7E}"/>
              </a:ext>
            </a:extLst>
          </p:cNvPr>
          <p:cNvSpPr>
            <a:spLocks noGrp="1"/>
          </p:cNvSpPr>
          <p:nvPr>
            <p:ph type="title"/>
          </p:nvPr>
        </p:nvSpPr>
        <p:spPr>
          <a:xfrm>
            <a:off x="-13663" y="18051"/>
            <a:ext cx="8263890" cy="791113"/>
          </a:xfrm>
        </p:spPr>
        <p:txBody>
          <a:bodyPr vert="horz" lIns="91440" tIns="45720" rIns="91440" bIns="45720" rtlCol="0" anchor="b">
            <a:normAutofit fontScale="90000"/>
          </a:bodyPr>
          <a:lstStyle/>
          <a:p>
            <a:pPr defTabSz="914400"/>
            <a:br>
              <a:rPr lang="en-US" sz="3200" dirty="0"/>
            </a:br>
            <a:br>
              <a:rPr lang="en-US" sz="3200" dirty="0"/>
            </a:br>
            <a:br>
              <a:rPr lang="en-US" sz="3200" dirty="0"/>
            </a:br>
            <a:br>
              <a:rPr lang="en-US" sz="3200" dirty="0"/>
            </a:br>
            <a:br>
              <a:rPr lang="en-US" sz="3200" dirty="0"/>
            </a:br>
            <a:br>
              <a:rPr lang="en-US" sz="3200" dirty="0"/>
            </a:br>
            <a:r>
              <a:rPr lang="en-US" sz="3200" b="1" dirty="0"/>
              <a:t>How is the UK Law Classified? </a:t>
            </a:r>
            <a:br>
              <a:rPr lang="en-US" sz="3200" dirty="0"/>
            </a:br>
            <a:endParaRPr lang="en-US" sz="3200" dirty="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 name="connsiteX0" fmla="*/ 0 w 8229600"/>
              <a:gd name="connsiteY0" fmla="*/ 0 h 18288"/>
              <a:gd name="connsiteX1" fmla="*/ 521208 w 8229600"/>
              <a:gd name="connsiteY1" fmla="*/ 0 h 18288"/>
              <a:gd name="connsiteX2" fmla="*/ 960120 w 8229600"/>
              <a:gd name="connsiteY2" fmla="*/ 0 h 18288"/>
              <a:gd name="connsiteX3" fmla="*/ 1481328 w 8229600"/>
              <a:gd name="connsiteY3" fmla="*/ 0 h 18288"/>
              <a:gd name="connsiteX4" fmla="*/ 2167128 w 8229600"/>
              <a:gd name="connsiteY4" fmla="*/ 0 h 18288"/>
              <a:gd name="connsiteX5" fmla="*/ 2935224 w 8229600"/>
              <a:gd name="connsiteY5" fmla="*/ 0 h 18288"/>
              <a:gd name="connsiteX6" fmla="*/ 3785616 w 8229600"/>
              <a:gd name="connsiteY6" fmla="*/ 0 h 18288"/>
              <a:gd name="connsiteX7" fmla="*/ 4636008 w 8229600"/>
              <a:gd name="connsiteY7" fmla="*/ 0 h 18288"/>
              <a:gd name="connsiteX8" fmla="*/ 5239512 w 8229600"/>
              <a:gd name="connsiteY8" fmla="*/ 0 h 18288"/>
              <a:gd name="connsiteX9" fmla="*/ 6007608 w 8229600"/>
              <a:gd name="connsiteY9" fmla="*/ 0 h 18288"/>
              <a:gd name="connsiteX10" fmla="*/ 6693408 w 8229600"/>
              <a:gd name="connsiteY10" fmla="*/ 0 h 18288"/>
              <a:gd name="connsiteX11" fmla="*/ 7296912 w 8229600"/>
              <a:gd name="connsiteY11" fmla="*/ 0 h 18288"/>
              <a:gd name="connsiteX12" fmla="*/ 8229600 w 8229600"/>
              <a:gd name="connsiteY12" fmla="*/ 0 h 18288"/>
              <a:gd name="connsiteX13" fmla="*/ 8229600 w 8229600"/>
              <a:gd name="connsiteY13" fmla="*/ 18288 h 18288"/>
              <a:gd name="connsiteX14" fmla="*/ 7626096 w 8229600"/>
              <a:gd name="connsiteY14" fmla="*/ 18288 h 18288"/>
              <a:gd name="connsiteX15" fmla="*/ 7022592 w 8229600"/>
              <a:gd name="connsiteY15" fmla="*/ 18288 h 18288"/>
              <a:gd name="connsiteX16" fmla="*/ 6172200 w 8229600"/>
              <a:gd name="connsiteY16" fmla="*/ 18288 h 18288"/>
              <a:gd name="connsiteX17" fmla="*/ 5650992 w 8229600"/>
              <a:gd name="connsiteY17" fmla="*/ 18288 h 18288"/>
              <a:gd name="connsiteX18" fmla="*/ 4882896 w 8229600"/>
              <a:gd name="connsiteY18" fmla="*/ 18288 h 18288"/>
              <a:gd name="connsiteX19" fmla="*/ 4443984 w 8229600"/>
              <a:gd name="connsiteY19" fmla="*/ 18288 h 18288"/>
              <a:gd name="connsiteX20" fmla="*/ 3758184 w 8229600"/>
              <a:gd name="connsiteY20" fmla="*/ 18288 h 18288"/>
              <a:gd name="connsiteX21" fmla="*/ 3236976 w 8229600"/>
              <a:gd name="connsiteY21" fmla="*/ 18288 h 18288"/>
              <a:gd name="connsiteX22" fmla="*/ 2386584 w 8229600"/>
              <a:gd name="connsiteY22" fmla="*/ 18288 h 18288"/>
              <a:gd name="connsiteX23" fmla="*/ 1947672 w 8229600"/>
              <a:gd name="connsiteY23" fmla="*/ 18288 h 18288"/>
              <a:gd name="connsiteX24" fmla="*/ 1261872 w 8229600"/>
              <a:gd name="connsiteY24" fmla="*/ 18288 h 18288"/>
              <a:gd name="connsiteX25" fmla="*/ 822960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B6274F2-9242-49CF-983B-C9C16B2D34E3}"/>
              </a:ext>
            </a:extLst>
          </p:cNvPr>
          <p:cNvSpPr>
            <a:spLocks noGrp="1"/>
          </p:cNvSpPr>
          <p:nvPr>
            <p:ph sz="half" idx="1"/>
          </p:nvPr>
        </p:nvSpPr>
        <p:spPr>
          <a:xfrm>
            <a:off x="179512" y="638976"/>
            <a:ext cx="7128792" cy="6750464"/>
          </a:xfrm>
        </p:spPr>
        <p:txBody>
          <a:bodyPr vert="horz" lIns="91440" tIns="45720" rIns="91440" bIns="45720" rtlCol="0" anchor="t">
            <a:normAutofit fontScale="47500" lnSpcReduction="20000"/>
          </a:bodyPr>
          <a:lstStyle/>
          <a:p>
            <a:pPr indent="-228600" defTabSz="914400">
              <a:lnSpc>
                <a:spcPct val="120000"/>
              </a:lnSpc>
            </a:pPr>
            <a:r>
              <a:rPr lang="en-US" sz="4000" dirty="0"/>
              <a:t>UK law is two parts: </a:t>
            </a:r>
            <a:r>
              <a:rPr lang="en-US" sz="4000" b="1" dirty="0"/>
              <a:t>Public law and Private law</a:t>
            </a:r>
            <a:r>
              <a:rPr lang="en-US" sz="4000" dirty="0"/>
              <a:t>. </a:t>
            </a:r>
          </a:p>
          <a:p>
            <a:pPr indent="-228600" defTabSz="914400">
              <a:lnSpc>
                <a:spcPct val="120000"/>
              </a:lnSpc>
            </a:pPr>
            <a:r>
              <a:rPr lang="en-US" sz="4000" dirty="0"/>
              <a:t>Public law governs the relationship between an individual citizen and the state, private law governs the relationships between an individual and private organisation.</a:t>
            </a:r>
          </a:p>
          <a:p>
            <a:pPr indent="-228600" defTabSz="914400">
              <a:lnSpc>
                <a:spcPct val="120000"/>
              </a:lnSpc>
            </a:pPr>
            <a:r>
              <a:rPr lang="en-US" sz="4000" b="1" dirty="0"/>
              <a:t>Three major classifications</a:t>
            </a:r>
            <a:r>
              <a:rPr lang="en-US" sz="4000" dirty="0"/>
              <a:t>: </a:t>
            </a:r>
          </a:p>
          <a:p>
            <a:pPr indent="-228600" defTabSz="914400">
              <a:lnSpc>
                <a:spcPct val="120000"/>
              </a:lnSpc>
            </a:pPr>
            <a:r>
              <a:rPr lang="en-US" sz="4000" dirty="0"/>
              <a:t>civil, criminal, or international.</a:t>
            </a:r>
          </a:p>
          <a:p>
            <a:pPr indent="-228600" defTabSz="914400">
              <a:lnSpc>
                <a:spcPct val="120000"/>
              </a:lnSpc>
            </a:pPr>
            <a:r>
              <a:rPr lang="en-US" sz="4000" dirty="0"/>
              <a:t> Most complaints filed against hotels are </a:t>
            </a:r>
            <a:r>
              <a:rPr lang="en-US" sz="4000" b="1" dirty="0"/>
              <a:t>civil suits </a:t>
            </a:r>
            <a:r>
              <a:rPr lang="en-US" sz="4000" dirty="0"/>
              <a:t>in which an individual has been wronged by another individual or by a corporation.</a:t>
            </a:r>
          </a:p>
          <a:p>
            <a:pPr indent="-228600" defTabSz="914400">
              <a:lnSpc>
                <a:spcPct val="120000"/>
              </a:lnSpc>
            </a:pPr>
            <a:r>
              <a:rPr lang="en-US" sz="4000" dirty="0"/>
              <a:t> The injured party—the plaintiff—files a lawsuit that describes the </a:t>
            </a:r>
            <a:r>
              <a:rPr lang="en-US" sz="4000" b="1" dirty="0"/>
              <a:t>facts of the situation and asks for damages. </a:t>
            </a:r>
            <a:r>
              <a:rPr lang="en-US" sz="4000" dirty="0"/>
              <a:t>These damages may be </a:t>
            </a:r>
            <a:r>
              <a:rPr lang="en-US" sz="4000" b="1" dirty="0"/>
              <a:t>compensatory or punitive or both</a:t>
            </a:r>
            <a:r>
              <a:rPr lang="en-US" sz="4000" dirty="0"/>
              <a:t>. </a:t>
            </a:r>
          </a:p>
          <a:p>
            <a:pPr indent="-228600" defTabSz="914400">
              <a:lnSpc>
                <a:spcPct val="120000"/>
              </a:lnSpc>
            </a:pPr>
            <a:r>
              <a:rPr lang="en-US" sz="4000" b="1" dirty="0"/>
              <a:t>Compensatory damages </a:t>
            </a:r>
            <a:r>
              <a:rPr lang="en-US" sz="4000" dirty="0"/>
              <a:t>are meant to restore to original condition and include monetary judgments for actual damages such as lost and future wages, medical costs, pain and suffering, and breach of contract. </a:t>
            </a:r>
          </a:p>
          <a:p>
            <a:pPr indent="-228600" defTabSz="914400">
              <a:lnSpc>
                <a:spcPct val="120000"/>
              </a:lnSpc>
            </a:pPr>
            <a:r>
              <a:rPr lang="en-US" sz="4000" b="1" dirty="0"/>
              <a:t>Punitive damages -</a:t>
            </a:r>
            <a:r>
              <a:rPr lang="en-US" sz="4000" dirty="0"/>
              <a:t>awarded to punish the wrongdoer. Damages in civil suits are awarded in the case of violence, malice, or fraud, they are relatively uncommon. </a:t>
            </a:r>
          </a:p>
          <a:p>
            <a:pPr indent="-228600" defTabSz="914400">
              <a:lnSpc>
                <a:spcPct val="120000"/>
              </a:lnSpc>
            </a:pPr>
            <a:endParaRPr lang="en-US" sz="2900" dirty="0"/>
          </a:p>
        </p:txBody>
      </p:sp>
      <p:pic>
        <p:nvPicPr>
          <p:cNvPr id="5" name="Picture 4" descr="A picture containing text&#10;&#10;Description automatically generated">
            <a:extLst>
              <a:ext uri="{FF2B5EF4-FFF2-40B4-BE49-F238E27FC236}">
                <a16:creationId xmlns:a16="http://schemas.microsoft.com/office/drawing/2014/main" id="{6C5D55FE-AA98-4CF2-8847-00387E634C46}"/>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246" r="13023" b="-3"/>
          <a:stretch/>
        </p:blipFill>
        <p:spPr>
          <a:xfrm>
            <a:off x="7053401" y="116632"/>
            <a:ext cx="2026310" cy="2808312"/>
          </a:xfrm>
          <a:prstGeom prst="rect">
            <a:avLst/>
          </a:prstGeom>
          <a:noFill/>
        </p:spPr>
      </p:pic>
      <p:sp>
        <p:nvSpPr>
          <p:cNvPr id="6" name="TextBox 5">
            <a:extLst>
              <a:ext uri="{FF2B5EF4-FFF2-40B4-BE49-F238E27FC236}">
                <a16:creationId xmlns:a16="http://schemas.microsoft.com/office/drawing/2014/main" id="{AC5659DA-BE3C-427C-A5D0-130D6FE17126}"/>
              </a:ext>
            </a:extLst>
          </p:cNvPr>
          <p:cNvSpPr txBox="1"/>
          <p:nvPr/>
        </p:nvSpPr>
        <p:spPr>
          <a:xfrm>
            <a:off x="7487816" y="4841952"/>
            <a:ext cx="1591895" cy="1600438"/>
          </a:xfrm>
          <a:prstGeom prst="rect">
            <a:avLst/>
          </a:prstGeom>
          <a:noFill/>
        </p:spPr>
        <p:txBody>
          <a:bodyPr wrap="square">
            <a:spAutoFit/>
          </a:bodyPr>
          <a:lstStyle/>
          <a:p>
            <a:r>
              <a:rPr lang="en-GB" sz="1400" dirty="0"/>
              <a:t>(THE LEGAL ENVIRONMENT OF LODGING OPERATIONS in Hotel Management and Operations, 2019)</a:t>
            </a:r>
          </a:p>
        </p:txBody>
      </p:sp>
    </p:spTree>
    <p:extLst>
      <p:ext uri="{BB962C8B-B14F-4D97-AF65-F5344CB8AC3E}">
        <p14:creationId xmlns:p14="http://schemas.microsoft.com/office/powerpoint/2010/main" val="3979480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7DF4EF-BC0C-40C5-9BD8-B9C404074D59}"/>
              </a:ext>
            </a:extLst>
          </p:cNvPr>
          <p:cNvSpPr>
            <a:spLocks noGrp="1"/>
          </p:cNvSpPr>
          <p:nvPr>
            <p:ph type="title"/>
          </p:nvPr>
        </p:nvSpPr>
        <p:spPr>
          <a:xfrm>
            <a:off x="179512" y="0"/>
            <a:ext cx="3938487" cy="615603"/>
          </a:xfrm>
        </p:spPr>
        <p:txBody>
          <a:bodyPr>
            <a:normAutofit/>
          </a:bodyPr>
          <a:lstStyle/>
          <a:p>
            <a:r>
              <a:rPr lang="en-GB" dirty="0"/>
              <a:t>Civil suits </a:t>
            </a:r>
          </a:p>
        </p:txBody>
      </p:sp>
      <p:sp>
        <p:nvSpPr>
          <p:cNvPr id="3" name="Content Placeholder 2">
            <a:extLst>
              <a:ext uri="{FF2B5EF4-FFF2-40B4-BE49-F238E27FC236}">
                <a16:creationId xmlns:a16="http://schemas.microsoft.com/office/drawing/2014/main" id="{85EFFBFF-7900-43AA-945E-DFC542FEF4E2}"/>
              </a:ext>
            </a:extLst>
          </p:cNvPr>
          <p:cNvSpPr>
            <a:spLocks noGrp="1"/>
          </p:cNvSpPr>
          <p:nvPr>
            <p:ph idx="1"/>
          </p:nvPr>
        </p:nvSpPr>
        <p:spPr>
          <a:xfrm>
            <a:off x="20598" y="615603"/>
            <a:ext cx="5847546" cy="6485805"/>
          </a:xfrm>
        </p:spPr>
        <p:txBody>
          <a:bodyPr>
            <a:noAutofit/>
          </a:bodyPr>
          <a:lstStyle/>
          <a:p>
            <a:pPr>
              <a:lnSpc>
                <a:spcPct val="100000"/>
              </a:lnSpc>
            </a:pPr>
            <a:r>
              <a:rPr lang="en-GB" sz="1800" dirty="0"/>
              <a:t>Most filed against hotels involve claims of </a:t>
            </a:r>
            <a:r>
              <a:rPr lang="en-GB" sz="1800" b="1" dirty="0"/>
              <a:t>negligence.</a:t>
            </a:r>
          </a:p>
          <a:p>
            <a:pPr>
              <a:lnSpc>
                <a:spcPct val="100000"/>
              </a:lnSpc>
            </a:pPr>
            <a:r>
              <a:rPr lang="en-GB" sz="1800" dirty="0"/>
              <a:t>To be successful must prove </a:t>
            </a:r>
            <a:r>
              <a:rPr lang="en-GB" sz="1800" b="1" dirty="0"/>
              <a:t>four elements</a:t>
            </a:r>
            <a:r>
              <a:rPr lang="en-GB" sz="1800" dirty="0"/>
              <a:t>:</a:t>
            </a:r>
          </a:p>
          <a:p>
            <a:pPr marL="0" indent="0">
              <a:lnSpc>
                <a:spcPct val="100000"/>
              </a:lnSpc>
              <a:buNone/>
            </a:pPr>
            <a:r>
              <a:rPr lang="en-GB" sz="1800" dirty="0"/>
              <a:t>1. Must prove the hotel had a duty to them. </a:t>
            </a:r>
          </a:p>
          <a:p>
            <a:pPr marL="0" indent="0">
              <a:lnSpc>
                <a:spcPct val="100000"/>
              </a:lnSpc>
              <a:buNone/>
            </a:pPr>
            <a:r>
              <a:rPr lang="en-GB" sz="1800" dirty="0"/>
              <a:t>2. Must prove the hotel breached that duty. </a:t>
            </a:r>
          </a:p>
          <a:p>
            <a:pPr marL="0" indent="0">
              <a:lnSpc>
                <a:spcPct val="100000"/>
              </a:lnSpc>
              <a:buNone/>
            </a:pPr>
            <a:r>
              <a:rPr lang="en-GB" sz="1800" dirty="0"/>
              <a:t>3. Must show the breach was the reason for the incident occurring in the first place, and the hotel should have been able to foresee injuries. </a:t>
            </a:r>
          </a:p>
          <a:p>
            <a:pPr marL="0" indent="0">
              <a:lnSpc>
                <a:spcPct val="100000"/>
              </a:lnSpc>
              <a:buNone/>
            </a:pPr>
            <a:r>
              <a:rPr lang="en-GB" sz="1800" dirty="0"/>
              <a:t>4. Must have been injured in some way so they can collect damages. </a:t>
            </a:r>
          </a:p>
          <a:p>
            <a:pPr>
              <a:lnSpc>
                <a:spcPct val="100000"/>
              </a:lnSpc>
            </a:pPr>
            <a:r>
              <a:rPr lang="en-GB" sz="1800" dirty="0"/>
              <a:t>The </a:t>
            </a:r>
            <a:r>
              <a:rPr lang="en-GB" sz="1800" b="1" dirty="0"/>
              <a:t>theory of negligence </a:t>
            </a:r>
            <a:r>
              <a:rPr lang="en-GB" sz="1800" dirty="0"/>
              <a:t>requires a hotel to act reasonably to prevent foreseeable injuries to guests and visitors. </a:t>
            </a:r>
          </a:p>
          <a:p>
            <a:pPr>
              <a:lnSpc>
                <a:spcPct val="100000"/>
              </a:lnSpc>
            </a:pPr>
            <a:r>
              <a:rPr lang="en-GB" sz="1800" dirty="0"/>
              <a:t>The hotel would likely </a:t>
            </a:r>
            <a:r>
              <a:rPr lang="en-GB" sz="1800" b="1" dirty="0"/>
              <a:t>be found negligent </a:t>
            </a:r>
            <a:r>
              <a:rPr lang="en-GB" sz="1800" dirty="0"/>
              <a:t>because it breached its duty to keep guests safe by not practicing proper key control. The intrusion and resulting injury would not have happened but for the employee issuing a duplicate key without requesting identification, and this omission resulted in injuries to the guest</a:t>
            </a:r>
          </a:p>
        </p:txBody>
      </p:sp>
      <p:pic>
        <p:nvPicPr>
          <p:cNvPr id="8" name="Picture 7" descr="A picture containing text, close&#10;&#10;Description automatically generated">
            <a:extLst>
              <a:ext uri="{FF2B5EF4-FFF2-40B4-BE49-F238E27FC236}">
                <a16:creationId xmlns:a16="http://schemas.microsoft.com/office/drawing/2014/main" id="{8B7FC0C7-1BFB-486C-8646-E29B241764B3}"/>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93" r="21376"/>
          <a:stretch/>
        </p:blipFill>
        <p:spPr>
          <a:xfrm>
            <a:off x="5652120" y="10"/>
            <a:ext cx="3491880" cy="6242387"/>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873994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20EB52C-9A22-4465-B0A0-697C5559C890}"/>
              </a:ext>
            </a:extLst>
          </p:cNvPr>
          <p:cNvPicPr>
            <a:picLocks noChangeAspect="1"/>
          </p:cNvPicPr>
          <p:nvPr/>
        </p:nvPicPr>
        <p:blipFill>
          <a:blip r:embed="rId2"/>
          <a:stretch>
            <a:fillRect/>
          </a:stretch>
        </p:blipFill>
        <p:spPr>
          <a:xfrm>
            <a:off x="6342673" y="2492896"/>
            <a:ext cx="2693823" cy="1872207"/>
          </a:xfrm>
          <a:prstGeom prst="rect">
            <a:avLst/>
          </a:prstGeom>
          <a:noFill/>
        </p:spPr>
      </p:pic>
      <p:sp>
        <p:nvSpPr>
          <p:cNvPr id="2" name="Title 1">
            <a:extLst>
              <a:ext uri="{FF2B5EF4-FFF2-40B4-BE49-F238E27FC236}">
                <a16:creationId xmlns:a16="http://schemas.microsoft.com/office/drawing/2014/main" id="{6FD03B19-3358-4A7C-A9C0-774A27F1ADBB}"/>
              </a:ext>
            </a:extLst>
          </p:cNvPr>
          <p:cNvSpPr>
            <a:spLocks noGrp="1"/>
          </p:cNvSpPr>
          <p:nvPr>
            <p:ph type="title"/>
          </p:nvPr>
        </p:nvSpPr>
        <p:spPr>
          <a:xfrm>
            <a:off x="0" y="26605"/>
            <a:ext cx="8229600" cy="490066"/>
          </a:xfrm>
        </p:spPr>
        <p:txBody>
          <a:bodyPr anchor="ctr">
            <a:normAutofit fontScale="90000"/>
          </a:bodyPr>
          <a:lstStyle/>
          <a:p>
            <a:pPr algn="l"/>
            <a:r>
              <a:rPr lang="en-GB" sz="3600" dirty="0"/>
              <a:t>Criminal Law</a:t>
            </a:r>
          </a:p>
        </p:txBody>
      </p:sp>
      <p:sp>
        <p:nvSpPr>
          <p:cNvPr id="4" name="Content Placeholder 3">
            <a:extLst>
              <a:ext uri="{FF2B5EF4-FFF2-40B4-BE49-F238E27FC236}">
                <a16:creationId xmlns:a16="http://schemas.microsoft.com/office/drawing/2014/main" id="{67D9188C-DACD-4161-BBDC-90DA9367BB31}"/>
              </a:ext>
            </a:extLst>
          </p:cNvPr>
          <p:cNvSpPr>
            <a:spLocks noGrp="1"/>
          </p:cNvSpPr>
          <p:nvPr>
            <p:ph sz="half" idx="1"/>
          </p:nvPr>
        </p:nvSpPr>
        <p:spPr>
          <a:xfrm>
            <a:off x="107504" y="908720"/>
            <a:ext cx="5976664" cy="5904656"/>
          </a:xfrm>
        </p:spPr>
        <p:txBody>
          <a:bodyPr>
            <a:noAutofit/>
          </a:bodyPr>
          <a:lstStyle/>
          <a:p>
            <a:pPr>
              <a:lnSpc>
                <a:spcPct val="100000"/>
              </a:lnSpc>
            </a:pPr>
            <a:r>
              <a:rPr lang="en-GB" sz="1800" dirty="0"/>
              <a:t>To be criminal prosecuted must be charged with committing a wrong against society as a whole. Crimes require </a:t>
            </a:r>
            <a:r>
              <a:rPr lang="en-GB" sz="1800" b="1" dirty="0"/>
              <a:t>intent </a:t>
            </a:r>
            <a:r>
              <a:rPr lang="en-GB" sz="1800" dirty="0"/>
              <a:t>on the part of the defendant; if found guilty, the defendant may be charged </a:t>
            </a:r>
            <a:r>
              <a:rPr lang="en-GB" sz="1800" b="1" dirty="0"/>
              <a:t>a fine, imprisoned, or both</a:t>
            </a:r>
            <a:r>
              <a:rPr lang="en-GB" sz="1800" dirty="0"/>
              <a:t>. </a:t>
            </a:r>
          </a:p>
          <a:p>
            <a:pPr>
              <a:lnSpc>
                <a:spcPct val="100000"/>
              </a:lnSpc>
            </a:pPr>
            <a:r>
              <a:rPr lang="en-GB" sz="1800" dirty="0"/>
              <a:t>Crimes most often affecting </a:t>
            </a:r>
            <a:r>
              <a:rPr lang="en-GB" sz="1800" b="1" dirty="0"/>
              <a:t>hotel operations include </a:t>
            </a:r>
            <a:r>
              <a:rPr lang="en-GB" sz="1800" dirty="0"/>
              <a:t>theft, assault, and battery. Theft, of course, can relate to goods, services, or both. Assault is defined as the imminent threat of bodily harm, and battery is the actual harmful physical contact. </a:t>
            </a:r>
          </a:p>
          <a:p>
            <a:pPr>
              <a:lnSpc>
                <a:spcPct val="100000"/>
              </a:lnSpc>
            </a:pPr>
            <a:r>
              <a:rPr lang="en-GB" sz="1800" dirty="0"/>
              <a:t>Example of an assault : is a bouncer in a nightclub wrongfully threatening a patron and running toward the patron with his arms raised. Battery is the bouncer picking up the patron and wrongfully throwing him down the steps and out the door of the club.</a:t>
            </a:r>
          </a:p>
          <a:p>
            <a:pPr>
              <a:lnSpc>
                <a:spcPct val="100000"/>
              </a:lnSpc>
            </a:pPr>
            <a:r>
              <a:rPr lang="en-GB" sz="1800" dirty="0"/>
              <a:t>Although the hotel industry is becoming increasingly global, </a:t>
            </a:r>
            <a:r>
              <a:rPr lang="en-GB" sz="1800" b="1" dirty="0"/>
              <a:t>international law </a:t>
            </a:r>
            <a:r>
              <a:rPr lang="en-GB" sz="1800" dirty="0"/>
              <a:t>that is actually enforceable against an individual or a hotel company is rare.</a:t>
            </a:r>
          </a:p>
          <a:p>
            <a:pPr>
              <a:lnSpc>
                <a:spcPct val="100000"/>
              </a:lnSpc>
            </a:pPr>
            <a:r>
              <a:rPr lang="en-GB" sz="1800" dirty="0"/>
              <a:t> Most international laws are in </a:t>
            </a:r>
            <a:r>
              <a:rPr lang="en-GB" sz="1800" b="1" dirty="0"/>
              <a:t>the form of treaties</a:t>
            </a:r>
            <a:r>
              <a:rPr lang="en-GB" sz="1800" dirty="0"/>
              <a:t>, while others are </a:t>
            </a:r>
            <a:r>
              <a:rPr lang="en-GB" sz="1800" b="1" dirty="0"/>
              <a:t>customary laws followed by nations </a:t>
            </a:r>
            <a:r>
              <a:rPr lang="en-GB" sz="1800" dirty="0"/>
              <a:t>over time.</a:t>
            </a:r>
          </a:p>
        </p:txBody>
      </p:sp>
      <p:sp>
        <p:nvSpPr>
          <p:cNvPr id="8" name="Rectangle 7">
            <a:extLst>
              <a:ext uri="{FF2B5EF4-FFF2-40B4-BE49-F238E27FC236}">
                <a16:creationId xmlns:a16="http://schemas.microsoft.com/office/drawing/2014/main" id="{A5741AA0-6194-4E6F-BAC3-15FCC2734327}"/>
              </a:ext>
            </a:extLst>
          </p:cNvPr>
          <p:cNvSpPr/>
          <p:nvPr/>
        </p:nvSpPr>
        <p:spPr>
          <a:xfrm>
            <a:off x="7164288" y="5260557"/>
            <a:ext cx="1616148" cy="369332"/>
          </a:xfrm>
          <a:prstGeom prst="rect">
            <a:avLst/>
          </a:prstGeom>
        </p:spPr>
        <p:txBody>
          <a:bodyPr wrap="none">
            <a:spAutoFit/>
          </a:bodyPr>
          <a:lstStyle/>
          <a:p>
            <a:r>
              <a:rPr lang="en-GB" dirty="0"/>
              <a:t>(Hogan, 2012)</a:t>
            </a:r>
          </a:p>
        </p:txBody>
      </p:sp>
    </p:spTree>
    <p:extLst>
      <p:ext uri="{BB962C8B-B14F-4D97-AF65-F5344CB8AC3E}">
        <p14:creationId xmlns:p14="http://schemas.microsoft.com/office/powerpoint/2010/main" val="2898190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5496" y="0"/>
            <a:ext cx="3938487" cy="1807305"/>
          </a:xfrm>
        </p:spPr>
        <p:txBody>
          <a:bodyPr vert="horz" lIns="91440" tIns="45720" rIns="91440" bIns="45720" rtlCol="0" anchor="ctr">
            <a:normAutofit/>
          </a:bodyPr>
          <a:lstStyle/>
          <a:p>
            <a:pPr defTabSz="914400"/>
            <a:r>
              <a:rPr lang="en-US" sz="3200" dirty="0"/>
              <a:t>Business Names Act 1985</a:t>
            </a:r>
          </a:p>
        </p:txBody>
      </p:sp>
      <p:sp>
        <p:nvSpPr>
          <p:cNvPr id="3" name="Content Placeholder 2"/>
          <p:cNvSpPr>
            <a:spLocks noGrp="1"/>
          </p:cNvSpPr>
          <p:nvPr>
            <p:ph sz="half" idx="1"/>
          </p:nvPr>
        </p:nvSpPr>
        <p:spPr>
          <a:xfrm>
            <a:off x="-2286" y="1412776"/>
            <a:ext cx="4095651" cy="4764187"/>
          </a:xfrm>
        </p:spPr>
        <p:txBody>
          <a:bodyPr vert="horz" lIns="91440" tIns="45720" rIns="91440" bIns="45720" rtlCol="0">
            <a:normAutofit lnSpcReduction="10000"/>
          </a:bodyPr>
          <a:lstStyle/>
          <a:p>
            <a:pPr indent="-228600" defTabSz="914400" fontAlgn="base">
              <a:lnSpc>
                <a:spcPct val="100000"/>
              </a:lnSpc>
            </a:pPr>
            <a:r>
              <a:rPr lang="en-US" sz="2000" dirty="0"/>
              <a:t>Even the simple process of naming a new hotel does have regulatory implications. </a:t>
            </a:r>
          </a:p>
          <a:p>
            <a:pPr indent="-228600" defTabSz="914400" fontAlgn="base">
              <a:lnSpc>
                <a:spcPct val="100000"/>
              </a:lnSpc>
            </a:pPr>
            <a:r>
              <a:rPr lang="en-US" sz="2000" dirty="0"/>
              <a:t>Under the </a:t>
            </a:r>
            <a:r>
              <a:rPr lang="en-US" sz="2000" u="sng" dirty="0"/>
              <a:t>Business Names Act 1985 </a:t>
            </a:r>
            <a:r>
              <a:rPr lang="en-US" sz="2000" dirty="0"/>
              <a:t>owners of hotels must display a notice showing the owner’s name where it is not the same as the business name. </a:t>
            </a:r>
          </a:p>
          <a:p>
            <a:pPr indent="-228600" defTabSz="914400" fontAlgn="base">
              <a:lnSpc>
                <a:spcPct val="100000"/>
              </a:lnSpc>
            </a:pPr>
            <a:r>
              <a:rPr lang="en-US" sz="2000" dirty="0"/>
              <a:t>Any stationary produced for a new hotel must also have the </a:t>
            </a:r>
            <a:r>
              <a:rPr lang="en-US" sz="2000" u="sng" dirty="0"/>
              <a:t>owners’ name, address and any other relevant contact information</a:t>
            </a:r>
            <a:r>
              <a:rPr lang="en-US" sz="2000" dirty="0"/>
              <a:t>. This also applies to any invoices for goods and services, business letters, receipts, purchase orders and accounting information. </a:t>
            </a:r>
          </a:p>
        </p:txBody>
      </p:sp>
      <p:pic>
        <p:nvPicPr>
          <p:cNvPr id="4" name="Picture 3" descr="Crowne Plaza Belgrade hotel **** - Belgrade my way"/>
          <p:cNvPicPr>
            <a:picLocks noChangeAspect="1"/>
          </p:cNvPicPr>
          <p:nvPr/>
        </p:nvPicPr>
        <p:blipFill rotWithShape="1">
          <a:blip r:embed="rId2" cstate="print">
            <a:extLst>
              <a:ext uri="{28A0092B-C50C-407E-A947-70E740481C1C}">
                <a14:useLocalDpi xmlns:a14="http://schemas.microsoft.com/office/drawing/2010/main" val="0"/>
              </a:ext>
            </a:extLst>
          </a:blip>
          <a:srcRect l="36997" r="27300"/>
          <a:stretch/>
        </p:blipFill>
        <p:spPr>
          <a:xfrm>
            <a:off x="4671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p:spPr>
      </p:pic>
    </p:spTree>
    <p:extLst>
      <p:ext uri="{BB962C8B-B14F-4D97-AF65-F5344CB8AC3E}">
        <p14:creationId xmlns:p14="http://schemas.microsoft.com/office/powerpoint/2010/main" val="1195894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7504" y="3415"/>
            <a:ext cx="3264837" cy="905305"/>
          </a:xfrm>
        </p:spPr>
        <p:txBody>
          <a:bodyPr vert="horz" lIns="91440" tIns="45720" rIns="91440" bIns="45720" rtlCol="0" anchor="b">
            <a:normAutofit/>
          </a:bodyPr>
          <a:lstStyle/>
          <a:p>
            <a:pPr algn="ctr" defTabSz="914400"/>
            <a:r>
              <a:rPr lang="en-US" sz="2800" b="1" kern="1200" dirty="0">
                <a:solidFill>
                  <a:srgbClr val="595959"/>
                </a:solidFill>
                <a:latin typeface="+mj-lt"/>
                <a:ea typeface="+mj-ea"/>
                <a:cs typeface="+mj-cs"/>
              </a:rPr>
              <a:t>The Trade Descriptions Act 1968</a:t>
            </a:r>
          </a:p>
        </p:txBody>
      </p:sp>
      <p:sp>
        <p:nvSpPr>
          <p:cNvPr id="3" name="Content Placeholder 2"/>
          <p:cNvSpPr>
            <a:spLocks noGrp="1"/>
          </p:cNvSpPr>
          <p:nvPr>
            <p:ph sz="half" idx="1"/>
          </p:nvPr>
        </p:nvSpPr>
        <p:spPr>
          <a:xfrm>
            <a:off x="141614" y="1052736"/>
            <a:ext cx="4176463" cy="5301208"/>
          </a:xfrm>
        </p:spPr>
        <p:txBody>
          <a:bodyPr vert="horz" lIns="91440" tIns="45720" rIns="91440" bIns="45720" rtlCol="0" anchor="t">
            <a:normAutofit lnSpcReduction="10000"/>
          </a:bodyPr>
          <a:lstStyle/>
          <a:p>
            <a:pPr indent="-228600" defTabSz="914400"/>
            <a:endParaRPr lang="en-US" sz="1400" dirty="0">
              <a:solidFill>
                <a:srgbClr val="595959"/>
              </a:solidFill>
            </a:endParaRPr>
          </a:p>
          <a:p>
            <a:pPr indent="-228600" defTabSz="914400">
              <a:lnSpc>
                <a:spcPct val="110000"/>
              </a:lnSpc>
            </a:pPr>
            <a:r>
              <a:rPr lang="en-US" sz="2000" dirty="0">
                <a:solidFill>
                  <a:srgbClr val="595959"/>
                </a:solidFill>
              </a:rPr>
              <a:t>When producing advertising literature, marketing pamphlets and updating website must ensure that you </a:t>
            </a:r>
            <a:r>
              <a:rPr lang="en-US" sz="2000" b="1" dirty="0">
                <a:solidFill>
                  <a:srgbClr val="595959"/>
                </a:solidFill>
              </a:rPr>
              <a:t>do not mislead </a:t>
            </a:r>
            <a:r>
              <a:rPr lang="en-US" sz="2000" dirty="0">
                <a:solidFill>
                  <a:srgbClr val="595959"/>
                </a:solidFill>
              </a:rPr>
              <a:t>potential guests with pricing by advertising at a different price after it has already been quoted. </a:t>
            </a:r>
          </a:p>
          <a:p>
            <a:pPr indent="-228600" defTabSz="914400">
              <a:lnSpc>
                <a:spcPct val="110000"/>
              </a:lnSpc>
            </a:pPr>
            <a:r>
              <a:rPr lang="en-US" sz="2000" dirty="0">
                <a:solidFill>
                  <a:srgbClr val="595959"/>
                </a:solidFill>
              </a:rPr>
              <a:t>It is an offence to </a:t>
            </a:r>
            <a:r>
              <a:rPr lang="en-US" sz="2000" b="1" dirty="0">
                <a:solidFill>
                  <a:srgbClr val="595959"/>
                </a:solidFill>
              </a:rPr>
              <a:t>raise the price after quoting </a:t>
            </a:r>
            <a:r>
              <a:rPr lang="en-US" sz="2000" dirty="0">
                <a:solidFill>
                  <a:srgbClr val="595959"/>
                </a:solidFill>
              </a:rPr>
              <a:t>it to a prospective guest (and then failing to inform customer).</a:t>
            </a:r>
          </a:p>
          <a:p>
            <a:pPr indent="-228600" defTabSz="914400">
              <a:lnSpc>
                <a:spcPct val="110000"/>
              </a:lnSpc>
            </a:pPr>
            <a:r>
              <a:rPr lang="en-US" sz="2000" dirty="0">
                <a:solidFill>
                  <a:srgbClr val="595959"/>
                </a:solidFill>
              </a:rPr>
              <a:t>must provide </a:t>
            </a:r>
            <a:r>
              <a:rPr lang="en-US" sz="2000" b="1" dirty="0">
                <a:solidFill>
                  <a:srgbClr val="595959"/>
                </a:solidFill>
              </a:rPr>
              <a:t>accurate descriptions </a:t>
            </a:r>
            <a:r>
              <a:rPr lang="en-US" sz="2000" dirty="0">
                <a:solidFill>
                  <a:srgbClr val="595959"/>
                </a:solidFill>
              </a:rPr>
              <a:t>of hotel facilities that is a true and fair reflection and is not misleading in any way. </a:t>
            </a:r>
          </a:p>
          <a:p>
            <a:pPr indent="-228600" defTabSz="914400"/>
            <a:endParaRPr lang="en-US" sz="1400" dirty="0">
              <a:solidFill>
                <a:srgbClr val="595959"/>
              </a:solidFill>
            </a:endParaRPr>
          </a:p>
        </p:txBody>
      </p:sp>
      <p:pic>
        <p:nvPicPr>
          <p:cNvPr id="4" name="Picture 3" descr="Consumer Right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86350" y="2470569"/>
            <a:ext cx="3597792" cy="1962432"/>
          </a:xfrm>
          <a:prstGeom prst="rect">
            <a:avLst/>
          </a:prstGeom>
          <a:noFill/>
        </p:spPr>
      </p:pic>
    </p:spTree>
    <p:extLst>
      <p:ext uri="{BB962C8B-B14F-4D97-AF65-F5344CB8AC3E}">
        <p14:creationId xmlns:p14="http://schemas.microsoft.com/office/powerpoint/2010/main" val="1540430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CCDD320-F060-4CF7-AE20-8592F7C95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0" y="22357"/>
            <a:ext cx="3264837" cy="1124510"/>
          </a:xfrm>
        </p:spPr>
        <p:txBody>
          <a:bodyPr vert="horz" lIns="91440" tIns="45720" rIns="91440" bIns="45720" rtlCol="0" anchor="b">
            <a:normAutofit fontScale="90000"/>
          </a:bodyPr>
          <a:lstStyle/>
          <a:p>
            <a:pPr algn="ctr" defTabSz="914400"/>
            <a:r>
              <a:rPr lang="en-US" sz="2800" b="1" kern="1200" dirty="0">
                <a:solidFill>
                  <a:schemeClr val="tx1">
                    <a:lumMod val="85000"/>
                    <a:lumOff val="15000"/>
                    <a:alpha val="60000"/>
                  </a:schemeClr>
                </a:solidFill>
                <a:latin typeface="+mj-lt"/>
                <a:ea typeface="+mj-ea"/>
                <a:cs typeface="+mj-cs"/>
              </a:rPr>
              <a:t>Credit Card Order 1990 &amp;the Data Protection Act 1998.</a:t>
            </a:r>
          </a:p>
        </p:txBody>
      </p:sp>
      <p:sp>
        <p:nvSpPr>
          <p:cNvPr id="3" name="Content Placeholder 2"/>
          <p:cNvSpPr>
            <a:spLocks noGrp="1"/>
          </p:cNvSpPr>
          <p:nvPr>
            <p:ph sz="half" idx="1"/>
          </p:nvPr>
        </p:nvSpPr>
        <p:spPr>
          <a:xfrm>
            <a:off x="107504" y="1340768"/>
            <a:ext cx="4464495" cy="5494875"/>
          </a:xfrm>
        </p:spPr>
        <p:txBody>
          <a:bodyPr vert="horz" lIns="91440" tIns="45720" rIns="91440" bIns="45720" rtlCol="0" anchor="t">
            <a:normAutofit/>
          </a:bodyPr>
          <a:lstStyle/>
          <a:p>
            <a:pPr marL="0" indent="0" algn="ctr" defTabSz="914400">
              <a:lnSpc>
                <a:spcPct val="100000"/>
              </a:lnSpc>
              <a:buNone/>
            </a:pPr>
            <a:r>
              <a:rPr lang="en-US" sz="2000" dirty="0">
                <a:solidFill>
                  <a:schemeClr val="tx1">
                    <a:lumMod val="65000"/>
                    <a:lumOff val="35000"/>
                  </a:schemeClr>
                </a:solidFill>
              </a:rPr>
              <a:t>When implementing a booking process for taking bookings need to be compliant with both </a:t>
            </a:r>
            <a:r>
              <a:rPr lang="en-US" sz="2000" b="1" dirty="0">
                <a:solidFill>
                  <a:schemeClr val="tx1">
                    <a:lumMod val="65000"/>
                    <a:lumOff val="35000"/>
                  </a:schemeClr>
                </a:solidFill>
              </a:rPr>
              <a:t>the Credit Card Order 1990 as well as the Data Protection Act 1998 this was superseded by the Data protection Act 2018 - GDPR</a:t>
            </a:r>
          </a:p>
          <a:p>
            <a:pPr marL="0" indent="0" algn="ctr" defTabSz="914400">
              <a:lnSpc>
                <a:spcPct val="100000"/>
              </a:lnSpc>
              <a:buNone/>
            </a:pPr>
            <a:r>
              <a:rPr lang="en-US" sz="2000" dirty="0">
                <a:solidFill>
                  <a:schemeClr val="tx1">
                    <a:lumMod val="65000"/>
                    <a:lumOff val="35000"/>
                  </a:schemeClr>
                </a:solidFill>
              </a:rPr>
              <a:t>Specifically, any </a:t>
            </a:r>
            <a:r>
              <a:rPr lang="en-US" sz="2000" b="1" dirty="0">
                <a:solidFill>
                  <a:schemeClr val="tx1">
                    <a:lumMod val="65000"/>
                    <a:lumOff val="35000"/>
                  </a:schemeClr>
                </a:solidFill>
              </a:rPr>
              <a:t>surcharges</a:t>
            </a:r>
            <a:r>
              <a:rPr lang="en-US" sz="2000" dirty="0">
                <a:solidFill>
                  <a:schemeClr val="tx1">
                    <a:lumMod val="65000"/>
                    <a:lumOff val="35000"/>
                  </a:schemeClr>
                </a:solidFill>
              </a:rPr>
              <a:t> that credit card companies asked to hotelier for payments made by credit card must be </a:t>
            </a:r>
            <a:r>
              <a:rPr lang="en-US" sz="2000" b="1" dirty="0">
                <a:solidFill>
                  <a:schemeClr val="tx1">
                    <a:lumMod val="65000"/>
                    <a:lumOff val="35000"/>
                  </a:schemeClr>
                </a:solidFill>
              </a:rPr>
              <a:t>identified </a:t>
            </a:r>
            <a:r>
              <a:rPr lang="en-US" sz="2000" dirty="0">
                <a:solidFill>
                  <a:schemeClr val="tx1">
                    <a:lumMod val="65000"/>
                    <a:lumOff val="35000"/>
                  </a:schemeClr>
                </a:solidFill>
              </a:rPr>
              <a:t>on the guests’ bill.</a:t>
            </a:r>
          </a:p>
          <a:p>
            <a:pPr marL="0" indent="0" algn="ctr" defTabSz="914400">
              <a:lnSpc>
                <a:spcPct val="100000"/>
              </a:lnSpc>
              <a:buNone/>
            </a:pPr>
            <a:r>
              <a:rPr lang="en-US" sz="2000" dirty="0">
                <a:solidFill>
                  <a:schemeClr val="tx1">
                    <a:lumMod val="65000"/>
                    <a:lumOff val="35000"/>
                  </a:schemeClr>
                </a:solidFill>
              </a:rPr>
              <a:t> When processing the bill and any </a:t>
            </a:r>
            <a:r>
              <a:rPr lang="en-US" sz="2000" b="1" dirty="0">
                <a:solidFill>
                  <a:schemeClr val="tx1">
                    <a:lumMod val="65000"/>
                    <a:lumOff val="35000"/>
                  </a:schemeClr>
                </a:solidFill>
              </a:rPr>
              <a:t>personal data </a:t>
            </a:r>
            <a:r>
              <a:rPr lang="en-US" sz="2000" dirty="0">
                <a:solidFill>
                  <a:schemeClr val="tx1">
                    <a:lumMod val="65000"/>
                    <a:lumOff val="35000"/>
                  </a:schemeClr>
                </a:solidFill>
              </a:rPr>
              <a:t>is stored such as credit card information, must adhere to data protection regulations  </a:t>
            </a:r>
            <a:r>
              <a:rPr lang="en-US" sz="2000" b="1" dirty="0">
                <a:solidFill>
                  <a:schemeClr val="tx1">
                    <a:lumMod val="65000"/>
                    <a:lumOff val="35000"/>
                  </a:schemeClr>
                </a:solidFill>
              </a:rPr>
              <a:t>protect guests’ information privacy. </a:t>
            </a:r>
          </a:p>
          <a:p>
            <a:pPr marL="0" indent="0" algn="ctr" defTabSz="914400">
              <a:lnSpc>
                <a:spcPct val="100000"/>
              </a:lnSpc>
              <a:buNone/>
            </a:pPr>
            <a:endParaRPr lang="en-US" sz="2000" u="sng" dirty="0">
              <a:solidFill>
                <a:schemeClr val="tx1">
                  <a:lumMod val="65000"/>
                  <a:lumOff val="35000"/>
                </a:schemeClr>
              </a:solidFill>
            </a:endParaRPr>
          </a:p>
          <a:p>
            <a:pPr indent="-228600" algn="ctr" defTabSz="914400"/>
            <a:endParaRPr lang="en-US" sz="1400" dirty="0">
              <a:solidFill>
                <a:schemeClr val="tx1">
                  <a:lumMod val="65000"/>
                  <a:lumOff val="35000"/>
                </a:schemeClr>
              </a:solidFill>
            </a:endParaRPr>
          </a:p>
        </p:txBody>
      </p:sp>
      <p:sp>
        <p:nvSpPr>
          <p:cNvPr id="11" name="Rectangle 10">
            <a:extLst>
              <a:ext uri="{FF2B5EF4-FFF2-40B4-BE49-F238E27FC236}">
                <a16:creationId xmlns:a16="http://schemas.microsoft.com/office/drawing/2014/main" id="{4B49AD00-D954-4DA1-88A1-FFCD8F59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1048" y="0"/>
            <a:ext cx="4592952"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File:Credit-cards.jpg - Simple English Wikipedia, the free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77414" y="2326418"/>
            <a:ext cx="2940217" cy="2205163"/>
          </a:xfrm>
          <a:prstGeom prst="rect">
            <a:avLst/>
          </a:prstGeom>
          <a:noFill/>
        </p:spPr>
      </p:pic>
      <p:sp>
        <p:nvSpPr>
          <p:cNvPr id="6" name="TextBox 5">
            <a:extLst>
              <a:ext uri="{FF2B5EF4-FFF2-40B4-BE49-F238E27FC236}">
                <a16:creationId xmlns:a16="http://schemas.microsoft.com/office/drawing/2014/main" id="{673CBA48-24B5-4F8F-B62D-9ECA1982A98B}"/>
              </a:ext>
            </a:extLst>
          </p:cNvPr>
          <p:cNvSpPr txBox="1"/>
          <p:nvPr/>
        </p:nvSpPr>
        <p:spPr>
          <a:xfrm>
            <a:off x="4716016" y="5733256"/>
            <a:ext cx="4580164" cy="369332"/>
          </a:xfrm>
          <a:prstGeom prst="rect">
            <a:avLst/>
          </a:prstGeom>
          <a:noFill/>
        </p:spPr>
        <p:txBody>
          <a:bodyPr wrap="square">
            <a:spAutoFit/>
          </a:bodyPr>
          <a:lstStyle/>
          <a:p>
            <a:r>
              <a:rPr lang="en-GB" dirty="0"/>
              <a:t>https://www.gov.uk/data-protection</a:t>
            </a:r>
          </a:p>
        </p:txBody>
      </p:sp>
    </p:spTree>
    <p:extLst>
      <p:ext uri="{BB962C8B-B14F-4D97-AF65-F5344CB8AC3E}">
        <p14:creationId xmlns:p14="http://schemas.microsoft.com/office/powerpoint/2010/main" val="1933171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15125" y="1153572"/>
            <a:ext cx="2400300" cy="4461163"/>
          </a:xfrm>
        </p:spPr>
        <p:txBody>
          <a:bodyPr>
            <a:normAutofit/>
          </a:bodyPr>
          <a:lstStyle/>
          <a:p>
            <a:r>
              <a:rPr lang="en-GB" dirty="0">
                <a:solidFill>
                  <a:srgbClr val="FFFFFF"/>
                </a:solidFill>
              </a:rPr>
              <a:t>Hotel Proprietors Act 1956</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lnSpcReduction="10000"/>
          </a:bodyPr>
          <a:lstStyle/>
          <a:p>
            <a:pPr>
              <a:lnSpc>
                <a:spcPct val="100000"/>
              </a:lnSpc>
            </a:pPr>
            <a:r>
              <a:rPr lang="en-GB" sz="2800" dirty="0"/>
              <a:t>Replaced The Innkeepers Liability Act 1863</a:t>
            </a:r>
          </a:p>
          <a:p>
            <a:pPr>
              <a:lnSpc>
                <a:spcPct val="100000"/>
              </a:lnSpc>
            </a:pPr>
            <a:r>
              <a:rPr lang="en-GB" sz="2800" dirty="0"/>
              <a:t>A hotel and any other establishment will not be deemed an inn</a:t>
            </a:r>
          </a:p>
          <a:p>
            <a:pPr>
              <a:lnSpc>
                <a:spcPct val="100000"/>
              </a:lnSpc>
            </a:pPr>
            <a:r>
              <a:rPr lang="en-GB" dirty="0"/>
              <a:t>Under the Hotel Proprietors Act 1956, </a:t>
            </a:r>
            <a:r>
              <a:rPr lang="en-GB" b="1" dirty="0"/>
              <a:t>an hotel proprietor may in certain circumstances be liable to make good any loss of or damage to a guest's property even though it was not due to any fault of the proprietor or staff of the hotel</a:t>
            </a:r>
            <a:r>
              <a:rPr lang="en-GB" dirty="0"/>
              <a:t>.</a:t>
            </a:r>
          </a:p>
          <a:p>
            <a:pPr>
              <a:lnSpc>
                <a:spcPct val="100000"/>
              </a:lnSpc>
            </a:pPr>
            <a:r>
              <a:rPr lang="en-GB" sz="2800" dirty="0">
                <a:hlinkClick r:id="rId2"/>
              </a:rPr>
              <a:t>https://www.visitbritain.org/business-advice/luggage-and-belongings</a:t>
            </a:r>
            <a:endParaRPr lang="en-GB" sz="2800" dirty="0"/>
          </a:p>
          <a:p>
            <a:pPr>
              <a:lnSpc>
                <a:spcPct val="100000"/>
              </a:lnSpc>
            </a:pPr>
            <a:endParaRPr lang="en-GB" sz="2800" dirty="0"/>
          </a:p>
        </p:txBody>
      </p:sp>
    </p:spTree>
    <p:extLst>
      <p:ext uri="{BB962C8B-B14F-4D97-AF65-F5344CB8AC3E}">
        <p14:creationId xmlns:p14="http://schemas.microsoft.com/office/powerpoint/2010/main" val="1063653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806CB43-C81C-4565-A56B-E103D71BEE1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5576" y="116632"/>
            <a:ext cx="2776154" cy="879571"/>
          </a:xfrm>
          <a:prstGeom prst="rect">
            <a:avLst/>
          </a:prstGeom>
        </p:spPr>
      </p:pic>
      <p:sp>
        <p:nvSpPr>
          <p:cNvPr id="3" name="Content Placeholder 2"/>
          <p:cNvSpPr>
            <a:spLocks noGrp="1"/>
          </p:cNvSpPr>
          <p:nvPr>
            <p:ph idx="1"/>
          </p:nvPr>
        </p:nvSpPr>
        <p:spPr>
          <a:xfrm>
            <a:off x="395536" y="1340768"/>
            <a:ext cx="7886700" cy="5472608"/>
          </a:xfrm>
        </p:spPr>
        <p:txBody>
          <a:bodyPr>
            <a:normAutofit/>
          </a:bodyPr>
          <a:lstStyle/>
          <a:p>
            <a:pPr marL="0" indent="0" fontAlgn="base">
              <a:lnSpc>
                <a:spcPct val="100000"/>
              </a:lnSpc>
              <a:buNone/>
            </a:pPr>
            <a:r>
              <a:rPr lang="en-GB" sz="2000" b="1" dirty="0"/>
              <a:t>Local &amp; national tax</a:t>
            </a:r>
            <a:r>
              <a:rPr lang="en-GB" sz="2000" dirty="0"/>
              <a:t>  </a:t>
            </a:r>
          </a:p>
          <a:p>
            <a:pPr fontAlgn="base">
              <a:lnSpc>
                <a:spcPct val="100000"/>
              </a:lnSpc>
            </a:pPr>
            <a:r>
              <a:rPr lang="en-GB" sz="2000" dirty="0"/>
              <a:t>The hotel must pay </a:t>
            </a:r>
            <a:r>
              <a:rPr lang="en-GB" sz="2000" b="1" dirty="0"/>
              <a:t>betting and gaming duties </a:t>
            </a:r>
            <a:r>
              <a:rPr lang="en-GB" sz="2000" dirty="0"/>
              <a:t>such as bingo duty, amusement machines licence duty, pool betting duty and general betting duty where applicable. </a:t>
            </a:r>
          </a:p>
          <a:p>
            <a:pPr marL="0" indent="0" fontAlgn="base">
              <a:lnSpc>
                <a:spcPct val="100000"/>
              </a:lnSpc>
              <a:buNone/>
            </a:pPr>
            <a:r>
              <a:rPr lang="en-GB" sz="2000" b="1" dirty="0"/>
              <a:t>Planning &amp; zoning</a:t>
            </a:r>
            <a:r>
              <a:rPr lang="en-GB" sz="2000" dirty="0"/>
              <a:t>  </a:t>
            </a:r>
          </a:p>
          <a:p>
            <a:pPr fontAlgn="base">
              <a:lnSpc>
                <a:spcPct val="100000"/>
              </a:lnSpc>
            </a:pPr>
            <a:r>
              <a:rPr lang="en-GB" sz="2000" dirty="0"/>
              <a:t> No specific rules applicable to hotels. Planning permission will be required from the </a:t>
            </a:r>
            <a:r>
              <a:rPr lang="en-GB" sz="2000" b="1" dirty="0"/>
              <a:t>Local Planning Authority </a:t>
            </a:r>
            <a:r>
              <a:rPr lang="en-GB" sz="2000" dirty="0"/>
              <a:t>If the hotel wishes to put tables and chairs, advertising boards, display stands or any other objects on a public pavement, it will need to register with the local authority. </a:t>
            </a:r>
          </a:p>
          <a:p>
            <a:pPr marL="0" indent="0" fontAlgn="base">
              <a:lnSpc>
                <a:spcPct val="100000"/>
              </a:lnSpc>
              <a:buNone/>
            </a:pPr>
            <a:r>
              <a:rPr lang="en-GB" sz="2000" dirty="0"/>
              <a:t> </a:t>
            </a:r>
            <a:r>
              <a:rPr lang="en-GB" sz="2000" b="1" dirty="0"/>
              <a:t>Other </a:t>
            </a:r>
            <a:r>
              <a:rPr lang="en-GB" sz="2000" dirty="0"/>
              <a:t> </a:t>
            </a:r>
          </a:p>
          <a:p>
            <a:pPr fontAlgn="base">
              <a:lnSpc>
                <a:spcPct val="100000"/>
              </a:lnSpc>
            </a:pPr>
            <a:r>
              <a:rPr lang="en-GB" sz="2000" dirty="0"/>
              <a:t> Before running a </a:t>
            </a:r>
            <a:r>
              <a:rPr lang="en-GB" sz="2000" b="1" dirty="0"/>
              <a:t>bureau de change</a:t>
            </a:r>
            <a:r>
              <a:rPr lang="en-GB" sz="2000" dirty="0"/>
              <a:t> on its premises, the hotel must first inform the Financial Services Authority of its proposal. Upon being granted permission to do so, it is obliged to comply with the UK’s anti-money laundering laws. </a:t>
            </a:r>
          </a:p>
          <a:p>
            <a:endParaRPr lang="en-GB" sz="1650" dirty="0"/>
          </a:p>
        </p:txBody>
      </p:sp>
    </p:spTree>
    <p:extLst>
      <p:ext uri="{BB962C8B-B14F-4D97-AF65-F5344CB8AC3E}">
        <p14:creationId xmlns:p14="http://schemas.microsoft.com/office/powerpoint/2010/main" val="3301736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107504" y="164793"/>
            <a:ext cx="4094129" cy="1325563"/>
          </a:xfrm>
        </p:spPr>
        <p:txBody>
          <a:bodyPr>
            <a:normAutofit/>
          </a:bodyPr>
          <a:lstStyle/>
          <a:p>
            <a:r>
              <a:rPr lang="en-GB" sz="4000" b="1" dirty="0"/>
              <a:t>Pink Book</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a:extLst>
              <a:ext uri="{FF2B5EF4-FFF2-40B4-BE49-F238E27FC236}">
                <a16:creationId xmlns:a16="http://schemas.microsoft.com/office/drawing/2014/main" id="{FE8D36CA-5050-5994-A117-7B5875ABD201}"/>
              </a:ext>
            </a:extLst>
          </p:cNvPr>
          <p:cNvPicPr>
            <a:picLocks noChangeAspect="1"/>
          </p:cNvPicPr>
          <p:nvPr/>
        </p:nvPicPr>
        <p:blipFill>
          <a:blip r:embed="rId2"/>
          <a:stretch>
            <a:fillRect/>
          </a:stretch>
        </p:blipFill>
        <p:spPr>
          <a:xfrm>
            <a:off x="231002" y="2204864"/>
            <a:ext cx="3583036" cy="203834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4421221" y="332656"/>
            <a:ext cx="4094129" cy="5844307"/>
          </a:xfrm>
        </p:spPr>
        <p:txBody>
          <a:bodyPr>
            <a:normAutofit fontScale="85000" lnSpcReduction="20000"/>
          </a:bodyPr>
          <a:lstStyle/>
          <a:p>
            <a:pPr>
              <a:lnSpc>
                <a:spcPct val="110000"/>
              </a:lnSpc>
            </a:pPr>
            <a:r>
              <a:rPr lang="en-GB" sz="2800" dirty="0"/>
              <a:t>Statutory obligation</a:t>
            </a:r>
          </a:p>
          <a:p>
            <a:pPr>
              <a:lnSpc>
                <a:spcPct val="110000"/>
              </a:lnSpc>
            </a:pPr>
            <a:r>
              <a:rPr lang="en-GB" sz="2800" dirty="0"/>
              <a:t>Health and Safety</a:t>
            </a:r>
          </a:p>
          <a:p>
            <a:pPr>
              <a:lnSpc>
                <a:spcPct val="110000"/>
              </a:lnSpc>
            </a:pPr>
            <a:r>
              <a:rPr lang="en-GB" sz="2800" dirty="0"/>
              <a:t>Legal Requirements</a:t>
            </a:r>
          </a:p>
          <a:p>
            <a:pPr>
              <a:lnSpc>
                <a:spcPct val="110000"/>
              </a:lnSpc>
            </a:pPr>
            <a:r>
              <a:rPr lang="en-GB" sz="2800" dirty="0"/>
              <a:t>Fire Risk Assessment</a:t>
            </a:r>
          </a:p>
          <a:p>
            <a:pPr>
              <a:lnSpc>
                <a:spcPct val="110000"/>
              </a:lnSpc>
            </a:pPr>
            <a:r>
              <a:rPr lang="en-GB" sz="2800" dirty="0"/>
              <a:t>Alcohol Licences</a:t>
            </a:r>
          </a:p>
          <a:p>
            <a:pPr>
              <a:lnSpc>
                <a:spcPct val="110000"/>
              </a:lnSpc>
            </a:pPr>
            <a:r>
              <a:rPr lang="en-GB" sz="2800" dirty="0"/>
              <a:t>Entertainment and Events</a:t>
            </a:r>
          </a:p>
          <a:p>
            <a:pPr>
              <a:lnSpc>
                <a:spcPct val="110000"/>
              </a:lnSpc>
            </a:pPr>
            <a:r>
              <a:rPr lang="en-GB" sz="2800" dirty="0"/>
              <a:t>Package Travel Directives</a:t>
            </a:r>
          </a:p>
          <a:p>
            <a:pPr>
              <a:lnSpc>
                <a:spcPct val="110000"/>
              </a:lnSpc>
            </a:pPr>
            <a:r>
              <a:rPr lang="en-GB" sz="2800" dirty="0"/>
              <a:t>National minimum Wage</a:t>
            </a:r>
          </a:p>
          <a:p>
            <a:pPr>
              <a:lnSpc>
                <a:spcPct val="110000"/>
              </a:lnSpc>
            </a:pPr>
            <a:r>
              <a:rPr lang="en-GB" sz="2800" dirty="0"/>
              <a:t>Include licenced premises </a:t>
            </a:r>
            <a:r>
              <a:rPr lang="en-GB" sz="2800" dirty="0" err="1"/>
              <a:t>ie</a:t>
            </a:r>
            <a:r>
              <a:rPr lang="en-GB" sz="2800" dirty="0"/>
              <a:t> hotels, clubs, pubs </a:t>
            </a:r>
          </a:p>
          <a:p>
            <a:pPr marL="0" indent="0">
              <a:lnSpc>
                <a:spcPct val="110000"/>
              </a:lnSpc>
              <a:buNone/>
            </a:pPr>
            <a:r>
              <a:rPr lang="en-GB" sz="2800" dirty="0"/>
              <a:t>and Holiday Parks</a:t>
            </a:r>
          </a:p>
          <a:p>
            <a:pPr marL="0" indent="0">
              <a:lnSpc>
                <a:spcPct val="110000"/>
              </a:lnSpc>
              <a:buNone/>
            </a:pPr>
            <a:r>
              <a:rPr lang="en-GB" sz="2800" dirty="0">
                <a:hlinkClick r:id="rId3"/>
              </a:rPr>
              <a:t>https://www.visitbritain.org/visitengland-launches-latest-edition-pink-book</a:t>
            </a:r>
            <a:endParaRPr lang="en-GB" sz="2800" dirty="0"/>
          </a:p>
          <a:p>
            <a:pPr marL="0" indent="0">
              <a:buNone/>
            </a:pPr>
            <a:endParaRPr lang="en-GB" sz="1600" dirty="0"/>
          </a:p>
        </p:txBody>
      </p:sp>
    </p:spTree>
    <p:extLst>
      <p:ext uri="{BB962C8B-B14F-4D97-AF65-F5344CB8AC3E}">
        <p14:creationId xmlns:p14="http://schemas.microsoft.com/office/powerpoint/2010/main" val="2964202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anchor="b">
            <a:normAutofit/>
          </a:bodyPr>
          <a:lstStyle/>
          <a:p>
            <a:r>
              <a:rPr lang="en-GB" sz="4700"/>
              <a:t>Licences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0060" y="2872899"/>
            <a:ext cx="3182691" cy="3320668"/>
          </a:xfrm>
        </p:spPr>
        <p:txBody>
          <a:bodyPr>
            <a:normAutofit/>
          </a:bodyPr>
          <a:lstStyle/>
          <a:p>
            <a:pPr lvl="0"/>
            <a:r>
              <a:rPr lang="en-GB" sz="1900"/>
              <a:t>Premises Licence</a:t>
            </a:r>
          </a:p>
          <a:p>
            <a:pPr lvl="0"/>
            <a:r>
              <a:rPr lang="en-GB" sz="1900"/>
              <a:t>Personal Licence </a:t>
            </a:r>
          </a:p>
          <a:p>
            <a:pPr lvl="0"/>
            <a:r>
              <a:rPr lang="en-GB" sz="1900"/>
              <a:t>TV and copyright Licences</a:t>
            </a:r>
          </a:p>
          <a:p>
            <a:pPr lvl="0"/>
            <a:r>
              <a:rPr lang="en-GB" sz="1900"/>
              <a:t>Building and planning</a:t>
            </a:r>
          </a:p>
          <a:p>
            <a:pPr lvl="0"/>
            <a:r>
              <a:rPr lang="en-GB" sz="1900"/>
              <a:t>Signage</a:t>
            </a:r>
          </a:p>
          <a:p>
            <a:endParaRPr lang="en-GB" sz="1900"/>
          </a:p>
        </p:txBody>
      </p:sp>
      <p:pic>
        <p:nvPicPr>
          <p:cNvPr id="5" name="Picture 4" descr="Rolls of blueprints">
            <a:extLst>
              <a:ext uri="{FF2B5EF4-FFF2-40B4-BE49-F238E27FC236}">
                <a16:creationId xmlns:a16="http://schemas.microsoft.com/office/drawing/2014/main" id="{6FAD85EB-2E7F-79E5-B719-B46E4085C85F}"/>
              </a:ext>
            </a:extLst>
          </p:cNvPr>
          <p:cNvPicPr>
            <a:picLocks noChangeAspect="1"/>
          </p:cNvPicPr>
          <p:nvPr/>
        </p:nvPicPr>
        <p:blipFill rotWithShape="1">
          <a:blip r:embed="rId2"/>
          <a:srcRect l="49862" r="-3" b="-3"/>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18418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4700"/>
              <a:t>Alcohol Licences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r>
              <a:rPr lang="en-GB" sz="1900"/>
              <a:t>Alcohol Legislation</a:t>
            </a:r>
          </a:p>
          <a:p>
            <a:r>
              <a:rPr lang="en-GB" sz="1900"/>
              <a:t>Local Authority administration and enforcement</a:t>
            </a:r>
          </a:p>
          <a:p>
            <a:r>
              <a:rPr lang="en-GB" sz="1900"/>
              <a:t>Licencing Committees</a:t>
            </a:r>
          </a:p>
          <a:p>
            <a:r>
              <a:rPr lang="en-GB" sz="1900"/>
              <a:t>Local Authorities consult on their licencing policies every 3 years</a:t>
            </a:r>
          </a:p>
          <a:p>
            <a:r>
              <a:rPr lang="en-GB" sz="1900"/>
              <a:t>Types of Licences – Hotels v bars, restaurants, clubs and holiday parks</a:t>
            </a:r>
          </a:p>
          <a:p>
            <a:endParaRPr lang="en-GB" sz="1900"/>
          </a:p>
        </p:txBody>
      </p:sp>
    </p:spTree>
    <p:extLst>
      <p:ext uri="{BB962C8B-B14F-4D97-AF65-F5344CB8AC3E}">
        <p14:creationId xmlns:p14="http://schemas.microsoft.com/office/powerpoint/2010/main" val="1250876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dirty="0"/>
              <a:t>            </a:t>
            </a:r>
            <a:r>
              <a:rPr lang="en-GB" b="1" dirty="0"/>
              <a:t>Entertainment</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vert="horz" lIns="91440" tIns="45720" rIns="91440" bIns="45720" rtlCol="0" anchor="ctr">
            <a:noAutofit/>
          </a:bodyPr>
          <a:lstStyle/>
          <a:p>
            <a:pPr lvl="0"/>
            <a:endParaRPr lang="en-GB" sz="1900"/>
          </a:p>
          <a:p>
            <a:pPr lvl="0"/>
            <a:r>
              <a:rPr lang="en-GB" sz="2400" dirty="0"/>
              <a:t>Entertainment Licences</a:t>
            </a:r>
            <a:endParaRPr lang="en-GB" sz="2400" dirty="0">
              <a:cs typeface="Calibri"/>
            </a:endParaRPr>
          </a:p>
          <a:p>
            <a:pPr lvl="0"/>
            <a:r>
              <a:rPr lang="en-GB" sz="2400" dirty="0"/>
              <a:t>Live Music Licence Act 2012</a:t>
            </a:r>
            <a:endParaRPr lang="en-GB" sz="2400" dirty="0">
              <a:cs typeface="Calibri"/>
            </a:endParaRPr>
          </a:p>
          <a:p>
            <a:pPr lvl="0"/>
            <a:r>
              <a:rPr lang="en-GB" sz="2400" dirty="0"/>
              <a:t>Dancing as show or as an activity for customers to take part in</a:t>
            </a:r>
            <a:endParaRPr lang="en-GB" sz="2400" dirty="0">
              <a:cs typeface="Calibri"/>
            </a:endParaRPr>
          </a:p>
          <a:p>
            <a:pPr lvl="0"/>
            <a:r>
              <a:rPr lang="en-GB" sz="2400" dirty="0"/>
              <a:t>Films</a:t>
            </a:r>
            <a:endParaRPr lang="en-GB" sz="2400" dirty="0">
              <a:cs typeface="Calibri"/>
            </a:endParaRPr>
          </a:p>
          <a:p>
            <a:pPr lvl="0"/>
            <a:r>
              <a:rPr lang="en-GB" sz="2400" dirty="0"/>
              <a:t>Plays</a:t>
            </a:r>
            <a:endParaRPr lang="en-GB" sz="2400" dirty="0">
              <a:cs typeface="Calibri"/>
            </a:endParaRPr>
          </a:p>
          <a:p>
            <a:pPr lvl="0"/>
            <a:r>
              <a:rPr lang="en-GB" sz="2400" dirty="0"/>
              <a:t>Indoor Sporting Events</a:t>
            </a:r>
            <a:endParaRPr lang="en-GB" sz="2400" dirty="0">
              <a:cs typeface="Calibri"/>
            </a:endParaRPr>
          </a:p>
          <a:p>
            <a:pPr lvl="0"/>
            <a:r>
              <a:rPr lang="en-GB" sz="2400" dirty="0"/>
              <a:t>Music</a:t>
            </a:r>
            <a:endParaRPr lang="en-GB" sz="2400" dirty="0">
              <a:cs typeface="Calibri"/>
            </a:endParaRPr>
          </a:p>
          <a:p>
            <a:pPr lvl="0"/>
            <a:r>
              <a:rPr lang="en-GB" sz="2400" dirty="0"/>
              <a:t>Live Music Act 2012</a:t>
            </a:r>
            <a:endParaRPr lang="en-GB" sz="2400" dirty="0">
              <a:cs typeface="Calibri"/>
            </a:endParaRPr>
          </a:p>
          <a:p>
            <a:r>
              <a:rPr lang="en-GB" sz="2400" dirty="0"/>
              <a:t>Late night refreshments  (11pm-5pm) has to be a licenced activity</a:t>
            </a:r>
            <a:endParaRPr lang="en-GB" sz="2400" dirty="0">
              <a:cs typeface="Calibri"/>
            </a:endParaRPr>
          </a:p>
          <a:p>
            <a:pPr lvl="0"/>
            <a:r>
              <a:rPr lang="en-GB" sz="2400" dirty="0"/>
              <a:t>50 people plus need door staff with licences</a:t>
            </a:r>
            <a:endParaRPr lang="en-GB" sz="2400" dirty="0">
              <a:cs typeface="Calibri"/>
            </a:endParaRPr>
          </a:p>
          <a:p>
            <a:endParaRPr lang="en-GB" sz="1900"/>
          </a:p>
        </p:txBody>
      </p:sp>
    </p:spTree>
    <p:extLst>
      <p:ext uri="{BB962C8B-B14F-4D97-AF65-F5344CB8AC3E}">
        <p14:creationId xmlns:p14="http://schemas.microsoft.com/office/powerpoint/2010/main" val="590509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able, indoor, glass, beverage&#10;&#10;Description automatically generated">
            <a:extLst>
              <a:ext uri="{FF2B5EF4-FFF2-40B4-BE49-F238E27FC236}">
                <a16:creationId xmlns:a16="http://schemas.microsoft.com/office/drawing/2014/main" id="{5D6F6776-24A1-4F97-8067-4BE49962B5E5}"/>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971" r="14048"/>
          <a:stretch/>
        </p:blipFill>
        <p:spPr>
          <a:xfrm>
            <a:off x="42315" y="540240"/>
            <a:ext cx="2816049" cy="6362374"/>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07975821-176A-F943-B024-31C302304522}"/>
              </a:ext>
            </a:extLst>
          </p:cNvPr>
          <p:cNvSpPr>
            <a:spLocks noGrp="1"/>
          </p:cNvSpPr>
          <p:nvPr>
            <p:ph idx="1"/>
          </p:nvPr>
        </p:nvSpPr>
        <p:spPr>
          <a:xfrm>
            <a:off x="2650148" y="445063"/>
            <a:ext cx="6516216" cy="6552728"/>
          </a:xfrm>
        </p:spPr>
        <p:txBody>
          <a:bodyPr anchor="t">
            <a:noAutofit/>
          </a:bodyPr>
          <a:lstStyle/>
          <a:p>
            <a:pPr>
              <a:lnSpc>
                <a:spcPct val="100000"/>
              </a:lnSpc>
            </a:pPr>
            <a:r>
              <a:rPr lang="en-GB" sz="1800" dirty="0"/>
              <a:t>Regulation of the sale and supply of alcohol, the provision of entertainment and the provision of late-night refreshment, about offences relating to alcohol and for connected purposes.</a:t>
            </a:r>
          </a:p>
          <a:p>
            <a:pPr>
              <a:lnSpc>
                <a:spcPct val="100000"/>
              </a:lnSpc>
            </a:pPr>
            <a:r>
              <a:rPr lang="en-GB" sz="1800" b="1" dirty="0"/>
              <a:t> an Act of the Parliament </a:t>
            </a:r>
            <a:r>
              <a:rPr lang="en-GB" sz="1800" dirty="0"/>
              <a:t>of the UK. The Act establishes a single </a:t>
            </a:r>
            <a:r>
              <a:rPr lang="en-GB" sz="1800" b="1" dirty="0"/>
              <a:t>integrated scheme for licensing premises in England and Wales </a:t>
            </a:r>
            <a:r>
              <a:rPr lang="en-GB" sz="1800" dirty="0"/>
              <a:t>which are used for the sale or supply of alcohol, to provide regulated entertainment, or to provide late night refreshment. </a:t>
            </a:r>
            <a:r>
              <a:rPr lang="en-GB" sz="1800" dirty="0">
                <a:hlinkClick r:id="rId4"/>
              </a:rPr>
              <a:t>Wikipedia</a:t>
            </a:r>
            <a:endParaRPr lang="en-GB" sz="1800" dirty="0"/>
          </a:p>
          <a:p>
            <a:pPr>
              <a:lnSpc>
                <a:spcPct val="100000"/>
              </a:lnSpc>
            </a:pPr>
            <a:r>
              <a:rPr lang="en-GB" sz="1800" dirty="0"/>
              <a:t>It has brought new regulations, new powers for the police, new flexible hours for licensees, and it </a:t>
            </a:r>
            <a:r>
              <a:rPr lang="en-GB" sz="1800" b="1" dirty="0"/>
              <a:t>modernises some quite historic old licensing acts.</a:t>
            </a:r>
          </a:p>
          <a:p>
            <a:pPr>
              <a:lnSpc>
                <a:spcPct val="100000"/>
              </a:lnSpc>
            </a:pPr>
            <a:r>
              <a:rPr lang="en-GB" sz="1800" dirty="0"/>
              <a:t>With this new legislation there are </a:t>
            </a:r>
            <a:r>
              <a:rPr lang="en-GB" sz="1800" b="1" dirty="0"/>
              <a:t>four main objectives </a:t>
            </a:r>
            <a:r>
              <a:rPr lang="en-GB" sz="1800" dirty="0"/>
              <a:t>that licensees have to support. </a:t>
            </a:r>
          </a:p>
          <a:p>
            <a:pPr>
              <a:lnSpc>
                <a:spcPct val="100000"/>
              </a:lnSpc>
            </a:pPr>
            <a:r>
              <a:rPr lang="en-GB" sz="1800" dirty="0"/>
              <a:t>prevention of crime and disorder, </a:t>
            </a:r>
          </a:p>
          <a:p>
            <a:pPr>
              <a:lnSpc>
                <a:spcPct val="100000"/>
              </a:lnSpc>
            </a:pPr>
            <a:r>
              <a:rPr lang="en-GB" sz="1800" dirty="0"/>
              <a:t>public safety, </a:t>
            </a:r>
          </a:p>
          <a:p>
            <a:pPr>
              <a:lnSpc>
                <a:spcPct val="100000"/>
              </a:lnSpc>
            </a:pPr>
            <a:r>
              <a:rPr lang="en-GB" sz="1800" dirty="0"/>
              <a:t>prevention of public nuisance, </a:t>
            </a:r>
          </a:p>
          <a:p>
            <a:pPr>
              <a:lnSpc>
                <a:spcPct val="100000"/>
              </a:lnSpc>
            </a:pPr>
            <a:r>
              <a:rPr lang="en-GB" sz="1800" dirty="0"/>
              <a:t>and the fourth one is protection of children from harm. </a:t>
            </a:r>
          </a:p>
          <a:p>
            <a:pPr>
              <a:lnSpc>
                <a:spcPct val="100000"/>
              </a:lnSpc>
            </a:pPr>
            <a:r>
              <a:rPr lang="en-GB" sz="1800" dirty="0"/>
              <a:t>example, a licensee allows noisy behaviour, the police can ask for a review of that licence on the grounds of the </a:t>
            </a:r>
            <a:r>
              <a:rPr lang="en-GB" sz="1800" b="1" dirty="0"/>
              <a:t>applicant not supporting the crime and disorder initiative</a:t>
            </a:r>
            <a:endParaRPr lang="en-US" sz="1800" b="1" dirty="0"/>
          </a:p>
        </p:txBody>
      </p:sp>
      <p:sp>
        <p:nvSpPr>
          <p:cNvPr id="2" name="Title 1">
            <a:extLst>
              <a:ext uri="{FF2B5EF4-FFF2-40B4-BE49-F238E27FC236}">
                <a16:creationId xmlns:a16="http://schemas.microsoft.com/office/drawing/2014/main" id="{83DF4F98-5779-C643-AE40-9B45A197A572}"/>
              </a:ext>
            </a:extLst>
          </p:cNvPr>
          <p:cNvSpPr>
            <a:spLocks noGrp="1"/>
          </p:cNvSpPr>
          <p:nvPr>
            <p:ph type="title"/>
          </p:nvPr>
        </p:nvSpPr>
        <p:spPr>
          <a:xfrm>
            <a:off x="18593" y="62203"/>
            <a:ext cx="3002962" cy="450992"/>
          </a:xfrm>
        </p:spPr>
        <p:txBody>
          <a:bodyPr>
            <a:normAutofit fontScale="90000"/>
          </a:bodyPr>
          <a:lstStyle/>
          <a:p>
            <a:r>
              <a:rPr lang="en-GB" b="1" dirty="0"/>
              <a:t>Licensing Act 2003</a:t>
            </a:r>
            <a:endParaRPr lang="en-US" b="1" dirty="0"/>
          </a:p>
        </p:txBody>
      </p:sp>
    </p:spTree>
    <p:extLst>
      <p:ext uri="{BB962C8B-B14F-4D97-AF65-F5344CB8AC3E}">
        <p14:creationId xmlns:p14="http://schemas.microsoft.com/office/powerpoint/2010/main" val="904767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847666" y="9729"/>
            <a:ext cx="5086350" cy="1338696"/>
          </a:xfrm>
        </p:spPr>
        <p:txBody>
          <a:bodyPr vert="horz" lIns="91440" tIns="45720" rIns="91440" bIns="45720" rtlCol="0" anchor="ctr">
            <a:normAutofit/>
          </a:bodyPr>
          <a:lstStyle/>
          <a:p>
            <a:pPr defTabSz="914400"/>
            <a:br>
              <a:rPr lang="en-US" sz="2800" dirty="0"/>
            </a:br>
            <a:r>
              <a:rPr lang="en-US" sz="2800" b="1" dirty="0"/>
              <a:t>Licensing Act 2003</a:t>
            </a:r>
            <a:br>
              <a:rPr lang="en-US" sz="2800" dirty="0"/>
            </a:br>
            <a:endParaRPr lang="en-US" sz="2800" dirty="0"/>
          </a:p>
        </p:txBody>
      </p:sp>
      <p:pic>
        <p:nvPicPr>
          <p:cNvPr id="11" name="Picture 10" descr="A person sitting at a table with wine glasses&#10;&#10;Description automatically generated">
            <a:extLst>
              <a:ext uri="{FF2B5EF4-FFF2-40B4-BE49-F238E27FC236}">
                <a16:creationId xmlns:a16="http://schemas.microsoft.com/office/drawing/2014/main" id="{E0B34797-2FD1-4FD3-A5A8-A705414FDEE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176" r="43361" b="-2"/>
          <a:stretch/>
        </p:blipFill>
        <p:spPr>
          <a:xfrm>
            <a:off x="20"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a:noFill/>
        </p:spPr>
      </p:pic>
      <p:sp>
        <p:nvSpPr>
          <p:cNvPr id="3" name="Content Placeholder 2"/>
          <p:cNvSpPr>
            <a:spLocks noGrp="1"/>
          </p:cNvSpPr>
          <p:nvPr>
            <p:ph sz="half" idx="1"/>
          </p:nvPr>
        </p:nvSpPr>
        <p:spPr>
          <a:xfrm>
            <a:off x="3275856" y="1196752"/>
            <a:ext cx="5086350" cy="5256584"/>
          </a:xfrm>
        </p:spPr>
        <p:txBody>
          <a:bodyPr vert="horz" lIns="91440" tIns="45720" rIns="91440" bIns="45720" rtlCol="0" anchor="t">
            <a:normAutofit fontScale="92500" lnSpcReduction="10000"/>
          </a:bodyPr>
          <a:lstStyle/>
          <a:p>
            <a:pPr indent="-228600" defTabSz="914400" fontAlgn="base">
              <a:lnSpc>
                <a:spcPct val="110000"/>
              </a:lnSpc>
            </a:pPr>
            <a:r>
              <a:rPr lang="en-US" sz="2400" dirty="0"/>
              <a:t>Most hotels also like to provide guests with alcohol as well as food. </a:t>
            </a:r>
          </a:p>
          <a:p>
            <a:pPr indent="-228600" defTabSz="914400" fontAlgn="base">
              <a:lnSpc>
                <a:spcPct val="110000"/>
              </a:lnSpc>
            </a:pPr>
            <a:r>
              <a:rPr lang="en-US" sz="2400" dirty="0"/>
              <a:t>The </a:t>
            </a:r>
            <a:r>
              <a:rPr lang="en-US" sz="2400" b="1" dirty="0"/>
              <a:t>Act dictates all aspects of serving </a:t>
            </a:r>
            <a:r>
              <a:rPr lang="en-US" sz="2400" dirty="0"/>
              <a:t>alcohol such as the cleanliness of optics, pipes and glasses as well as the unit measures which you can advertise and sell at. </a:t>
            </a:r>
          </a:p>
          <a:p>
            <a:pPr indent="-228600" defTabSz="914400" fontAlgn="base">
              <a:lnSpc>
                <a:spcPct val="110000"/>
              </a:lnSpc>
            </a:pPr>
            <a:r>
              <a:rPr lang="en-US" sz="2400" dirty="0"/>
              <a:t>need a ‘public room’ to be converted into a bar to serve alcoholic beverages.</a:t>
            </a:r>
          </a:p>
          <a:p>
            <a:pPr indent="-228600" defTabSz="914400" fontAlgn="base">
              <a:lnSpc>
                <a:spcPct val="110000"/>
              </a:lnSpc>
            </a:pPr>
            <a:r>
              <a:rPr lang="en-US" sz="2400" dirty="0"/>
              <a:t>planning to serve alcohol </a:t>
            </a:r>
            <a:r>
              <a:rPr lang="en-US" sz="2400" u="sng" dirty="0"/>
              <a:t>during mealtimes </a:t>
            </a:r>
            <a:r>
              <a:rPr lang="en-US" sz="2400" dirty="0"/>
              <a:t>you will need </a:t>
            </a:r>
            <a:r>
              <a:rPr lang="en-US" sz="2400" b="1" dirty="0"/>
              <a:t>a residential and restaurant </a:t>
            </a:r>
            <a:r>
              <a:rPr lang="en-US" sz="2400" b="1" dirty="0" err="1"/>
              <a:t>licence</a:t>
            </a:r>
            <a:r>
              <a:rPr lang="en-US" sz="2400" dirty="0"/>
              <a:t> which is sometimes known as a </a:t>
            </a:r>
            <a:r>
              <a:rPr lang="en-US" sz="2400" b="1" dirty="0"/>
              <a:t>Function’s </a:t>
            </a:r>
            <a:r>
              <a:rPr lang="en-US" sz="2400" b="1" dirty="0" err="1"/>
              <a:t>Licence</a:t>
            </a:r>
            <a:r>
              <a:rPr lang="en-US" sz="2400" b="1" dirty="0"/>
              <a:t>. </a:t>
            </a:r>
          </a:p>
          <a:p>
            <a:pPr indent="-228600" defTabSz="914400"/>
            <a:endParaRPr lang="en-US" sz="1700" dirty="0"/>
          </a:p>
        </p:txBody>
      </p:sp>
    </p:spTree>
    <p:extLst>
      <p:ext uri="{BB962C8B-B14F-4D97-AF65-F5344CB8AC3E}">
        <p14:creationId xmlns:p14="http://schemas.microsoft.com/office/powerpoint/2010/main" val="50471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29BF4C-2BF0-6E45-9D08-44DAF7659218}"/>
              </a:ext>
            </a:extLst>
          </p:cNvPr>
          <p:cNvSpPr>
            <a:spLocks noGrp="1"/>
          </p:cNvSpPr>
          <p:nvPr>
            <p:ph type="title"/>
          </p:nvPr>
        </p:nvSpPr>
        <p:spPr>
          <a:xfrm>
            <a:off x="429369" y="238539"/>
            <a:ext cx="8263890" cy="512129"/>
          </a:xfrm>
        </p:spPr>
        <p:txBody>
          <a:bodyPr vert="horz" lIns="91440" tIns="45720" rIns="91440" bIns="45720" rtlCol="0" anchor="b">
            <a:normAutofit fontScale="90000"/>
          </a:bodyPr>
          <a:lstStyle/>
          <a:p>
            <a:pPr defTabSz="914400"/>
            <a:r>
              <a:rPr lang="en-US" sz="3600" dirty="0"/>
              <a:t>Other Licensing </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 name="connsiteX0" fmla="*/ 0 w 8229600"/>
              <a:gd name="connsiteY0" fmla="*/ 0 h 18288"/>
              <a:gd name="connsiteX1" fmla="*/ 521208 w 8229600"/>
              <a:gd name="connsiteY1" fmla="*/ 0 h 18288"/>
              <a:gd name="connsiteX2" fmla="*/ 960120 w 8229600"/>
              <a:gd name="connsiteY2" fmla="*/ 0 h 18288"/>
              <a:gd name="connsiteX3" fmla="*/ 1481328 w 8229600"/>
              <a:gd name="connsiteY3" fmla="*/ 0 h 18288"/>
              <a:gd name="connsiteX4" fmla="*/ 2167128 w 8229600"/>
              <a:gd name="connsiteY4" fmla="*/ 0 h 18288"/>
              <a:gd name="connsiteX5" fmla="*/ 2935224 w 8229600"/>
              <a:gd name="connsiteY5" fmla="*/ 0 h 18288"/>
              <a:gd name="connsiteX6" fmla="*/ 3785616 w 8229600"/>
              <a:gd name="connsiteY6" fmla="*/ 0 h 18288"/>
              <a:gd name="connsiteX7" fmla="*/ 4636008 w 8229600"/>
              <a:gd name="connsiteY7" fmla="*/ 0 h 18288"/>
              <a:gd name="connsiteX8" fmla="*/ 5239512 w 8229600"/>
              <a:gd name="connsiteY8" fmla="*/ 0 h 18288"/>
              <a:gd name="connsiteX9" fmla="*/ 6007608 w 8229600"/>
              <a:gd name="connsiteY9" fmla="*/ 0 h 18288"/>
              <a:gd name="connsiteX10" fmla="*/ 6693408 w 8229600"/>
              <a:gd name="connsiteY10" fmla="*/ 0 h 18288"/>
              <a:gd name="connsiteX11" fmla="*/ 7296912 w 8229600"/>
              <a:gd name="connsiteY11" fmla="*/ 0 h 18288"/>
              <a:gd name="connsiteX12" fmla="*/ 8229600 w 8229600"/>
              <a:gd name="connsiteY12" fmla="*/ 0 h 18288"/>
              <a:gd name="connsiteX13" fmla="*/ 8229600 w 8229600"/>
              <a:gd name="connsiteY13" fmla="*/ 18288 h 18288"/>
              <a:gd name="connsiteX14" fmla="*/ 7626096 w 8229600"/>
              <a:gd name="connsiteY14" fmla="*/ 18288 h 18288"/>
              <a:gd name="connsiteX15" fmla="*/ 7022592 w 8229600"/>
              <a:gd name="connsiteY15" fmla="*/ 18288 h 18288"/>
              <a:gd name="connsiteX16" fmla="*/ 6172200 w 8229600"/>
              <a:gd name="connsiteY16" fmla="*/ 18288 h 18288"/>
              <a:gd name="connsiteX17" fmla="*/ 5650992 w 8229600"/>
              <a:gd name="connsiteY17" fmla="*/ 18288 h 18288"/>
              <a:gd name="connsiteX18" fmla="*/ 4882896 w 8229600"/>
              <a:gd name="connsiteY18" fmla="*/ 18288 h 18288"/>
              <a:gd name="connsiteX19" fmla="*/ 4443984 w 8229600"/>
              <a:gd name="connsiteY19" fmla="*/ 18288 h 18288"/>
              <a:gd name="connsiteX20" fmla="*/ 3758184 w 8229600"/>
              <a:gd name="connsiteY20" fmla="*/ 18288 h 18288"/>
              <a:gd name="connsiteX21" fmla="*/ 3236976 w 8229600"/>
              <a:gd name="connsiteY21" fmla="*/ 18288 h 18288"/>
              <a:gd name="connsiteX22" fmla="*/ 2386584 w 8229600"/>
              <a:gd name="connsiteY22" fmla="*/ 18288 h 18288"/>
              <a:gd name="connsiteX23" fmla="*/ 1947672 w 8229600"/>
              <a:gd name="connsiteY23" fmla="*/ 18288 h 18288"/>
              <a:gd name="connsiteX24" fmla="*/ 1261872 w 8229600"/>
              <a:gd name="connsiteY24" fmla="*/ 18288 h 18288"/>
              <a:gd name="connsiteX25" fmla="*/ 822960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A6DBD0-ECFA-F843-A3FF-B6AD3148EAB4}"/>
              </a:ext>
            </a:extLst>
          </p:cNvPr>
          <p:cNvSpPr>
            <a:spLocks noGrp="1"/>
          </p:cNvSpPr>
          <p:nvPr>
            <p:ph sz="half" idx="1"/>
          </p:nvPr>
        </p:nvSpPr>
        <p:spPr>
          <a:xfrm>
            <a:off x="429369" y="1287047"/>
            <a:ext cx="5327374" cy="5332413"/>
          </a:xfrm>
        </p:spPr>
        <p:txBody>
          <a:bodyPr vert="horz" lIns="91440" tIns="45720" rIns="91440" bIns="45720" rtlCol="0" anchor="t">
            <a:normAutofit fontScale="92500" lnSpcReduction="20000"/>
          </a:bodyPr>
          <a:lstStyle/>
          <a:p>
            <a:pPr indent="-228600" defTabSz="914400">
              <a:lnSpc>
                <a:spcPct val="120000"/>
              </a:lnSpc>
            </a:pPr>
            <a:r>
              <a:rPr lang="en-US" sz="2000" dirty="0"/>
              <a:t>Hotels may need licenses such as:</a:t>
            </a:r>
          </a:p>
          <a:p>
            <a:pPr marL="285750" indent="-228600" defTabSz="914400">
              <a:lnSpc>
                <a:spcPct val="120000"/>
              </a:lnSpc>
            </a:pPr>
            <a:r>
              <a:rPr lang="en-US" sz="2000" b="1" dirty="0"/>
              <a:t>TV </a:t>
            </a:r>
            <a:r>
              <a:rPr lang="en-US" sz="2000" dirty="0"/>
              <a:t>- One TV license of £145.50 will cover up to 15 accommodation units on each site. There is then an additional fee of £145.50 for every 5 extra units.</a:t>
            </a:r>
          </a:p>
          <a:p>
            <a:pPr marL="285750" indent="-228600" defTabSz="914400">
              <a:lnSpc>
                <a:spcPct val="120000"/>
              </a:lnSpc>
            </a:pPr>
            <a:r>
              <a:rPr lang="en-US" sz="2000" b="1" dirty="0"/>
              <a:t>music licenses </a:t>
            </a:r>
            <a:r>
              <a:rPr lang="en-US" sz="2000" dirty="0"/>
              <a:t>- At least two licenses are required to play recorded music in public (whether live, via CDs, tapes, records, radio, TV, background music or other sources) under the Copyright, Designs and Patents Act 1988. Failure to obtain a license for playing music in public amounts to copyright infringement and may result in civil action being taken.</a:t>
            </a:r>
          </a:p>
          <a:p>
            <a:pPr marL="285750" indent="-228600" defTabSz="914400">
              <a:lnSpc>
                <a:spcPct val="120000"/>
              </a:lnSpc>
            </a:pPr>
            <a:r>
              <a:rPr lang="en-US" sz="2000" b="1" dirty="0"/>
              <a:t>Marriage licenses </a:t>
            </a:r>
            <a:r>
              <a:rPr lang="en-US" sz="2000" dirty="0"/>
              <a:t>/ civil ceremonies</a:t>
            </a:r>
          </a:p>
          <a:p>
            <a:pPr marL="285750" indent="-228600" defTabSz="914400">
              <a:lnSpc>
                <a:spcPct val="120000"/>
              </a:lnSpc>
            </a:pPr>
            <a:r>
              <a:rPr lang="en-US" sz="2000" b="1" dirty="0"/>
              <a:t>Live music </a:t>
            </a:r>
            <a:r>
              <a:rPr lang="en-US" sz="2000" dirty="0"/>
              <a:t>/ entertainment license</a:t>
            </a:r>
          </a:p>
          <a:p>
            <a:pPr marL="285750" indent="-228600" defTabSz="914400">
              <a:lnSpc>
                <a:spcPct val="120000"/>
              </a:lnSpc>
            </a:pPr>
            <a:r>
              <a:rPr lang="en-US" sz="2000" b="1" dirty="0"/>
              <a:t>Sporting activities</a:t>
            </a:r>
            <a:r>
              <a:rPr lang="en-US" sz="2000" dirty="0"/>
              <a:t>, trekking, snorkeling etc.</a:t>
            </a:r>
          </a:p>
          <a:p>
            <a:pPr marL="285750" indent="-228600" defTabSz="914400"/>
            <a:endParaRPr lang="en-US" sz="1600" dirty="0"/>
          </a:p>
          <a:p>
            <a:pPr indent="-228600" defTabSz="914400"/>
            <a:endParaRPr lang="en-US" sz="1600" dirty="0"/>
          </a:p>
        </p:txBody>
      </p:sp>
      <p:pic>
        <p:nvPicPr>
          <p:cNvPr id="5" name="Picture 4">
            <a:extLst>
              <a:ext uri="{FF2B5EF4-FFF2-40B4-BE49-F238E27FC236}">
                <a16:creationId xmlns:a16="http://schemas.microsoft.com/office/drawing/2014/main" id="{DBACAA73-E255-0642-99D8-8663A315E1B6}"/>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168" r="24670" b="2"/>
          <a:stretch/>
        </p:blipFill>
        <p:spPr>
          <a:xfrm>
            <a:off x="5868144" y="2089907"/>
            <a:ext cx="2955798" cy="4096512"/>
          </a:xfrm>
          <a:prstGeom prst="rect">
            <a:avLst/>
          </a:prstGeom>
          <a:noFill/>
        </p:spPr>
      </p:pic>
    </p:spTree>
    <p:extLst>
      <p:ext uri="{BB962C8B-B14F-4D97-AF65-F5344CB8AC3E}">
        <p14:creationId xmlns:p14="http://schemas.microsoft.com/office/powerpoint/2010/main" val="2157905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544" y="847600"/>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1041958" y="1233241"/>
            <a:ext cx="2430380" cy="4064628"/>
          </a:xfrm>
        </p:spPr>
        <p:txBody>
          <a:bodyPr>
            <a:normAutofit/>
          </a:bodyPr>
          <a:lstStyle/>
          <a:p>
            <a:r>
              <a:rPr lang="en-GB" dirty="0">
                <a:solidFill>
                  <a:srgbClr val="FFFFFF"/>
                </a:solidFill>
              </a:rPr>
              <a:t>                  </a:t>
            </a:r>
            <a:r>
              <a:rPr lang="en-GB" sz="3600" b="1" dirty="0">
                <a:solidFill>
                  <a:srgbClr val="FFFFFF"/>
                </a:solidFill>
              </a:rPr>
              <a:t>Events</a:t>
            </a:r>
            <a:endParaRPr lang="en-GB" b="1" dirty="0">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0"/>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71133" y="-1"/>
            <a:ext cx="130305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Content Placeholder 1"/>
          <p:cNvSpPr>
            <a:spLocks noGrp="1"/>
          </p:cNvSpPr>
          <p:nvPr>
            <p:ph idx="1"/>
          </p:nvPr>
        </p:nvSpPr>
        <p:spPr>
          <a:xfrm>
            <a:off x="4527953" y="295504"/>
            <a:ext cx="4447405" cy="6136512"/>
          </a:xfrm>
        </p:spPr>
        <p:txBody>
          <a:bodyPr anchor="t">
            <a:normAutofit lnSpcReduction="10000"/>
          </a:bodyPr>
          <a:lstStyle/>
          <a:p>
            <a:pPr lvl="0">
              <a:lnSpc>
                <a:spcPct val="110000"/>
              </a:lnSpc>
              <a:buClr>
                <a:srgbClr val="2DA2BF"/>
              </a:buClr>
            </a:pPr>
            <a:r>
              <a:rPr lang="en-GB" sz="2400" dirty="0"/>
              <a:t>Temporary Events Notices needed to hold one off licensable activities in unlicensed premises</a:t>
            </a:r>
          </a:p>
          <a:p>
            <a:pPr lvl="0">
              <a:lnSpc>
                <a:spcPct val="110000"/>
              </a:lnSpc>
              <a:buClr>
                <a:srgbClr val="2DA2BF"/>
              </a:buClr>
            </a:pPr>
            <a:r>
              <a:rPr lang="en-GB" sz="2400" dirty="0"/>
              <a:t>Maximum 5 per year if no personal licence and 50 if you do</a:t>
            </a:r>
          </a:p>
          <a:p>
            <a:pPr lvl="0">
              <a:lnSpc>
                <a:spcPct val="110000"/>
              </a:lnSpc>
              <a:buClr>
                <a:srgbClr val="2DA2BF"/>
              </a:buClr>
            </a:pPr>
            <a:r>
              <a:rPr lang="en-GB" sz="2400" dirty="0"/>
              <a:t>Maximum of 15 for any premises pa from Jan 2016</a:t>
            </a:r>
          </a:p>
          <a:p>
            <a:pPr lvl="0">
              <a:lnSpc>
                <a:spcPct val="110000"/>
              </a:lnSpc>
              <a:buClr>
                <a:srgbClr val="2DA2BF"/>
              </a:buClr>
            </a:pPr>
            <a:r>
              <a:rPr lang="en-GB" sz="2400" dirty="0"/>
              <a:t>Each event can only last up to 96 hours to a maximum of 15 days pa</a:t>
            </a:r>
          </a:p>
          <a:p>
            <a:pPr lvl="0">
              <a:lnSpc>
                <a:spcPct val="110000"/>
              </a:lnSpc>
              <a:buClr>
                <a:srgbClr val="2DA2BF"/>
              </a:buClr>
            </a:pPr>
            <a:r>
              <a:rPr lang="en-GB" sz="2400" dirty="0"/>
              <a:t>Maximum 499 people </a:t>
            </a:r>
          </a:p>
          <a:p>
            <a:pPr lvl="0">
              <a:lnSpc>
                <a:spcPct val="110000"/>
              </a:lnSpc>
              <a:buClr>
                <a:srgbClr val="2DA2BF"/>
              </a:buClr>
            </a:pPr>
            <a:r>
              <a:rPr lang="en-GB" sz="2400" dirty="0"/>
              <a:t>At least 24 hours between events</a:t>
            </a:r>
          </a:p>
          <a:p>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553792" y="5717905"/>
            <a:ext cx="1328706"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99729" y="6258755"/>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extBox 4">
            <a:extLst>
              <a:ext uri="{FF2B5EF4-FFF2-40B4-BE49-F238E27FC236}">
                <a16:creationId xmlns:a16="http://schemas.microsoft.com/office/drawing/2014/main" id="{1D3201CE-A52D-BF75-EB97-9228A4020E5D}"/>
              </a:ext>
            </a:extLst>
          </p:cNvPr>
          <p:cNvSpPr txBox="1"/>
          <p:nvPr/>
        </p:nvSpPr>
        <p:spPr>
          <a:xfrm>
            <a:off x="831074" y="4432255"/>
            <a:ext cx="3396395" cy="1200329"/>
          </a:xfrm>
          <a:prstGeom prst="rect">
            <a:avLst/>
          </a:prstGeom>
          <a:noFill/>
        </p:spPr>
        <p:txBody>
          <a:bodyPr wrap="square" lIns="91440" tIns="45720" rIns="91440" bIns="45720" anchor="t">
            <a:spAutoFit/>
          </a:bodyPr>
          <a:lstStyle/>
          <a:p>
            <a:r>
              <a:rPr lang="en-GB" dirty="0">
                <a:hlinkClick r:id="rId2"/>
              </a:rPr>
              <a:t>https://www.gov.uk/guidance/entertainment-licensing-changes-under-the-live-music-act</a:t>
            </a:r>
            <a:endParaRPr lang="en-US"/>
          </a:p>
          <a:p>
            <a:endParaRPr lang="en-GB" dirty="0">
              <a:cs typeface="Calibri"/>
            </a:endParaRPr>
          </a:p>
        </p:txBody>
      </p:sp>
    </p:spTree>
    <p:extLst>
      <p:ext uri="{BB962C8B-B14F-4D97-AF65-F5344CB8AC3E}">
        <p14:creationId xmlns:p14="http://schemas.microsoft.com/office/powerpoint/2010/main" val="4023254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179512" y="260648"/>
            <a:ext cx="4094129" cy="1325563"/>
          </a:xfrm>
        </p:spPr>
        <p:txBody>
          <a:bodyPr>
            <a:normAutofit/>
          </a:bodyPr>
          <a:lstStyle/>
          <a:p>
            <a:r>
              <a:rPr lang="en-GB" dirty="0"/>
              <a:t>Package Travel Directive</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7CCC7DE9-85AF-0AB8-AC00-B3B66CA65E49}"/>
              </a:ext>
            </a:extLst>
          </p:cNvPr>
          <p:cNvPicPr>
            <a:picLocks noChangeAspect="1"/>
          </p:cNvPicPr>
          <p:nvPr/>
        </p:nvPicPr>
        <p:blipFill>
          <a:blip r:embed="rId2"/>
          <a:stretch>
            <a:fillRect/>
          </a:stretch>
        </p:blipFill>
        <p:spPr>
          <a:xfrm>
            <a:off x="181768" y="1579740"/>
            <a:ext cx="3583036" cy="167506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3946573" y="400080"/>
            <a:ext cx="5083164" cy="5844307"/>
          </a:xfrm>
        </p:spPr>
        <p:txBody>
          <a:bodyPr>
            <a:normAutofit fontScale="92500" lnSpcReduction="20000"/>
          </a:bodyPr>
          <a:lstStyle/>
          <a:p>
            <a:pPr>
              <a:lnSpc>
                <a:spcPct val="110000"/>
              </a:lnSpc>
            </a:pPr>
            <a:r>
              <a:rPr lang="en-GB" sz="2000" b="1" dirty="0"/>
              <a:t>The Package Travel Directive </a:t>
            </a:r>
            <a:r>
              <a:rPr lang="en-GB" sz="2000" dirty="0"/>
              <a:t>(2015/2302/EU) </a:t>
            </a:r>
            <a:r>
              <a:rPr lang="en-GB" sz="2000" b="1" dirty="0"/>
              <a:t>protects European travellers' rights when booking package holidays</a:t>
            </a:r>
            <a:r>
              <a:rPr lang="en-GB" sz="2000" dirty="0"/>
              <a:t>, in terms of cancellation, liability, repatriation and refunds.</a:t>
            </a:r>
          </a:p>
          <a:p>
            <a:pPr>
              <a:lnSpc>
                <a:spcPct val="110000"/>
              </a:lnSpc>
            </a:pPr>
            <a:r>
              <a:rPr lang="en-GB" sz="2000" dirty="0"/>
              <a:t> It applies to both European and foreign traders selling travel packages to European travellers, be it directly or via a retailer</a:t>
            </a:r>
          </a:p>
          <a:p>
            <a:pPr>
              <a:lnSpc>
                <a:spcPct val="110000"/>
              </a:lnSpc>
            </a:pPr>
            <a:endParaRPr lang="en-GB" sz="2000" dirty="0"/>
          </a:p>
          <a:p>
            <a:pPr>
              <a:lnSpc>
                <a:spcPct val="110000"/>
              </a:lnSpc>
            </a:pPr>
            <a:r>
              <a:rPr lang="en-GB" sz="2000" dirty="0"/>
              <a:t>Combined products – 2 or more Tourism related product</a:t>
            </a:r>
          </a:p>
          <a:p>
            <a:pPr>
              <a:lnSpc>
                <a:spcPct val="110000"/>
              </a:lnSpc>
            </a:pPr>
            <a:r>
              <a:rPr lang="en-GB" sz="2000" dirty="0"/>
              <a:t>European Law</a:t>
            </a:r>
          </a:p>
          <a:p>
            <a:pPr>
              <a:lnSpc>
                <a:spcPct val="110000"/>
              </a:lnSpc>
            </a:pPr>
            <a:r>
              <a:rPr lang="en-GB" sz="2000" dirty="0"/>
              <a:t>May include dinner out packages, activities or travel</a:t>
            </a:r>
          </a:p>
          <a:p>
            <a:pPr>
              <a:lnSpc>
                <a:spcPct val="110000"/>
              </a:lnSpc>
            </a:pPr>
            <a:r>
              <a:rPr lang="en-GB" sz="2000" dirty="0"/>
              <a:t>Monies taken must be held in Trust  or bonded until guest leaves</a:t>
            </a:r>
          </a:p>
          <a:p>
            <a:pPr>
              <a:lnSpc>
                <a:spcPct val="110000"/>
              </a:lnSpc>
            </a:pPr>
            <a:r>
              <a:rPr lang="en-GB" sz="2000" dirty="0"/>
              <a:t>Establishment will be legally responsible for the package</a:t>
            </a:r>
          </a:p>
          <a:p>
            <a:pPr>
              <a:lnSpc>
                <a:spcPct val="110000"/>
              </a:lnSpc>
            </a:pPr>
            <a:endParaRPr lang="en-GB" sz="2000" dirty="0"/>
          </a:p>
          <a:p>
            <a:endParaRPr lang="en-GB" sz="1300" dirty="0"/>
          </a:p>
        </p:txBody>
      </p:sp>
      <p:sp>
        <p:nvSpPr>
          <p:cNvPr id="8" name="TextBox 7">
            <a:extLst>
              <a:ext uri="{FF2B5EF4-FFF2-40B4-BE49-F238E27FC236}">
                <a16:creationId xmlns:a16="http://schemas.microsoft.com/office/drawing/2014/main" id="{FB2BE747-5D0E-F824-34E0-9DE645B938D3}"/>
              </a:ext>
            </a:extLst>
          </p:cNvPr>
          <p:cNvSpPr txBox="1"/>
          <p:nvPr/>
        </p:nvSpPr>
        <p:spPr>
          <a:xfrm>
            <a:off x="113254" y="4099281"/>
            <a:ext cx="2839065" cy="1200329"/>
          </a:xfrm>
          <a:prstGeom prst="rect">
            <a:avLst/>
          </a:prstGeom>
          <a:noFill/>
        </p:spPr>
        <p:txBody>
          <a:bodyPr wrap="square" lIns="91440" tIns="45720" rIns="91440" bIns="45720" anchor="t">
            <a:spAutoFit/>
          </a:bodyPr>
          <a:lstStyle/>
          <a:p>
            <a:r>
              <a:rPr lang="en-GB" dirty="0">
                <a:hlinkClick r:id="rId3"/>
              </a:rPr>
              <a:t>https://www.abtot.com/?url=https://www.abtot.com/regulation</a:t>
            </a:r>
            <a:endParaRPr lang="en-US"/>
          </a:p>
          <a:p>
            <a:endParaRPr lang="en-GB" dirty="0">
              <a:cs typeface="Calibri"/>
            </a:endParaRPr>
          </a:p>
        </p:txBody>
      </p:sp>
    </p:spTree>
    <p:extLst>
      <p:ext uri="{BB962C8B-B14F-4D97-AF65-F5344CB8AC3E}">
        <p14:creationId xmlns:p14="http://schemas.microsoft.com/office/powerpoint/2010/main" val="1311790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39941" y="35271"/>
            <a:ext cx="4045020" cy="1325563"/>
          </a:xfrm>
        </p:spPr>
        <p:txBody>
          <a:bodyPr>
            <a:normAutofit/>
          </a:bodyPr>
          <a:lstStyle/>
          <a:p>
            <a:br>
              <a:rPr lang="en-GB" sz="2800" b="1" dirty="0"/>
            </a:br>
            <a:r>
              <a:rPr lang="en-GB" sz="2800" b="1" dirty="0"/>
              <a:t>Health &amp; Safety</a:t>
            </a:r>
            <a:r>
              <a:rPr lang="en-GB" sz="2800" dirty="0"/>
              <a:t>  </a:t>
            </a:r>
            <a:br>
              <a:rPr lang="en-GB" sz="2800" dirty="0"/>
            </a:br>
            <a:endParaRPr lang="en-GB" sz="2800" dirty="0"/>
          </a:p>
        </p:txBody>
      </p:sp>
      <p:sp>
        <p:nvSpPr>
          <p:cNvPr id="12" name="Freeform: Shape 1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8992" y="1"/>
            <a:ext cx="866357"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0" y="1360834"/>
            <a:ext cx="5301070" cy="5532437"/>
          </a:xfrm>
        </p:spPr>
        <p:txBody>
          <a:bodyPr vert="horz" lIns="91440" tIns="45720" rIns="91440" bIns="45720" rtlCol="0" anchor="t">
            <a:normAutofit/>
          </a:bodyPr>
          <a:lstStyle/>
          <a:p>
            <a:pPr marL="0" indent="0" fontAlgn="base">
              <a:buNone/>
            </a:pPr>
            <a:endParaRPr lang="en-GB" sz="1300" dirty="0"/>
          </a:p>
          <a:p>
            <a:r>
              <a:rPr lang="en-GB" sz="2400" b="1" dirty="0"/>
              <a:t>Some of the more common kinds of hotel and resort accidents that often cause serious injury include the following:</a:t>
            </a:r>
            <a:endParaRPr lang="en-GB" sz="2400" dirty="0">
              <a:cs typeface="Calibri"/>
            </a:endParaRPr>
          </a:p>
          <a:p>
            <a:r>
              <a:rPr lang="en-GB" sz="2400" dirty="0"/>
              <a:t>Swimming pool </a:t>
            </a:r>
            <a:r>
              <a:rPr lang="en-GB" sz="2400" b="1" dirty="0"/>
              <a:t>accidents</a:t>
            </a:r>
            <a:r>
              <a:rPr lang="en-GB" sz="2400" dirty="0"/>
              <a:t>.</a:t>
            </a:r>
            <a:endParaRPr lang="en-GB" sz="2400" dirty="0">
              <a:cs typeface="Calibri"/>
            </a:endParaRPr>
          </a:p>
          <a:p>
            <a:r>
              <a:rPr lang="en-GB" sz="2400" dirty="0"/>
              <a:t>Food poisoning.</a:t>
            </a:r>
            <a:endParaRPr lang="en-GB" sz="2400" dirty="0">
              <a:cs typeface="Calibri"/>
            </a:endParaRPr>
          </a:p>
          <a:p>
            <a:r>
              <a:rPr lang="en-GB" sz="2400" dirty="0"/>
              <a:t>Hot tub </a:t>
            </a:r>
            <a:r>
              <a:rPr lang="en-GB" sz="2400" b="1" dirty="0"/>
              <a:t>accidents</a:t>
            </a:r>
            <a:r>
              <a:rPr lang="en-GB" sz="2400" dirty="0"/>
              <a:t>.</a:t>
            </a:r>
            <a:endParaRPr lang="en-GB" sz="2400" dirty="0">
              <a:cs typeface="Calibri"/>
            </a:endParaRPr>
          </a:p>
          <a:p>
            <a:r>
              <a:rPr lang="en-GB" sz="2400" dirty="0"/>
              <a:t>Recreational </a:t>
            </a:r>
            <a:r>
              <a:rPr lang="en-GB" sz="2400" b="1" dirty="0"/>
              <a:t>accidents</a:t>
            </a:r>
            <a:r>
              <a:rPr lang="en-GB" sz="2400" dirty="0"/>
              <a:t>.</a:t>
            </a:r>
            <a:endParaRPr lang="en-GB" sz="2400" dirty="0">
              <a:cs typeface="Calibri"/>
            </a:endParaRPr>
          </a:p>
          <a:p>
            <a:r>
              <a:rPr lang="en-GB" sz="2400" b="1" dirty="0"/>
              <a:t>Accidents</a:t>
            </a:r>
            <a:r>
              <a:rPr lang="en-GB" sz="2400" dirty="0"/>
              <a:t> involving gym equipment.</a:t>
            </a:r>
            <a:endParaRPr lang="en-GB" sz="2400" dirty="0">
              <a:cs typeface="Calibri"/>
            </a:endParaRPr>
          </a:p>
          <a:p>
            <a:r>
              <a:rPr lang="en-GB" sz="2400" b="1" dirty="0"/>
              <a:t>Accidents</a:t>
            </a:r>
            <a:r>
              <a:rPr lang="en-GB" sz="2400" dirty="0"/>
              <a:t> involving defective furniture.</a:t>
            </a:r>
            <a:endParaRPr lang="en-GB" sz="2400" dirty="0">
              <a:cs typeface="Calibri"/>
            </a:endParaRPr>
          </a:p>
          <a:p>
            <a:r>
              <a:rPr lang="en-GB" sz="2400" b="1" dirty="0"/>
              <a:t>Accidents caused</a:t>
            </a:r>
            <a:r>
              <a:rPr lang="en-GB" sz="2400" dirty="0"/>
              <a:t> by inadequate security.</a:t>
            </a:r>
            <a:endParaRPr lang="en-GB" sz="2400" dirty="0">
              <a:cs typeface="Calibri"/>
            </a:endParaRPr>
          </a:p>
          <a:p>
            <a:endParaRPr lang="en-GB" sz="1800" dirty="0"/>
          </a:p>
          <a:p>
            <a:pPr fontAlgn="base"/>
            <a:endParaRPr lang="en-GB" sz="1300" dirty="0"/>
          </a:p>
        </p:txBody>
      </p:sp>
      <p:sp>
        <p:nvSpPr>
          <p:cNvPr id="14"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6138" y="3423959"/>
            <a:ext cx="405617"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ell phone&#10;&#10;Description automatically generated">
            <a:extLst>
              <a:ext uri="{FF2B5EF4-FFF2-40B4-BE49-F238E27FC236}">
                <a16:creationId xmlns:a16="http://schemas.microsoft.com/office/drawing/2014/main" id="{977F0462-B40B-4616-A286-9617EC31241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15388" y="2263364"/>
            <a:ext cx="2835788" cy="168729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201" y="1"/>
            <a:ext cx="1550211"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04058"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5592435" y="5166682"/>
            <a:ext cx="1376793"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7145" y="6033795"/>
            <a:ext cx="1493298"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8772" y="5519196"/>
            <a:ext cx="1005228"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693991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B7051E5-EC7C-46C7-96FE-69AF6C9810A5}"/>
              </a:ext>
            </a:extLst>
          </p:cNvPr>
          <p:cNvSpPr>
            <a:spLocks noGrp="1"/>
          </p:cNvSpPr>
          <p:nvPr>
            <p:ph type="title"/>
          </p:nvPr>
        </p:nvSpPr>
        <p:spPr>
          <a:xfrm>
            <a:off x="628650" y="365125"/>
            <a:ext cx="4045020" cy="1325563"/>
          </a:xfrm>
        </p:spPr>
        <p:txBody>
          <a:bodyPr vert="horz" lIns="91440" tIns="45720" rIns="91440" bIns="45720" rtlCol="0" anchor="ctr">
            <a:normAutofit/>
          </a:bodyPr>
          <a:lstStyle/>
          <a:p>
            <a:pPr defTabSz="914400"/>
            <a:r>
              <a:rPr lang="en-US" sz="4100" kern="1200">
                <a:solidFill>
                  <a:schemeClr val="tx1"/>
                </a:solidFill>
                <a:latin typeface="+mj-lt"/>
                <a:ea typeface="+mj-ea"/>
                <a:cs typeface="+mj-cs"/>
              </a:rPr>
              <a:t>Disney’s Quality Service COMPASS</a:t>
            </a:r>
          </a:p>
        </p:txBody>
      </p:sp>
      <p:sp>
        <p:nvSpPr>
          <p:cNvPr id="11" name="Freeform: Shape 1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8992" y="1"/>
            <a:ext cx="866357"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E9D1B53E-1254-4D76-98E0-A3019C8C5357}"/>
              </a:ext>
            </a:extLst>
          </p:cNvPr>
          <p:cNvSpPr txBox="1"/>
          <p:nvPr/>
        </p:nvSpPr>
        <p:spPr>
          <a:xfrm>
            <a:off x="628650" y="1825625"/>
            <a:ext cx="404502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dirty="0"/>
              <a:t>‘</a:t>
            </a:r>
            <a:r>
              <a:rPr lang="en-US" sz="2000" b="1" dirty="0"/>
              <a:t>The Disney approach</a:t>
            </a:r>
            <a:r>
              <a:rPr lang="en-US" sz="2000" dirty="0"/>
              <a:t>’ is professional development </a:t>
            </a:r>
            <a:r>
              <a:rPr lang="en-US" sz="2000" dirty="0" err="1"/>
              <a:t>programmes</a:t>
            </a:r>
            <a:r>
              <a:rPr lang="en-US" sz="2000" dirty="0"/>
              <a:t> to organisations worldwide.</a:t>
            </a:r>
          </a:p>
          <a:p>
            <a:pPr indent="-228600">
              <a:lnSpc>
                <a:spcPct val="90000"/>
              </a:lnSpc>
              <a:spcAft>
                <a:spcPts val="600"/>
              </a:spcAft>
              <a:buFont typeface="Arial" panose="020B0604020202020204" pitchFamily="34" charset="0"/>
              <a:buChar char="•"/>
            </a:pPr>
            <a:r>
              <a:rPr lang="en-US" sz="2000" dirty="0"/>
              <a:t>Thousands of business practitioners virtually in every industry worldwide, have learnt from these </a:t>
            </a:r>
            <a:r>
              <a:rPr lang="en-US" sz="2000" dirty="0" err="1"/>
              <a:t>programmes</a:t>
            </a:r>
            <a:r>
              <a:rPr lang="en-US" sz="2000" dirty="0"/>
              <a:t>. </a:t>
            </a:r>
          </a:p>
          <a:p>
            <a:pPr indent="-228600">
              <a:lnSpc>
                <a:spcPct val="90000"/>
              </a:lnSpc>
              <a:spcAft>
                <a:spcPts val="600"/>
              </a:spcAft>
              <a:buFont typeface="Arial" panose="020B0604020202020204" pitchFamily="34" charset="0"/>
              <a:buChar char="•"/>
            </a:pPr>
            <a:r>
              <a:rPr lang="en-US" sz="2000" dirty="0"/>
              <a:t>They have found by using Disney best practices as a beacon and a benchmark for corporate practices has brought </a:t>
            </a:r>
            <a:r>
              <a:rPr lang="en-US" sz="2000" b="1" dirty="0"/>
              <a:t>great success.</a:t>
            </a:r>
          </a:p>
        </p:txBody>
      </p:sp>
      <p:sp>
        <p:nvSpPr>
          <p:cNvPr id="13" name="Oval 1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6138" y="3423959"/>
            <a:ext cx="405617"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8E36789B-DC21-494B-A2C0-26FF1060C42B}"/>
              </a:ext>
            </a:extLst>
          </p:cNvPr>
          <p:cNvPicPr>
            <a:picLocks noGrp="1" noChangeAspect="1"/>
          </p:cNvPicPr>
          <p:nvPr>
            <p:ph idx="1"/>
          </p:nvPr>
        </p:nvPicPr>
        <p:blipFill>
          <a:blip r:embed="rId2"/>
          <a:stretch>
            <a:fillRect/>
          </a:stretch>
        </p:blipFill>
        <p:spPr>
          <a:xfrm>
            <a:off x="5915388" y="1703296"/>
            <a:ext cx="2835788" cy="280743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5" name="Freeform: Shape 1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201" y="1"/>
            <a:ext cx="1550211"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04058"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5592435" y="5166682"/>
            <a:ext cx="1376793"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7145" y="6033795"/>
            <a:ext cx="1493298"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8772" y="5519196"/>
            <a:ext cx="1005228"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1179107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6891" y="1119031"/>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FA9DD-9092-4886-BFD0-49ED658828D3}"/>
              </a:ext>
            </a:extLst>
          </p:cNvPr>
          <p:cNvSpPr>
            <a:spLocks noGrp="1"/>
          </p:cNvSpPr>
          <p:nvPr>
            <p:ph type="title"/>
          </p:nvPr>
        </p:nvSpPr>
        <p:spPr>
          <a:xfrm>
            <a:off x="878305" y="1396686"/>
            <a:ext cx="2430380" cy="4064628"/>
          </a:xfrm>
        </p:spPr>
        <p:txBody>
          <a:bodyPr>
            <a:normAutofit/>
          </a:bodyPr>
          <a:lstStyle/>
          <a:p>
            <a:r>
              <a:rPr lang="en-GB">
                <a:solidFill>
                  <a:srgbClr val="FFFFFF"/>
                </a:solidFill>
              </a:rPr>
              <a:t>Compass PT 2: Quality Standards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6512790" y="941148"/>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536" y="4780992"/>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01F8914-11E0-46BF-B99E-CD9F8E7261AD}"/>
              </a:ext>
            </a:extLst>
          </p:cNvPr>
          <p:cNvSpPr>
            <a:spLocks noGrp="1"/>
          </p:cNvSpPr>
          <p:nvPr>
            <p:ph idx="1"/>
          </p:nvPr>
        </p:nvSpPr>
        <p:spPr>
          <a:xfrm>
            <a:off x="4027614" y="692697"/>
            <a:ext cx="4152298" cy="5904656"/>
          </a:xfrm>
        </p:spPr>
        <p:txBody>
          <a:bodyPr>
            <a:normAutofit lnSpcReduction="10000"/>
          </a:bodyPr>
          <a:lstStyle/>
          <a:p>
            <a:r>
              <a:rPr lang="en-GB" sz="2200" dirty="0"/>
              <a:t>Serves two purposes:</a:t>
            </a:r>
            <a:br>
              <a:rPr lang="en-GB" sz="2200" dirty="0"/>
            </a:br>
            <a:r>
              <a:rPr lang="en-GB" sz="2200" dirty="0"/>
              <a:t> Establish criteria for actions necessary to accomplish service strategy </a:t>
            </a:r>
          </a:p>
          <a:p>
            <a:r>
              <a:rPr lang="en-GB" sz="2200" dirty="0"/>
              <a:t>Serve as the measures of Quality Service.</a:t>
            </a:r>
          </a:p>
          <a:p>
            <a:r>
              <a:rPr lang="en-GB" sz="2200" dirty="0"/>
              <a:t>At Disney there are 4 quality standards: </a:t>
            </a:r>
          </a:p>
          <a:p>
            <a:pPr>
              <a:buFont typeface="Wingdings" panose="05000000000000000000" pitchFamily="2" charset="2"/>
              <a:buChar char="ü"/>
            </a:pPr>
            <a:r>
              <a:rPr lang="en-GB" sz="4000" dirty="0">
                <a:solidFill>
                  <a:srgbClr val="FF0000"/>
                </a:solidFill>
              </a:rPr>
              <a:t>safety, </a:t>
            </a:r>
          </a:p>
          <a:p>
            <a:pPr>
              <a:buFont typeface="Wingdings" panose="05000000000000000000" pitchFamily="2" charset="2"/>
              <a:buChar char="ü"/>
            </a:pPr>
            <a:r>
              <a:rPr lang="en-GB" sz="2200" dirty="0"/>
              <a:t>courtesy, </a:t>
            </a:r>
          </a:p>
          <a:p>
            <a:pPr>
              <a:buFont typeface="Wingdings" panose="05000000000000000000" pitchFamily="2" charset="2"/>
              <a:buChar char="ü"/>
            </a:pPr>
            <a:r>
              <a:rPr lang="en-GB" sz="2200" dirty="0"/>
              <a:t>show</a:t>
            </a:r>
          </a:p>
          <a:p>
            <a:pPr>
              <a:buFont typeface="Wingdings" panose="05000000000000000000" pitchFamily="2" charset="2"/>
              <a:buChar char="ü"/>
            </a:pPr>
            <a:r>
              <a:rPr lang="en-GB" sz="2200" dirty="0"/>
              <a:t>efficiency.</a:t>
            </a:r>
          </a:p>
          <a:p>
            <a:r>
              <a:rPr lang="en-GB" sz="2200" dirty="0"/>
              <a:t>These are in a </a:t>
            </a:r>
            <a:r>
              <a:rPr lang="en-GB" sz="2200" u="sng" dirty="0"/>
              <a:t>strict order of priority </a:t>
            </a:r>
            <a:r>
              <a:rPr lang="en-GB" sz="2200" dirty="0"/>
              <a:t>for efficiency.</a:t>
            </a:r>
          </a:p>
          <a:p>
            <a:r>
              <a:rPr lang="en-GB" sz="2200" dirty="0"/>
              <a:t>Every business will have a unique common purpose and its own quality standards</a:t>
            </a:r>
            <a:r>
              <a:rPr lang="en-GB" sz="1600" dirty="0"/>
              <a:t>.</a:t>
            </a:r>
          </a:p>
        </p:txBody>
      </p:sp>
    </p:spTree>
    <p:extLst>
      <p:ext uri="{BB962C8B-B14F-4D97-AF65-F5344CB8AC3E}">
        <p14:creationId xmlns:p14="http://schemas.microsoft.com/office/powerpoint/2010/main" val="2716097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DE322-530F-42BB-BAC8-A3927B2653FE}"/>
              </a:ext>
            </a:extLst>
          </p:cNvPr>
          <p:cNvSpPr>
            <a:spLocks noGrp="1"/>
          </p:cNvSpPr>
          <p:nvPr>
            <p:ph type="title"/>
          </p:nvPr>
        </p:nvSpPr>
        <p:spPr>
          <a:xfrm>
            <a:off x="35496" y="116632"/>
            <a:ext cx="7886700" cy="1325563"/>
          </a:xfrm>
        </p:spPr>
        <p:txBody>
          <a:bodyPr>
            <a:noAutofit/>
          </a:bodyPr>
          <a:lstStyle/>
          <a:p>
            <a:r>
              <a:rPr lang="en-GB" sz="2800" dirty="0"/>
              <a:t>Deputies don't expect to file charges in child's drowning at Henrietta hotel</a:t>
            </a:r>
          </a:p>
        </p:txBody>
      </p:sp>
      <p:pic>
        <p:nvPicPr>
          <p:cNvPr id="4" name="Online Media 3" title="Deputies don't expect to file charges in child's drowning at Henrietta hotel">
            <a:hlinkClick r:id="" action="ppaction://media"/>
            <a:extLst>
              <a:ext uri="{FF2B5EF4-FFF2-40B4-BE49-F238E27FC236}">
                <a16:creationId xmlns:a16="http://schemas.microsoft.com/office/drawing/2014/main" id="{AAB0A3D1-B779-41EF-9D06-7217C0CCC965}"/>
              </a:ext>
            </a:extLst>
          </p:cNvPr>
          <p:cNvPicPr>
            <a:picLocks noGrp="1" noRot="1" noChangeAspect="1"/>
          </p:cNvPicPr>
          <p:nvPr>
            <p:ph idx="1"/>
            <a:videoFile r:link="rId1"/>
          </p:nvPr>
        </p:nvPicPr>
        <p:blipFill>
          <a:blip r:embed="rId3"/>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664563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805A49D-9734-824B-A935-6A7439367FDD}"/>
              </a:ext>
            </a:extLst>
          </p:cNvPr>
          <p:cNvSpPr>
            <a:spLocks noGrp="1"/>
          </p:cNvSpPr>
          <p:nvPr>
            <p:ph type="title"/>
          </p:nvPr>
        </p:nvSpPr>
        <p:spPr>
          <a:xfrm>
            <a:off x="628650" y="365125"/>
            <a:ext cx="7886700" cy="1325563"/>
          </a:xfrm>
        </p:spPr>
        <p:txBody>
          <a:bodyPr>
            <a:normAutofit/>
          </a:bodyPr>
          <a:lstStyle/>
          <a:p>
            <a:r>
              <a:rPr lang="en-GB" sz="3600" b="1" dirty="0"/>
              <a:t>Common attraction accidents and incidents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0511168-6FF2-BAC4-6F1D-4BC006F4CB3A}"/>
              </a:ext>
            </a:extLst>
          </p:cNvPr>
          <p:cNvSpPr>
            <a:spLocks noGrp="1"/>
          </p:cNvSpPr>
          <p:nvPr>
            <p:ph idx="1"/>
          </p:nvPr>
        </p:nvSpPr>
        <p:spPr>
          <a:xfrm>
            <a:off x="628650" y="1825625"/>
            <a:ext cx="7886700" cy="4351338"/>
          </a:xfrm>
        </p:spPr>
        <p:txBody>
          <a:bodyPr>
            <a:normAutofit/>
          </a:bodyPr>
          <a:lstStyle/>
          <a:p>
            <a:r>
              <a:rPr lang="en-GB" sz="1900" u="sng" dirty="0">
                <a:hlinkClick r:id="rId2"/>
              </a:rPr>
              <a:t>Oakwood Theme Park </a:t>
            </a:r>
          </a:p>
          <a:p>
            <a:r>
              <a:rPr lang="en-GB" sz="1900" dirty="0">
                <a:hlinkClick r:id="rId2"/>
              </a:rPr>
              <a:t>https://www.westerntelegraph.co.uk/news/23072206.health-safety-executive-investigate-oakwood-theme-park-incident/</a:t>
            </a:r>
            <a:endParaRPr lang="en-GB" sz="1900" dirty="0"/>
          </a:p>
          <a:p>
            <a:endParaRPr lang="en-GB" sz="1900" dirty="0"/>
          </a:p>
          <a:p>
            <a:r>
              <a:rPr lang="en-GB" sz="1900" dirty="0"/>
              <a:t>Alton Towers - </a:t>
            </a:r>
            <a:r>
              <a:rPr lang="en-GB" sz="1900" b="1" i="0" dirty="0">
                <a:effectLst/>
                <a:latin typeface="arial" panose="020B0604020202020204" pitchFamily="34" charset="0"/>
              </a:rPr>
              <a:t>In July 1982, a 15-year-old boy drowned, in 1984, a 20-year-old drowned, and in July 1987 an 18-year-old was also killed in the pool</a:t>
            </a:r>
            <a:r>
              <a:rPr lang="en-GB" sz="1900" b="0" i="0" dirty="0">
                <a:effectLst/>
                <a:latin typeface="arial" panose="020B0604020202020204" pitchFamily="34" charset="0"/>
              </a:rPr>
              <a:t>. The three other deaths involved an electrocution, a heart attack and a passenger suffered fatal injuries when their face smashed onto a rock during a ride</a:t>
            </a:r>
          </a:p>
          <a:p>
            <a:r>
              <a:rPr lang="en-GB" sz="1900" dirty="0">
                <a:hlinkClick r:id="rId3"/>
              </a:rPr>
              <a:t>https://www.mirror.co.uk/news/uk-news/alton-towers-rollercoaster-crash-worlds-5822862</a:t>
            </a:r>
            <a:endParaRPr lang="en-GB" sz="1900" dirty="0">
              <a:latin typeface="arial" panose="020B0604020202020204" pitchFamily="34" charset="0"/>
            </a:endParaRPr>
          </a:p>
          <a:p>
            <a:endParaRPr lang="en-GB" sz="1900" dirty="0"/>
          </a:p>
          <a:p>
            <a:r>
              <a:rPr lang="en-GB" sz="1900" dirty="0">
                <a:hlinkClick r:id="rId4"/>
              </a:rPr>
              <a:t>https://www.cbc.ca/news/world/amusement-park-accidents-1.4226320</a:t>
            </a:r>
            <a:endParaRPr lang="en-GB" sz="1900" dirty="0"/>
          </a:p>
          <a:p>
            <a:endParaRPr lang="en-GB" sz="1900" dirty="0"/>
          </a:p>
        </p:txBody>
      </p:sp>
    </p:spTree>
    <p:extLst>
      <p:ext uri="{BB962C8B-B14F-4D97-AF65-F5344CB8AC3E}">
        <p14:creationId xmlns:p14="http://schemas.microsoft.com/office/powerpoint/2010/main" val="10191855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11">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56495"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7C980DD-2515-4672-9C98-4D83584D2AEE}"/>
              </a:ext>
            </a:extLst>
          </p:cNvPr>
          <p:cNvSpPr>
            <a:spLocks noGrp="1"/>
          </p:cNvSpPr>
          <p:nvPr>
            <p:ph type="title"/>
          </p:nvPr>
        </p:nvSpPr>
        <p:spPr>
          <a:xfrm>
            <a:off x="107504" y="0"/>
            <a:ext cx="3588597" cy="620688"/>
          </a:xfrm>
        </p:spPr>
        <p:txBody>
          <a:bodyPr>
            <a:normAutofit fontScale="90000"/>
          </a:bodyPr>
          <a:lstStyle/>
          <a:p>
            <a:br>
              <a:rPr lang="en-GB" sz="2800" dirty="0"/>
            </a:br>
            <a:r>
              <a:rPr lang="en-GB" sz="2800" b="1" dirty="0"/>
              <a:t>Environmental Law</a:t>
            </a:r>
            <a:br>
              <a:rPr lang="en-GB" sz="2800" b="1" dirty="0"/>
            </a:br>
            <a:endParaRPr lang="en-GB" sz="2800" b="1" dirty="0"/>
          </a:p>
        </p:txBody>
      </p:sp>
      <p:sp>
        <p:nvSpPr>
          <p:cNvPr id="3" name="Content Placeholder 2">
            <a:extLst>
              <a:ext uri="{FF2B5EF4-FFF2-40B4-BE49-F238E27FC236}">
                <a16:creationId xmlns:a16="http://schemas.microsoft.com/office/drawing/2014/main" id="{7F28B0F0-6CDA-43C1-AF66-60AC0DFF744D}"/>
              </a:ext>
            </a:extLst>
          </p:cNvPr>
          <p:cNvSpPr>
            <a:spLocks noGrp="1"/>
          </p:cNvSpPr>
          <p:nvPr>
            <p:ph idx="1"/>
          </p:nvPr>
        </p:nvSpPr>
        <p:spPr>
          <a:xfrm>
            <a:off x="31426" y="476672"/>
            <a:ext cx="5472608" cy="6408712"/>
          </a:xfrm>
        </p:spPr>
        <p:txBody>
          <a:bodyPr>
            <a:normAutofit/>
          </a:bodyPr>
          <a:lstStyle/>
          <a:p>
            <a:endParaRPr lang="en-GB" sz="900" dirty="0"/>
          </a:p>
          <a:p>
            <a:pPr marL="0" indent="0">
              <a:buNone/>
            </a:pPr>
            <a:r>
              <a:rPr lang="en-GB" sz="1800" dirty="0"/>
              <a:t>Environmental risk is a reality in the </a:t>
            </a:r>
            <a:r>
              <a:rPr lang="en-GB" sz="1800" b="1" dirty="0"/>
              <a:t>everyday operation of a hotels and attractions</a:t>
            </a:r>
            <a:r>
              <a:rPr lang="en-GB" sz="1800" dirty="0"/>
              <a:t>. </a:t>
            </a:r>
          </a:p>
          <a:p>
            <a:r>
              <a:rPr lang="en-GB" sz="1800" dirty="0"/>
              <a:t>Meeting </a:t>
            </a:r>
            <a:r>
              <a:rPr lang="en-GB" sz="1800" b="1" dirty="0"/>
              <a:t>standards </a:t>
            </a:r>
            <a:r>
              <a:rPr lang="en-GB" sz="1800" dirty="0"/>
              <a:t>for outside air intake, mould risks, asbestos management during renovation and maintenance, lead-based paint maintenance and leaking underground tanks are universal concerns. </a:t>
            </a:r>
          </a:p>
          <a:p>
            <a:r>
              <a:rPr lang="en-GB" sz="1800" dirty="0"/>
              <a:t>As </a:t>
            </a:r>
            <a:r>
              <a:rPr lang="en-GB" sz="1800" b="1" dirty="0"/>
              <a:t>environmental issues are regulated</a:t>
            </a:r>
            <a:r>
              <a:rPr lang="en-GB" sz="1800" dirty="0"/>
              <a:t> by federal, state and local laws and regulations, protecting the legal rights of the hotel means knowing these requirements and how to comply with them. (Laws &amp; Regulations, 2020)</a:t>
            </a:r>
          </a:p>
          <a:p>
            <a:pPr marL="0" indent="0">
              <a:buNone/>
            </a:pPr>
            <a:r>
              <a:rPr lang="en-GB" sz="1800" b="1" dirty="0"/>
              <a:t>Sustainable Development And Building Green</a:t>
            </a:r>
          </a:p>
          <a:p>
            <a:r>
              <a:rPr lang="en-GB" sz="1800" b="1" dirty="0"/>
              <a:t>Eco-friendly and LEED-certified hotels </a:t>
            </a:r>
            <a:r>
              <a:rPr lang="en-GB" sz="1800" dirty="0"/>
              <a:t>are now the norm today.</a:t>
            </a:r>
          </a:p>
          <a:p>
            <a:r>
              <a:rPr lang="en-GB" sz="1800" dirty="0"/>
              <a:t> Hotels are becoming </a:t>
            </a:r>
            <a:r>
              <a:rPr lang="en-GB" sz="1800" b="1" dirty="0"/>
              <a:t>leaders in </a:t>
            </a:r>
            <a:r>
              <a:rPr lang="en-GB" sz="1800" dirty="0"/>
              <a:t>energy savings, sustainable development practices and the use of environmentally friendly construction materials. </a:t>
            </a:r>
          </a:p>
          <a:p>
            <a:r>
              <a:rPr lang="en-GB" sz="1800" b="1" dirty="0"/>
              <a:t>Meeting legal requirements </a:t>
            </a:r>
            <a:r>
              <a:rPr lang="en-GB" sz="1800" dirty="0"/>
              <a:t>for obtaining approvals for development and renovation, applications for tax credits or reimbursement all require detailed knowledge.</a:t>
            </a:r>
          </a:p>
        </p:txBody>
      </p:sp>
      <p:pic>
        <p:nvPicPr>
          <p:cNvPr id="5" name="Picture 4" descr="A picture containing text, green&#10;&#10;Description automatically generated">
            <a:extLst>
              <a:ext uri="{FF2B5EF4-FFF2-40B4-BE49-F238E27FC236}">
                <a16:creationId xmlns:a16="http://schemas.microsoft.com/office/drawing/2014/main" id="{F27C73B0-8561-4A4C-8042-EF87DCD0E3A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02690" y="1124744"/>
            <a:ext cx="2795114" cy="2340907"/>
          </a:xfrm>
          <a:prstGeom prst="rect">
            <a:avLst/>
          </a:prstGeom>
          <a:ln>
            <a:noFill/>
          </a:ln>
          <a:effectLst>
            <a:outerShdw blurRad="190500" algn="tl" rotWithShape="0">
              <a:srgbClr val="000000">
                <a:alpha val="70000"/>
              </a:srgbClr>
            </a:outerShdw>
          </a:effectLst>
        </p:spPr>
      </p:pic>
      <p:sp>
        <p:nvSpPr>
          <p:cNvPr id="6" name="TextBox 5">
            <a:extLst>
              <a:ext uri="{FF2B5EF4-FFF2-40B4-BE49-F238E27FC236}">
                <a16:creationId xmlns:a16="http://schemas.microsoft.com/office/drawing/2014/main" id="{2D1DE883-5011-3841-9451-513D6DA445ED}"/>
              </a:ext>
            </a:extLst>
          </p:cNvPr>
          <p:cNvSpPr txBox="1"/>
          <p:nvPr/>
        </p:nvSpPr>
        <p:spPr>
          <a:xfrm>
            <a:off x="5504034" y="4437112"/>
            <a:ext cx="3532462" cy="1200329"/>
          </a:xfrm>
          <a:prstGeom prst="rect">
            <a:avLst/>
          </a:prstGeom>
          <a:noFill/>
        </p:spPr>
        <p:txBody>
          <a:bodyPr wrap="square">
            <a:spAutoFit/>
          </a:bodyPr>
          <a:lstStyle/>
          <a:p>
            <a:r>
              <a:rPr lang="en-GB" dirty="0">
                <a:hlinkClick r:id="rId4"/>
              </a:rPr>
              <a:t>https://tidyplanet.co.uk/what-does-the-environment-bill-mean-for-the-hospitality-industry/</a:t>
            </a:r>
            <a:endParaRPr lang="en-GB" dirty="0"/>
          </a:p>
          <a:p>
            <a:endParaRPr lang="en-GB" dirty="0"/>
          </a:p>
        </p:txBody>
      </p:sp>
    </p:spTree>
    <p:extLst>
      <p:ext uri="{BB962C8B-B14F-4D97-AF65-F5344CB8AC3E}">
        <p14:creationId xmlns:p14="http://schemas.microsoft.com/office/powerpoint/2010/main" val="917875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164BBF5-428E-421B-96A1-A0CC363E28D2}"/>
              </a:ext>
            </a:extLst>
          </p:cNvPr>
          <p:cNvSpPr>
            <a:spLocks noGrp="1"/>
          </p:cNvSpPr>
          <p:nvPr>
            <p:ph type="title"/>
          </p:nvPr>
        </p:nvSpPr>
        <p:spPr>
          <a:xfrm>
            <a:off x="628650" y="365125"/>
            <a:ext cx="4045020" cy="1325563"/>
          </a:xfrm>
        </p:spPr>
        <p:txBody>
          <a:bodyPr vert="horz" lIns="91440" tIns="45720" rIns="91440" bIns="45720" rtlCol="0" anchor="ctr">
            <a:normAutofit/>
          </a:bodyPr>
          <a:lstStyle/>
          <a:p>
            <a:pPr defTabSz="914400"/>
            <a:r>
              <a:rPr lang="en-US" sz="4400" b="1"/>
              <a:t>Environmental law </a:t>
            </a:r>
          </a:p>
        </p:txBody>
      </p:sp>
      <p:sp>
        <p:nvSpPr>
          <p:cNvPr id="12" name="Freeform: Shape 11">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8992" y="1"/>
            <a:ext cx="866357"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7A300EE-FCF5-40E0-A08F-BDC496884DF9}"/>
              </a:ext>
            </a:extLst>
          </p:cNvPr>
          <p:cNvSpPr>
            <a:spLocks noGrp="1"/>
          </p:cNvSpPr>
          <p:nvPr>
            <p:ph sz="half" idx="1"/>
          </p:nvPr>
        </p:nvSpPr>
        <p:spPr>
          <a:xfrm>
            <a:off x="107504" y="1825625"/>
            <a:ext cx="5040560" cy="4351338"/>
          </a:xfrm>
        </p:spPr>
        <p:txBody>
          <a:bodyPr vert="horz" lIns="91440" tIns="45720" rIns="91440" bIns="45720" rtlCol="0">
            <a:noAutofit/>
          </a:bodyPr>
          <a:lstStyle/>
          <a:p>
            <a:pPr indent="-228600" defTabSz="914400">
              <a:lnSpc>
                <a:spcPct val="100000"/>
              </a:lnSpc>
            </a:pPr>
            <a:r>
              <a:rPr lang="en-US" sz="2000" dirty="0"/>
              <a:t>Environmental law is increasingly a European and an international issue, due to the cross border issues of air and water pollution, and man made climate change .</a:t>
            </a:r>
          </a:p>
          <a:p>
            <a:pPr indent="-228600" defTabSz="914400">
              <a:lnSpc>
                <a:spcPct val="100000"/>
              </a:lnSpc>
            </a:pPr>
            <a:r>
              <a:rPr lang="en-US" sz="2000" dirty="0"/>
              <a:t>The </a:t>
            </a:r>
            <a:r>
              <a:rPr lang="en-US" sz="2000" b="1" dirty="0"/>
              <a:t>Control of Pollution Act </a:t>
            </a:r>
            <a:r>
              <a:rPr lang="en-US" sz="2000" dirty="0"/>
              <a:t>was passed to cover a number of environmental issues such as air, noise, water and atmospheric pollution as well as waste on land. </a:t>
            </a:r>
          </a:p>
          <a:p>
            <a:pPr indent="-228600" defTabSz="914400">
              <a:lnSpc>
                <a:spcPct val="100000"/>
              </a:lnSpc>
            </a:pPr>
            <a:r>
              <a:rPr lang="en-US" sz="2000" dirty="0"/>
              <a:t>Established in 1974, the </a:t>
            </a:r>
            <a:r>
              <a:rPr lang="en-US" sz="2000" b="1" dirty="0"/>
              <a:t>Environment Protection Act is the environmental law in the UK </a:t>
            </a:r>
            <a:r>
              <a:rPr lang="en-US" sz="2000" dirty="0"/>
              <a:t>that controls waste management and emissions into the environment. (List Of Environmental Laws | Field, 2018)</a:t>
            </a:r>
          </a:p>
        </p:txBody>
      </p:sp>
      <p:sp>
        <p:nvSpPr>
          <p:cNvPr id="14" name="Oval 13">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6138" y="3423959"/>
            <a:ext cx="473163"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5587670" y="5166682"/>
            <a:ext cx="1376794"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5" name="Picture 4" descr="Shape, arrow&#10;&#10;Description automatically generated">
            <a:extLst>
              <a:ext uri="{FF2B5EF4-FFF2-40B4-BE49-F238E27FC236}">
                <a16:creationId xmlns:a16="http://schemas.microsoft.com/office/drawing/2014/main" id="{FFC51F9A-6A50-46C9-8D12-C785BEB7DB4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3843" r="23344"/>
          <a:stretch/>
        </p:blipFill>
        <p:spPr>
          <a:xfrm>
            <a:off x="5813981" y="1075239"/>
            <a:ext cx="3096452"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p:spPr>
      </p:pic>
      <p:sp>
        <p:nvSpPr>
          <p:cNvPr id="18" name="Freeform: Shape 17">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201" y="1"/>
            <a:ext cx="1550211"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04058"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7145" y="6033795"/>
            <a:ext cx="1493298"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8772" y="5519196"/>
            <a:ext cx="1005228"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528122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2891</Words>
  <Application>Microsoft Office PowerPoint</Application>
  <PresentationFormat>On-screen Show (4:3)</PresentationFormat>
  <Paragraphs>209</Paragraphs>
  <Slides>30</Slides>
  <Notes>1</Notes>
  <HiddenSlides>0</HiddenSlides>
  <MMClips>1</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Hospitality Legislation</vt:lpstr>
      <vt:lpstr>Aims and Objectives  </vt:lpstr>
      <vt:lpstr>What is Hospitality  law? </vt:lpstr>
      <vt:lpstr> Hospitality Laws, regulations &amp; codes </vt:lpstr>
      <vt:lpstr> Hospitality Law: Trends, Unique Challenges And Risks - </vt:lpstr>
      <vt:lpstr> United Kingdom Law relating to the Hospitality Industry  General Regulations, Laws &amp; Industry Practice  </vt:lpstr>
      <vt:lpstr>      How is the UK Law Classified?  </vt:lpstr>
      <vt:lpstr>Civil suits </vt:lpstr>
      <vt:lpstr>Criminal Law</vt:lpstr>
      <vt:lpstr>Business Names Act 1985</vt:lpstr>
      <vt:lpstr>The Trade Descriptions Act 1968</vt:lpstr>
      <vt:lpstr>Credit Card Order 1990 &amp;the Data Protection Act 1998.</vt:lpstr>
      <vt:lpstr>Hotel Proprietors Act 1956</vt:lpstr>
      <vt:lpstr>PowerPoint Presentation</vt:lpstr>
      <vt:lpstr>Pink Book</vt:lpstr>
      <vt:lpstr>Licences</vt:lpstr>
      <vt:lpstr>Alcohol Licences</vt:lpstr>
      <vt:lpstr>            Entertainment</vt:lpstr>
      <vt:lpstr>Licensing Act 2003</vt:lpstr>
      <vt:lpstr> Licensing Act 2003 </vt:lpstr>
      <vt:lpstr>Other Licensing </vt:lpstr>
      <vt:lpstr>                  Events</vt:lpstr>
      <vt:lpstr>Package Travel Directive</vt:lpstr>
      <vt:lpstr> Health &amp; Safety   </vt:lpstr>
      <vt:lpstr>Disney’s Quality Service COMPASS</vt:lpstr>
      <vt:lpstr>Compass PT 2: Quality Standards</vt:lpstr>
      <vt:lpstr>Deputies don't expect to file charges in child's drowning at Henrietta hotel</vt:lpstr>
      <vt:lpstr>Common attraction accidents and incidents </vt:lpstr>
      <vt:lpstr> Environmental Law </vt:lpstr>
      <vt:lpstr>Environmental law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Tablet8</dc:creator>
  <cp:lastModifiedBy>Deborah Jenkins</cp:lastModifiedBy>
  <cp:revision>20</cp:revision>
  <dcterms:created xsi:type="dcterms:W3CDTF">2015-10-07T17:10:51Z</dcterms:created>
  <dcterms:modified xsi:type="dcterms:W3CDTF">2023-03-20T11:40:40Z</dcterms:modified>
</cp:coreProperties>
</file>