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5" r:id="rId5"/>
    <p:sldMasterId id="2147483698" r:id="rId6"/>
    <p:sldMasterId id="2147483722" r:id="rId7"/>
  </p:sldMasterIdLst>
  <p:notesMasterIdLst>
    <p:notesMasterId r:id="rId36"/>
  </p:notesMasterIdLst>
  <p:sldIdLst>
    <p:sldId id="278" r:id="rId8"/>
    <p:sldId id="273" r:id="rId9"/>
    <p:sldId id="288" r:id="rId10"/>
    <p:sldId id="289" r:id="rId11"/>
    <p:sldId id="290" r:id="rId12"/>
    <p:sldId id="260" r:id="rId13"/>
    <p:sldId id="262" r:id="rId14"/>
    <p:sldId id="274" r:id="rId15"/>
    <p:sldId id="268" r:id="rId16"/>
    <p:sldId id="275" r:id="rId17"/>
    <p:sldId id="270" r:id="rId18"/>
    <p:sldId id="269" r:id="rId19"/>
    <p:sldId id="277" r:id="rId20"/>
    <p:sldId id="283" r:id="rId21"/>
    <p:sldId id="284" r:id="rId22"/>
    <p:sldId id="285" r:id="rId23"/>
    <p:sldId id="286" r:id="rId24"/>
    <p:sldId id="279" r:id="rId25"/>
    <p:sldId id="280" r:id="rId26"/>
    <p:sldId id="281" r:id="rId27"/>
    <p:sldId id="287" r:id="rId28"/>
    <p:sldId id="291" r:id="rId29"/>
    <p:sldId id="292" r:id="rId30"/>
    <p:sldId id="293" r:id="rId31"/>
    <p:sldId id="294" r:id="rId32"/>
    <p:sldId id="295" r:id="rId33"/>
    <p:sldId id="296" r:id="rId34"/>
    <p:sldId id="297"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5954" autoAdjust="0"/>
  </p:normalViewPr>
  <p:slideViewPr>
    <p:cSldViewPr>
      <p:cViewPr varScale="1">
        <p:scale>
          <a:sx n="80" d="100"/>
          <a:sy n="80" d="100"/>
        </p:scale>
        <p:origin x="965"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A3B372-BCAD-4897-9C6F-A59F2B70ECF9}" type="datetimeFigureOut">
              <a:rPr lang="en-GB" smtClean="0"/>
              <a:t>15/04/2018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7926C3-F140-468B-B161-B375968E46FA}" type="slidenum">
              <a:rPr lang="en-GB" smtClean="0"/>
              <a:t>‹#›</a:t>
            </a:fld>
            <a:endParaRPr lang="en-GB"/>
          </a:p>
        </p:txBody>
      </p:sp>
    </p:spTree>
    <p:extLst>
      <p:ext uri="{BB962C8B-B14F-4D97-AF65-F5344CB8AC3E}">
        <p14:creationId xmlns:p14="http://schemas.microsoft.com/office/powerpoint/2010/main" val="2012130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1613484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2032669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2973094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2517590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944064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1760892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3265770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3533753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142125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4074940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1146138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4237357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19</a:t>
            </a:fld>
            <a:endParaRPr lang="en-US">
              <a:solidFill>
                <a:prstClr val="black"/>
              </a:solidFill>
            </a:endParaRPr>
          </a:p>
        </p:txBody>
      </p:sp>
    </p:spTree>
    <p:extLst>
      <p:ext uri="{BB962C8B-B14F-4D97-AF65-F5344CB8AC3E}">
        <p14:creationId xmlns:p14="http://schemas.microsoft.com/office/powerpoint/2010/main" val="40651064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319816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3206336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23</a:t>
            </a:fld>
            <a:endParaRPr lang="en-US">
              <a:solidFill>
                <a:prstClr val="black"/>
              </a:solidFill>
            </a:endParaRPr>
          </a:p>
        </p:txBody>
      </p:sp>
    </p:spTree>
    <p:extLst>
      <p:ext uri="{BB962C8B-B14F-4D97-AF65-F5344CB8AC3E}">
        <p14:creationId xmlns:p14="http://schemas.microsoft.com/office/powerpoint/2010/main" val="3502258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24</a:t>
            </a:fld>
            <a:endParaRPr lang="en-US">
              <a:solidFill>
                <a:prstClr val="black"/>
              </a:solidFill>
            </a:endParaRPr>
          </a:p>
        </p:txBody>
      </p:sp>
    </p:spTree>
    <p:extLst>
      <p:ext uri="{BB962C8B-B14F-4D97-AF65-F5344CB8AC3E}">
        <p14:creationId xmlns:p14="http://schemas.microsoft.com/office/powerpoint/2010/main" val="18813247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9299511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23864863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27</a:t>
            </a:fld>
            <a:endParaRPr lang="en-US">
              <a:solidFill>
                <a:prstClr val="black"/>
              </a:solidFill>
            </a:endParaRPr>
          </a:p>
        </p:txBody>
      </p:sp>
    </p:spTree>
    <p:extLst>
      <p:ext uri="{BB962C8B-B14F-4D97-AF65-F5344CB8AC3E}">
        <p14:creationId xmlns:p14="http://schemas.microsoft.com/office/powerpoint/2010/main" val="2956010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5749" eaLnBrk="1" hangingPunct="1">
              <a:spcBef>
                <a:spcPct val="0"/>
              </a:spcBef>
            </a:pPr>
            <a:r>
              <a:rPr lang="en-GB" altLang="en-US" sz="1000" b="1" dirty="0">
                <a:solidFill>
                  <a:srgbClr val="000000"/>
                </a:solidFill>
              </a:rPr>
              <a:t>What is the main purpose of the material?</a:t>
            </a:r>
            <a:br>
              <a:rPr lang="en-GB" altLang="en-US" sz="1000" dirty="0">
                <a:solidFill>
                  <a:srgbClr val="000000"/>
                </a:solidFill>
              </a:rPr>
            </a:br>
            <a:r>
              <a:rPr lang="en-GB" altLang="en-US" sz="1000" dirty="0">
                <a:solidFill>
                  <a:srgbClr val="000000"/>
                </a:solidFill>
              </a:rPr>
              <a:t>Was the material designed to inform and teach?</a:t>
            </a:r>
            <a:br>
              <a:rPr lang="en-GB" altLang="en-US" sz="1000" dirty="0">
                <a:solidFill>
                  <a:srgbClr val="000000"/>
                </a:solidFill>
              </a:rPr>
            </a:br>
            <a:r>
              <a:rPr lang="en-GB" altLang="en-US" sz="1000" dirty="0">
                <a:solidFill>
                  <a:srgbClr val="000000"/>
                </a:solidFill>
              </a:rPr>
              <a:t>Was the material designed to persuade or present an argument?</a:t>
            </a:r>
            <a:br>
              <a:rPr lang="en-GB" altLang="en-US" sz="1000" dirty="0">
                <a:solidFill>
                  <a:srgbClr val="000000"/>
                </a:solidFill>
              </a:rPr>
            </a:br>
            <a:r>
              <a:rPr lang="en-GB" altLang="en-US" sz="1000" dirty="0">
                <a:solidFill>
                  <a:srgbClr val="000000"/>
                </a:solidFill>
              </a:rPr>
              <a:t>Was the purpose of the material to entertain the reader?</a:t>
            </a:r>
          </a:p>
          <a:p>
            <a:pPr defTabSz="1005749" eaLnBrk="1" hangingPunct="1">
              <a:spcBef>
                <a:spcPct val="0"/>
              </a:spcBef>
              <a:buFontTx/>
              <a:buChar char="•"/>
            </a:pPr>
            <a:endParaRPr lang="en-GB" altLang="en-US" sz="1000" dirty="0">
              <a:solidFill>
                <a:srgbClr val="000000"/>
              </a:solidFill>
            </a:endParaRPr>
          </a:p>
          <a:p>
            <a:pPr defTabSz="1005749" eaLnBrk="1" hangingPunct="1">
              <a:spcBef>
                <a:spcPct val="0"/>
              </a:spcBef>
              <a:buFontTx/>
              <a:buChar char="•"/>
            </a:pPr>
            <a:r>
              <a:rPr lang="en-GB" altLang="en-US" sz="1000" b="1" dirty="0">
                <a:solidFill>
                  <a:srgbClr val="000000"/>
                </a:solidFill>
              </a:rPr>
              <a:t>What is the overall value of the material? </a:t>
            </a:r>
            <a:br>
              <a:rPr lang="en-GB" altLang="en-US" sz="1000" dirty="0">
                <a:solidFill>
                  <a:srgbClr val="000000"/>
                </a:solidFill>
              </a:rPr>
            </a:br>
            <a:r>
              <a:rPr lang="en-GB" altLang="en-US" sz="1000" dirty="0">
                <a:solidFill>
                  <a:srgbClr val="000000"/>
                </a:solidFill>
              </a:rPr>
              <a:t>Did the content of the material meet your initial expectations?</a:t>
            </a:r>
            <a:br>
              <a:rPr lang="en-GB" altLang="en-US" sz="1000" dirty="0">
                <a:solidFill>
                  <a:srgbClr val="000000"/>
                </a:solidFill>
              </a:rPr>
            </a:br>
            <a:r>
              <a:rPr lang="en-GB" altLang="en-US" sz="1000" dirty="0">
                <a:solidFill>
                  <a:srgbClr val="000000"/>
                </a:solidFill>
              </a:rPr>
              <a:t>Does the content fulfil any aims or objectives set out at the beginning?</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How is the material organised?</a:t>
            </a:r>
            <a:br>
              <a:rPr lang="en-GB" altLang="en-US" sz="1000" dirty="0">
                <a:solidFill>
                  <a:srgbClr val="000000"/>
                </a:solidFill>
              </a:rPr>
            </a:br>
            <a:r>
              <a:rPr lang="en-GB" altLang="en-US" sz="1000" dirty="0">
                <a:solidFill>
                  <a:srgbClr val="000000"/>
                </a:solidFill>
              </a:rPr>
              <a:t>Is the material structured around a few key topics? </a:t>
            </a:r>
            <a:br>
              <a:rPr lang="en-GB" altLang="en-US" sz="1000" dirty="0">
                <a:solidFill>
                  <a:srgbClr val="000000"/>
                </a:solidFill>
              </a:rPr>
            </a:br>
            <a:r>
              <a:rPr lang="en-GB" altLang="en-US" sz="1000" dirty="0">
                <a:solidFill>
                  <a:srgbClr val="000000"/>
                </a:solidFill>
              </a:rPr>
              <a:t>Is the material presented in a random fashion with no cohesion?</a:t>
            </a:r>
            <a:br>
              <a:rPr lang="en-GB" altLang="en-US" sz="1000" dirty="0">
                <a:solidFill>
                  <a:srgbClr val="000000"/>
                </a:solidFill>
              </a:rPr>
            </a:br>
            <a:r>
              <a:rPr lang="en-GB" altLang="en-US" sz="1000" dirty="0">
                <a:solidFill>
                  <a:srgbClr val="000000"/>
                </a:solidFill>
              </a:rPr>
              <a:t>Does the material jump back and forward between topics? </a:t>
            </a:r>
            <a:br>
              <a:rPr lang="en-GB" altLang="en-US" sz="1000" dirty="0">
                <a:solidFill>
                  <a:srgbClr val="000000"/>
                </a:solidFill>
              </a:rPr>
            </a:br>
            <a:r>
              <a:rPr lang="en-GB" altLang="en-US" sz="1000" dirty="0">
                <a:solidFill>
                  <a:srgbClr val="000000"/>
                </a:solidFill>
              </a:rPr>
              <a:t>Does the author or speaker go off at a tangent all the time?</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Who is the intended audience? </a:t>
            </a:r>
            <a:br>
              <a:rPr lang="en-GB" altLang="en-US" sz="1000" dirty="0">
                <a:solidFill>
                  <a:srgbClr val="000000"/>
                </a:solidFill>
              </a:rPr>
            </a:br>
            <a:r>
              <a:rPr lang="en-GB" altLang="en-US" sz="1000" dirty="0">
                <a:solidFill>
                  <a:srgbClr val="000000"/>
                </a:solidFill>
              </a:rPr>
              <a:t>At whom is the material aimed? Is its intended audience technical, basic or scientific?</a:t>
            </a:r>
            <a:br>
              <a:rPr lang="en-GB" altLang="en-US" sz="1000" dirty="0">
                <a:solidFill>
                  <a:srgbClr val="000000"/>
                </a:solidFill>
              </a:rPr>
            </a:br>
            <a:r>
              <a:rPr lang="en-GB" altLang="en-US" sz="1000" dirty="0">
                <a:solidFill>
                  <a:srgbClr val="000000"/>
                </a:solidFill>
              </a:rPr>
              <a:t>Is the material designed to be an introductory book or an advanced technical journal?</a:t>
            </a:r>
            <a:br>
              <a:rPr lang="en-GB" altLang="en-US" sz="1000" dirty="0">
                <a:solidFill>
                  <a:srgbClr val="000000"/>
                </a:solidFill>
              </a:rPr>
            </a:br>
            <a:r>
              <a:rPr lang="en-GB" altLang="en-US" sz="1000" dirty="0">
                <a:solidFill>
                  <a:srgbClr val="000000"/>
                </a:solidFill>
              </a:rPr>
              <a:t>Is the lecture aimed at level 3 students or level 1 students?</a:t>
            </a:r>
            <a:br>
              <a:rPr lang="en-GB" altLang="en-US" sz="1000" dirty="0">
                <a:solidFill>
                  <a:srgbClr val="000000"/>
                </a:solidFill>
              </a:rPr>
            </a:br>
            <a:endParaRPr lang="en-GB" altLang="en-US" sz="1000" dirty="0">
              <a:solidFill>
                <a:srgbClr val="000000"/>
              </a:solidFill>
            </a:endParaRPr>
          </a:p>
          <a:p>
            <a:pPr defTabSz="1005749" eaLnBrk="1" hangingPunct="1">
              <a:spcBef>
                <a:spcPct val="0"/>
              </a:spcBef>
            </a:pPr>
            <a:r>
              <a:rPr lang="en-GB" altLang="en-US" sz="1000" b="1" dirty="0">
                <a:solidFill>
                  <a:srgbClr val="000000"/>
                </a:solidFill>
              </a:rPr>
              <a:t>What are the writer's assumptions about the audience?</a:t>
            </a:r>
            <a:r>
              <a:rPr lang="en-GB" altLang="en-US" sz="1000" dirty="0">
                <a:solidFill>
                  <a:srgbClr val="000000"/>
                </a:solidFill>
              </a:rPr>
              <a:t> </a:t>
            </a:r>
            <a:br>
              <a:rPr lang="en-GB" altLang="en-US" sz="1000" dirty="0">
                <a:solidFill>
                  <a:srgbClr val="000000"/>
                </a:solidFill>
              </a:rPr>
            </a:br>
            <a:r>
              <a:rPr lang="en-GB" altLang="en-US" sz="1000" dirty="0">
                <a:solidFill>
                  <a:srgbClr val="000000"/>
                </a:solidFill>
              </a:rPr>
              <a:t>Are there assumptions stated at the beginning of the material?</a:t>
            </a:r>
            <a:br>
              <a:rPr lang="en-GB" altLang="en-US" sz="1000" dirty="0">
                <a:solidFill>
                  <a:srgbClr val="000000"/>
                </a:solidFill>
              </a:rPr>
            </a:br>
            <a:r>
              <a:rPr lang="en-GB" altLang="en-US" sz="1000" dirty="0">
                <a:solidFill>
                  <a:srgbClr val="000000"/>
                </a:solidFill>
              </a:rPr>
              <a:t>Are any pre-requisites necessary for using this material?</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kind of language and imagery does the author use?</a:t>
            </a:r>
            <a:br>
              <a:rPr lang="en-GB" altLang="en-US" sz="1000" dirty="0">
                <a:solidFill>
                  <a:srgbClr val="000000"/>
                </a:solidFill>
              </a:rPr>
            </a:br>
            <a:r>
              <a:rPr lang="en-GB" altLang="en-US" sz="1000" dirty="0">
                <a:solidFill>
                  <a:srgbClr val="000000"/>
                </a:solidFill>
              </a:rPr>
              <a:t>Is the material written using good English or are there many slang expressions and acronyms?</a:t>
            </a:r>
            <a:br>
              <a:rPr lang="en-GB" altLang="en-US" sz="1000" dirty="0">
                <a:solidFill>
                  <a:srgbClr val="000000"/>
                </a:solidFill>
              </a:rPr>
            </a:br>
            <a:r>
              <a:rPr lang="en-GB" altLang="en-US" sz="1000" dirty="0">
                <a:solidFill>
                  <a:srgbClr val="000000"/>
                </a:solidFill>
              </a:rPr>
              <a:t>Are there images and/or diagrams to illustrate key points?</a:t>
            </a:r>
            <a:br>
              <a:rPr lang="en-GB" altLang="en-US" sz="1000" dirty="0">
                <a:solidFill>
                  <a:srgbClr val="000000"/>
                </a:solidFill>
              </a:rPr>
            </a:br>
            <a:r>
              <a:rPr lang="en-GB" altLang="en-US" sz="1000" dirty="0">
                <a:solidFill>
                  <a:srgbClr val="000000"/>
                </a:solidFill>
              </a:rPr>
              <a:t>Do you think the language is suitable for the intended audience?</a:t>
            </a:r>
            <a:br>
              <a:rPr lang="en-GB" altLang="en-US" sz="1000" dirty="0">
                <a:solidFill>
                  <a:srgbClr val="000000"/>
                </a:solidFill>
              </a:rPr>
            </a:br>
            <a:br>
              <a:rPr lang="en-GB" altLang="en-US" sz="1000" dirty="0">
                <a:solidFill>
                  <a:srgbClr val="000000"/>
                </a:solidFill>
              </a:rPr>
            </a:br>
            <a:r>
              <a:rPr lang="en-GB" altLang="en-US" sz="1000" b="1" dirty="0">
                <a:solidFill>
                  <a:srgbClr val="000000"/>
                </a:solidFill>
              </a:rPr>
              <a:t>What are its strengths and weaknesses? </a:t>
            </a:r>
            <a:br>
              <a:rPr lang="en-GB" altLang="en-US" sz="1000" dirty="0">
                <a:solidFill>
                  <a:srgbClr val="000000"/>
                </a:solidFill>
              </a:rPr>
            </a:br>
            <a:r>
              <a:rPr lang="en-GB" altLang="en-US" sz="1000" dirty="0">
                <a:solidFill>
                  <a:srgbClr val="000000"/>
                </a:solidFill>
              </a:rPr>
              <a:t>Does the material present arguments for and against specific points?</a:t>
            </a:r>
            <a:br>
              <a:rPr lang="en-GB" altLang="en-US" sz="1000" dirty="0">
                <a:solidFill>
                  <a:srgbClr val="000000"/>
                </a:solidFill>
              </a:rPr>
            </a:br>
            <a:r>
              <a:rPr lang="en-GB" altLang="en-US" sz="1000" dirty="0">
                <a:solidFill>
                  <a:srgbClr val="000000"/>
                </a:solidFill>
              </a:rPr>
              <a:t>Are there many hidden assumptions within the material?</a:t>
            </a:r>
            <a:br>
              <a:rPr lang="en-GB" altLang="en-US" sz="1000" dirty="0">
                <a:solidFill>
                  <a:srgbClr val="000000"/>
                </a:solidFill>
              </a:rPr>
            </a:br>
            <a:r>
              <a:rPr lang="en-GB" altLang="en-US" sz="1000" dirty="0">
                <a:solidFill>
                  <a:srgbClr val="000000"/>
                </a:solidFill>
              </a:rPr>
              <a:t>When asked to critically appraise a section of material, which is often the case in exam questions, your review should provide </a:t>
            </a:r>
            <a:r>
              <a:rPr lang="en-GB" altLang="en-US" sz="1000" b="1" dirty="0">
                <a:solidFill>
                  <a:srgbClr val="000000"/>
                </a:solidFill>
              </a:rPr>
              <a:t>information</a:t>
            </a:r>
            <a:r>
              <a:rPr lang="en-GB" altLang="en-US" sz="1000" dirty="0">
                <a:solidFill>
                  <a:srgbClr val="000000"/>
                </a:solidFill>
              </a:rPr>
              <a:t>, </a:t>
            </a:r>
            <a:r>
              <a:rPr lang="en-GB" altLang="en-US" sz="1000" b="1" dirty="0">
                <a:solidFill>
                  <a:srgbClr val="000000"/>
                </a:solidFill>
              </a:rPr>
              <a:t>interpretation</a:t>
            </a:r>
            <a:r>
              <a:rPr lang="en-GB" altLang="en-US" sz="1000" dirty="0">
                <a:solidFill>
                  <a:srgbClr val="000000"/>
                </a:solidFill>
              </a:rPr>
              <a:t>, and </a:t>
            </a:r>
            <a:r>
              <a:rPr lang="en-GB" altLang="en-US" sz="1000" b="1" dirty="0">
                <a:solidFill>
                  <a:srgbClr val="000000"/>
                </a:solidFill>
              </a:rPr>
              <a:t>evaluation</a:t>
            </a:r>
            <a:r>
              <a:rPr lang="en-GB" altLang="en-US" sz="1000" dirty="0">
                <a:solidFill>
                  <a:srgbClr val="000000"/>
                </a:solidFill>
              </a:rPr>
              <a:t>, which serve in the following respective ways: </a:t>
            </a:r>
            <a:br>
              <a:rPr lang="en-GB" altLang="en-US" sz="1000" dirty="0">
                <a:solidFill>
                  <a:srgbClr val="000000"/>
                </a:solidFill>
              </a:rPr>
            </a:b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information</a:t>
            </a:r>
            <a:r>
              <a:rPr lang="en-GB" altLang="en-US" sz="1000" dirty="0">
                <a:solidFill>
                  <a:srgbClr val="000000"/>
                </a:solidFill>
              </a:rPr>
              <a:t> will help your reader understand the nature of the work under analysis.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interpretation</a:t>
            </a:r>
            <a:r>
              <a:rPr lang="en-GB" altLang="en-US" sz="1000" dirty="0">
                <a:solidFill>
                  <a:srgbClr val="000000"/>
                </a:solidFill>
              </a:rPr>
              <a:t> will explain the meaning of the work and will therefore require your correct understanding of it. </a:t>
            </a:r>
            <a:br>
              <a:rPr lang="en-GB" altLang="en-US" sz="1000" dirty="0">
                <a:solidFill>
                  <a:srgbClr val="000000"/>
                </a:solidFill>
              </a:rPr>
            </a:br>
            <a:r>
              <a:rPr lang="en-GB" altLang="en-US" sz="1000" dirty="0">
                <a:solidFill>
                  <a:srgbClr val="000000"/>
                </a:solidFill>
              </a:rPr>
              <a:t>The </a:t>
            </a:r>
            <a:r>
              <a:rPr lang="en-GB" altLang="en-US" sz="1000" b="1" dirty="0">
                <a:solidFill>
                  <a:srgbClr val="000000"/>
                </a:solidFill>
              </a:rPr>
              <a:t>evaluation</a:t>
            </a:r>
            <a:r>
              <a:rPr lang="en-GB" altLang="en-US" sz="1000" dirty="0">
                <a:solidFill>
                  <a:srgbClr val="000000"/>
                </a:solidFill>
              </a:rPr>
              <a:t> will present your opinions of the work and offer valid justifications for them</a:t>
            </a:r>
          </a:p>
        </p:txBody>
      </p:sp>
      <p:sp>
        <p:nvSpPr>
          <p:cNvPr id="4" name="Slide Number Placeholder 3"/>
          <p:cNvSpPr>
            <a:spLocks noGrp="1"/>
          </p:cNvSpPr>
          <p:nvPr>
            <p:ph type="sldNum" sz="quarter" idx="10"/>
          </p:nvPr>
        </p:nvSpPr>
        <p:spPr/>
        <p:txBody>
          <a:bodyPr/>
          <a:lstStyle/>
          <a:p>
            <a:fld id="{45C755D8-5156-4026-9952-8463B33320E3}" type="slidenum">
              <a:rPr lang="en-US" smtClean="0">
                <a:solidFill>
                  <a:prstClr val="black"/>
                </a:solidFill>
              </a:rPr>
              <a:pPr/>
              <a:t>28</a:t>
            </a:fld>
            <a:endParaRPr lang="en-US">
              <a:solidFill>
                <a:prstClr val="black"/>
              </a:solidFill>
            </a:endParaRPr>
          </a:p>
        </p:txBody>
      </p:sp>
    </p:spTree>
    <p:extLst>
      <p:ext uri="{BB962C8B-B14F-4D97-AF65-F5344CB8AC3E}">
        <p14:creationId xmlns:p14="http://schemas.microsoft.com/office/powerpoint/2010/main" val="31657217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solidFill>
          <a:schemeClr val="bg1"/>
        </a:solidFill>
        <a:effectLst/>
      </p:bgPr>
    </p:bg>
    <p:spTree>
      <p:nvGrpSpPr>
        <p:cNvPr id="1" name=""/>
        <p:cNvGrpSpPr/>
        <p:nvPr/>
      </p:nvGrpSpPr>
      <p:grpSpPr>
        <a:xfrm>
          <a:off x="0" y="0"/>
          <a:ext cx="0" cy="0"/>
          <a:chOff x="0" y="0"/>
          <a:chExt cx="0" cy="0"/>
        </a:xfrm>
      </p:grpSpPr>
      <p:sp>
        <p:nvSpPr>
          <p:cNvPr id="4" name="Rectangle 7"/>
          <p:cNvSpPr>
            <a:spLocks noChangeArrowheads="1"/>
          </p:cNvSpPr>
          <p:nvPr/>
        </p:nvSpPr>
        <p:spPr bwMode="ltGray">
          <a:xfrm>
            <a:off x="0" y="0"/>
            <a:ext cx="914400" cy="6858000"/>
          </a:xfrm>
          <a:prstGeom prst="rect">
            <a:avLst/>
          </a:prstGeom>
          <a:solidFill>
            <a:srgbClr val="EE2C23"/>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pic>
        <p:nvPicPr>
          <p:cNvPr id="5" name="Picture 93" descr="PPT Lockups_DEU"/>
          <p:cNvPicPr>
            <a:picLocks noChangeAspect="1" noChangeArrowheads="1"/>
          </p:cNvPicPr>
          <p:nvPr/>
        </p:nvPicPr>
        <p:blipFill>
          <a:blip r:embed="rId2"/>
          <a:srcRect/>
          <a:stretch>
            <a:fillRect/>
          </a:stretch>
        </p:blipFill>
        <p:spPr bwMode="auto">
          <a:xfrm>
            <a:off x="5543550" y="296863"/>
            <a:ext cx="3352800" cy="884237"/>
          </a:xfrm>
          <a:prstGeom prst="rect">
            <a:avLst/>
          </a:prstGeom>
          <a:noFill/>
          <a:ln w="9525">
            <a:noFill/>
            <a:miter lim="800000"/>
            <a:headEnd/>
            <a:tailEnd/>
          </a:ln>
        </p:spPr>
      </p:pic>
      <p:pic>
        <p:nvPicPr>
          <p:cNvPr id="6" name="Picture 35" descr="Dist_Generic_Directional2x3PPT"/>
          <p:cNvPicPr>
            <a:picLocks noChangeAspect="1" noChangeArrowheads="1"/>
          </p:cNvPicPr>
          <p:nvPr userDrawn="1"/>
        </p:nvPicPr>
        <p:blipFill>
          <a:blip r:embed="rId3"/>
          <a:srcRect/>
          <a:stretch>
            <a:fillRect/>
          </a:stretch>
        </p:blipFill>
        <p:spPr bwMode="ltGray">
          <a:xfrm>
            <a:off x="7107238" y="4017963"/>
            <a:ext cx="1873250" cy="2701925"/>
          </a:xfrm>
          <a:prstGeom prst="rect">
            <a:avLst/>
          </a:prstGeom>
          <a:noFill/>
          <a:ln w="9525">
            <a:noFill/>
            <a:miter lim="800000"/>
            <a:headEnd/>
            <a:tailEnd/>
          </a:ln>
        </p:spPr>
      </p:pic>
      <p:pic>
        <p:nvPicPr>
          <p:cNvPr id="8" name="Picture 43" descr="DSC_0130"/>
          <p:cNvPicPr preferRelativeResize="0">
            <a:picLocks noChangeArrowheads="1"/>
          </p:cNvPicPr>
          <p:nvPr userDrawn="1"/>
        </p:nvPicPr>
        <p:blipFill>
          <a:blip r:embed="rId4">
            <a:lum bright="6000"/>
          </a:blip>
          <a:srcRect/>
          <a:stretch>
            <a:fillRect/>
          </a:stretch>
        </p:blipFill>
        <p:spPr bwMode="auto">
          <a:xfrm>
            <a:off x="3067050" y="4019550"/>
            <a:ext cx="1871663" cy="2698750"/>
          </a:xfrm>
          <a:prstGeom prst="rect">
            <a:avLst/>
          </a:prstGeom>
          <a:noFill/>
          <a:ln w="9525">
            <a:noFill/>
            <a:miter lim="800000"/>
            <a:headEnd/>
            <a:tailEnd/>
          </a:ln>
        </p:spPr>
      </p:pic>
      <p:sp>
        <p:nvSpPr>
          <p:cNvPr id="7170" name="Rectangle 2"/>
          <p:cNvSpPr>
            <a:spLocks noGrp="1" noChangeArrowheads="1"/>
          </p:cNvSpPr>
          <p:nvPr>
            <p:ph type="ctrTitle"/>
          </p:nvPr>
        </p:nvSpPr>
        <p:spPr>
          <a:xfrm>
            <a:off x="1266825" y="1700213"/>
            <a:ext cx="7718425" cy="788987"/>
          </a:xfrm>
        </p:spPr>
        <p:txBody>
          <a:bodyPr anchor="t"/>
          <a:lstStyle>
            <a:lvl1pPr>
              <a:defRPr sz="3600"/>
            </a:lvl1pPr>
          </a:lstStyle>
          <a:p>
            <a:r>
              <a:rPr lang="en-US"/>
              <a:t>Click to edit Master title style</a:t>
            </a:r>
          </a:p>
        </p:txBody>
      </p:sp>
      <p:sp>
        <p:nvSpPr>
          <p:cNvPr id="7171" name="Rectangle 3"/>
          <p:cNvSpPr>
            <a:spLocks noGrp="1" noChangeArrowheads="1"/>
          </p:cNvSpPr>
          <p:nvPr>
            <p:ph type="subTitle" idx="1"/>
          </p:nvPr>
        </p:nvSpPr>
        <p:spPr>
          <a:xfrm>
            <a:off x="1304925" y="2559050"/>
            <a:ext cx="7680325" cy="903288"/>
          </a:xfrm>
        </p:spPr>
        <p:txBody>
          <a:bodyPr/>
          <a:lstStyle>
            <a:lvl1pPr marL="0" indent="0">
              <a:buFont typeface="Wingdings" pitchFamily="2" charset="2"/>
              <a:buNone/>
              <a:defRPr sz="2000"/>
            </a:lvl1pPr>
          </a:lstStyle>
          <a:p>
            <a:r>
              <a:rPr lang="en-US"/>
              <a:t>Click to edit Master subtitle style</a:t>
            </a:r>
          </a:p>
        </p:txBody>
      </p:sp>
      <p:pic>
        <p:nvPicPr>
          <p:cNvPr id="11" name="Picture 42" descr="New Tech image"/>
          <p:cNvPicPr>
            <a:picLocks noChangeAspect="1" noChangeArrowheads="1"/>
          </p:cNvPicPr>
          <p:nvPr userDrawn="1"/>
        </p:nvPicPr>
        <p:blipFill>
          <a:blip r:embed="rId5" cstate="print"/>
          <a:srcRect/>
          <a:stretch>
            <a:fillRect/>
          </a:stretch>
        </p:blipFill>
        <p:spPr bwMode="auto">
          <a:xfrm>
            <a:off x="5094288" y="4017963"/>
            <a:ext cx="1871662" cy="2700337"/>
          </a:xfrm>
          <a:prstGeom prst="rect">
            <a:avLst/>
          </a:prstGeom>
          <a:noFill/>
        </p:spPr>
      </p:pic>
      <p:pic>
        <p:nvPicPr>
          <p:cNvPr id="10" name="Picture 8" descr="QSB6_7_Tier4_Turbo-3Qtr-High_crop307a"/>
          <p:cNvPicPr>
            <a:picLocks noChangeAspect="1" noChangeArrowheads="1"/>
          </p:cNvPicPr>
          <p:nvPr userDrawn="1"/>
        </p:nvPicPr>
        <p:blipFill>
          <a:blip r:embed="rId6" cstate="print"/>
          <a:srcRect/>
          <a:stretch>
            <a:fillRect/>
          </a:stretch>
        </p:blipFill>
        <p:spPr bwMode="ltGray">
          <a:xfrm>
            <a:off x="1057275" y="4019550"/>
            <a:ext cx="1871663" cy="2700338"/>
          </a:xfrm>
          <a:prstGeom prst="rect">
            <a:avLst/>
          </a:prstGeom>
          <a:noFill/>
          <a:ln w="9525">
            <a:noFill/>
            <a:miter lim="800000"/>
            <a:headEnd/>
            <a:tailEnd/>
          </a:ln>
        </p:spPr>
      </p:pic>
    </p:spTree>
    <p:extLst>
      <p:ext uri="{BB962C8B-B14F-4D97-AF65-F5344CB8AC3E}">
        <p14:creationId xmlns:p14="http://schemas.microsoft.com/office/powerpoint/2010/main" val="1523280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52F785-62A9-4E8A-BE5F-319668DA9741}" type="datetime1">
              <a:rPr lang="en-US"/>
              <a:pPr/>
              <a:t>4/15/2018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4410BB06-8A6B-4A1D-9C0D-D00041A8513A}" type="slidenum">
              <a:rPr lang="en-US"/>
              <a:pPr/>
              <a:t>‹#›</a:t>
            </a:fld>
            <a:endParaRPr lang="en-US"/>
          </a:p>
        </p:txBody>
      </p:sp>
    </p:spTree>
    <p:extLst>
      <p:ext uri="{BB962C8B-B14F-4D97-AF65-F5344CB8AC3E}">
        <p14:creationId xmlns:p14="http://schemas.microsoft.com/office/powerpoint/2010/main" val="2260474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6E806E8-61BA-4C61-99E8-C56B54523B96}" type="datetime1">
              <a:rPr lang="en-US"/>
              <a:pPr/>
              <a:t>4/15/2018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23305A6B-AE27-4E88-BBED-AD9BEECE5F3E}" type="slidenum">
              <a:rPr lang="en-US"/>
              <a:pPr/>
              <a:t>‹#›</a:t>
            </a:fld>
            <a:endParaRPr lang="en-US"/>
          </a:p>
        </p:txBody>
      </p:sp>
    </p:spTree>
    <p:extLst>
      <p:ext uri="{BB962C8B-B14F-4D97-AF65-F5344CB8AC3E}">
        <p14:creationId xmlns:p14="http://schemas.microsoft.com/office/powerpoint/2010/main" val="3428346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075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920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F2A5D6E4-ACBE-4B0A-89F4-8854236B9FEF}" type="datetime1">
              <a:rPr lang="en-US"/>
              <a:pPr/>
              <a:t>4/15/2018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470380C5-B04C-4F3F-93BC-08D2EF76FBE5}" type="slidenum">
              <a:rPr lang="en-US"/>
              <a:pPr/>
              <a:t>‹#›</a:t>
            </a:fld>
            <a:endParaRPr lang="en-US"/>
          </a:p>
        </p:txBody>
      </p:sp>
    </p:spTree>
    <p:extLst>
      <p:ext uri="{BB962C8B-B14F-4D97-AF65-F5344CB8AC3E}">
        <p14:creationId xmlns:p14="http://schemas.microsoft.com/office/powerpoint/2010/main" val="4032677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D745DB6A-9F9E-4A5B-9C14-C7D3227EE835}" type="datetime1">
              <a:rPr lang="en-US"/>
              <a:pPr/>
              <a:t>4/15/2018</a:t>
            </a:fld>
            <a:endParaRPr lang="en-US"/>
          </a:p>
        </p:txBody>
      </p:sp>
      <p:sp>
        <p:nvSpPr>
          <p:cNvPr id="8" name="Footer Placeholder 7"/>
          <p:cNvSpPr>
            <a:spLocks noGrp="1"/>
          </p:cNvSpPr>
          <p:nvPr>
            <p:ph type="ftr" sz="quarter" idx="11"/>
          </p:nvPr>
        </p:nvSpPr>
        <p:spPr/>
        <p:txBody>
          <a:bodyPr/>
          <a:lstStyle>
            <a:lvl1pPr>
              <a:defRPr/>
            </a:lvl1pPr>
          </a:lstStyle>
          <a:p>
            <a:r>
              <a:rPr lang="en-US"/>
              <a:t> Cummins Confidential</a:t>
            </a:r>
          </a:p>
        </p:txBody>
      </p:sp>
      <p:sp>
        <p:nvSpPr>
          <p:cNvPr id="9" name="Slide Number Placeholder 8"/>
          <p:cNvSpPr>
            <a:spLocks noGrp="1"/>
          </p:cNvSpPr>
          <p:nvPr>
            <p:ph type="sldNum" sz="quarter" idx="12"/>
          </p:nvPr>
        </p:nvSpPr>
        <p:spPr/>
        <p:txBody>
          <a:bodyPr/>
          <a:lstStyle>
            <a:lvl1pPr>
              <a:defRPr/>
            </a:lvl1pPr>
          </a:lstStyle>
          <a:p>
            <a:fld id="{C33E7D9D-358B-45F9-884C-F84CDD6DC6C4}" type="slidenum">
              <a:rPr lang="en-US"/>
              <a:pPr/>
              <a:t>‹#›</a:t>
            </a:fld>
            <a:endParaRPr lang="en-US"/>
          </a:p>
        </p:txBody>
      </p:sp>
    </p:spTree>
    <p:extLst>
      <p:ext uri="{BB962C8B-B14F-4D97-AF65-F5344CB8AC3E}">
        <p14:creationId xmlns:p14="http://schemas.microsoft.com/office/powerpoint/2010/main" val="3813618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58ED28DD-8334-4520-95FA-2592A15B9205}" type="datetime1">
              <a:rPr lang="en-US"/>
              <a:pPr/>
              <a:t>4/15/2018</a:t>
            </a:fld>
            <a:endParaRPr lang="en-US"/>
          </a:p>
        </p:txBody>
      </p:sp>
      <p:sp>
        <p:nvSpPr>
          <p:cNvPr id="4" name="Footer Placeholder 3"/>
          <p:cNvSpPr>
            <a:spLocks noGrp="1"/>
          </p:cNvSpPr>
          <p:nvPr>
            <p:ph type="ftr" sz="quarter" idx="11"/>
          </p:nvPr>
        </p:nvSpPr>
        <p:spPr/>
        <p:txBody>
          <a:bodyPr/>
          <a:lstStyle>
            <a:lvl1pPr>
              <a:defRPr/>
            </a:lvl1pPr>
          </a:lstStyle>
          <a:p>
            <a:r>
              <a:rPr lang="en-US"/>
              <a:t> Cummins Confidential</a:t>
            </a:r>
          </a:p>
        </p:txBody>
      </p:sp>
      <p:sp>
        <p:nvSpPr>
          <p:cNvPr id="5" name="Slide Number Placeholder 4"/>
          <p:cNvSpPr>
            <a:spLocks noGrp="1"/>
          </p:cNvSpPr>
          <p:nvPr>
            <p:ph type="sldNum" sz="quarter" idx="12"/>
          </p:nvPr>
        </p:nvSpPr>
        <p:spPr/>
        <p:txBody>
          <a:bodyPr/>
          <a:lstStyle>
            <a:lvl1pPr>
              <a:defRPr/>
            </a:lvl1pPr>
          </a:lstStyle>
          <a:p>
            <a:fld id="{9E2CC439-2805-4C24-ACAE-307DC814510D}" type="slidenum">
              <a:rPr lang="en-US"/>
              <a:pPr/>
              <a:t>‹#›</a:t>
            </a:fld>
            <a:endParaRPr lang="en-US"/>
          </a:p>
        </p:txBody>
      </p:sp>
    </p:spTree>
    <p:extLst>
      <p:ext uri="{BB962C8B-B14F-4D97-AF65-F5344CB8AC3E}">
        <p14:creationId xmlns:p14="http://schemas.microsoft.com/office/powerpoint/2010/main" val="3690120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F4A9031D-F9BC-4C3F-9025-32977B39BC2E}" type="datetime1">
              <a:rPr lang="en-US"/>
              <a:pPr/>
              <a:t>4/15/2018</a:t>
            </a:fld>
            <a:endParaRPr lang="en-US"/>
          </a:p>
        </p:txBody>
      </p:sp>
      <p:sp>
        <p:nvSpPr>
          <p:cNvPr id="3" name="Footer Placeholder 2"/>
          <p:cNvSpPr>
            <a:spLocks noGrp="1"/>
          </p:cNvSpPr>
          <p:nvPr>
            <p:ph type="ftr" sz="quarter" idx="11"/>
          </p:nvPr>
        </p:nvSpPr>
        <p:spPr/>
        <p:txBody>
          <a:bodyPr/>
          <a:lstStyle>
            <a:lvl1pPr>
              <a:defRPr/>
            </a:lvl1pPr>
          </a:lstStyle>
          <a:p>
            <a:r>
              <a:rPr lang="en-US"/>
              <a:t> Cummins Confidential</a:t>
            </a:r>
          </a:p>
        </p:txBody>
      </p:sp>
      <p:sp>
        <p:nvSpPr>
          <p:cNvPr id="4" name="Slide Number Placeholder 3"/>
          <p:cNvSpPr>
            <a:spLocks noGrp="1"/>
          </p:cNvSpPr>
          <p:nvPr>
            <p:ph type="sldNum" sz="quarter" idx="12"/>
          </p:nvPr>
        </p:nvSpPr>
        <p:spPr/>
        <p:txBody>
          <a:bodyPr/>
          <a:lstStyle>
            <a:lvl1pPr>
              <a:defRPr/>
            </a:lvl1pPr>
          </a:lstStyle>
          <a:p>
            <a:fld id="{ED54643B-0549-44B0-AFBC-350897F64975}" type="slidenum">
              <a:rPr lang="en-US"/>
              <a:pPr/>
              <a:t>‹#›</a:t>
            </a:fld>
            <a:endParaRPr lang="en-US"/>
          </a:p>
        </p:txBody>
      </p:sp>
    </p:spTree>
    <p:extLst>
      <p:ext uri="{BB962C8B-B14F-4D97-AF65-F5344CB8AC3E}">
        <p14:creationId xmlns:p14="http://schemas.microsoft.com/office/powerpoint/2010/main" val="1952710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FE2CD6C9-2D2F-4381-9760-3BEA21DFD931}" type="datetime1">
              <a:rPr lang="en-US"/>
              <a:pPr/>
              <a:t>4/15/2018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80C1CA85-0914-452B-899D-82A2774A7067}" type="slidenum">
              <a:rPr lang="en-US"/>
              <a:pPr/>
              <a:t>‹#›</a:t>
            </a:fld>
            <a:endParaRPr lang="en-US"/>
          </a:p>
        </p:txBody>
      </p:sp>
    </p:spTree>
    <p:extLst>
      <p:ext uri="{BB962C8B-B14F-4D97-AF65-F5344CB8AC3E}">
        <p14:creationId xmlns:p14="http://schemas.microsoft.com/office/powerpoint/2010/main" val="1029756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9DFD9CA4-971B-4C24-A09A-0416BD7D6BD8}" type="datetime1">
              <a:rPr lang="en-US"/>
              <a:pPr/>
              <a:t>4/15/2018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16B1B98D-BF0A-436D-976C-569EBEFCDFDB}" type="slidenum">
              <a:rPr lang="en-US"/>
              <a:pPr/>
              <a:t>‹#›</a:t>
            </a:fld>
            <a:endParaRPr lang="en-US"/>
          </a:p>
        </p:txBody>
      </p:sp>
    </p:spTree>
    <p:extLst>
      <p:ext uri="{BB962C8B-B14F-4D97-AF65-F5344CB8AC3E}">
        <p14:creationId xmlns:p14="http://schemas.microsoft.com/office/powerpoint/2010/main" val="563693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332D0FA-ED96-4AB5-9121-6C054373462F}" type="datetime1">
              <a:rPr lang="en-US"/>
              <a:pPr/>
              <a:t>4/15/2018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6711951E-F979-4EF5-93AE-69E4BE05BDA5}" type="slidenum">
              <a:rPr lang="en-US"/>
              <a:pPr/>
              <a:t>‹#›</a:t>
            </a:fld>
            <a:endParaRPr lang="en-US"/>
          </a:p>
        </p:txBody>
      </p:sp>
    </p:spTree>
    <p:extLst>
      <p:ext uri="{BB962C8B-B14F-4D97-AF65-F5344CB8AC3E}">
        <p14:creationId xmlns:p14="http://schemas.microsoft.com/office/powerpoint/2010/main" val="2517071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7538" y="296863"/>
            <a:ext cx="2017712" cy="55340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1225" y="296863"/>
            <a:ext cx="5903913" cy="55340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05784982-803C-4E79-A838-9F7B88E8DAE5}" type="datetime1">
              <a:rPr lang="en-US"/>
              <a:pPr/>
              <a:t>4/15/2018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A993D58C-D41A-4411-AD2B-5F96D0A9AF5D}" type="slidenum">
              <a:rPr lang="en-US"/>
              <a:pPr/>
              <a:t>‹#›</a:t>
            </a:fld>
            <a:endParaRPr lang="en-US"/>
          </a:p>
        </p:txBody>
      </p:sp>
    </p:spTree>
    <p:extLst>
      <p:ext uri="{BB962C8B-B14F-4D97-AF65-F5344CB8AC3E}">
        <p14:creationId xmlns:p14="http://schemas.microsoft.com/office/powerpoint/2010/main" val="1430948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point text slide">
    <p:spTree>
      <p:nvGrpSpPr>
        <p:cNvPr id="1" name=""/>
        <p:cNvGrpSpPr/>
        <p:nvPr/>
      </p:nvGrpSpPr>
      <p:grpSpPr>
        <a:xfrm>
          <a:off x="0" y="0"/>
          <a:ext cx="0" cy="0"/>
          <a:chOff x="0" y="0"/>
          <a:chExt cx="0" cy="0"/>
        </a:xfrm>
      </p:grpSpPr>
      <p:sp>
        <p:nvSpPr>
          <p:cNvPr id="18" name="Title 1"/>
          <p:cNvSpPr>
            <a:spLocks noGrp="1"/>
          </p:cNvSpPr>
          <p:nvPr>
            <p:ph type="title" hasCustomPrompt="1"/>
          </p:nvPr>
        </p:nvSpPr>
        <p:spPr>
          <a:xfrm>
            <a:off x="457200" y="167642"/>
            <a:ext cx="7247467" cy="882473"/>
          </a:xfrm>
          <a:ln>
            <a:noFill/>
          </a:ln>
        </p:spPr>
        <p:txBody>
          <a:bodyPr lIns="0"/>
          <a:lstStyle>
            <a:lvl1pPr>
              <a:defRPr sz="3600" baseline="0">
                <a:ln>
                  <a:noFill/>
                </a:ln>
                <a:solidFill>
                  <a:schemeClr val="bg1"/>
                </a:solidFill>
              </a:defRPr>
            </a:lvl1pPr>
          </a:lstStyle>
          <a:p>
            <a:r>
              <a:rPr lang="en-GB" dirty="0"/>
              <a:t>Enter heading here</a:t>
            </a:r>
            <a:endParaRPr lang="en-US" dirty="0"/>
          </a:p>
        </p:txBody>
      </p:sp>
      <p:sp>
        <p:nvSpPr>
          <p:cNvPr id="10" name="Content Placeholder 2"/>
          <p:cNvSpPr>
            <a:spLocks noGrp="1"/>
          </p:cNvSpPr>
          <p:nvPr>
            <p:ph idx="13"/>
          </p:nvPr>
        </p:nvSpPr>
        <p:spPr>
          <a:xfrm>
            <a:off x="457199"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13" name="Date Placeholder 6"/>
          <p:cNvSpPr>
            <a:spLocks noGrp="1"/>
          </p:cNvSpPr>
          <p:nvPr>
            <p:ph type="dt" sz="half" idx="15"/>
          </p:nvPr>
        </p:nvSpPr>
        <p:spPr>
          <a:xfrm>
            <a:off x="6637338" y="6356350"/>
            <a:ext cx="2133600" cy="365125"/>
          </a:xfrm>
          <a:prstGeom prst="rect">
            <a:avLst/>
          </a:prstGeom>
        </p:spPr>
        <p:txBody>
          <a:bodyPr/>
          <a:lstStyle>
            <a:lvl1pPr>
              <a:defRPr/>
            </a:lvl1pPr>
          </a:lstStyle>
          <a:p>
            <a:pPr>
              <a:defRPr/>
            </a:pPr>
            <a:endParaRPr lang="en-US">
              <a:solidFill>
                <a:srgbClr val="156570"/>
              </a:solidFill>
            </a:endParaRPr>
          </a:p>
        </p:txBody>
      </p:sp>
      <p:sp>
        <p:nvSpPr>
          <p:cNvPr id="14" name="Footer Placeholder 7"/>
          <p:cNvSpPr>
            <a:spLocks noGrp="1"/>
          </p:cNvSpPr>
          <p:nvPr>
            <p:ph type="ftr" sz="quarter" idx="16"/>
          </p:nvPr>
        </p:nvSpPr>
        <p:spPr/>
        <p:txBody>
          <a:bodyPr/>
          <a:lstStyle>
            <a:lvl1pPr>
              <a:defRPr/>
            </a:lvl1pPr>
          </a:lstStyle>
          <a:p>
            <a:pPr>
              <a:defRPr/>
            </a:pPr>
            <a:r>
              <a:rPr lang="en-US">
                <a:solidFill>
                  <a:srgbClr val="818A8F"/>
                </a:solidFill>
              </a:rPr>
              <a:t>ILM Example presentation</a:t>
            </a:r>
          </a:p>
        </p:txBody>
      </p:sp>
      <p:sp>
        <p:nvSpPr>
          <p:cNvPr id="15" name="Slide Number Placeholder 8"/>
          <p:cNvSpPr>
            <a:spLocks noGrp="1"/>
          </p:cNvSpPr>
          <p:nvPr>
            <p:ph type="sldNum" sz="quarter" idx="17"/>
          </p:nvPr>
        </p:nvSpPr>
        <p:spPr>
          <a:xfrm>
            <a:off x="6553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fld id="{9A57E303-57FD-FB44-A898-3135EF2D32DF}" type="slidenum">
              <a:rPr lang="en-US"/>
              <a:pPr>
                <a:defRPr/>
              </a:pPr>
              <a:t>‹#›</a:t>
            </a:fld>
            <a:endParaRPr lang="en-US"/>
          </a:p>
        </p:txBody>
      </p:sp>
      <p:sp>
        <p:nvSpPr>
          <p:cNvPr id="22" name="Content Placeholder 2"/>
          <p:cNvSpPr>
            <a:spLocks noGrp="1"/>
          </p:cNvSpPr>
          <p:nvPr>
            <p:ph idx="19"/>
          </p:nvPr>
        </p:nvSpPr>
        <p:spPr>
          <a:xfrm>
            <a:off x="3300817"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383850" indent="0">
              <a:buClr>
                <a:schemeClr val="accent2"/>
              </a:buClr>
              <a:buSzPct val="85000"/>
              <a:buFont typeface="Lucida Grande"/>
              <a:buNone/>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25" name="Content Placeholder 2"/>
          <p:cNvSpPr>
            <a:spLocks noGrp="1"/>
          </p:cNvSpPr>
          <p:nvPr>
            <p:ph idx="21"/>
          </p:nvPr>
        </p:nvSpPr>
        <p:spPr>
          <a:xfrm>
            <a:off x="6157363"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Tree>
    <p:extLst>
      <p:ext uri="{BB962C8B-B14F-4D97-AF65-F5344CB8AC3E}">
        <p14:creationId xmlns:p14="http://schemas.microsoft.com/office/powerpoint/2010/main" val="3226746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solidFill>
          <a:schemeClr val="bg1"/>
        </a:solidFill>
        <a:effectLst/>
      </p:bgPr>
    </p:bg>
    <p:spTree>
      <p:nvGrpSpPr>
        <p:cNvPr id="1" name=""/>
        <p:cNvGrpSpPr/>
        <p:nvPr/>
      </p:nvGrpSpPr>
      <p:grpSpPr>
        <a:xfrm>
          <a:off x="0" y="0"/>
          <a:ext cx="0" cy="0"/>
          <a:chOff x="0" y="0"/>
          <a:chExt cx="0" cy="0"/>
        </a:xfrm>
      </p:grpSpPr>
      <p:sp>
        <p:nvSpPr>
          <p:cNvPr id="4" name="Rectangle 7"/>
          <p:cNvSpPr>
            <a:spLocks noChangeArrowheads="1"/>
          </p:cNvSpPr>
          <p:nvPr/>
        </p:nvSpPr>
        <p:spPr bwMode="ltGray">
          <a:xfrm>
            <a:off x="0" y="0"/>
            <a:ext cx="914400" cy="6858000"/>
          </a:xfrm>
          <a:prstGeom prst="rect">
            <a:avLst/>
          </a:prstGeom>
          <a:solidFill>
            <a:srgbClr val="EE2C23"/>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pic>
        <p:nvPicPr>
          <p:cNvPr id="5" name="Picture 93" descr="PPT Lockups_DEU"/>
          <p:cNvPicPr>
            <a:picLocks noChangeAspect="1" noChangeArrowheads="1"/>
          </p:cNvPicPr>
          <p:nvPr/>
        </p:nvPicPr>
        <p:blipFill>
          <a:blip r:embed="rId2"/>
          <a:srcRect/>
          <a:stretch>
            <a:fillRect/>
          </a:stretch>
        </p:blipFill>
        <p:spPr bwMode="auto">
          <a:xfrm>
            <a:off x="5543550" y="296863"/>
            <a:ext cx="3352800" cy="884237"/>
          </a:xfrm>
          <a:prstGeom prst="rect">
            <a:avLst/>
          </a:prstGeom>
          <a:noFill/>
          <a:ln w="9525">
            <a:noFill/>
            <a:miter lim="800000"/>
            <a:headEnd/>
            <a:tailEnd/>
          </a:ln>
        </p:spPr>
      </p:pic>
      <p:pic>
        <p:nvPicPr>
          <p:cNvPr id="6" name="Picture 35" descr="Dist_Generic_Directional2x3PPT"/>
          <p:cNvPicPr>
            <a:picLocks noChangeAspect="1" noChangeArrowheads="1"/>
          </p:cNvPicPr>
          <p:nvPr userDrawn="1"/>
        </p:nvPicPr>
        <p:blipFill>
          <a:blip r:embed="rId3"/>
          <a:srcRect/>
          <a:stretch>
            <a:fillRect/>
          </a:stretch>
        </p:blipFill>
        <p:spPr bwMode="ltGray">
          <a:xfrm>
            <a:off x="7107238" y="4017963"/>
            <a:ext cx="1873250" cy="2701925"/>
          </a:xfrm>
          <a:prstGeom prst="rect">
            <a:avLst/>
          </a:prstGeom>
          <a:noFill/>
          <a:ln w="9525">
            <a:noFill/>
            <a:miter lim="800000"/>
            <a:headEnd/>
            <a:tailEnd/>
          </a:ln>
        </p:spPr>
      </p:pic>
      <p:pic>
        <p:nvPicPr>
          <p:cNvPr id="8" name="Picture 43" descr="DSC_0130"/>
          <p:cNvPicPr preferRelativeResize="0">
            <a:picLocks noChangeArrowheads="1"/>
          </p:cNvPicPr>
          <p:nvPr userDrawn="1"/>
        </p:nvPicPr>
        <p:blipFill>
          <a:blip r:embed="rId4">
            <a:lum bright="6000"/>
          </a:blip>
          <a:srcRect/>
          <a:stretch>
            <a:fillRect/>
          </a:stretch>
        </p:blipFill>
        <p:spPr bwMode="auto">
          <a:xfrm>
            <a:off x="3067050" y="4019550"/>
            <a:ext cx="1871663" cy="2698750"/>
          </a:xfrm>
          <a:prstGeom prst="rect">
            <a:avLst/>
          </a:prstGeom>
          <a:noFill/>
          <a:ln w="9525">
            <a:noFill/>
            <a:miter lim="800000"/>
            <a:headEnd/>
            <a:tailEnd/>
          </a:ln>
        </p:spPr>
      </p:pic>
      <p:sp>
        <p:nvSpPr>
          <p:cNvPr id="7170" name="Rectangle 2"/>
          <p:cNvSpPr>
            <a:spLocks noGrp="1" noChangeArrowheads="1"/>
          </p:cNvSpPr>
          <p:nvPr>
            <p:ph type="ctrTitle"/>
          </p:nvPr>
        </p:nvSpPr>
        <p:spPr>
          <a:xfrm>
            <a:off x="1266825" y="1700213"/>
            <a:ext cx="7718425" cy="788987"/>
          </a:xfrm>
        </p:spPr>
        <p:txBody>
          <a:bodyPr anchor="t"/>
          <a:lstStyle>
            <a:lvl1pPr>
              <a:defRPr sz="3600"/>
            </a:lvl1pPr>
          </a:lstStyle>
          <a:p>
            <a:r>
              <a:rPr lang="en-US"/>
              <a:t>Click to edit Master title style</a:t>
            </a:r>
          </a:p>
        </p:txBody>
      </p:sp>
      <p:sp>
        <p:nvSpPr>
          <p:cNvPr id="7171" name="Rectangle 3"/>
          <p:cNvSpPr>
            <a:spLocks noGrp="1" noChangeArrowheads="1"/>
          </p:cNvSpPr>
          <p:nvPr>
            <p:ph type="subTitle" idx="1"/>
          </p:nvPr>
        </p:nvSpPr>
        <p:spPr>
          <a:xfrm>
            <a:off x="1304925" y="2559050"/>
            <a:ext cx="7680325" cy="903288"/>
          </a:xfrm>
        </p:spPr>
        <p:txBody>
          <a:bodyPr/>
          <a:lstStyle>
            <a:lvl1pPr marL="0" indent="0">
              <a:buFont typeface="Wingdings" pitchFamily="2" charset="2"/>
              <a:buNone/>
              <a:defRPr sz="2000"/>
            </a:lvl1pPr>
          </a:lstStyle>
          <a:p>
            <a:r>
              <a:rPr lang="en-US"/>
              <a:t>Click to edit Master subtitle style</a:t>
            </a:r>
          </a:p>
        </p:txBody>
      </p:sp>
      <p:pic>
        <p:nvPicPr>
          <p:cNvPr id="11" name="Picture 42" descr="New Tech image"/>
          <p:cNvPicPr>
            <a:picLocks noChangeAspect="1" noChangeArrowheads="1"/>
          </p:cNvPicPr>
          <p:nvPr userDrawn="1"/>
        </p:nvPicPr>
        <p:blipFill>
          <a:blip r:embed="rId5" cstate="print"/>
          <a:srcRect/>
          <a:stretch>
            <a:fillRect/>
          </a:stretch>
        </p:blipFill>
        <p:spPr bwMode="auto">
          <a:xfrm>
            <a:off x="5094288" y="4017963"/>
            <a:ext cx="1871662" cy="2700337"/>
          </a:xfrm>
          <a:prstGeom prst="rect">
            <a:avLst/>
          </a:prstGeom>
          <a:noFill/>
        </p:spPr>
      </p:pic>
      <p:pic>
        <p:nvPicPr>
          <p:cNvPr id="10" name="Picture 8" descr="QSB6_7_Tier4_Turbo-3Qtr-High_crop307a"/>
          <p:cNvPicPr>
            <a:picLocks noChangeAspect="1" noChangeArrowheads="1"/>
          </p:cNvPicPr>
          <p:nvPr userDrawn="1"/>
        </p:nvPicPr>
        <p:blipFill>
          <a:blip r:embed="rId6" cstate="print"/>
          <a:srcRect/>
          <a:stretch>
            <a:fillRect/>
          </a:stretch>
        </p:blipFill>
        <p:spPr bwMode="ltGray">
          <a:xfrm>
            <a:off x="1057275" y="4019550"/>
            <a:ext cx="1871663" cy="2700338"/>
          </a:xfrm>
          <a:prstGeom prst="rect">
            <a:avLst/>
          </a:prstGeom>
          <a:noFill/>
          <a:ln w="9525">
            <a:noFill/>
            <a:miter lim="800000"/>
            <a:headEnd/>
            <a:tailEnd/>
          </a:ln>
        </p:spPr>
      </p:pic>
    </p:spTree>
    <p:extLst>
      <p:ext uri="{BB962C8B-B14F-4D97-AF65-F5344CB8AC3E}">
        <p14:creationId xmlns:p14="http://schemas.microsoft.com/office/powerpoint/2010/main" val="20789025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52F785-62A9-4E8A-BE5F-319668DA9741}" type="datetime1">
              <a:rPr lang="en-US"/>
              <a:pPr/>
              <a:t>4/15/2018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4410BB06-8A6B-4A1D-9C0D-D00041A8513A}" type="slidenum">
              <a:rPr lang="en-US"/>
              <a:pPr/>
              <a:t>‹#›</a:t>
            </a:fld>
            <a:endParaRPr lang="en-US"/>
          </a:p>
        </p:txBody>
      </p:sp>
    </p:spTree>
    <p:extLst>
      <p:ext uri="{BB962C8B-B14F-4D97-AF65-F5344CB8AC3E}">
        <p14:creationId xmlns:p14="http://schemas.microsoft.com/office/powerpoint/2010/main" val="1725026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6E806E8-61BA-4C61-99E8-C56B54523B96}" type="datetime1">
              <a:rPr lang="en-US"/>
              <a:pPr/>
              <a:t>4/15/2018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23305A6B-AE27-4E88-BBED-AD9BEECE5F3E}" type="slidenum">
              <a:rPr lang="en-US"/>
              <a:pPr/>
              <a:t>‹#›</a:t>
            </a:fld>
            <a:endParaRPr lang="en-US"/>
          </a:p>
        </p:txBody>
      </p:sp>
    </p:spTree>
    <p:extLst>
      <p:ext uri="{BB962C8B-B14F-4D97-AF65-F5344CB8AC3E}">
        <p14:creationId xmlns:p14="http://schemas.microsoft.com/office/powerpoint/2010/main" val="1704091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075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920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F2A5D6E4-ACBE-4B0A-89F4-8854236B9FEF}" type="datetime1">
              <a:rPr lang="en-US"/>
              <a:pPr/>
              <a:t>4/15/2018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470380C5-B04C-4F3F-93BC-08D2EF76FBE5}" type="slidenum">
              <a:rPr lang="en-US"/>
              <a:pPr/>
              <a:t>‹#›</a:t>
            </a:fld>
            <a:endParaRPr lang="en-US"/>
          </a:p>
        </p:txBody>
      </p:sp>
    </p:spTree>
    <p:extLst>
      <p:ext uri="{BB962C8B-B14F-4D97-AF65-F5344CB8AC3E}">
        <p14:creationId xmlns:p14="http://schemas.microsoft.com/office/powerpoint/2010/main" val="192763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D745DB6A-9F9E-4A5B-9C14-C7D3227EE835}" type="datetime1">
              <a:rPr lang="en-US"/>
              <a:pPr/>
              <a:t>4/15/2018</a:t>
            </a:fld>
            <a:endParaRPr lang="en-US"/>
          </a:p>
        </p:txBody>
      </p:sp>
      <p:sp>
        <p:nvSpPr>
          <p:cNvPr id="8" name="Footer Placeholder 7"/>
          <p:cNvSpPr>
            <a:spLocks noGrp="1"/>
          </p:cNvSpPr>
          <p:nvPr>
            <p:ph type="ftr" sz="quarter" idx="11"/>
          </p:nvPr>
        </p:nvSpPr>
        <p:spPr/>
        <p:txBody>
          <a:bodyPr/>
          <a:lstStyle>
            <a:lvl1pPr>
              <a:defRPr/>
            </a:lvl1pPr>
          </a:lstStyle>
          <a:p>
            <a:r>
              <a:rPr lang="en-US"/>
              <a:t> Cummins Confidential</a:t>
            </a:r>
          </a:p>
        </p:txBody>
      </p:sp>
      <p:sp>
        <p:nvSpPr>
          <p:cNvPr id="9" name="Slide Number Placeholder 8"/>
          <p:cNvSpPr>
            <a:spLocks noGrp="1"/>
          </p:cNvSpPr>
          <p:nvPr>
            <p:ph type="sldNum" sz="quarter" idx="12"/>
          </p:nvPr>
        </p:nvSpPr>
        <p:spPr/>
        <p:txBody>
          <a:bodyPr/>
          <a:lstStyle>
            <a:lvl1pPr>
              <a:defRPr/>
            </a:lvl1pPr>
          </a:lstStyle>
          <a:p>
            <a:fld id="{C33E7D9D-358B-45F9-884C-F84CDD6DC6C4}" type="slidenum">
              <a:rPr lang="en-US"/>
              <a:pPr/>
              <a:t>‹#›</a:t>
            </a:fld>
            <a:endParaRPr lang="en-US"/>
          </a:p>
        </p:txBody>
      </p:sp>
    </p:spTree>
    <p:extLst>
      <p:ext uri="{BB962C8B-B14F-4D97-AF65-F5344CB8AC3E}">
        <p14:creationId xmlns:p14="http://schemas.microsoft.com/office/powerpoint/2010/main" val="40913540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58ED28DD-8334-4520-95FA-2592A15B9205}" type="datetime1">
              <a:rPr lang="en-US"/>
              <a:pPr/>
              <a:t>4/15/2018</a:t>
            </a:fld>
            <a:endParaRPr lang="en-US"/>
          </a:p>
        </p:txBody>
      </p:sp>
      <p:sp>
        <p:nvSpPr>
          <p:cNvPr id="4" name="Footer Placeholder 3"/>
          <p:cNvSpPr>
            <a:spLocks noGrp="1"/>
          </p:cNvSpPr>
          <p:nvPr>
            <p:ph type="ftr" sz="quarter" idx="11"/>
          </p:nvPr>
        </p:nvSpPr>
        <p:spPr/>
        <p:txBody>
          <a:bodyPr/>
          <a:lstStyle>
            <a:lvl1pPr>
              <a:defRPr/>
            </a:lvl1pPr>
          </a:lstStyle>
          <a:p>
            <a:r>
              <a:rPr lang="en-US"/>
              <a:t> Cummins Confidential</a:t>
            </a:r>
          </a:p>
        </p:txBody>
      </p:sp>
      <p:sp>
        <p:nvSpPr>
          <p:cNvPr id="5" name="Slide Number Placeholder 4"/>
          <p:cNvSpPr>
            <a:spLocks noGrp="1"/>
          </p:cNvSpPr>
          <p:nvPr>
            <p:ph type="sldNum" sz="quarter" idx="12"/>
          </p:nvPr>
        </p:nvSpPr>
        <p:spPr/>
        <p:txBody>
          <a:bodyPr/>
          <a:lstStyle>
            <a:lvl1pPr>
              <a:defRPr/>
            </a:lvl1pPr>
          </a:lstStyle>
          <a:p>
            <a:fld id="{9E2CC439-2805-4C24-ACAE-307DC814510D}" type="slidenum">
              <a:rPr lang="en-US"/>
              <a:pPr/>
              <a:t>‹#›</a:t>
            </a:fld>
            <a:endParaRPr lang="en-US"/>
          </a:p>
        </p:txBody>
      </p:sp>
    </p:spTree>
    <p:extLst>
      <p:ext uri="{BB962C8B-B14F-4D97-AF65-F5344CB8AC3E}">
        <p14:creationId xmlns:p14="http://schemas.microsoft.com/office/powerpoint/2010/main" val="339632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F4A9031D-F9BC-4C3F-9025-32977B39BC2E}" type="datetime1">
              <a:rPr lang="en-US"/>
              <a:pPr/>
              <a:t>4/15/2018</a:t>
            </a:fld>
            <a:endParaRPr lang="en-US"/>
          </a:p>
        </p:txBody>
      </p:sp>
      <p:sp>
        <p:nvSpPr>
          <p:cNvPr id="3" name="Footer Placeholder 2"/>
          <p:cNvSpPr>
            <a:spLocks noGrp="1"/>
          </p:cNvSpPr>
          <p:nvPr>
            <p:ph type="ftr" sz="quarter" idx="11"/>
          </p:nvPr>
        </p:nvSpPr>
        <p:spPr/>
        <p:txBody>
          <a:bodyPr/>
          <a:lstStyle>
            <a:lvl1pPr>
              <a:defRPr/>
            </a:lvl1pPr>
          </a:lstStyle>
          <a:p>
            <a:r>
              <a:rPr lang="en-US"/>
              <a:t> Cummins Confidential</a:t>
            </a:r>
          </a:p>
        </p:txBody>
      </p:sp>
      <p:sp>
        <p:nvSpPr>
          <p:cNvPr id="4" name="Slide Number Placeholder 3"/>
          <p:cNvSpPr>
            <a:spLocks noGrp="1"/>
          </p:cNvSpPr>
          <p:nvPr>
            <p:ph type="sldNum" sz="quarter" idx="12"/>
          </p:nvPr>
        </p:nvSpPr>
        <p:spPr/>
        <p:txBody>
          <a:bodyPr/>
          <a:lstStyle>
            <a:lvl1pPr>
              <a:defRPr/>
            </a:lvl1pPr>
          </a:lstStyle>
          <a:p>
            <a:fld id="{ED54643B-0549-44B0-AFBC-350897F64975}" type="slidenum">
              <a:rPr lang="en-US"/>
              <a:pPr/>
              <a:t>‹#›</a:t>
            </a:fld>
            <a:endParaRPr lang="en-US"/>
          </a:p>
        </p:txBody>
      </p:sp>
    </p:spTree>
    <p:extLst>
      <p:ext uri="{BB962C8B-B14F-4D97-AF65-F5344CB8AC3E}">
        <p14:creationId xmlns:p14="http://schemas.microsoft.com/office/powerpoint/2010/main" val="26356600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FE2CD6C9-2D2F-4381-9760-3BEA21DFD931}" type="datetime1">
              <a:rPr lang="en-US"/>
              <a:pPr/>
              <a:t>4/15/2018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80C1CA85-0914-452B-899D-82A2774A7067}" type="slidenum">
              <a:rPr lang="en-US"/>
              <a:pPr/>
              <a:t>‹#›</a:t>
            </a:fld>
            <a:endParaRPr lang="en-US"/>
          </a:p>
        </p:txBody>
      </p:sp>
    </p:spTree>
    <p:extLst>
      <p:ext uri="{BB962C8B-B14F-4D97-AF65-F5344CB8AC3E}">
        <p14:creationId xmlns:p14="http://schemas.microsoft.com/office/powerpoint/2010/main" val="505878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9DFD9CA4-971B-4C24-A09A-0416BD7D6BD8}" type="datetime1">
              <a:rPr lang="en-US"/>
              <a:pPr/>
              <a:t>4/15/2018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16B1B98D-BF0A-436D-976C-569EBEFCDFDB}" type="slidenum">
              <a:rPr lang="en-US"/>
              <a:pPr/>
              <a:t>‹#›</a:t>
            </a:fld>
            <a:endParaRPr lang="en-US"/>
          </a:p>
        </p:txBody>
      </p:sp>
    </p:spTree>
    <p:extLst>
      <p:ext uri="{BB962C8B-B14F-4D97-AF65-F5344CB8AC3E}">
        <p14:creationId xmlns:p14="http://schemas.microsoft.com/office/powerpoint/2010/main" val="34854814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332D0FA-ED96-4AB5-9121-6C054373462F}" type="datetime1">
              <a:rPr lang="en-US"/>
              <a:pPr/>
              <a:t>4/15/2018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6711951E-F979-4EF5-93AE-69E4BE05BDA5}" type="slidenum">
              <a:rPr lang="en-US"/>
              <a:pPr/>
              <a:t>‹#›</a:t>
            </a:fld>
            <a:endParaRPr lang="en-US"/>
          </a:p>
        </p:txBody>
      </p:sp>
    </p:spTree>
    <p:extLst>
      <p:ext uri="{BB962C8B-B14F-4D97-AF65-F5344CB8AC3E}">
        <p14:creationId xmlns:p14="http://schemas.microsoft.com/office/powerpoint/2010/main" val="11930594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7538" y="296863"/>
            <a:ext cx="2017712" cy="55340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1225" y="296863"/>
            <a:ext cx="5903913" cy="55340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05784982-803C-4E79-A838-9F7B88E8DAE5}" type="datetime1">
              <a:rPr lang="en-US"/>
              <a:pPr/>
              <a:t>4/15/2018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A993D58C-D41A-4411-AD2B-5F96D0A9AF5D}" type="slidenum">
              <a:rPr lang="en-US"/>
              <a:pPr/>
              <a:t>‹#›</a:t>
            </a:fld>
            <a:endParaRPr lang="en-US"/>
          </a:p>
        </p:txBody>
      </p:sp>
    </p:spTree>
    <p:extLst>
      <p:ext uri="{BB962C8B-B14F-4D97-AF65-F5344CB8AC3E}">
        <p14:creationId xmlns:p14="http://schemas.microsoft.com/office/powerpoint/2010/main" val="34517980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3 point text slide">
    <p:spTree>
      <p:nvGrpSpPr>
        <p:cNvPr id="1" name=""/>
        <p:cNvGrpSpPr/>
        <p:nvPr/>
      </p:nvGrpSpPr>
      <p:grpSpPr>
        <a:xfrm>
          <a:off x="0" y="0"/>
          <a:ext cx="0" cy="0"/>
          <a:chOff x="0" y="0"/>
          <a:chExt cx="0" cy="0"/>
        </a:xfrm>
      </p:grpSpPr>
      <p:sp>
        <p:nvSpPr>
          <p:cNvPr id="18" name="Title 1"/>
          <p:cNvSpPr>
            <a:spLocks noGrp="1"/>
          </p:cNvSpPr>
          <p:nvPr>
            <p:ph type="title" hasCustomPrompt="1"/>
          </p:nvPr>
        </p:nvSpPr>
        <p:spPr>
          <a:xfrm>
            <a:off x="457200" y="167642"/>
            <a:ext cx="7247467" cy="882473"/>
          </a:xfrm>
          <a:ln>
            <a:noFill/>
          </a:ln>
        </p:spPr>
        <p:txBody>
          <a:bodyPr lIns="0"/>
          <a:lstStyle>
            <a:lvl1pPr>
              <a:defRPr sz="3600" baseline="0">
                <a:ln>
                  <a:noFill/>
                </a:ln>
                <a:solidFill>
                  <a:schemeClr val="bg1"/>
                </a:solidFill>
              </a:defRPr>
            </a:lvl1pPr>
          </a:lstStyle>
          <a:p>
            <a:r>
              <a:rPr lang="en-GB" dirty="0"/>
              <a:t>Enter heading here</a:t>
            </a:r>
            <a:endParaRPr lang="en-US" dirty="0"/>
          </a:p>
        </p:txBody>
      </p:sp>
      <p:sp>
        <p:nvSpPr>
          <p:cNvPr id="10" name="Content Placeholder 2"/>
          <p:cNvSpPr>
            <a:spLocks noGrp="1"/>
          </p:cNvSpPr>
          <p:nvPr>
            <p:ph idx="13"/>
          </p:nvPr>
        </p:nvSpPr>
        <p:spPr>
          <a:xfrm>
            <a:off x="457199"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13" name="Date Placeholder 6"/>
          <p:cNvSpPr>
            <a:spLocks noGrp="1"/>
          </p:cNvSpPr>
          <p:nvPr>
            <p:ph type="dt" sz="half" idx="15"/>
          </p:nvPr>
        </p:nvSpPr>
        <p:spPr>
          <a:xfrm>
            <a:off x="6637338" y="6356350"/>
            <a:ext cx="2133600" cy="365125"/>
          </a:xfrm>
          <a:prstGeom prst="rect">
            <a:avLst/>
          </a:prstGeom>
        </p:spPr>
        <p:txBody>
          <a:bodyPr/>
          <a:lstStyle>
            <a:lvl1pPr>
              <a:defRPr/>
            </a:lvl1pPr>
          </a:lstStyle>
          <a:p>
            <a:pPr>
              <a:defRPr/>
            </a:pPr>
            <a:endParaRPr lang="en-US">
              <a:solidFill>
                <a:srgbClr val="156570"/>
              </a:solidFill>
            </a:endParaRPr>
          </a:p>
        </p:txBody>
      </p:sp>
      <p:sp>
        <p:nvSpPr>
          <p:cNvPr id="14" name="Footer Placeholder 7"/>
          <p:cNvSpPr>
            <a:spLocks noGrp="1"/>
          </p:cNvSpPr>
          <p:nvPr>
            <p:ph type="ftr" sz="quarter" idx="16"/>
          </p:nvPr>
        </p:nvSpPr>
        <p:spPr/>
        <p:txBody>
          <a:bodyPr/>
          <a:lstStyle>
            <a:lvl1pPr>
              <a:defRPr/>
            </a:lvl1pPr>
          </a:lstStyle>
          <a:p>
            <a:pPr>
              <a:defRPr/>
            </a:pPr>
            <a:r>
              <a:rPr lang="en-US">
                <a:solidFill>
                  <a:srgbClr val="818A8F"/>
                </a:solidFill>
              </a:rPr>
              <a:t>ILM Example presentation</a:t>
            </a:r>
          </a:p>
        </p:txBody>
      </p:sp>
      <p:sp>
        <p:nvSpPr>
          <p:cNvPr id="15" name="Slide Number Placeholder 8"/>
          <p:cNvSpPr>
            <a:spLocks noGrp="1"/>
          </p:cNvSpPr>
          <p:nvPr>
            <p:ph type="sldNum" sz="quarter" idx="17"/>
          </p:nvPr>
        </p:nvSpPr>
        <p:spPr>
          <a:xfrm>
            <a:off x="6553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fld id="{9A57E303-57FD-FB44-A898-3135EF2D32DF}" type="slidenum">
              <a:rPr lang="en-US"/>
              <a:pPr>
                <a:defRPr/>
              </a:pPr>
              <a:t>‹#›</a:t>
            </a:fld>
            <a:endParaRPr lang="en-US"/>
          </a:p>
        </p:txBody>
      </p:sp>
      <p:sp>
        <p:nvSpPr>
          <p:cNvPr id="22" name="Content Placeholder 2"/>
          <p:cNvSpPr>
            <a:spLocks noGrp="1"/>
          </p:cNvSpPr>
          <p:nvPr>
            <p:ph idx="19"/>
          </p:nvPr>
        </p:nvSpPr>
        <p:spPr>
          <a:xfrm>
            <a:off x="3300817"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383850" indent="0">
              <a:buClr>
                <a:schemeClr val="accent2"/>
              </a:buClr>
              <a:buSzPct val="85000"/>
              <a:buFont typeface="Lucida Grande"/>
              <a:buNone/>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25" name="Content Placeholder 2"/>
          <p:cNvSpPr>
            <a:spLocks noGrp="1"/>
          </p:cNvSpPr>
          <p:nvPr>
            <p:ph idx="21"/>
          </p:nvPr>
        </p:nvSpPr>
        <p:spPr>
          <a:xfrm>
            <a:off x="6157363"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Tree>
    <p:extLst>
      <p:ext uri="{BB962C8B-B14F-4D97-AF65-F5344CB8AC3E}">
        <p14:creationId xmlns:p14="http://schemas.microsoft.com/office/powerpoint/2010/main" val="29859375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3279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71409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116800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481427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7195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066184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653843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707229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82737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67482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0374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15/04/2018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355534546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15/04/2018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3047541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2992386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171730157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15/04/2018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06255288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15/04/2018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195273278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15/04/2018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297860986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4315441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55806597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396717480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272045213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4230652213"/>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7.jp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image" Target="../media/image7.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
        <p:nvSpPr>
          <p:cNvPr id="6151" name="Rectangle 7"/>
          <p:cNvSpPr>
            <a:spLocks noChangeArrowheads="1"/>
          </p:cNvSpPr>
          <p:nvPr/>
        </p:nvSpPr>
        <p:spPr bwMode="ltGray">
          <a:xfrm>
            <a:off x="0" y="0"/>
            <a:ext cx="660400" cy="6858000"/>
          </a:xfrm>
          <a:prstGeom prst="rect">
            <a:avLst/>
          </a:prstGeom>
          <a:solidFill>
            <a:srgbClr val="EE2E24"/>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sp>
        <p:nvSpPr>
          <p:cNvPr id="1027" name="Rectangle 2"/>
          <p:cNvSpPr>
            <a:spLocks noGrp="1" noChangeArrowheads="1"/>
          </p:cNvSpPr>
          <p:nvPr>
            <p:ph type="title"/>
          </p:nvPr>
        </p:nvSpPr>
        <p:spPr bwMode="auto">
          <a:xfrm>
            <a:off x="911225" y="296863"/>
            <a:ext cx="8074025" cy="890587"/>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US"/>
              <a:t>Click to edit Master title style</a:t>
            </a:r>
          </a:p>
        </p:txBody>
      </p:sp>
      <p:sp>
        <p:nvSpPr>
          <p:cNvPr id="1028" name="Rectangle 3"/>
          <p:cNvSpPr>
            <a:spLocks noGrp="1" noChangeArrowheads="1"/>
          </p:cNvSpPr>
          <p:nvPr>
            <p:ph type="body" idx="1"/>
          </p:nvPr>
        </p:nvSpPr>
        <p:spPr bwMode="auto">
          <a:xfrm>
            <a:off x="920750" y="1430338"/>
            <a:ext cx="8064500" cy="440055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8" name="Rectangle 4"/>
          <p:cNvSpPr>
            <a:spLocks noGrp="1" noChangeArrowheads="1"/>
          </p:cNvSpPr>
          <p:nvPr>
            <p:ph type="dt" sz="half" idx="2"/>
          </p:nvPr>
        </p:nvSpPr>
        <p:spPr bwMode="auto">
          <a:xfrm>
            <a:off x="1289050" y="6281738"/>
            <a:ext cx="1643063"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F4CCCB63-B5C7-4360-B81B-A4D1AADA2189}" type="datetime1">
              <a:rPr lang="en-US"/>
              <a:pPr fontAlgn="base">
                <a:spcAft>
                  <a:spcPct val="0"/>
                </a:spcAft>
              </a:pPr>
              <a:t>4/15/2018</a:t>
            </a:fld>
            <a:endParaRPr lang="en-US"/>
          </a:p>
        </p:txBody>
      </p:sp>
      <p:sp>
        <p:nvSpPr>
          <p:cNvPr id="6149" name="Rectangle 5"/>
          <p:cNvSpPr>
            <a:spLocks noGrp="1" noChangeArrowheads="1"/>
          </p:cNvSpPr>
          <p:nvPr>
            <p:ph type="ftr" sz="quarter" idx="3"/>
          </p:nvPr>
        </p:nvSpPr>
        <p:spPr bwMode="auto">
          <a:xfrm>
            <a:off x="3076575" y="6281738"/>
            <a:ext cx="3609975"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r>
              <a:rPr lang="en-US"/>
              <a:t> Cummins Confidential</a:t>
            </a:r>
          </a:p>
        </p:txBody>
      </p:sp>
      <p:pic>
        <p:nvPicPr>
          <p:cNvPr id="1031" name="Picture 71" descr="PPT Lockups_DEU"/>
          <p:cNvPicPr>
            <a:picLocks noChangeAspect="1" noChangeArrowheads="1"/>
          </p:cNvPicPr>
          <p:nvPr/>
        </p:nvPicPr>
        <p:blipFill>
          <a:blip r:embed="rId14"/>
          <a:srcRect/>
          <a:stretch>
            <a:fillRect/>
          </a:stretch>
        </p:blipFill>
        <p:spPr bwMode="auto">
          <a:xfrm>
            <a:off x="6759575" y="6164263"/>
            <a:ext cx="2217738" cy="585787"/>
          </a:xfrm>
          <a:prstGeom prst="rect">
            <a:avLst/>
          </a:prstGeom>
          <a:noFill/>
          <a:ln w="9525">
            <a:noFill/>
            <a:miter lim="800000"/>
            <a:headEnd/>
            <a:tailEnd/>
          </a:ln>
        </p:spPr>
      </p:pic>
      <p:sp>
        <p:nvSpPr>
          <p:cNvPr id="6150" name="Rectangle 6"/>
          <p:cNvSpPr>
            <a:spLocks noGrp="1" noChangeArrowheads="1"/>
          </p:cNvSpPr>
          <p:nvPr>
            <p:ph type="sldNum" sz="quarter" idx="4"/>
          </p:nvPr>
        </p:nvSpPr>
        <p:spPr bwMode="auto">
          <a:xfrm>
            <a:off x="744538" y="6281738"/>
            <a:ext cx="449262"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6B1BD82B-E2BA-4BAC-AB21-3387D96223DA}" type="slidenum">
              <a:rPr lang="en-US"/>
              <a:pPr fontAlgn="base">
                <a:spcAft>
                  <a:spcPct val="0"/>
                </a:spcAft>
              </a:pPr>
              <a:t>‹#›</a:t>
            </a:fld>
            <a:endParaRPr lang="en-US"/>
          </a:p>
        </p:txBody>
      </p:sp>
    </p:spTree>
    <p:extLst>
      <p:ext uri="{BB962C8B-B14F-4D97-AF65-F5344CB8AC3E}">
        <p14:creationId xmlns:p14="http://schemas.microsoft.com/office/powerpoint/2010/main" val="23207629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p:txStyles>
    <p:titleStyle>
      <a:lvl1pPr algn="l" rtl="0" eaLnBrk="1" fontAlgn="base" hangingPunct="1">
        <a:lnSpc>
          <a:spcPct val="95000"/>
        </a:lnSpc>
        <a:spcBef>
          <a:spcPct val="0"/>
        </a:spcBef>
        <a:spcAft>
          <a:spcPct val="0"/>
        </a:spcAft>
        <a:defRPr sz="3200">
          <a:solidFill>
            <a:schemeClr val="tx2"/>
          </a:solidFill>
          <a:latin typeface="+mj-lt"/>
          <a:ea typeface="+mj-ea"/>
          <a:cs typeface="+mj-cs"/>
        </a:defRPr>
      </a:lvl1pPr>
      <a:lvl2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2pPr>
      <a:lvl3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3pPr>
      <a:lvl4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4pPr>
      <a:lvl5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5pPr>
      <a:lvl6pPr marL="4572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6pPr>
      <a:lvl7pPr marL="9144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7pPr>
      <a:lvl8pPr marL="13716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8pPr>
      <a:lvl9pPr marL="18288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9pPr>
    </p:titleStyle>
    <p:bodyStyle>
      <a:lvl1pPr marL="231775" indent="-231775" algn="l" rtl="0" eaLnBrk="1" fontAlgn="base" hangingPunct="1">
        <a:spcBef>
          <a:spcPct val="35000"/>
        </a:spcBef>
        <a:spcAft>
          <a:spcPct val="0"/>
        </a:spcAft>
        <a:buClr>
          <a:srgbClr val="EE2E24"/>
        </a:buClr>
        <a:buFont typeface="Wingdings" pitchFamily="2" charset="2"/>
        <a:buChar char="§"/>
        <a:defRPr sz="2600">
          <a:solidFill>
            <a:schemeClr val="tx1"/>
          </a:solidFill>
          <a:latin typeface="+mn-lt"/>
          <a:ea typeface="+mn-ea"/>
          <a:cs typeface="+mn-cs"/>
        </a:defRPr>
      </a:lvl1pPr>
      <a:lvl2pPr marL="579438" indent="-233363" algn="l" rtl="0" eaLnBrk="1" fontAlgn="base" hangingPunct="1">
        <a:spcBef>
          <a:spcPct val="35000"/>
        </a:spcBef>
        <a:spcAft>
          <a:spcPct val="0"/>
        </a:spcAft>
        <a:buClr>
          <a:srgbClr val="EE2E24"/>
        </a:buClr>
        <a:buFont typeface="Arial" charset="0"/>
        <a:buChar char="–"/>
        <a:defRPr sz="2200">
          <a:solidFill>
            <a:schemeClr val="tx1"/>
          </a:solidFill>
          <a:latin typeface="+mn-lt"/>
          <a:ea typeface="+mn-ea"/>
          <a:cs typeface="+mn-cs"/>
        </a:defRPr>
      </a:lvl2pPr>
      <a:lvl3pPr marL="863600" indent="-169863" algn="l" rtl="0" eaLnBrk="1" fontAlgn="base" hangingPunct="1">
        <a:spcBef>
          <a:spcPct val="35000"/>
        </a:spcBef>
        <a:spcAft>
          <a:spcPct val="0"/>
        </a:spcAft>
        <a:buClr>
          <a:srgbClr val="EE2E24"/>
        </a:buClr>
        <a:buChar char="•"/>
        <a:defRPr sz="2000">
          <a:solidFill>
            <a:schemeClr val="tx1"/>
          </a:solidFill>
          <a:latin typeface="+mn-lt"/>
          <a:ea typeface="+mn-ea"/>
          <a:cs typeface="+mn-cs"/>
        </a:defRPr>
      </a:lvl3pPr>
      <a:lvl4pPr marL="1146175" indent="-168275" algn="l" rtl="0" eaLnBrk="1" fontAlgn="base" hangingPunct="1">
        <a:spcBef>
          <a:spcPct val="35000"/>
        </a:spcBef>
        <a:spcAft>
          <a:spcPct val="0"/>
        </a:spcAft>
        <a:buChar char="–"/>
        <a:defRPr>
          <a:solidFill>
            <a:schemeClr val="tx1"/>
          </a:solidFill>
          <a:latin typeface="+mn-lt"/>
          <a:ea typeface="+mn-ea"/>
          <a:cs typeface="+mn-cs"/>
        </a:defRPr>
      </a:lvl4pPr>
      <a:lvl5pPr marL="1441450" indent="-180975" algn="l" rtl="0" eaLnBrk="1" fontAlgn="base" hangingPunct="1">
        <a:spcBef>
          <a:spcPct val="35000"/>
        </a:spcBef>
        <a:spcAft>
          <a:spcPct val="0"/>
        </a:spcAft>
        <a:buChar char="»"/>
        <a:defRPr i="1">
          <a:solidFill>
            <a:schemeClr val="tx1"/>
          </a:solidFill>
          <a:latin typeface="+mn-lt"/>
          <a:ea typeface="+mn-ea"/>
          <a:cs typeface="+mn-cs"/>
        </a:defRPr>
      </a:lvl5pPr>
      <a:lvl6pPr marL="1898650" indent="-180975" algn="l" rtl="0" eaLnBrk="1" fontAlgn="base" hangingPunct="1">
        <a:spcBef>
          <a:spcPct val="35000"/>
        </a:spcBef>
        <a:spcAft>
          <a:spcPct val="0"/>
        </a:spcAft>
        <a:buChar char="»"/>
        <a:defRPr i="1">
          <a:solidFill>
            <a:schemeClr val="tx1"/>
          </a:solidFill>
          <a:latin typeface="+mn-lt"/>
          <a:ea typeface="+mn-ea"/>
          <a:cs typeface="+mn-cs"/>
        </a:defRPr>
      </a:lvl6pPr>
      <a:lvl7pPr marL="2355850" indent="-180975" algn="l" rtl="0" eaLnBrk="1" fontAlgn="base" hangingPunct="1">
        <a:spcBef>
          <a:spcPct val="35000"/>
        </a:spcBef>
        <a:spcAft>
          <a:spcPct val="0"/>
        </a:spcAft>
        <a:buChar char="»"/>
        <a:defRPr i="1">
          <a:solidFill>
            <a:schemeClr val="tx1"/>
          </a:solidFill>
          <a:latin typeface="+mn-lt"/>
          <a:ea typeface="+mn-ea"/>
          <a:cs typeface="+mn-cs"/>
        </a:defRPr>
      </a:lvl7pPr>
      <a:lvl8pPr marL="2813050" indent="-180975" algn="l" rtl="0" eaLnBrk="1" fontAlgn="base" hangingPunct="1">
        <a:spcBef>
          <a:spcPct val="35000"/>
        </a:spcBef>
        <a:spcAft>
          <a:spcPct val="0"/>
        </a:spcAft>
        <a:buChar char="»"/>
        <a:defRPr i="1">
          <a:solidFill>
            <a:schemeClr val="tx1"/>
          </a:solidFill>
          <a:latin typeface="+mn-lt"/>
          <a:ea typeface="+mn-ea"/>
          <a:cs typeface="+mn-cs"/>
        </a:defRPr>
      </a:lvl8pPr>
      <a:lvl9pPr marL="3270250" indent="-180975" algn="l" rtl="0" eaLnBrk="1" fontAlgn="base" hangingPunct="1">
        <a:spcBef>
          <a:spcPct val="35000"/>
        </a:spcBef>
        <a:spcAft>
          <a:spcPct val="0"/>
        </a:spcAft>
        <a:buChar char="»"/>
        <a:defRPr i="1">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
        <p:nvSpPr>
          <p:cNvPr id="6151" name="Rectangle 7"/>
          <p:cNvSpPr>
            <a:spLocks noChangeArrowheads="1"/>
          </p:cNvSpPr>
          <p:nvPr/>
        </p:nvSpPr>
        <p:spPr bwMode="ltGray">
          <a:xfrm>
            <a:off x="0" y="0"/>
            <a:ext cx="660400" cy="6858000"/>
          </a:xfrm>
          <a:prstGeom prst="rect">
            <a:avLst/>
          </a:prstGeom>
          <a:solidFill>
            <a:srgbClr val="EE2E24"/>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sp>
        <p:nvSpPr>
          <p:cNvPr id="1027" name="Rectangle 2"/>
          <p:cNvSpPr>
            <a:spLocks noGrp="1" noChangeArrowheads="1"/>
          </p:cNvSpPr>
          <p:nvPr>
            <p:ph type="title"/>
          </p:nvPr>
        </p:nvSpPr>
        <p:spPr bwMode="auto">
          <a:xfrm>
            <a:off x="911225" y="296863"/>
            <a:ext cx="8074025" cy="890587"/>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US"/>
              <a:t>Click to edit Master title style</a:t>
            </a:r>
          </a:p>
        </p:txBody>
      </p:sp>
      <p:sp>
        <p:nvSpPr>
          <p:cNvPr id="1028" name="Rectangle 3"/>
          <p:cNvSpPr>
            <a:spLocks noGrp="1" noChangeArrowheads="1"/>
          </p:cNvSpPr>
          <p:nvPr>
            <p:ph type="body" idx="1"/>
          </p:nvPr>
        </p:nvSpPr>
        <p:spPr bwMode="auto">
          <a:xfrm>
            <a:off x="920750" y="1430338"/>
            <a:ext cx="8064500" cy="440055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8" name="Rectangle 4"/>
          <p:cNvSpPr>
            <a:spLocks noGrp="1" noChangeArrowheads="1"/>
          </p:cNvSpPr>
          <p:nvPr>
            <p:ph type="dt" sz="half" idx="2"/>
          </p:nvPr>
        </p:nvSpPr>
        <p:spPr bwMode="auto">
          <a:xfrm>
            <a:off x="1289050" y="6281738"/>
            <a:ext cx="1643063"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F4CCCB63-B5C7-4360-B81B-A4D1AADA2189}" type="datetime1">
              <a:rPr lang="en-US"/>
              <a:pPr fontAlgn="base">
                <a:spcAft>
                  <a:spcPct val="0"/>
                </a:spcAft>
              </a:pPr>
              <a:t>4/15/2018</a:t>
            </a:fld>
            <a:endParaRPr lang="en-US"/>
          </a:p>
        </p:txBody>
      </p:sp>
      <p:sp>
        <p:nvSpPr>
          <p:cNvPr id="6149" name="Rectangle 5"/>
          <p:cNvSpPr>
            <a:spLocks noGrp="1" noChangeArrowheads="1"/>
          </p:cNvSpPr>
          <p:nvPr>
            <p:ph type="ftr" sz="quarter" idx="3"/>
          </p:nvPr>
        </p:nvSpPr>
        <p:spPr bwMode="auto">
          <a:xfrm>
            <a:off x="3076575" y="6281738"/>
            <a:ext cx="3609975"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r>
              <a:rPr lang="en-US"/>
              <a:t> Cummins Confidential</a:t>
            </a:r>
          </a:p>
        </p:txBody>
      </p:sp>
      <p:pic>
        <p:nvPicPr>
          <p:cNvPr id="1031" name="Picture 71" descr="PPT Lockups_DEU"/>
          <p:cNvPicPr>
            <a:picLocks noChangeAspect="1" noChangeArrowheads="1"/>
          </p:cNvPicPr>
          <p:nvPr/>
        </p:nvPicPr>
        <p:blipFill>
          <a:blip r:embed="rId14"/>
          <a:srcRect/>
          <a:stretch>
            <a:fillRect/>
          </a:stretch>
        </p:blipFill>
        <p:spPr bwMode="auto">
          <a:xfrm>
            <a:off x="6759575" y="6164263"/>
            <a:ext cx="2217738" cy="585787"/>
          </a:xfrm>
          <a:prstGeom prst="rect">
            <a:avLst/>
          </a:prstGeom>
          <a:noFill/>
          <a:ln w="9525">
            <a:noFill/>
            <a:miter lim="800000"/>
            <a:headEnd/>
            <a:tailEnd/>
          </a:ln>
        </p:spPr>
      </p:pic>
      <p:sp>
        <p:nvSpPr>
          <p:cNvPr id="6150" name="Rectangle 6"/>
          <p:cNvSpPr>
            <a:spLocks noGrp="1" noChangeArrowheads="1"/>
          </p:cNvSpPr>
          <p:nvPr>
            <p:ph type="sldNum" sz="quarter" idx="4"/>
          </p:nvPr>
        </p:nvSpPr>
        <p:spPr bwMode="auto">
          <a:xfrm>
            <a:off x="744538" y="6281738"/>
            <a:ext cx="449262"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6B1BD82B-E2BA-4BAC-AB21-3387D96223DA}" type="slidenum">
              <a:rPr lang="en-US"/>
              <a:pPr fontAlgn="base">
                <a:spcAft>
                  <a:spcPct val="0"/>
                </a:spcAft>
              </a:pPr>
              <a:t>‹#›</a:t>
            </a:fld>
            <a:endParaRPr lang="en-US"/>
          </a:p>
        </p:txBody>
      </p:sp>
    </p:spTree>
    <p:extLst>
      <p:ext uri="{BB962C8B-B14F-4D97-AF65-F5344CB8AC3E}">
        <p14:creationId xmlns:p14="http://schemas.microsoft.com/office/powerpoint/2010/main" val="36778778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hf hdr="0"/>
  <p:txStyles>
    <p:titleStyle>
      <a:lvl1pPr algn="l" rtl="0" eaLnBrk="1" fontAlgn="base" hangingPunct="1">
        <a:lnSpc>
          <a:spcPct val="95000"/>
        </a:lnSpc>
        <a:spcBef>
          <a:spcPct val="0"/>
        </a:spcBef>
        <a:spcAft>
          <a:spcPct val="0"/>
        </a:spcAft>
        <a:defRPr sz="3200">
          <a:solidFill>
            <a:schemeClr val="tx2"/>
          </a:solidFill>
          <a:latin typeface="+mj-lt"/>
          <a:ea typeface="+mj-ea"/>
          <a:cs typeface="+mj-cs"/>
        </a:defRPr>
      </a:lvl1pPr>
      <a:lvl2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2pPr>
      <a:lvl3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3pPr>
      <a:lvl4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4pPr>
      <a:lvl5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5pPr>
      <a:lvl6pPr marL="4572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6pPr>
      <a:lvl7pPr marL="9144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7pPr>
      <a:lvl8pPr marL="13716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8pPr>
      <a:lvl9pPr marL="18288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9pPr>
    </p:titleStyle>
    <p:bodyStyle>
      <a:lvl1pPr marL="231775" indent="-231775" algn="l" rtl="0" eaLnBrk="1" fontAlgn="base" hangingPunct="1">
        <a:spcBef>
          <a:spcPct val="35000"/>
        </a:spcBef>
        <a:spcAft>
          <a:spcPct val="0"/>
        </a:spcAft>
        <a:buClr>
          <a:srgbClr val="EE2E24"/>
        </a:buClr>
        <a:buFont typeface="Wingdings" pitchFamily="2" charset="2"/>
        <a:buChar char="§"/>
        <a:defRPr sz="2600">
          <a:solidFill>
            <a:schemeClr val="tx1"/>
          </a:solidFill>
          <a:latin typeface="+mn-lt"/>
          <a:ea typeface="+mn-ea"/>
          <a:cs typeface="+mn-cs"/>
        </a:defRPr>
      </a:lvl1pPr>
      <a:lvl2pPr marL="579438" indent="-233363" algn="l" rtl="0" eaLnBrk="1" fontAlgn="base" hangingPunct="1">
        <a:spcBef>
          <a:spcPct val="35000"/>
        </a:spcBef>
        <a:spcAft>
          <a:spcPct val="0"/>
        </a:spcAft>
        <a:buClr>
          <a:srgbClr val="EE2E24"/>
        </a:buClr>
        <a:buFont typeface="Arial" charset="0"/>
        <a:buChar char="–"/>
        <a:defRPr sz="2200">
          <a:solidFill>
            <a:schemeClr val="tx1"/>
          </a:solidFill>
          <a:latin typeface="+mn-lt"/>
          <a:ea typeface="+mn-ea"/>
          <a:cs typeface="+mn-cs"/>
        </a:defRPr>
      </a:lvl2pPr>
      <a:lvl3pPr marL="863600" indent="-169863" algn="l" rtl="0" eaLnBrk="1" fontAlgn="base" hangingPunct="1">
        <a:spcBef>
          <a:spcPct val="35000"/>
        </a:spcBef>
        <a:spcAft>
          <a:spcPct val="0"/>
        </a:spcAft>
        <a:buClr>
          <a:srgbClr val="EE2E24"/>
        </a:buClr>
        <a:buChar char="•"/>
        <a:defRPr sz="2000">
          <a:solidFill>
            <a:schemeClr val="tx1"/>
          </a:solidFill>
          <a:latin typeface="+mn-lt"/>
          <a:ea typeface="+mn-ea"/>
          <a:cs typeface="+mn-cs"/>
        </a:defRPr>
      </a:lvl3pPr>
      <a:lvl4pPr marL="1146175" indent="-168275" algn="l" rtl="0" eaLnBrk="1" fontAlgn="base" hangingPunct="1">
        <a:spcBef>
          <a:spcPct val="35000"/>
        </a:spcBef>
        <a:spcAft>
          <a:spcPct val="0"/>
        </a:spcAft>
        <a:buChar char="–"/>
        <a:defRPr>
          <a:solidFill>
            <a:schemeClr val="tx1"/>
          </a:solidFill>
          <a:latin typeface="+mn-lt"/>
          <a:ea typeface="+mn-ea"/>
          <a:cs typeface="+mn-cs"/>
        </a:defRPr>
      </a:lvl4pPr>
      <a:lvl5pPr marL="1441450" indent="-180975" algn="l" rtl="0" eaLnBrk="1" fontAlgn="base" hangingPunct="1">
        <a:spcBef>
          <a:spcPct val="35000"/>
        </a:spcBef>
        <a:spcAft>
          <a:spcPct val="0"/>
        </a:spcAft>
        <a:buChar char="»"/>
        <a:defRPr i="1">
          <a:solidFill>
            <a:schemeClr val="tx1"/>
          </a:solidFill>
          <a:latin typeface="+mn-lt"/>
          <a:ea typeface="+mn-ea"/>
          <a:cs typeface="+mn-cs"/>
        </a:defRPr>
      </a:lvl5pPr>
      <a:lvl6pPr marL="1898650" indent="-180975" algn="l" rtl="0" eaLnBrk="1" fontAlgn="base" hangingPunct="1">
        <a:spcBef>
          <a:spcPct val="35000"/>
        </a:spcBef>
        <a:spcAft>
          <a:spcPct val="0"/>
        </a:spcAft>
        <a:buChar char="»"/>
        <a:defRPr i="1">
          <a:solidFill>
            <a:schemeClr val="tx1"/>
          </a:solidFill>
          <a:latin typeface="+mn-lt"/>
          <a:ea typeface="+mn-ea"/>
          <a:cs typeface="+mn-cs"/>
        </a:defRPr>
      </a:lvl6pPr>
      <a:lvl7pPr marL="2355850" indent="-180975" algn="l" rtl="0" eaLnBrk="1" fontAlgn="base" hangingPunct="1">
        <a:spcBef>
          <a:spcPct val="35000"/>
        </a:spcBef>
        <a:spcAft>
          <a:spcPct val="0"/>
        </a:spcAft>
        <a:buChar char="»"/>
        <a:defRPr i="1">
          <a:solidFill>
            <a:schemeClr val="tx1"/>
          </a:solidFill>
          <a:latin typeface="+mn-lt"/>
          <a:ea typeface="+mn-ea"/>
          <a:cs typeface="+mn-cs"/>
        </a:defRPr>
      </a:lvl7pPr>
      <a:lvl8pPr marL="2813050" indent="-180975" algn="l" rtl="0" eaLnBrk="1" fontAlgn="base" hangingPunct="1">
        <a:spcBef>
          <a:spcPct val="35000"/>
        </a:spcBef>
        <a:spcAft>
          <a:spcPct val="0"/>
        </a:spcAft>
        <a:buChar char="»"/>
        <a:defRPr i="1">
          <a:solidFill>
            <a:schemeClr val="tx1"/>
          </a:solidFill>
          <a:latin typeface="+mn-lt"/>
          <a:ea typeface="+mn-ea"/>
          <a:cs typeface="+mn-cs"/>
        </a:defRPr>
      </a:lvl8pPr>
      <a:lvl9pPr marL="3270250" indent="-180975" algn="l" rtl="0" eaLnBrk="1" fontAlgn="base" hangingPunct="1">
        <a:spcBef>
          <a:spcPct val="35000"/>
        </a:spcBef>
        <a:spcAft>
          <a:spcPct val="0"/>
        </a:spcAft>
        <a:buChar char="»"/>
        <a:defRPr i="1">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15/04/2018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4665533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15/04/2018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162054107"/>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insidesearch/howsearchworks/thestory/index.html" TargetMode="External"/><Relationship Id="rId2" Type="http://schemas.openxmlformats.org/officeDocument/2006/relationships/notesSlide" Target="../notesSlides/notesSlide1.xml"/><Relationship Id="rId1" Type="http://schemas.openxmlformats.org/officeDocument/2006/relationships/slideLayout" Target="../slideLayouts/slideLayout26.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hyperlink" Target="http://www.uwtsd.ac.uk/library/" TargetMode="External"/><Relationship Id="rId2" Type="http://schemas.openxmlformats.org/officeDocument/2006/relationships/image" Target="../media/image9.png"/><Relationship Id="rId1" Type="http://schemas.openxmlformats.org/officeDocument/2006/relationships/slideLayout" Target="../slideLayouts/slideLayout38.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hyperlink" Target="http://www.uwtsd.ac.uk/library/online-library/" TargetMode="External"/><Relationship Id="rId2" Type="http://schemas.openxmlformats.org/officeDocument/2006/relationships/image" Target="../media/image9.png"/><Relationship Id="rId1" Type="http://schemas.openxmlformats.org/officeDocument/2006/relationships/slideLayout" Target="../slideLayouts/slideLayout38.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hyperlink" Target="https://uwtsd.hosted.panopto.com/Panopto/Pages/Viewer.aspx?id=ed765172-a3ea-47ba-9917-73eb22fbb7df" TargetMode="External"/><Relationship Id="rId2" Type="http://schemas.openxmlformats.org/officeDocument/2006/relationships/image" Target="../media/image9.png"/><Relationship Id="rId1" Type="http://schemas.openxmlformats.org/officeDocument/2006/relationships/slideLayout" Target="../slideLayouts/slideLayout38.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R0DQfwc72PM" TargetMode="External"/><Relationship Id="rId2" Type="http://schemas.openxmlformats.org/officeDocument/2006/relationships/notesSlide" Target="../notesSlides/notesSlide2.xml"/><Relationship Id="rId1" Type="http://schemas.openxmlformats.org/officeDocument/2006/relationships/slideLayout" Target="../slideLayouts/slideLayout26.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6.xml"/><Relationship Id="rId5" Type="http://schemas.openxmlformats.org/officeDocument/2006/relationships/image" Target="../media/image14.png"/><Relationship Id="rId4" Type="http://schemas.openxmlformats.org/officeDocument/2006/relationships/hyperlink" Target="https://youtu.be/R0DQfwc72P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dysgu.ydds.ac.uk/pluginfile.php/322831/mod_book/chapter/5458/googlesearch_ninja.pdf" TargetMode="External"/><Relationship Id="rId2" Type="http://schemas.openxmlformats.org/officeDocument/2006/relationships/notesSlide" Target="../notesSlides/notesSlide4.xml"/><Relationship Id="rId1" Type="http://schemas.openxmlformats.org/officeDocument/2006/relationships/slideLayout" Target="../slideLayouts/slideLayout26.xml"/><Relationship Id="rId5" Type="http://schemas.openxmlformats.org/officeDocument/2006/relationships/image" Target="../media/image15.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6.xml"/><Relationship Id="rId6" Type="http://schemas.openxmlformats.org/officeDocument/2006/relationships/image" Target="../media/image16.png"/><Relationship Id="rId5" Type="http://schemas.openxmlformats.org/officeDocument/2006/relationships/hyperlink" Target="https://youtu.be/FMGHfBUiksQ" TargetMode="Externa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hyperlink" Target="http://www.bbc.co.uk/education/clips/zspbcdm" TargetMode="External"/><Relationship Id="rId2" Type="http://schemas.openxmlformats.org/officeDocument/2006/relationships/notesSlide" Target="../notesSlides/notesSlide6.xml"/><Relationship Id="rId1" Type="http://schemas.openxmlformats.org/officeDocument/2006/relationships/slideLayout" Target="../slideLayouts/slideLayout26.xml"/><Relationship Id="rId6" Type="http://schemas.openxmlformats.org/officeDocument/2006/relationships/hyperlink" Target="http://www.bbc.co.uk/education/clips/zw8mtfr" TargetMode="External"/><Relationship Id="rId5" Type="http://schemas.openxmlformats.org/officeDocument/2006/relationships/hyperlink" Target="http://www.bbc.co.uk/guides/zt9thyc" TargetMode="Externa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hyperlink" Target="https://scholar.google.co.uk/" TargetMode="External"/><Relationship Id="rId2" Type="http://schemas.openxmlformats.org/officeDocument/2006/relationships/notesSlide" Target="../notesSlides/notesSlide7.xml"/><Relationship Id="rId1" Type="http://schemas.openxmlformats.org/officeDocument/2006/relationships/slideLayout" Target="../slideLayouts/slideLayout26.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6.xml"/><Relationship Id="rId5" Type="http://schemas.openxmlformats.org/officeDocument/2006/relationships/image" Target="../media/image18.png"/><Relationship Id="rId4" Type="http://schemas.openxmlformats.org/officeDocument/2006/relationships/hyperlink" Target="https://youtu.be/bJByIPRrTf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9.pn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results?search_query=the+craap+test" TargetMode="External"/><Relationship Id="rId2" Type="http://schemas.openxmlformats.org/officeDocument/2006/relationships/notesSlide" Target="../notesSlides/notesSlide11.xml"/><Relationship Id="rId1" Type="http://schemas.openxmlformats.org/officeDocument/2006/relationships/slideLayout" Target="../slideLayouts/slideLayout26.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6.xml"/><Relationship Id="rId5" Type="http://schemas.openxmlformats.org/officeDocument/2006/relationships/image" Target="../media/image20.png"/><Relationship Id="rId4" Type="http://schemas.openxmlformats.org/officeDocument/2006/relationships/hyperlink" Target="https://youtu.be/j8OAPxcXibo"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6.xml"/><Relationship Id="rId5" Type="http://schemas.openxmlformats.org/officeDocument/2006/relationships/image" Target="../media/image21.jpeg"/><Relationship Id="rId4" Type="http://schemas.openxmlformats.org/officeDocument/2006/relationships/hyperlink" Target="https://youtu.be/hF515-0Tduk"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9.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335695"/>
            <a:ext cx="7772400"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BMSK4001</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Academic &amp; Employability Skills</a:t>
            </a:r>
            <a:br>
              <a:rPr lang="en-GB" altLang="en-US" sz="3600" dirty="0">
                <a:latin typeface="Arial Rounded MT Bold" charset="0"/>
                <a:ea typeface="Arial Rounded MT Bold" charset="0"/>
                <a:cs typeface="Arial Rounded MT Bold" charset="0"/>
              </a:rPr>
            </a:br>
            <a:br>
              <a:rPr lang="en-US" dirty="0">
                <a:latin typeface="+mj-ea"/>
                <a:cs typeface="+mj-ea"/>
              </a:rPr>
            </a:br>
            <a:r>
              <a:rPr lang="en-US" dirty="0">
                <a:solidFill>
                  <a:schemeClr val="bg1"/>
                </a:solidFill>
                <a:latin typeface="Arial Rounded MT Bold" panose="020F0704030504030204" pitchFamily="34" charset="0"/>
                <a:cs typeface="+mj-ea"/>
              </a:rPr>
              <a:t>Digital Research Skills</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1889139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10" y="31895"/>
            <a:ext cx="8229600" cy="1143000"/>
          </a:xfrm>
        </p:spPr>
        <p:txBody>
          <a:bodyPr/>
          <a:lstStyle/>
          <a:p>
            <a:r>
              <a:rPr lang="en-GB" sz="3600" b="1" dirty="0">
                <a:latin typeface="Arial Rounded MT Bold" panose="020F0704030504030204" pitchFamily="34" charset="0"/>
              </a:rPr>
              <a:t>Digital Information Literacy</a:t>
            </a:r>
          </a:p>
        </p:txBody>
      </p:sp>
      <p:sp>
        <p:nvSpPr>
          <p:cNvPr id="3" name="Content Placeholder 2"/>
          <p:cNvSpPr>
            <a:spLocks noGrp="1"/>
          </p:cNvSpPr>
          <p:nvPr>
            <p:ph idx="1"/>
          </p:nvPr>
        </p:nvSpPr>
        <p:spPr>
          <a:xfrm>
            <a:off x="398687" y="908720"/>
            <a:ext cx="8229600" cy="4608512"/>
          </a:xfrm>
        </p:spPr>
        <p:txBody>
          <a:bodyPr>
            <a:normAutofit fontScale="25000" lnSpcReduction="20000"/>
          </a:bodyPr>
          <a:lstStyle/>
          <a:p>
            <a:pPr marL="0" indent="0">
              <a:lnSpc>
                <a:spcPct val="170000"/>
              </a:lnSpc>
              <a:buNone/>
            </a:pPr>
            <a:r>
              <a:rPr lang="en-GB" sz="8000" dirty="0">
                <a:latin typeface="Calibri" panose="020F0502020204030204" pitchFamily="34" charset="0"/>
                <a:cs typeface="Calibri" panose="020F0502020204030204" pitchFamily="34" charset="0"/>
              </a:rPr>
              <a:t>This session is designed to help you navigate through the maze of information that is stored on the internet and provide links to a number of useful videos containing numerous hints and tips on how to search effectively and efficiently. </a:t>
            </a:r>
          </a:p>
          <a:p>
            <a:pPr marL="0" indent="0">
              <a:lnSpc>
                <a:spcPct val="170000"/>
              </a:lnSpc>
              <a:buNone/>
            </a:pPr>
            <a:r>
              <a:rPr lang="en-GB" sz="8000" dirty="0">
                <a:latin typeface="Calibri" panose="020F0502020204030204" pitchFamily="34" charset="0"/>
                <a:cs typeface="Calibri" panose="020F0502020204030204" pitchFamily="34" charset="0"/>
              </a:rPr>
              <a:t>We have focused primarily on using </a:t>
            </a:r>
            <a:r>
              <a:rPr lang="en-GB" sz="8000" i="1" dirty="0">
                <a:latin typeface="Calibri" panose="020F0502020204030204" pitchFamily="34" charset="0"/>
                <a:cs typeface="Calibri" panose="020F0502020204030204" pitchFamily="34" charset="0"/>
              </a:rPr>
              <a:t>Google</a:t>
            </a:r>
            <a:r>
              <a:rPr lang="en-GB" sz="8000" dirty="0">
                <a:latin typeface="Calibri" panose="020F0502020204030204" pitchFamily="34" charset="0"/>
                <a:cs typeface="Calibri" panose="020F0502020204030204" pitchFamily="34" charset="0"/>
              </a:rPr>
              <a:t> as the search engine of choice here as it is the most well-known - but other search engines are available of course - (Yahoo, Bing etc.) and if you would prefer to use a different search engine, they will often (though not always) provide similar features.</a:t>
            </a:r>
          </a:p>
          <a:p>
            <a:pPr marL="0" indent="0">
              <a:lnSpc>
                <a:spcPct val="170000"/>
              </a:lnSpc>
              <a:buNone/>
            </a:pPr>
            <a:r>
              <a:rPr lang="en-GB" sz="8000" dirty="0">
                <a:latin typeface="Calibri" panose="020F0502020204030204" pitchFamily="34" charset="0"/>
                <a:cs typeface="Calibri" panose="020F0502020204030204" pitchFamily="34" charset="0"/>
              </a:rPr>
              <a:t>See </a:t>
            </a:r>
            <a:r>
              <a:rPr lang="en-GB" sz="8000" dirty="0">
                <a:latin typeface="Calibri" panose="020F0502020204030204" pitchFamily="34" charset="0"/>
                <a:cs typeface="Calibri" panose="020F0502020204030204" pitchFamily="34" charset="0"/>
                <a:hlinkClick r:id="rId3" tooltip="How Search Works"/>
              </a:rPr>
              <a:t>How Search Works</a:t>
            </a:r>
            <a:r>
              <a:rPr lang="en-GB" sz="8000" dirty="0">
                <a:latin typeface="Calibri" panose="020F0502020204030204" pitchFamily="34" charset="0"/>
                <a:cs typeface="Calibri" panose="020F0502020204030204" pitchFamily="34" charset="0"/>
              </a:rPr>
              <a:t> for a broad (and very interesting) overview from Google.</a:t>
            </a:r>
          </a:p>
          <a:p>
            <a:endParaRPr lang="en-GB" dirty="0"/>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1207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23B5F192-61E3-4EEE-A142-3B2DC42623A4}"/>
              </a:ext>
            </a:extLst>
          </p:cNvPr>
          <p:cNvSpPr txBox="1"/>
          <p:nvPr/>
        </p:nvSpPr>
        <p:spPr>
          <a:xfrm>
            <a:off x="454272" y="53362"/>
            <a:ext cx="7861882" cy="523220"/>
          </a:xfrm>
          <a:prstGeom prst="rect">
            <a:avLst/>
          </a:prstGeom>
          <a:noFill/>
        </p:spPr>
        <p:txBody>
          <a:bodyPr wrap="square" rtlCol="0">
            <a:spAutoFit/>
          </a:bodyPr>
          <a:lstStyle/>
          <a:p>
            <a:r>
              <a:rPr lang="en-GB" sz="2800" dirty="0">
                <a:latin typeface="Arial Rounded MT Bold" panose="020F0704030504030204" pitchFamily="34" charset="0"/>
              </a:rPr>
              <a:t>UWTSD Library and Learning Resources</a:t>
            </a:r>
          </a:p>
        </p:txBody>
      </p:sp>
      <p:pic>
        <p:nvPicPr>
          <p:cNvPr id="3" name="Picture 2" descr="A screenshot of a social media post&#10;&#10;Description generated with very high confidence">
            <a:hlinkClick r:id="rId3"/>
            <a:extLst>
              <a:ext uri="{FF2B5EF4-FFF2-40B4-BE49-F238E27FC236}">
                <a16:creationId xmlns:a16="http://schemas.microsoft.com/office/drawing/2014/main" id="{33235CD1-B556-4C6A-AB5D-02E5EDAB0F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3609" y="542312"/>
            <a:ext cx="7056784" cy="5128835"/>
          </a:xfrm>
          <a:prstGeom prst="rect">
            <a:avLst/>
          </a:prstGeom>
        </p:spPr>
      </p:pic>
    </p:spTree>
    <p:extLst>
      <p:ext uri="{BB962C8B-B14F-4D97-AF65-F5344CB8AC3E}">
        <p14:creationId xmlns:p14="http://schemas.microsoft.com/office/powerpoint/2010/main" val="4107484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23B5F192-61E3-4EEE-A142-3B2DC42623A4}"/>
              </a:ext>
            </a:extLst>
          </p:cNvPr>
          <p:cNvSpPr txBox="1"/>
          <p:nvPr/>
        </p:nvSpPr>
        <p:spPr>
          <a:xfrm>
            <a:off x="899592" y="188639"/>
            <a:ext cx="7861882" cy="769441"/>
          </a:xfrm>
          <a:prstGeom prst="rect">
            <a:avLst/>
          </a:prstGeom>
          <a:noFill/>
        </p:spPr>
        <p:txBody>
          <a:bodyPr wrap="square" rtlCol="0">
            <a:spAutoFit/>
          </a:bodyPr>
          <a:lstStyle/>
          <a:p>
            <a:r>
              <a:rPr lang="en-GB" sz="4400" dirty="0">
                <a:latin typeface="Arial Rounded MT Bold" panose="020F0704030504030204" pitchFamily="34" charset="0"/>
              </a:rPr>
              <a:t>UWTSD Online Library</a:t>
            </a:r>
          </a:p>
        </p:txBody>
      </p:sp>
      <p:pic>
        <p:nvPicPr>
          <p:cNvPr id="10" name="Picture 9" descr="A screenshot of a social media post&#10;&#10;Description generated with very high confidence">
            <a:hlinkClick r:id="rId3"/>
            <a:extLst>
              <a:ext uri="{FF2B5EF4-FFF2-40B4-BE49-F238E27FC236}">
                <a16:creationId xmlns:a16="http://schemas.microsoft.com/office/drawing/2014/main" id="{F22DF796-30C2-4A37-BA17-A80415D08B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3648" y="958080"/>
            <a:ext cx="6192688" cy="4639643"/>
          </a:xfrm>
          <a:prstGeom prst="rect">
            <a:avLst/>
          </a:prstGeom>
        </p:spPr>
      </p:pic>
    </p:spTree>
    <p:extLst>
      <p:ext uri="{BB962C8B-B14F-4D97-AF65-F5344CB8AC3E}">
        <p14:creationId xmlns:p14="http://schemas.microsoft.com/office/powerpoint/2010/main" val="1129796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23B5F192-61E3-4EEE-A142-3B2DC42623A4}"/>
              </a:ext>
            </a:extLst>
          </p:cNvPr>
          <p:cNvSpPr txBox="1"/>
          <p:nvPr/>
        </p:nvSpPr>
        <p:spPr>
          <a:xfrm>
            <a:off x="1161922" y="148853"/>
            <a:ext cx="7861882" cy="769441"/>
          </a:xfrm>
          <a:prstGeom prst="rect">
            <a:avLst/>
          </a:prstGeom>
          <a:noFill/>
        </p:spPr>
        <p:txBody>
          <a:bodyPr wrap="square" rtlCol="0">
            <a:spAutoFit/>
          </a:bodyPr>
          <a:lstStyle/>
          <a:p>
            <a:r>
              <a:rPr lang="en-GB" sz="4400" dirty="0">
                <a:latin typeface="Arial Rounded MT Bold" panose="020F0704030504030204" pitchFamily="34" charset="0"/>
              </a:rPr>
              <a:t>UWTSD Library Guide</a:t>
            </a:r>
          </a:p>
        </p:txBody>
      </p:sp>
      <p:pic>
        <p:nvPicPr>
          <p:cNvPr id="3" name="Picture 2" descr="A screenshot of a cell phone&#10;&#10;Description generated with very high confidence">
            <a:hlinkClick r:id="rId3"/>
            <a:extLst>
              <a:ext uri="{FF2B5EF4-FFF2-40B4-BE49-F238E27FC236}">
                <a16:creationId xmlns:a16="http://schemas.microsoft.com/office/drawing/2014/main" id="{0BA697CA-5B01-4572-93BE-3BED9F8896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576" y="1114630"/>
            <a:ext cx="7699934" cy="4330593"/>
          </a:xfrm>
          <a:prstGeom prst="rect">
            <a:avLst/>
          </a:prstGeom>
        </p:spPr>
      </p:pic>
    </p:spTree>
    <p:extLst>
      <p:ext uri="{BB962C8B-B14F-4D97-AF65-F5344CB8AC3E}">
        <p14:creationId xmlns:p14="http://schemas.microsoft.com/office/powerpoint/2010/main" val="2648348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A close up of a logo&#10;&#10;Description generated with very high confidence">
            <a:extLst>
              <a:ext uri="{FF2B5EF4-FFF2-40B4-BE49-F238E27FC236}">
                <a16:creationId xmlns:a16="http://schemas.microsoft.com/office/drawing/2014/main" id="{22956E30-1466-45A5-960E-DEE78A8240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4041" y="1340768"/>
            <a:ext cx="6285180" cy="3600400"/>
          </a:xfrm>
          <a:prstGeom prst="rect">
            <a:avLst/>
          </a:prstGeom>
        </p:spPr>
      </p:pic>
    </p:spTree>
    <p:extLst>
      <p:ext uri="{BB962C8B-B14F-4D97-AF65-F5344CB8AC3E}">
        <p14:creationId xmlns:p14="http://schemas.microsoft.com/office/powerpoint/2010/main" val="3042671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10" y="31895"/>
            <a:ext cx="8229600" cy="1143000"/>
          </a:xfrm>
        </p:spPr>
        <p:txBody>
          <a:bodyPr/>
          <a:lstStyle/>
          <a:p>
            <a:r>
              <a:rPr lang="en-GB" sz="3600" b="1" dirty="0"/>
              <a:t> </a:t>
            </a:r>
            <a:r>
              <a:rPr lang="en-GB" sz="3600" b="1" dirty="0">
                <a:latin typeface="Arial Rounded MT Bold" panose="020F0704030504030204" pitchFamily="34" charset="0"/>
              </a:rPr>
              <a:t>Google Search</a:t>
            </a:r>
          </a:p>
        </p:txBody>
      </p:sp>
      <p:sp>
        <p:nvSpPr>
          <p:cNvPr id="3" name="Content Placeholder 2"/>
          <p:cNvSpPr>
            <a:spLocks noGrp="1"/>
          </p:cNvSpPr>
          <p:nvPr>
            <p:ph idx="1"/>
          </p:nvPr>
        </p:nvSpPr>
        <p:spPr>
          <a:xfrm>
            <a:off x="395536" y="1191371"/>
            <a:ext cx="8229600" cy="4608512"/>
          </a:xfrm>
        </p:spPr>
        <p:txBody>
          <a:bodyPr>
            <a:normAutofit fontScale="70000" lnSpcReduction="20000"/>
          </a:bodyPr>
          <a:lstStyle/>
          <a:p>
            <a:pPr marL="0" indent="0">
              <a:lnSpc>
                <a:spcPct val="170000"/>
              </a:lnSpc>
              <a:buNone/>
            </a:pPr>
            <a:r>
              <a:rPr lang="en-GB" dirty="0">
                <a:latin typeface="Calibri" panose="020F0502020204030204" pitchFamily="34" charset="0"/>
                <a:cs typeface="Calibri" panose="020F0502020204030204" pitchFamily="34" charset="0"/>
              </a:rPr>
              <a:t>Most people feel they can </a:t>
            </a:r>
            <a:r>
              <a:rPr lang="en-GB" i="1" dirty="0">
                <a:latin typeface="Calibri" panose="020F0502020204030204" pitchFamily="34" charset="0"/>
                <a:cs typeface="Calibri" panose="020F0502020204030204" pitchFamily="34" charset="0"/>
              </a:rPr>
              <a:t>'Google'</a:t>
            </a:r>
            <a:r>
              <a:rPr lang="en-GB" dirty="0">
                <a:latin typeface="Calibri" panose="020F0502020204030204" pitchFamily="34" charset="0"/>
                <a:cs typeface="Calibri" panose="020F0502020204030204" pitchFamily="34" charset="0"/>
              </a:rPr>
              <a:t> with ease nowadays, but it is unlikely that they are aware of all the tips and tricks that can help to home in on the most useful and reliable pages.</a:t>
            </a:r>
          </a:p>
          <a:p>
            <a:pPr marL="0" indent="0">
              <a:lnSpc>
                <a:spcPct val="170000"/>
              </a:lnSpc>
              <a:buNone/>
            </a:pPr>
            <a:r>
              <a:rPr lang="en-GB" dirty="0">
                <a:latin typeface="Calibri" panose="020F0502020204030204" pitchFamily="34" charset="0"/>
                <a:cs typeface="Calibri" panose="020F0502020204030204" pitchFamily="34" charset="0"/>
              </a:rPr>
              <a:t>Google is usually one of the first places students turn to when asked to research information for an assignment. Whether it is for research, real-time results, or just a little digital exploration … it is extremely useful to know how to </a:t>
            </a:r>
            <a:r>
              <a:rPr lang="en-GB" i="1" dirty="0">
                <a:latin typeface="Calibri" panose="020F0502020204030204" pitchFamily="34" charset="0"/>
                <a:cs typeface="Calibri" panose="020F0502020204030204" pitchFamily="34" charset="0"/>
                <a:hlinkClick r:id="rId3" tooltip="Google like a Pro"/>
              </a:rPr>
              <a:t>'Google like a Pro'  </a:t>
            </a:r>
            <a:endParaRPr lang="en-GB" dirty="0">
              <a:latin typeface="Calibri" panose="020F0502020204030204" pitchFamily="34" charset="0"/>
              <a:cs typeface="Calibri" panose="020F0502020204030204" pitchFamily="34" charset="0"/>
            </a:endParaRPr>
          </a:p>
          <a:p>
            <a:pPr marL="0" indent="0">
              <a:buNone/>
            </a:pPr>
            <a:endParaRPr lang="en-GB" dirty="0"/>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8639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9993"/>
            <a:ext cx="8229600" cy="1143000"/>
          </a:xfrm>
        </p:spPr>
        <p:txBody>
          <a:bodyPr/>
          <a:lstStyle/>
          <a:p>
            <a:r>
              <a:rPr lang="en-GB" sz="3600" b="1" dirty="0"/>
              <a:t> </a:t>
            </a:r>
            <a:r>
              <a:rPr lang="en-GB" sz="3600" b="1" dirty="0">
                <a:latin typeface="Arial Rounded MT Bold" panose="020F0704030504030204" pitchFamily="34" charset="0"/>
              </a:rPr>
              <a:t>Google</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4">
            <a:hlinkClick r:id="rId4"/>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931353" y="1253712"/>
            <a:ext cx="5303520" cy="3980688"/>
          </a:xfrm>
        </p:spPr>
      </p:pic>
    </p:spTree>
    <p:extLst>
      <p:ext uri="{BB962C8B-B14F-4D97-AF65-F5344CB8AC3E}">
        <p14:creationId xmlns:p14="http://schemas.microsoft.com/office/powerpoint/2010/main" val="2031587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63477"/>
            <a:ext cx="8229600" cy="1143000"/>
          </a:xfrm>
        </p:spPr>
        <p:txBody>
          <a:bodyPr>
            <a:normAutofit fontScale="90000"/>
          </a:bodyPr>
          <a:lstStyle/>
          <a:p>
            <a:r>
              <a:rPr lang="en-GB" sz="3600" b="1" dirty="0"/>
              <a:t> </a:t>
            </a:r>
            <a:r>
              <a:rPr lang="en-GB" sz="3600" b="1" dirty="0">
                <a:latin typeface="Arial Rounded MT Bold" panose="020F0704030504030204" pitchFamily="34" charset="0"/>
              </a:rPr>
              <a:t>Getting the most out of Google Search</a:t>
            </a:r>
          </a:p>
        </p:txBody>
      </p:sp>
      <p:sp>
        <p:nvSpPr>
          <p:cNvPr id="3" name="Content Placeholder 2"/>
          <p:cNvSpPr>
            <a:spLocks noGrp="1"/>
          </p:cNvSpPr>
          <p:nvPr>
            <p:ph idx="1"/>
          </p:nvPr>
        </p:nvSpPr>
        <p:spPr>
          <a:xfrm>
            <a:off x="467544" y="980727"/>
            <a:ext cx="8496944" cy="4716343"/>
          </a:xfrm>
        </p:spPr>
        <p:txBody>
          <a:bodyPr>
            <a:noAutofit/>
          </a:bodyPr>
          <a:lstStyle/>
          <a:p>
            <a:pPr marL="0" indent="0">
              <a:buNone/>
            </a:pPr>
            <a:r>
              <a:rPr lang="en-GB" sz="2800" b="1" dirty="0">
                <a:latin typeface="Calibri" panose="020F0502020204030204" pitchFamily="34" charset="0"/>
                <a:cs typeface="Calibri" panose="020F0502020204030204" pitchFamily="34" charset="0"/>
                <a:hlinkClick r:id="rId3" tooltip="Google Ninja"/>
              </a:rPr>
              <a:t>'Becoming a Google Search Ninja’</a:t>
            </a:r>
            <a:endParaRPr lang="en-GB" sz="2800" b="1"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(Available on Moodle).</a:t>
            </a:r>
          </a:p>
          <a:p>
            <a:pPr marL="0" indent="0">
              <a:buNone/>
            </a:pPr>
            <a:r>
              <a:rPr lang="en-GB" sz="2800" dirty="0">
                <a:latin typeface="Calibri" panose="020F0502020204030204" pitchFamily="34" charset="0"/>
                <a:cs typeface="Calibri" panose="020F0502020204030204" pitchFamily="34" charset="0"/>
              </a:rPr>
              <a:t>This is an exercise designed for use in the classroom. </a:t>
            </a:r>
          </a:p>
          <a:p>
            <a:pPr marL="0" indent="0">
              <a:buNone/>
            </a:pPr>
            <a:r>
              <a:rPr lang="en-GB" sz="2800" dirty="0">
                <a:latin typeface="Calibri" panose="020F0502020204030204" pitchFamily="34" charset="0"/>
                <a:cs typeface="Calibri" panose="020F0502020204030204" pitchFamily="34" charset="0"/>
              </a:rPr>
              <a:t>It was originally written for a young audience, but the basic tips are useful for students of any age.</a:t>
            </a:r>
          </a:p>
          <a:p>
            <a:pPr marL="0" indent="0">
              <a:buNone/>
            </a:pPr>
            <a:r>
              <a:rPr lang="en-GB" sz="2800" dirty="0">
                <a:latin typeface="Calibri" panose="020F0502020204030204" pitchFamily="34" charset="0"/>
                <a:cs typeface="Calibri" panose="020F0502020204030204" pitchFamily="34" charset="0"/>
              </a:rPr>
              <a:t>You might want to do this in groups and discuss your results with each other.</a:t>
            </a:r>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close up of a logo&#10;&#10;Description generated with high confidence">
            <a:extLst>
              <a:ext uri="{FF2B5EF4-FFF2-40B4-BE49-F238E27FC236}">
                <a16:creationId xmlns:a16="http://schemas.microsoft.com/office/drawing/2014/main" id="{FE2670DB-8B1F-41F9-B162-6C32D3E1C9D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71199" y="4022021"/>
            <a:ext cx="2480885" cy="1675050"/>
          </a:xfrm>
          <a:prstGeom prst="rect">
            <a:avLst/>
          </a:prstGeom>
        </p:spPr>
      </p:pic>
    </p:spTree>
    <p:extLst>
      <p:ext uri="{BB962C8B-B14F-4D97-AF65-F5344CB8AC3E}">
        <p14:creationId xmlns:p14="http://schemas.microsoft.com/office/powerpoint/2010/main" val="2381556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63477"/>
            <a:ext cx="8229600" cy="1143000"/>
          </a:xfrm>
        </p:spPr>
        <p:txBody>
          <a:bodyPr>
            <a:normAutofit fontScale="90000"/>
          </a:bodyPr>
          <a:lstStyle/>
          <a:p>
            <a:r>
              <a:rPr lang="en-GB" sz="3600" b="1" dirty="0"/>
              <a:t> </a:t>
            </a:r>
            <a:r>
              <a:rPr lang="en-GB" sz="3600" b="1" dirty="0">
                <a:latin typeface="Arial Rounded MT Bold" panose="020F0704030504030204" pitchFamily="34" charset="0"/>
              </a:rPr>
              <a:t>Getting the most out of Google Search</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close up of a logo&#10;&#10;Description generated with high confidence">
            <a:extLst>
              <a:ext uri="{FF2B5EF4-FFF2-40B4-BE49-F238E27FC236}">
                <a16:creationId xmlns:a16="http://schemas.microsoft.com/office/drawing/2014/main" id="{FE2670DB-8B1F-41F9-B162-6C32D3E1C9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6735" y="4221088"/>
            <a:ext cx="2177265" cy="1470051"/>
          </a:xfrm>
          <a:prstGeom prst="rect">
            <a:avLst/>
          </a:prstGeom>
        </p:spPr>
      </p:pic>
      <p:pic>
        <p:nvPicPr>
          <p:cNvPr id="6" name="Content Placeholder 5">
            <a:hlinkClick r:id="rId5"/>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1761654" y="1195042"/>
            <a:ext cx="5225644" cy="3916362"/>
          </a:xfrm>
        </p:spPr>
      </p:pic>
    </p:spTree>
    <p:extLst>
      <p:ext uri="{BB962C8B-B14F-4D97-AF65-F5344CB8AC3E}">
        <p14:creationId xmlns:p14="http://schemas.microsoft.com/office/powerpoint/2010/main" val="3970061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7926"/>
            <a:ext cx="8229600" cy="1143000"/>
          </a:xfrm>
        </p:spPr>
        <p:txBody>
          <a:bodyPr/>
          <a:lstStyle/>
          <a:p>
            <a:r>
              <a:rPr lang="en-GB" sz="3600" b="1" dirty="0"/>
              <a:t> </a:t>
            </a:r>
            <a:r>
              <a:rPr lang="en-GB" sz="3600" b="1" dirty="0">
                <a:latin typeface="Arial Rounded MT Bold" panose="020F0704030504030204" pitchFamily="34" charset="0"/>
              </a:rPr>
              <a:t>BBC Bitesize</a:t>
            </a:r>
          </a:p>
        </p:txBody>
      </p:sp>
      <p:pic>
        <p:nvPicPr>
          <p:cNvPr id="5" name="Content Placeholder 4" descr="A picture containing sky&#10;&#10;Description generated with high confidence">
            <a:extLst>
              <a:ext uri="{FF2B5EF4-FFF2-40B4-BE49-F238E27FC236}">
                <a16:creationId xmlns:a16="http://schemas.microsoft.com/office/drawing/2014/main" id="{23552043-1CC7-418D-B5D7-9FC39681F8E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15333" y="4653136"/>
            <a:ext cx="2200201" cy="1032193"/>
          </a:xfrm>
        </p:spPr>
      </p:pic>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D2A85EE7-4918-49DE-9120-60E54AA3FDFB}"/>
              </a:ext>
            </a:extLst>
          </p:cNvPr>
          <p:cNvSpPr/>
          <p:nvPr/>
        </p:nvSpPr>
        <p:spPr>
          <a:xfrm>
            <a:off x="467544" y="959817"/>
            <a:ext cx="8013576" cy="3877985"/>
          </a:xfrm>
          <a:prstGeom prst="rect">
            <a:avLst/>
          </a:prstGeom>
        </p:spPr>
        <p:txBody>
          <a:bodyPr wrap="square">
            <a:spAutoFit/>
          </a:bodyPr>
          <a:lstStyle/>
          <a:p>
            <a:r>
              <a:rPr lang="en-GB" sz="2400" dirty="0">
                <a:latin typeface="Calibri" panose="020F0502020204030204" pitchFamily="34" charset="0"/>
                <a:cs typeface="Calibri" panose="020F0502020204030204" pitchFamily="34" charset="0"/>
              </a:rPr>
              <a:t>The BBC Bitesize series (although written for a young audience) provides a simple, easy to follow explanation on a range of topics and those on search and evaluation are quite helpful as an introduction to the subject.</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The following links are certainly worth a quick read:</a:t>
            </a:r>
          </a:p>
          <a:p>
            <a:endParaRPr lang="en-GB" dirty="0">
              <a:solidFill>
                <a:srgbClr val="217A94"/>
              </a:solidFill>
              <a:latin typeface="Verdana" panose="020B0604030504040204" pitchFamily="34" charset="0"/>
            </a:endParaRPr>
          </a:p>
          <a:p>
            <a:pPr>
              <a:buFont typeface="Arial" panose="020B0604020202020204" pitchFamily="34" charset="0"/>
              <a:buChar char="•"/>
            </a:pPr>
            <a:r>
              <a:rPr lang="en-GB" sz="2800" dirty="0">
                <a:solidFill>
                  <a:srgbClr val="000000"/>
                </a:solidFill>
                <a:latin typeface="Calibri" panose="020F0502020204030204" pitchFamily="34" charset="0"/>
                <a:cs typeface="Calibri" panose="020F0502020204030204" pitchFamily="34" charset="0"/>
                <a:hlinkClick r:id="rId5" tooltip="BBC Bitesize 1"/>
              </a:rPr>
              <a:t>Should I trust everything I read on the web?</a:t>
            </a:r>
            <a:endParaRPr lang="en-GB" sz="2800" dirty="0">
              <a:solidFill>
                <a:srgbClr val="217A94"/>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2800" dirty="0">
                <a:solidFill>
                  <a:srgbClr val="000000"/>
                </a:solidFill>
                <a:latin typeface="Calibri" panose="020F0502020204030204" pitchFamily="34" charset="0"/>
                <a:cs typeface="Calibri" panose="020F0502020204030204" pitchFamily="34" charset="0"/>
                <a:hlinkClick r:id="rId6" tooltip="BBC Bitesize 2"/>
              </a:rPr>
              <a:t>Evaluating Digital Content</a:t>
            </a:r>
            <a:endParaRPr lang="en-GB" sz="2800" dirty="0">
              <a:solidFill>
                <a:srgbClr val="217A94"/>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2800" dirty="0">
                <a:solidFill>
                  <a:srgbClr val="000000"/>
                </a:solidFill>
                <a:latin typeface="Calibri" panose="020F0502020204030204" pitchFamily="34" charset="0"/>
                <a:cs typeface="Calibri" panose="020F0502020204030204" pitchFamily="34" charset="0"/>
                <a:hlinkClick r:id="rId7" tooltip="BBC Bitesize 3"/>
              </a:rPr>
              <a:t>How search works</a:t>
            </a:r>
            <a:endParaRPr lang="en-GB" sz="2800" b="0" i="0" dirty="0">
              <a:solidFill>
                <a:srgbClr val="217A94"/>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10930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7926"/>
            <a:ext cx="8229600" cy="1143000"/>
          </a:xfrm>
        </p:spPr>
        <p:txBody>
          <a:bodyPr/>
          <a:lstStyle/>
          <a:p>
            <a:r>
              <a:rPr lang="en-GB" sz="3600" b="1" dirty="0"/>
              <a:t> </a:t>
            </a:r>
            <a:r>
              <a:rPr lang="en-GB" sz="3600" b="1" dirty="0">
                <a:latin typeface="Arial Rounded MT Bold" panose="020F0704030504030204" pitchFamily="34" charset="0"/>
              </a:rPr>
              <a:t>Google Scholar</a:t>
            </a:r>
          </a:p>
        </p:txBody>
      </p:sp>
      <p:sp>
        <p:nvSpPr>
          <p:cNvPr id="3" name="Content Placeholder 2"/>
          <p:cNvSpPr>
            <a:spLocks noGrp="1"/>
          </p:cNvSpPr>
          <p:nvPr>
            <p:ph idx="1"/>
          </p:nvPr>
        </p:nvSpPr>
        <p:spPr>
          <a:xfrm>
            <a:off x="467544" y="651558"/>
            <a:ext cx="8229600" cy="4680520"/>
          </a:xfrm>
        </p:spPr>
        <p:txBody>
          <a:bodyPr>
            <a:normAutofit fontScale="25000" lnSpcReduction="20000"/>
          </a:bodyPr>
          <a:lstStyle/>
          <a:p>
            <a:pPr>
              <a:lnSpc>
                <a:spcPct val="170000"/>
              </a:lnSpc>
            </a:pPr>
            <a:r>
              <a:rPr lang="en-GB" sz="7200" dirty="0">
                <a:latin typeface="Calibri" panose="020F0502020204030204" pitchFamily="34" charset="0"/>
                <a:cs typeface="Calibri" panose="020F0502020204030204" pitchFamily="34" charset="0"/>
              </a:rPr>
              <a:t>Google Scholar provides a simple way to conduct broad searches for scholarly literature.</a:t>
            </a:r>
          </a:p>
          <a:p>
            <a:pPr>
              <a:lnSpc>
                <a:spcPct val="170000"/>
              </a:lnSpc>
            </a:pPr>
            <a:r>
              <a:rPr lang="en-GB" sz="7200" dirty="0">
                <a:latin typeface="Calibri" panose="020F0502020204030204" pitchFamily="34" charset="0"/>
                <a:cs typeface="Calibri" panose="020F0502020204030204" pitchFamily="34" charset="0"/>
              </a:rPr>
              <a:t>You can search across many disciplines and sources from one place: articles, theses, books, abstracts and court opinions, from academic publishers, professional societies, online repositories, universities and other web sites.</a:t>
            </a:r>
          </a:p>
          <a:p>
            <a:pPr>
              <a:lnSpc>
                <a:spcPct val="170000"/>
              </a:lnSpc>
            </a:pPr>
            <a:r>
              <a:rPr lang="en-GB" sz="7200" dirty="0">
                <a:latin typeface="Calibri" panose="020F0502020204030204" pitchFamily="34" charset="0"/>
                <a:cs typeface="Calibri" panose="020F0502020204030204" pitchFamily="34" charset="0"/>
              </a:rPr>
              <a:t>This link </a:t>
            </a:r>
            <a:r>
              <a:rPr lang="en-GB" sz="7200" dirty="0">
                <a:latin typeface="Calibri" panose="020F0502020204030204" pitchFamily="34" charset="0"/>
                <a:cs typeface="Calibri" panose="020F0502020204030204" pitchFamily="34" charset="0"/>
                <a:hlinkClick r:id="rId3" tooltip="Google Scholar"/>
              </a:rPr>
              <a:t>Google Scholar Website</a:t>
            </a:r>
            <a:r>
              <a:rPr lang="en-GB" sz="7200" dirty="0">
                <a:latin typeface="Calibri" panose="020F0502020204030204" pitchFamily="34" charset="0"/>
                <a:cs typeface="Calibri" panose="020F0502020204030204" pitchFamily="34" charset="0"/>
              </a:rPr>
              <a:t> will take you directly to Google Scholar and the excellent video on the next slide from Daniel Russell at Google will give you a fascinating insight into how to use Google Scholar effectively.</a:t>
            </a:r>
          </a:p>
          <a:p>
            <a:pPr>
              <a:lnSpc>
                <a:spcPct val="170000"/>
              </a:lnSpc>
            </a:pPr>
            <a:r>
              <a:rPr lang="en-GB" sz="7200" dirty="0">
                <a:latin typeface="Calibri" panose="020F0502020204030204" pitchFamily="34" charset="0"/>
                <a:cs typeface="Calibri" panose="020F0502020204030204" pitchFamily="34" charset="0"/>
              </a:rPr>
              <a:t>It is very long but packed full of information and his friendly tone is very reassuring. Sit down with a coffee and enjoy (ideally in several sessions to get the most out of it).</a:t>
            </a:r>
          </a:p>
          <a:p>
            <a:pPr marL="0" indent="0" defTabSz="1005749">
              <a:lnSpc>
                <a:spcPct val="170000"/>
              </a:lnSpc>
              <a:spcBef>
                <a:spcPct val="0"/>
              </a:spcBef>
              <a:buNone/>
            </a:pPr>
            <a:endParaRPr lang="en-GB" altLang="en-US" dirty="0">
              <a:solidFill>
                <a:srgbClr val="000000"/>
              </a:solidFill>
            </a:endParaRPr>
          </a:p>
          <a:p>
            <a:endParaRPr lang="en-GB" dirty="0"/>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2540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7926"/>
            <a:ext cx="8229600" cy="1143000"/>
          </a:xfrm>
        </p:spPr>
        <p:txBody>
          <a:bodyPr/>
          <a:lstStyle/>
          <a:p>
            <a:r>
              <a:rPr lang="en-GB" sz="3600" b="1" dirty="0"/>
              <a:t> </a:t>
            </a:r>
            <a:r>
              <a:rPr lang="en-GB" sz="3600" b="1" dirty="0">
                <a:latin typeface="Arial Rounded MT Bold" panose="020F0704030504030204" pitchFamily="34" charset="0"/>
              </a:rPr>
              <a:t>Google Scholar</a:t>
            </a:r>
          </a:p>
        </p:txBody>
      </p:sp>
      <p:sp>
        <p:nvSpPr>
          <p:cNvPr id="3" name="Content Placeholder 2"/>
          <p:cNvSpPr>
            <a:spLocks noGrp="1"/>
          </p:cNvSpPr>
          <p:nvPr>
            <p:ph idx="1"/>
          </p:nvPr>
        </p:nvSpPr>
        <p:spPr>
          <a:xfrm>
            <a:off x="467544" y="651558"/>
            <a:ext cx="8229600" cy="4680520"/>
          </a:xfrm>
        </p:spPr>
        <p:txBody>
          <a:bodyPr>
            <a:normAutofit/>
          </a:bodyPr>
          <a:lstStyle/>
          <a:p>
            <a:pPr marL="0" indent="0" defTabSz="1005749">
              <a:lnSpc>
                <a:spcPct val="170000"/>
              </a:lnSpc>
              <a:spcBef>
                <a:spcPct val="0"/>
              </a:spcBef>
              <a:buNone/>
            </a:pPr>
            <a:endParaRPr lang="en-GB" altLang="en-US" dirty="0">
              <a:solidFill>
                <a:srgbClr val="000000"/>
              </a:solidFill>
            </a:endParaRPr>
          </a:p>
          <a:p>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38300" y="1219200"/>
            <a:ext cx="5858256" cy="4395216"/>
          </a:xfrm>
          <a:prstGeom prst="rect">
            <a:avLst/>
          </a:prstGeom>
        </p:spPr>
      </p:pic>
    </p:spTree>
    <p:extLst>
      <p:ext uri="{BB962C8B-B14F-4D97-AF65-F5344CB8AC3E}">
        <p14:creationId xmlns:p14="http://schemas.microsoft.com/office/powerpoint/2010/main" val="2153452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A black and yellow fire hydrant&#10;&#10;Description generated with very high confidence">
            <a:extLst>
              <a:ext uri="{FF2B5EF4-FFF2-40B4-BE49-F238E27FC236}">
                <a16:creationId xmlns:a16="http://schemas.microsoft.com/office/drawing/2014/main" id="{C66CC3D5-3DAA-41E3-BC96-7C4FAE8756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8630" y="1126520"/>
            <a:ext cx="6420591" cy="4464496"/>
          </a:xfrm>
          <a:prstGeom prst="rect">
            <a:avLst/>
          </a:prstGeom>
        </p:spPr>
      </p:pic>
      <p:sp>
        <p:nvSpPr>
          <p:cNvPr id="8" name="TextBox 7">
            <a:extLst>
              <a:ext uri="{FF2B5EF4-FFF2-40B4-BE49-F238E27FC236}">
                <a16:creationId xmlns:a16="http://schemas.microsoft.com/office/drawing/2014/main" id="{23B5F192-61E3-4EEE-A142-3B2DC42623A4}"/>
              </a:ext>
            </a:extLst>
          </p:cNvPr>
          <p:cNvSpPr txBox="1"/>
          <p:nvPr/>
        </p:nvSpPr>
        <p:spPr>
          <a:xfrm>
            <a:off x="827584" y="203733"/>
            <a:ext cx="7861882" cy="769441"/>
          </a:xfrm>
          <a:prstGeom prst="rect">
            <a:avLst/>
          </a:prstGeom>
          <a:noFill/>
        </p:spPr>
        <p:txBody>
          <a:bodyPr wrap="square" rtlCol="0">
            <a:spAutoFit/>
          </a:bodyPr>
          <a:lstStyle/>
          <a:p>
            <a:r>
              <a:rPr lang="en-GB" sz="4400" dirty="0">
                <a:latin typeface="Arial Rounded MT Bold" panose="020F0704030504030204" pitchFamily="34" charset="0"/>
              </a:rPr>
              <a:t>Evaluating Information</a:t>
            </a:r>
          </a:p>
        </p:txBody>
      </p:sp>
    </p:spTree>
    <p:extLst>
      <p:ext uri="{BB962C8B-B14F-4D97-AF65-F5344CB8AC3E}">
        <p14:creationId xmlns:p14="http://schemas.microsoft.com/office/powerpoint/2010/main" val="447822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606" y="286589"/>
            <a:ext cx="8745058" cy="1143000"/>
          </a:xfrm>
        </p:spPr>
        <p:txBody>
          <a:bodyPr>
            <a:normAutofit/>
          </a:bodyPr>
          <a:lstStyle/>
          <a:p>
            <a:r>
              <a:rPr lang="en-GB" sz="2800" dirty="0">
                <a:latin typeface="Arial Rounded MT Bold" panose="020F0704030504030204" pitchFamily="34" charset="0"/>
              </a:rPr>
              <a:t>Evaluating Reliable Sources of Information</a:t>
            </a:r>
          </a:p>
        </p:txBody>
      </p:sp>
      <p:sp>
        <p:nvSpPr>
          <p:cNvPr id="3" name="Content Placeholder 2"/>
          <p:cNvSpPr>
            <a:spLocks noGrp="1"/>
          </p:cNvSpPr>
          <p:nvPr>
            <p:ph idx="1"/>
          </p:nvPr>
        </p:nvSpPr>
        <p:spPr>
          <a:xfrm>
            <a:off x="395536" y="1628800"/>
            <a:ext cx="8229600" cy="4608512"/>
          </a:xfrm>
        </p:spPr>
        <p:txBody>
          <a:bodyPr>
            <a:normAutofit/>
          </a:bodyPr>
          <a:lstStyle/>
          <a:p>
            <a:r>
              <a:rPr lang="en-GB" sz="2800" dirty="0">
                <a:latin typeface="Calibri" panose="020F0502020204030204" pitchFamily="34" charset="0"/>
                <a:cs typeface="Calibri" panose="020F0502020204030204" pitchFamily="34" charset="0"/>
              </a:rPr>
              <a:t>Evaluating sources of information is an important step in any research activity.  Anyone with a computer and an Internet connection can publish on the Web.</a:t>
            </a:r>
          </a:p>
          <a:p>
            <a:r>
              <a:rPr lang="en-GB" sz="2800" dirty="0">
                <a:latin typeface="Calibri" panose="020F0502020204030204" pitchFamily="34" charset="0"/>
                <a:cs typeface="Calibri" panose="020F0502020204030204" pitchFamily="34" charset="0"/>
              </a:rPr>
              <a:t>That means </a:t>
            </a:r>
            <a:r>
              <a:rPr lang="en-GB" sz="2800" b="1" dirty="0">
                <a:latin typeface="Calibri" panose="020F0502020204030204" pitchFamily="34" charset="0"/>
                <a:cs typeface="Calibri" panose="020F0502020204030204" pitchFamily="34" charset="0"/>
              </a:rPr>
              <a:t>it is up to you to determine which sites are reliable and which aren't worth your time.</a:t>
            </a:r>
            <a:endParaRPr lang="en-GB" sz="2800" dirty="0">
              <a:latin typeface="Calibri" panose="020F0502020204030204" pitchFamily="34" charset="0"/>
              <a:cs typeface="Calibri" panose="020F0502020204030204" pitchFamily="34" charset="0"/>
            </a:endParaRPr>
          </a:p>
          <a:p>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5153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476672"/>
            <a:ext cx="8229600" cy="4608512"/>
          </a:xfrm>
        </p:spPr>
        <p:txBody>
          <a:bodyPr>
            <a:normAutofit fontScale="92500" lnSpcReduction="10000"/>
          </a:bodyPr>
          <a:lstStyle/>
          <a:p>
            <a:pPr marL="0" indent="0">
              <a:buNone/>
            </a:pPr>
            <a:r>
              <a:rPr lang="en-GB" sz="2800" b="1" dirty="0">
                <a:latin typeface="Calibri" panose="020F0502020204030204" pitchFamily="34" charset="0"/>
                <a:cs typeface="Calibri" panose="020F0502020204030204" pitchFamily="34" charset="0"/>
              </a:rPr>
              <a:t>Think about the last time you were doing research and you were on the web searching for information.</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How did you decide if it was good information?</a:t>
            </a:r>
          </a:p>
          <a:p>
            <a:r>
              <a:rPr lang="en-GB" sz="2800" dirty="0">
                <a:latin typeface="Calibri" panose="020F0502020204030204" pitchFamily="34" charset="0"/>
                <a:cs typeface="Calibri" panose="020F0502020204030204" pitchFamily="34" charset="0"/>
              </a:rPr>
              <a:t>How did you decide whether or not to use the webpage?</a:t>
            </a:r>
          </a:p>
          <a:p>
            <a:r>
              <a:rPr lang="en-GB" sz="2800" dirty="0">
                <a:latin typeface="Calibri" panose="020F0502020204030204" pitchFamily="34" charset="0"/>
                <a:cs typeface="Calibri" panose="020F0502020204030204" pitchFamily="34" charset="0"/>
              </a:rPr>
              <a:t>What did you look at?</a:t>
            </a:r>
          </a:p>
          <a:p>
            <a:r>
              <a:rPr lang="en-GB" sz="2800" dirty="0">
                <a:latin typeface="Calibri" panose="020F0502020204030204" pitchFamily="34" charset="0"/>
                <a:cs typeface="Calibri" panose="020F0502020204030204" pitchFamily="34" charset="0"/>
              </a:rPr>
              <a:t>What features did you want to see on the website? Or not want to see?</a:t>
            </a:r>
          </a:p>
          <a:p>
            <a:r>
              <a:rPr lang="en-GB" sz="2800" dirty="0">
                <a:latin typeface="Calibri" panose="020F0502020204030204" pitchFamily="34" charset="0"/>
                <a:cs typeface="Calibri" panose="020F0502020204030204" pitchFamily="34" charset="0"/>
              </a:rPr>
              <a:t>Fortunately, several people have devised methods to assist you with the task of </a:t>
            </a:r>
            <a:r>
              <a:rPr lang="en-GB" sz="2800" i="1" dirty="0">
                <a:latin typeface="Calibri" panose="020F0502020204030204" pitchFamily="34" charset="0"/>
                <a:cs typeface="Calibri" panose="020F0502020204030204" pitchFamily="34" charset="0"/>
              </a:rPr>
              <a:t>'evaluating reliable sources of information' </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6231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429" y="-171400"/>
            <a:ext cx="8229600" cy="1143000"/>
          </a:xfrm>
        </p:spPr>
        <p:txBody>
          <a:bodyPr/>
          <a:lstStyle/>
          <a:p>
            <a:r>
              <a:rPr lang="en-GB" sz="3600" b="1" dirty="0"/>
              <a:t> The </a:t>
            </a:r>
            <a:r>
              <a:rPr lang="en-GB" sz="3600" b="1" dirty="0">
                <a:latin typeface="Arial Rounded MT Bold" panose="020F0704030504030204" pitchFamily="34" charset="0"/>
              </a:rPr>
              <a:t>C.R.A.A.P. Test</a:t>
            </a:r>
          </a:p>
        </p:txBody>
      </p:sp>
      <p:sp>
        <p:nvSpPr>
          <p:cNvPr id="3" name="Content Placeholder 2"/>
          <p:cNvSpPr>
            <a:spLocks noGrp="1"/>
          </p:cNvSpPr>
          <p:nvPr>
            <p:ph idx="1"/>
          </p:nvPr>
        </p:nvSpPr>
        <p:spPr>
          <a:xfrm>
            <a:off x="495457" y="836712"/>
            <a:ext cx="8229600" cy="4911650"/>
          </a:xfrm>
        </p:spPr>
        <p:txBody>
          <a:bodyPr>
            <a:normAutofit fontScale="70000" lnSpcReduction="20000"/>
          </a:bodyPr>
          <a:lstStyle/>
          <a:p>
            <a:pPr marL="0" indent="0">
              <a:buNone/>
            </a:pPr>
            <a:r>
              <a:rPr lang="en-GB" dirty="0">
                <a:latin typeface="Calibri" panose="020F0502020204030204" pitchFamily="34" charset="0"/>
                <a:cs typeface="Calibri" panose="020F0502020204030204" pitchFamily="34" charset="0"/>
              </a:rPr>
              <a:t>One of the easiest and most memorable ways to do this is to apply the </a:t>
            </a:r>
            <a:r>
              <a:rPr lang="en-GB" b="1" dirty="0">
                <a:latin typeface="Calibri" panose="020F0502020204030204" pitchFamily="34" charset="0"/>
                <a:cs typeface="Calibri" panose="020F0502020204030204" pitchFamily="34" charset="0"/>
              </a:rPr>
              <a:t>C.R.A.A.P. Test</a:t>
            </a:r>
            <a:r>
              <a:rPr lang="en-GB" dirty="0">
                <a:latin typeface="Calibri" panose="020F0502020204030204" pitchFamily="34" charset="0"/>
                <a:cs typeface="Calibri" panose="020F0502020204030204" pitchFamily="34" charset="0"/>
              </a:rPr>
              <a:t> as explained in the video on the next slide:</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Currency</a:t>
            </a:r>
            <a:r>
              <a:rPr lang="en-GB" dirty="0">
                <a:latin typeface="Calibri" panose="020F0502020204030204" pitchFamily="34" charset="0"/>
                <a:cs typeface="Calibri" panose="020F0502020204030204" pitchFamily="34" charset="0"/>
              </a:rPr>
              <a:t> - How up to date is the information? When was it published? Does this matter?</a:t>
            </a:r>
          </a:p>
          <a:p>
            <a:r>
              <a:rPr lang="en-GB" b="1" dirty="0">
                <a:latin typeface="Calibri" panose="020F0502020204030204" pitchFamily="34" charset="0"/>
                <a:cs typeface="Calibri" panose="020F0502020204030204" pitchFamily="34" charset="0"/>
              </a:rPr>
              <a:t>Reliability</a:t>
            </a:r>
            <a:r>
              <a:rPr lang="en-GB" dirty="0">
                <a:latin typeface="Calibri" panose="020F0502020204030204" pitchFamily="34" charset="0"/>
                <a:cs typeface="Calibri" panose="020F0502020204030204" pitchFamily="34" charset="0"/>
              </a:rPr>
              <a:t> - Can the source be trusted? Has it been peer reviewed? Have they provided a bibliography of </a:t>
            </a:r>
            <a:r>
              <a:rPr lang="en-GB" i="1" dirty="0">
                <a:latin typeface="Calibri" panose="020F0502020204030204" pitchFamily="34" charset="0"/>
                <a:cs typeface="Calibri" panose="020F0502020204030204" pitchFamily="34" charset="0"/>
              </a:rPr>
              <a:t>their</a:t>
            </a:r>
            <a:r>
              <a:rPr lang="en-GB" dirty="0">
                <a:latin typeface="Calibri" panose="020F0502020204030204" pitchFamily="34" charset="0"/>
                <a:cs typeface="Calibri" panose="020F0502020204030204" pitchFamily="34" charset="0"/>
              </a:rPr>
              <a:t> sources?</a:t>
            </a:r>
          </a:p>
          <a:p>
            <a:r>
              <a:rPr lang="en-GB" b="1" dirty="0">
                <a:latin typeface="Calibri" panose="020F0502020204030204" pitchFamily="34" charset="0"/>
                <a:cs typeface="Calibri" panose="020F0502020204030204" pitchFamily="34" charset="0"/>
              </a:rPr>
              <a:t>Accuracy</a:t>
            </a:r>
            <a:r>
              <a:rPr lang="en-GB" dirty="0">
                <a:latin typeface="Calibri" panose="020F0502020204030204" pitchFamily="34" charset="0"/>
                <a:cs typeface="Calibri" panose="020F0502020204030204" pitchFamily="34" charset="0"/>
              </a:rPr>
              <a:t> - Is the information accurate - how can you tell?</a:t>
            </a:r>
          </a:p>
          <a:p>
            <a:r>
              <a:rPr lang="en-GB" b="1" dirty="0">
                <a:latin typeface="Calibri" panose="020F0502020204030204" pitchFamily="34" charset="0"/>
                <a:cs typeface="Calibri" panose="020F0502020204030204" pitchFamily="34" charset="0"/>
              </a:rPr>
              <a:t>Authority</a:t>
            </a:r>
            <a:r>
              <a:rPr lang="en-GB" dirty="0">
                <a:latin typeface="Calibri" panose="020F0502020204030204" pitchFamily="34" charset="0"/>
                <a:cs typeface="Calibri" panose="020F0502020204030204" pitchFamily="34" charset="0"/>
              </a:rPr>
              <a:t> - What are their 'credentials'? Who are they? Have you ever heard of them before?</a:t>
            </a:r>
          </a:p>
          <a:p>
            <a:r>
              <a:rPr lang="en-GB" b="1" dirty="0">
                <a:latin typeface="Calibri" panose="020F0502020204030204" pitchFamily="34" charset="0"/>
                <a:cs typeface="Calibri" panose="020F0502020204030204" pitchFamily="34" charset="0"/>
              </a:rPr>
              <a:t>Purpose</a:t>
            </a:r>
            <a:r>
              <a:rPr lang="en-GB" dirty="0">
                <a:latin typeface="Calibri" panose="020F0502020204030204" pitchFamily="34" charset="0"/>
                <a:cs typeface="Calibri" panose="020F0502020204030204" pitchFamily="34" charset="0"/>
              </a:rPr>
              <a:t>  - What is the purpose of the website? Is it trying to sell you something - a product or a subscription perhaps?</a:t>
            </a:r>
            <a:br>
              <a:rPr lang="en-GB" dirty="0">
                <a:latin typeface="Calibri" panose="020F0502020204030204" pitchFamily="34" charset="0"/>
                <a:cs typeface="Calibri" panose="020F0502020204030204" pitchFamily="34" charset="0"/>
              </a:rPr>
            </a:br>
            <a:br>
              <a:rPr lang="en-GB" dirty="0"/>
            </a:br>
            <a:endParaRPr lang="en-GB" dirty="0"/>
          </a:p>
          <a:p>
            <a:r>
              <a:rPr lang="en-GB" b="1" dirty="0"/>
              <a:t>More videos on the C.R.A.A.P. Test</a:t>
            </a:r>
            <a:r>
              <a:rPr lang="en-GB" dirty="0"/>
              <a:t> can be found in this </a:t>
            </a:r>
            <a:r>
              <a:rPr lang="en-GB" dirty="0">
                <a:hlinkClick r:id="rId3" tooltip="YouTube Search for CRAAP test"/>
              </a:rPr>
              <a:t>YouTube search.</a:t>
            </a:r>
            <a:endParaRPr lang="en-GB" dirty="0"/>
          </a:p>
          <a:p>
            <a:pPr marL="0" indent="0">
              <a:buNone/>
            </a:pPr>
            <a:endParaRPr lang="en-GB" dirty="0"/>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62932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10" y="31895"/>
            <a:ext cx="8229600" cy="1143000"/>
          </a:xfrm>
        </p:spPr>
        <p:txBody>
          <a:bodyPr/>
          <a:lstStyle/>
          <a:p>
            <a:r>
              <a:rPr lang="en-GB" sz="3600" b="1" dirty="0"/>
              <a:t> The </a:t>
            </a:r>
            <a:r>
              <a:rPr lang="en-GB" sz="3600" b="1" dirty="0">
                <a:latin typeface="Arial Rounded MT Bold" panose="020F0704030504030204" pitchFamily="34" charset="0"/>
              </a:rPr>
              <a:t>C.R.A.A.P. Test</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4">
            <a:hlinkClick r:id="rId4"/>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835696" y="1340768"/>
            <a:ext cx="5374668" cy="4032448"/>
          </a:xfrm>
        </p:spPr>
      </p:pic>
    </p:spTree>
    <p:extLst>
      <p:ext uri="{BB962C8B-B14F-4D97-AF65-F5344CB8AC3E}">
        <p14:creationId xmlns:p14="http://schemas.microsoft.com/office/powerpoint/2010/main" val="3581017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10" y="31895"/>
            <a:ext cx="8229600" cy="1143000"/>
          </a:xfrm>
        </p:spPr>
        <p:txBody>
          <a:bodyPr/>
          <a:lstStyle/>
          <a:p>
            <a:r>
              <a:rPr lang="en-GB" sz="3600" b="1" dirty="0"/>
              <a:t> </a:t>
            </a:r>
            <a:r>
              <a:rPr lang="en-GB" sz="3600" b="1" dirty="0">
                <a:latin typeface="Arial Rounded MT Bold" panose="020F0704030504030204" pitchFamily="34" charset="0"/>
              </a:rPr>
              <a:t>Search Engine Optimisation </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5">
            <a:extLst>
              <a:ext uri="{FF2B5EF4-FFF2-40B4-BE49-F238E27FC236}">
                <a16:creationId xmlns:a16="http://schemas.microsoft.com/office/drawing/2014/main" id="{755E8F80-7797-4BD2-BEAB-828BC519435B}"/>
              </a:ext>
            </a:extLst>
          </p:cNvPr>
          <p:cNvSpPr>
            <a:spLocks noGrp="1"/>
          </p:cNvSpPr>
          <p:nvPr>
            <p:ph idx="1"/>
          </p:nvPr>
        </p:nvSpPr>
        <p:spPr>
          <a:xfrm>
            <a:off x="251520" y="1193985"/>
            <a:ext cx="8229600" cy="4536504"/>
          </a:xfrm>
        </p:spPr>
        <p:txBody>
          <a:bodyPr>
            <a:normAutofit fontScale="85000" lnSpcReduction="10000"/>
          </a:bodyPr>
          <a:lstStyle/>
          <a:p>
            <a:r>
              <a:rPr lang="en-GB" dirty="0">
                <a:latin typeface="Calibri" panose="020F0502020204030204" pitchFamily="34" charset="0"/>
                <a:cs typeface="Calibri" panose="020F0502020204030204" pitchFamily="34" charset="0"/>
              </a:rPr>
              <a:t>Search engine optimisation (often abbreviated to </a:t>
            </a:r>
            <a:r>
              <a:rPr lang="en-GB" b="1" dirty="0">
                <a:latin typeface="Calibri" panose="020F0502020204030204" pitchFamily="34" charset="0"/>
                <a:cs typeface="Calibri" panose="020F0502020204030204" pitchFamily="34" charset="0"/>
              </a:rPr>
              <a:t>SEO</a:t>
            </a:r>
            <a:r>
              <a:rPr lang="en-GB" dirty="0">
                <a:latin typeface="Calibri" panose="020F0502020204030204" pitchFamily="34" charset="0"/>
                <a:cs typeface="Calibri" panose="020F0502020204030204" pitchFamily="34" charset="0"/>
              </a:rPr>
              <a:t>)is a science that changes on a regular basis. Large organisations often employ people solely to ensure that they remain at the top of Google Search pages (without paying for Ad Words). </a:t>
            </a:r>
          </a:p>
          <a:p>
            <a:r>
              <a:rPr lang="en-GB" dirty="0">
                <a:latin typeface="Calibri" panose="020F0502020204030204" pitchFamily="34" charset="0"/>
                <a:cs typeface="Calibri" panose="020F0502020204030204" pitchFamily="34" charset="0"/>
              </a:rPr>
              <a:t>Recently Google changed the way sites were ranked so that those sites that were 'mobile-friendly' appeared higher - the knock-on effect of this was that most web developers were forced to redesign their sites in order to maintain their position. </a:t>
            </a:r>
            <a:endParaRPr lang="en-GB" dirty="0"/>
          </a:p>
        </p:txBody>
      </p:sp>
    </p:spTree>
    <p:extLst>
      <p:ext uri="{BB962C8B-B14F-4D97-AF65-F5344CB8AC3E}">
        <p14:creationId xmlns:p14="http://schemas.microsoft.com/office/powerpoint/2010/main" val="1125789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10" y="31895"/>
            <a:ext cx="8229600" cy="1143000"/>
          </a:xfrm>
        </p:spPr>
        <p:txBody>
          <a:bodyPr/>
          <a:lstStyle/>
          <a:p>
            <a:r>
              <a:rPr lang="en-GB" sz="3600" b="1" dirty="0"/>
              <a:t> </a:t>
            </a:r>
            <a:r>
              <a:rPr lang="en-GB" sz="3600" b="1" dirty="0">
                <a:latin typeface="Arial Rounded MT Bold" panose="020F0704030504030204" pitchFamily="34" charset="0"/>
              </a:rPr>
              <a:t>Search Engine Optimisation </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5">
            <a:extLst>
              <a:ext uri="{FF2B5EF4-FFF2-40B4-BE49-F238E27FC236}">
                <a16:creationId xmlns:a16="http://schemas.microsoft.com/office/drawing/2014/main" id="{755E8F80-7797-4BD2-BEAB-828BC519435B}"/>
              </a:ext>
            </a:extLst>
          </p:cNvPr>
          <p:cNvSpPr>
            <a:spLocks noGrp="1"/>
          </p:cNvSpPr>
          <p:nvPr>
            <p:ph idx="1"/>
          </p:nvPr>
        </p:nvSpPr>
        <p:spPr>
          <a:xfrm>
            <a:off x="395536" y="1340768"/>
            <a:ext cx="8229600" cy="4536504"/>
          </a:xfrm>
        </p:spPr>
        <p:txBody>
          <a:bodyPr>
            <a:normAutofit/>
          </a:bodyPr>
          <a:lstStyle/>
          <a:p>
            <a:r>
              <a:rPr lang="en-GB" sz="2800" dirty="0">
                <a:latin typeface="Calibri" panose="020F0502020204030204" pitchFamily="34" charset="0"/>
                <a:cs typeface="Calibri" panose="020F0502020204030204" pitchFamily="34" charset="0"/>
              </a:rPr>
              <a:t>It is not uncommon for Google to 'move the goalposts' and so companies and developers must react as quick as possible to new search methods in order to remain relevant and easily found in searches.</a:t>
            </a:r>
          </a:p>
          <a:p>
            <a:r>
              <a:rPr lang="en-GB" sz="2800" dirty="0">
                <a:latin typeface="Calibri" panose="020F0502020204030204" pitchFamily="34" charset="0"/>
                <a:cs typeface="Calibri" panose="020F0502020204030204" pitchFamily="34" charset="0"/>
              </a:rPr>
              <a:t>The following video provides more information on Search Engine Optimisation:</a:t>
            </a:r>
          </a:p>
          <a:p>
            <a:endParaRPr lang="en-GB" dirty="0"/>
          </a:p>
        </p:txBody>
      </p:sp>
    </p:spTree>
    <p:extLst>
      <p:ext uri="{BB962C8B-B14F-4D97-AF65-F5344CB8AC3E}">
        <p14:creationId xmlns:p14="http://schemas.microsoft.com/office/powerpoint/2010/main" val="837871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10" y="31895"/>
            <a:ext cx="8229600" cy="1143000"/>
          </a:xfrm>
        </p:spPr>
        <p:txBody>
          <a:bodyPr/>
          <a:lstStyle/>
          <a:p>
            <a:r>
              <a:rPr lang="en-GB" sz="3600" b="1" dirty="0"/>
              <a:t> </a:t>
            </a:r>
            <a:r>
              <a:rPr lang="en-GB" sz="3600" b="1" dirty="0">
                <a:latin typeface="Arial Rounded MT Bold" panose="020F0704030504030204" pitchFamily="34" charset="0"/>
              </a:rPr>
              <a:t>Search Engine Optimisation </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4">
            <a:hlinkClick r:id="rId4"/>
          </p:cNvPr>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2555776" y="1340768"/>
            <a:ext cx="4104456" cy="3966860"/>
          </a:xfrm>
        </p:spPr>
      </p:pic>
    </p:spTree>
    <p:extLst>
      <p:ext uri="{BB962C8B-B14F-4D97-AF65-F5344CB8AC3E}">
        <p14:creationId xmlns:p14="http://schemas.microsoft.com/office/powerpoint/2010/main" val="602579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24744"/>
            <a:ext cx="4968552" cy="3456384"/>
          </a:xfrm>
        </p:spPr>
        <p:txBody>
          <a:bodyPr>
            <a:normAutofit/>
          </a:bodyPr>
          <a:lstStyle/>
          <a:p>
            <a:r>
              <a:rPr lang="en-GB" cap="none" dirty="0">
                <a:latin typeface="Arial Rounded MT Bold" panose="020F0704030504030204" pitchFamily="34" charset="0"/>
              </a:rPr>
              <a:t>What is critical reading?</a:t>
            </a:r>
            <a:br>
              <a:rPr lang="en-GB" cap="none" dirty="0">
                <a:latin typeface="Arial Rounded MT Bold" panose="020F0704030504030204" pitchFamily="34" charset="0"/>
              </a:rPr>
            </a:br>
            <a:br>
              <a:rPr lang="en-GB" cap="none" dirty="0">
                <a:latin typeface="Arial Rounded MT Bold" panose="020F0704030504030204" pitchFamily="34" charset="0"/>
              </a:rPr>
            </a:br>
            <a:r>
              <a:rPr lang="en-GB" cap="none" dirty="0">
                <a:latin typeface="Arial Rounded MT Bold" panose="020F0704030504030204" pitchFamily="34" charset="0"/>
              </a:rPr>
              <a:t>Why is it important?</a:t>
            </a:r>
          </a:p>
        </p:txBody>
      </p:sp>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Image result for critical read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9308" y="692696"/>
            <a:ext cx="3305140" cy="4966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0282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836" y="31895"/>
            <a:ext cx="8229600" cy="1143000"/>
          </a:xfrm>
        </p:spPr>
        <p:txBody>
          <a:bodyPr/>
          <a:lstStyle/>
          <a:p>
            <a:r>
              <a:rPr lang="en-GB" sz="3600" b="1" dirty="0"/>
              <a:t> </a:t>
            </a:r>
            <a:r>
              <a:rPr lang="en-GB" sz="3600" b="1" dirty="0">
                <a:latin typeface="Arial Rounded MT Bold" panose="020F0704030504030204" pitchFamily="34" charset="0"/>
              </a:rPr>
              <a:t>A critical reader</a:t>
            </a:r>
          </a:p>
        </p:txBody>
      </p:sp>
      <p:sp>
        <p:nvSpPr>
          <p:cNvPr id="3" name="Content Placeholder 2"/>
          <p:cNvSpPr>
            <a:spLocks noGrp="1"/>
          </p:cNvSpPr>
          <p:nvPr>
            <p:ph idx="1"/>
          </p:nvPr>
        </p:nvSpPr>
        <p:spPr>
          <a:xfrm>
            <a:off x="395536" y="1204440"/>
            <a:ext cx="8229600" cy="3917032"/>
          </a:xfrm>
        </p:spPr>
        <p:txBody>
          <a:bodyPr>
            <a:normAutofit/>
          </a:bodyPr>
          <a:lstStyle/>
          <a:p>
            <a:r>
              <a:rPr lang="en-GB" dirty="0">
                <a:latin typeface="Calibri" panose="020F0502020204030204" pitchFamily="34" charset="0"/>
                <a:cs typeface="Calibri" panose="020F0502020204030204" pitchFamily="34" charset="0"/>
              </a:rPr>
              <a:t>Does does not take the text at face value</a:t>
            </a:r>
          </a:p>
          <a:p>
            <a:r>
              <a:rPr lang="en-GB" dirty="0">
                <a:latin typeface="Calibri" panose="020F0502020204030204" pitchFamily="34" charset="0"/>
                <a:cs typeface="Calibri" panose="020F0502020204030204" pitchFamily="34" charset="0"/>
              </a:rPr>
              <a:t>Looks at the claims made as well as what the author is saying and how they are saying it </a:t>
            </a:r>
          </a:p>
          <a:p>
            <a:r>
              <a:rPr lang="en-GB" dirty="0">
                <a:latin typeface="Calibri" panose="020F0502020204030204" pitchFamily="34" charset="0"/>
                <a:cs typeface="Calibri" panose="020F0502020204030204" pitchFamily="34" charset="0"/>
              </a:rPr>
              <a:t>Looks for a reasoned argument that evaluates and analyses what they have read</a:t>
            </a:r>
          </a:p>
          <a:p>
            <a:r>
              <a:rPr lang="en-GB" dirty="0">
                <a:latin typeface="Calibri" panose="020F0502020204030204" pitchFamily="34" charset="0"/>
                <a:cs typeface="Calibri" panose="020F0502020204030204" pitchFamily="34" charset="0"/>
              </a:rPr>
              <a:t>Exercises judgement about what they are reading</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51445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7926"/>
            <a:ext cx="8229600" cy="1143000"/>
          </a:xfrm>
        </p:spPr>
        <p:txBody>
          <a:bodyPr/>
          <a:lstStyle/>
          <a:p>
            <a:r>
              <a:rPr lang="en-GB" sz="3600" b="1" dirty="0"/>
              <a:t> </a:t>
            </a:r>
            <a:r>
              <a:rPr lang="en-GB" sz="3600" b="1" dirty="0">
                <a:latin typeface="Arial Rounded MT Bold" panose="020F0704030504030204" pitchFamily="34" charset="0"/>
              </a:rPr>
              <a:t>Critical Reading</a:t>
            </a:r>
          </a:p>
        </p:txBody>
      </p:sp>
      <p:sp>
        <p:nvSpPr>
          <p:cNvPr id="3" name="Content Placeholder 2"/>
          <p:cNvSpPr>
            <a:spLocks noGrp="1"/>
          </p:cNvSpPr>
          <p:nvPr>
            <p:ph idx="1"/>
          </p:nvPr>
        </p:nvSpPr>
        <p:spPr>
          <a:xfrm>
            <a:off x="467544" y="980728"/>
            <a:ext cx="8229600" cy="4680520"/>
          </a:xfrm>
        </p:spPr>
        <p:txBody>
          <a:bodyPr>
            <a:noAutofit/>
          </a:bodyPr>
          <a:lstStyle/>
          <a:p>
            <a:pPr defTabSz="1005749">
              <a:lnSpc>
                <a:spcPct val="170000"/>
              </a:lnSpc>
              <a:spcBef>
                <a:spcPct val="0"/>
              </a:spcBef>
            </a:pPr>
            <a:r>
              <a:rPr lang="en-GB" altLang="en-US" sz="2000" b="1" dirty="0">
                <a:solidFill>
                  <a:srgbClr val="000000"/>
                </a:solidFill>
                <a:latin typeface="Calibri" panose="020F0502020204030204" pitchFamily="34" charset="0"/>
                <a:cs typeface="Calibri" panose="020F0502020204030204" pitchFamily="34" charset="0"/>
              </a:rPr>
              <a:t>What is the main purpose of the material?</a:t>
            </a:r>
            <a:br>
              <a:rPr lang="en-GB" altLang="en-US" sz="2000" dirty="0">
                <a:solidFill>
                  <a:srgbClr val="000000"/>
                </a:solidFill>
                <a:latin typeface="Calibri" panose="020F0502020204030204" pitchFamily="34" charset="0"/>
                <a:cs typeface="Calibri" panose="020F0502020204030204" pitchFamily="34" charset="0"/>
              </a:rPr>
            </a:br>
            <a:r>
              <a:rPr lang="en-GB" altLang="en-US" sz="2000" dirty="0">
                <a:solidFill>
                  <a:srgbClr val="000000"/>
                </a:solidFill>
                <a:latin typeface="Calibri" panose="020F0502020204030204" pitchFamily="34" charset="0"/>
                <a:cs typeface="Calibri" panose="020F0502020204030204" pitchFamily="34" charset="0"/>
              </a:rPr>
              <a:t>Was the material designed to inform and teach?</a:t>
            </a:r>
            <a:br>
              <a:rPr lang="en-GB" altLang="en-US" sz="2000" dirty="0">
                <a:solidFill>
                  <a:srgbClr val="000000"/>
                </a:solidFill>
                <a:latin typeface="Calibri" panose="020F0502020204030204" pitchFamily="34" charset="0"/>
                <a:cs typeface="Calibri" panose="020F0502020204030204" pitchFamily="34" charset="0"/>
              </a:rPr>
            </a:br>
            <a:r>
              <a:rPr lang="en-GB" altLang="en-US" sz="2000" dirty="0">
                <a:solidFill>
                  <a:srgbClr val="000000"/>
                </a:solidFill>
                <a:latin typeface="Calibri" panose="020F0502020204030204" pitchFamily="34" charset="0"/>
                <a:cs typeface="Calibri" panose="020F0502020204030204" pitchFamily="34" charset="0"/>
              </a:rPr>
              <a:t>Was the material designed to persuade or present an argument?</a:t>
            </a:r>
            <a:br>
              <a:rPr lang="en-GB" altLang="en-US" sz="2000" dirty="0">
                <a:solidFill>
                  <a:srgbClr val="000000"/>
                </a:solidFill>
                <a:latin typeface="Calibri" panose="020F0502020204030204" pitchFamily="34" charset="0"/>
                <a:cs typeface="Calibri" panose="020F0502020204030204" pitchFamily="34" charset="0"/>
              </a:rPr>
            </a:br>
            <a:r>
              <a:rPr lang="en-GB" altLang="en-US" sz="2000" dirty="0">
                <a:solidFill>
                  <a:srgbClr val="000000"/>
                </a:solidFill>
                <a:latin typeface="Calibri" panose="020F0502020204030204" pitchFamily="34" charset="0"/>
                <a:cs typeface="Calibri" panose="020F0502020204030204" pitchFamily="34" charset="0"/>
              </a:rPr>
              <a:t>Was the purpose of the material to entertain the reader?</a:t>
            </a:r>
          </a:p>
          <a:p>
            <a:pPr defTabSz="1005749">
              <a:lnSpc>
                <a:spcPct val="170000"/>
              </a:lnSpc>
              <a:spcBef>
                <a:spcPct val="0"/>
              </a:spcBef>
              <a:buFontTx/>
              <a:buChar char="•"/>
            </a:pPr>
            <a:endParaRPr lang="en-GB" altLang="en-US" sz="2000" dirty="0">
              <a:solidFill>
                <a:srgbClr val="000000"/>
              </a:solidFill>
              <a:latin typeface="Calibri" panose="020F0502020204030204" pitchFamily="34" charset="0"/>
              <a:cs typeface="Calibri" panose="020F0502020204030204" pitchFamily="34" charset="0"/>
            </a:endParaRPr>
          </a:p>
          <a:p>
            <a:pPr defTabSz="1005749">
              <a:lnSpc>
                <a:spcPct val="170000"/>
              </a:lnSpc>
              <a:spcBef>
                <a:spcPct val="0"/>
              </a:spcBef>
              <a:buFontTx/>
              <a:buChar char="•"/>
            </a:pPr>
            <a:r>
              <a:rPr lang="en-GB" altLang="en-US" sz="2000" b="1" dirty="0">
                <a:solidFill>
                  <a:srgbClr val="000000"/>
                </a:solidFill>
                <a:latin typeface="Calibri" panose="020F0502020204030204" pitchFamily="34" charset="0"/>
                <a:cs typeface="Calibri" panose="020F0502020204030204" pitchFamily="34" charset="0"/>
              </a:rPr>
              <a:t>What is the overall value of the material? </a:t>
            </a:r>
            <a:br>
              <a:rPr lang="en-GB" altLang="en-US" sz="2000" dirty="0">
                <a:solidFill>
                  <a:srgbClr val="000000"/>
                </a:solidFill>
                <a:latin typeface="Calibri" panose="020F0502020204030204" pitchFamily="34" charset="0"/>
                <a:cs typeface="Calibri" panose="020F0502020204030204" pitchFamily="34" charset="0"/>
              </a:rPr>
            </a:br>
            <a:r>
              <a:rPr lang="en-GB" altLang="en-US" sz="2000" dirty="0">
                <a:solidFill>
                  <a:srgbClr val="000000"/>
                </a:solidFill>
                <a:latin typeface="Calibri" panose="020F0502020204030204" pitchFamily="34" charset="0"/>
                <a:cs typeface="Calibri" panose="020F0502020204030204" pitchFamily="34" charset="0"/>
              </a:rPr>
              <a:t>Did the content of the material meet your initial expectations?</a:t>
            </a:r>
            <a:br>
              <a:rPr lang="en-GB" altLang="en-US" sz="2000" dirty="0">
                <a:solidFill>
                  <a:srgbClr val="000000"/>
                </a:solidFill>
                <a:latin typeface="Calibri" panose="020F0502020204030204" pitchFamily="34" charset="0"/>
                <a:cs typeface="Calibri" panose="020F0502020204030204" pitchFamily="34" charset="0"/>
              </a:rPr>
            </a:br>
            <a:r>
              <a:rPr lang="en-GB" altLang="en-US" sz="2000" dirty="0">
                <a:solidFill>
                  <a:srgbClr val="000000"/>
                </a:solidFill>
                <a:latin typeface="Calibri" panose="020F0502020204030204" pitchFamily="34" charset="0"/>
                <a:cs typeface="Calibri" panose="020F0502020204030204" pitchFamily="34" charset="0"/>
              </a:rPr>
              <a:t>Does the content fulfil any aims or objectives set out at the beginning?</a:t>
            </a:r>
            <a:br>
              <a:rPr lang="en-GB" altLang="en-US" sz="2000" dirty="0">
                <a:solidFill>
                  <a:srgbClr val="000000"/>
                </a:solidFill>
                <a:latin typeface="Calibri" panose="020F0502020204030204" pitchFamily="34" charset="0"/>
                <a:cs typeface="Calibri" panose="020F0502020204030204" pitchFamily="34" charset="0"/>
              </a:rPr>
            </a:br>
            <a:br>
              <a:rPr lang="en-GB" altLang="en-US" sz="2000" dirty="0">
                <a:solidFill>
                  <a:srgbClr val="000000"/>
                </a:solidFill>
                <a:latin typeface="Calibri" panose="020F0502020204030204" pitchFamily="34" charset="0"/>
                <a:cs typeface="Calibri" panose="020F0502020204030204" pitchFamily="34" charset="0"/>
              </a:rPr>
            </a:br>
            <a:endParaRPr lang="en-GB" sz="2000"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46039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7926"/>
            <a:ext cx="8229600" cy="1143000"/>
          </a:xfrm>
        </p:spPr>
        <p:txBody>
          <a:bodyPr/>
          <a:lstStyle/>
          <a:p>
            <a:r>
              <a:rPr lang="en-GB" sz="3600" b="1" dirty="0"/>
              <a:t> </a:t>
            </a:r>
            <a:r>
              <a:rPr lang="en-GB" sz="3600" b="1" dirty="0">
                <a:latin typeface="Arial Rounded MT Bold" panose="020F0704030504030204" pitchFamily="34" charset="0"/>
              </a:rPr>
              <a:t>Critical Reading</a:t>
            </a:r>
          </a:p>
        </p:txBody>
      </p:sp>
      <p:sp>
        <p:nvSpPr>
          <p:cNvPr id="3" name="Content Placeholder 2"/>
          <p:cNvSpPr>
            <a:spLocks noGrp="1"/>
          </p:cNvSpPr>
          <p:nvPr>
            <p:ph idx="1"/>
          </p:nvPr>
        </p:nvSpPr>
        <p:spPr>
          <a:xfrm>
            <a:off x="537002" y="908720"/>
            <a:ext cx="8229600" cy="4680520"/>
          </a:xfrm>
        </p:spPr>
        <p:txBody>
          <a:bodyPr>
            <a:normAutofit fontScale="25000" lnSpcReduction="20000"/>
          </a:bodyPr>
          <a:lstStyle/>
          <a:p>
            <a:pPr defTabSz="1005749">
              <a:lnSpc>
                <a:spcPct val="170000"/>
              </a:lnSpc>
              <a:spcBef>
                <a:spcPct val="0"/>
              </a:spcBef>
            </a:pPr>
            <a:r>
              <a:rPr lang="en-GB" altLang="en-US" sz="7200" b="1" dirty="0">
                <a:solidFill>
                  <a:srgbClr val="000000"/>
                </a:solidFill>
                <a:latin typeface="Calibri" panose="020F0502020204030204" pitchFamily="34" charset="0"/>
                <a:cs typeface="Calibri" panose="020F0502020204030204" pitchFamily="34" charset="0"/>
              </a:rPr>
              <a:t>How is the material organised?</a:t>
            </a:r>
            <a:br>
              <a:rPr lang="en-GB" altLang="en-US" sz="7200" dirty="0">
                <a:solidFill>
                  <a:srgbClr val="000000"/>
                </a:solidFill>
                <a:latin typeface="Calibri" panose="020F0502020204030204" pitchFamily="34" charset="0"/>
                <a:cs typeface="Calibri" panose="020F0502020204030204" pitchFamily="34" charset="0"/>
              </a:rPr>
            </a:br>
            <a:r>
              <a:rPr lang="en-GB" altLang="en-US" sz="7200" dirty="0">
                <a:solidFill>
                  <a:srgbClr val="000000"/>
                </a:solidFill>
                <a:latin typeface="Calibri" panose="020F0502020204030204" pitchFamily="34" charset="0"/>
                <a:cs typeface="Calibri" panose="020F0502020204030204" pitchFamily="34" charset="0"/>
              </a:rPr>
              <a:t>Is the material structured around a few key topics? </a:t>
            </a:r>
            <a:br>
              <a:rPr lang="en-GB" altLang="en-US" sz="7200" dirty="0">
                <a:solidFill>
                  <a:srgbClr val="000000"/>
                </a:solidFill>
                <a:latin typeface="Calibri" panose="020F0502020204030204" pitchFamily="34" charset="0"/>
                <a:cs typeface="Calibri" panose="020F0502020204030204" pitchFamily="34" charset="0"/>
              </a:rPr>
            </a:br>
            <a:r>
              <a:rPr lang="en-GB" altLang="en-US" sz="7200" dirty="0">
                <a:solidFill>
                  <a:srgbClr val="000000"/>
                </a:solidFill>
                <a:latin typeface="Calibri" panose="020F0502020204030204" pitchFamily="34" charset="0"/>
                <a:cs typeface="Calibri" panose="020F0502020204030204" pitchFamily="34" charset="0"/>
              </a:rPr>
              <a:t>Is the material presented in a random fashion with no cohesion?</a:t>
            </a:r>
            <a:br>
              <a:rPr lang="en-GB" altLang="en-US" sz="7200" dirty="0">
                <a:solidFill>
                  <a:srgbClr val="000000"/>
                </a:solidFill>
                <a:latin typeface="Calibri" panose="020F0502020204030204" pitchFamily="34" charset="0"/>
                <a:cs typeface="Calibri" panose="020F0502020204030204" pitchFamily="34" charset="0"/>
              </a:rPr>
            </a:br>
            <a:r>
              <a:rPr lang="en-GB" altLang="en-US" sz="7200" dirty="0">
                <a:solidFill>
                  <a:srgbClr val="000000"/>
                </a:solidFill>
                <a:latin typeface="Calibri" panose="020F0502020204030204" pitchFamily="34" charset="0"/>
                <a:cs typeface="Calibri" panose="020F0502020204030204" pitchFamily="34" charset="0"/>
              </a:rPr>
              <a:t>Does the material jump back and forward between topics? </a:t>
            </a:r>
            <a:br>
              <a:rPr lang="en-GB" altLang="en-US" sz="7200" dirty="0">
                <a:solidFill>
                  <a:srgbClr val="000000"/>
                </a:solidFill>
                <a:latin typeface="Calibri" panose="020F0502020204030204" pitchFamily="34" charset="0"/>
                <a:cs typeface="Calibri" panose="020F0502020204030204" pitchFamily="34" charset="0"/>
              </a:rPr>
            </a:br>
            <a:r>
              <a:rPr lang="en-GB" altLang="en-US" sz="7200" dirty="0">
                <a:solidFill>
                  <a:srgbClr val="000000"/>
                </a:solidFill>
                <a:latin typeface="Calibri" panose="020F0502020204030204" pitchFamily="34" charset="0"/>
                <a:cs typeface="Calibri" panose="020F0502020204030204" pitchFamily="34" charset="0"/>
              </a:rPr>
              <a:t>Does the author or speaker go off at a tangent all the time?</a:t>
            </a:r>
          </a:p>
          <a:p>
            <a:pPr defTabSz="1005749">
              <a:lnSpc>
                <a:spcPct val="170000"/>
              </a:lnSpc>
              <a:spcBef>
                <a:spcPct val="0"/>
              </a:spcBef>
            </a:pPr>
            <a:r>
              <a:rPr lang="en-GB" altLang="en-US" sz="7200" b="1" dirty="0">
                <a:solidFill>
                  <a:srgbClr val="000000"/>
                </a:solidFill>
                <a:latin typeface="Calibri" panose="020F0502020204030204" pitchFamily="34" charset="0"/>
                <a:cs typeface="Calibri" panose="020F0502020204030204" pitchFamily="34" charset="0"/>
              </a:rPr>
              <a:t>Who is the intended audience? </a:t>
            </a:r>
            <a:br>
              <a:rPr lang="en-GB" altLang="en-US" sz="7200" dirty="0">
                <a:solidFill>
                  <a:srgbClr val="000000"/>
                </a:solidFill>
                <a:latin typeface="Calibri" panose="020F0502020204030204" pitchFamily="34" charset="0"/>
                <a:cs typeface="Calibri" panose="020F0502020204030204" pitchFamily="34" charset="0"/>
              </a:rPr>
            </a:br>
            <a:r>
              <a:rPr lang="en-GB" altLang="en-US" sz="7200" dirty="0">
                <a:solidFill>
                  <a:srgbClr val="000000"/>
                </a:solidFill>
                <a:latin typeface="Calibri" panose="020F0502020204030204" pitchFamily="34" charset="0"/>
                <a:cs typeface="Calibri" panose="020F0502020204030204" pitchFamily="34" charset="0"/>
              </a:rPr>
              <a:t>At whom is the material aimed? Is its intended audience technical, basic or scientific?</a:t>
            </a:r>
            <a:br>
              <a:rPr lang="en-GB" altLang="en-US" sz="7200" dirty="0">
                <a:solidFill>
                  <a:srgbClr val="000000"/>
                </a:solidFill>
                <a:latin typeface="Calibri" panose="020F0502020204030204" pitchFamily="34" charset="0"/>
                <a:cs typeface="Calibri" panose="020F0502020204030204" pitchFamily="34" charset="0"/>
              </a:rPr>
            </a:br>
            <a:r>
              <a:rPr lang="en-GB" altLang="en-US" sz="7200" dirty="0">
                <a:solidFill>
                  <a:srgbClr val="000000"/>
                </a:solidFill>
                <a:latin typeface="Calibri" panose="020F0502020204030204" pitchFamily="34" charset="0"/>
                <a:cs typeface="Calibri" panose="020F0502020204030204" pitchFamily="34" charset="0"/>
              </a:rPr>
              <a:t>Is the material designed to be an introductory book or an advanced technical journal?</a:t>
            </a:r>
            <a:br>
              <a:rPr lang="en-GB" altLang="en-US" sz="7200" dirty="0">
                <a:solidFill>
                  <a:srgbClr val="000000"/>
                </a:solidFill>
                <a:latin typeface="Calibri" panose="020F0502020204030204" pitchFamily="34" charset="0"/>
                <a:cs typeface="Calibri" panose="020F0502020204030204" pitchFamily="34" charset="0"/>
              </a:rPr>
            </a:br>
            <a:r>
              <a:rPr lang="en-GB" altLang="en-US" sz="7200" dirty="0">
                <a:solidFill>
                  <a:srgbClr val="000000"/>
                </a:solidFill>
                <a:latin typeface="Calibri" panose="020F0502020204030204" pitchFamily="34" charset="0"/>
                <a:cs typeface="Calibri" panose="020F0502020204030204" pitchFamily="34" charset="0"/>
              </a:rPr>
              <a:t>Is the lecture aimed at level 3 students or level 1 students?</a:t>
            </a:r>
            <a:br>
              <a:rPr lang="en-GB" altLang="en-US" sz="7200" dirty="0">
                <a:solidFill>
                  <a:srgbClr val="000000"/>
                </a:solidFill>
                <a:latin typeface="Calibri" panose="020F0502020204030204" pitchFamily="34" charset="0"/>
                <a:cs typeface="Calibri" panose="020F0502020204030204" pitchFamily="34" charset="0"/>
              </a:rPr>
            </a:br>
            <a:endParaRPr lang="en-GB" altLang="en-US" sz="7200" dirty="0">
              <a:solidFill>
                <a:srgbClr val="000000"/>
              </a:solidFill>
              <a:latin typeface="Calibri" panose="020F0502020204030204" pitchFamily="34" charset="0"/>
              <a:cs typeface="Calibri" panose="020F0502020204030204" pitchFamily="34" charset="0"/>
            </a:endParaRPr>
          </a:p>
          <a:p>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2688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7926"/>
            <a:ext cx="8229600" cy="1143000"/>
          </a:xfrm>
        </p:spPr>
        <p:txBody>
          <a:bodyPr/>
          <a:lstStyle/>
          <a:p>
            <a:r>
              <a:rPr lang="en-GB" sz="3600" b="1" dirty="0"/>
              <a:t> </a:t>
            </a:r>
            <a:r>
              <a:rPr lang="en-GB" sz="3600" b="1" dirty="0">
                <a:latin typeface="Arial Rounded MT Bold" panose="020F0704030504030204" pitchFamily="34" charset="0"/>
              </a:rPr>
              <a:t>Critical Reading</a:t>
            </a:r>
          </a:p>
        </p:txBody>
      </p:sp>
      <p:sp>
        <p:nvSpPr>
          <p:cNvPr id="3" name="Content Placeholder 2"/>
          <p:cNvSpPr>
            <a:spLocks noGrp="1"/>
          </p:cNvSpPr>
          <p:nvPr>
            <p:ph idx="1"/>
          </p:nvPr>
        </p:nvSpPr>
        <p:spPr>
          <a:xfrm>
            <a:off x="539552" y="1168728"/>
            <a:ext cx="8229600" cy="4680520"/>
          </a:xfrm>
        </p:spPr>
        <p:txBody>
          <a:bodyPr>
            <a:normAutofit fontScale="55000" lnSpcReduction="20000"/>
          </a:bodyPr>
          <a:lstStyle/>
          <a:p>
            <a:pPr defTabSz="1005749">
              <a:lnSpc>
                <a:spcPct val="170000"/>
              </a:lnSpc>
              <a:spcBef>
                <a:spcPct val="0"/>
              </a:spcBef>
            </a:pPr>
            <a:r>
              <a:rPr lang="en-GB" altLang="en-US" sz="3300" b="1" dirty="0">
                <a:solidFill>
                  <a:srgbClr val="000000"/>
                </a:solidFill>
                <a:latin typeface="Calibri" panose="020F0502020204030204" pitchFamily="34" charset="0"/>
                <a:cs typeface="Calibri" panose="020F0502020204030204" pitchFamily="34" charset="0"/>
              </a:rPr>
              <a:t>What are the writer's assumptions about the audience?</a:t>
            </a:r>
            <a:r>
              <a:rPr lang="en-GB" altLang="en-US" sz="3300" dirty="0">
                <a:solidFill>
                  <a:srgbClr val="000000"/>
                </a:solidFill>
                <a:latin typeface="Calibri" panose="020F0502020204030204" pitchFamily="34" charset="0"/>
                <a:cs typeface="Calibri" panose="020F0502020204030204" pitchFamily="34" charset="0"/>
              </a:rPr>
              <a:t> </a:t>
            </a:r>
            <a:br>
              <a:rPr lang="en-GB" altLang="en-US" dirty="0">
                <a:solidFill>
                  <a:srgbClr val="000000"/>
                </a:solidFill>
                <a:latin typeface="Calibri" panose="020F0502020204030204" pitchFamily="34" charset="0"/>
                <a:cs typeface="Calibri" panose="020F0502020204030204" pitchFamily="34" charset="0"/>
              </a:rPr>
            </a:br>
            <a:r>
              <a:rPr lang="en-GB" altLang="en-US" sz="3300" dirty="0">
                <a:solidFill>
                  <a:srgbClr val="000000"/>
                </a:solidFill>
                <a:latin typeface="Calibri" panose="020F0502020204030204" pitchFamily="34" charset="0"/>
                <a:cs typeface="Calibri" panose="020F0502020204030204" pitchFamily="34" charset="0"/>
              </a:rPr>
              <a:t>Are there assumptions stated at the beginning of the material?</a:t>
            </a:r>
            <a:br>
              <a:rPr lang="en-GB" altLang="en-US" sz="3300" dirty="0">
                <a:solidFill>
                  <a:srgbClr val="000000"/>
                </a:solidFill>
                <a:latin typeface="Calibri" panose="020F0502020204030204" pitchFamily="34" charset="0"/>
                <a:cs typeface="Calibri" panose="020F0502020204030204" pitchFamily="34" charset="0"/>
              </a:rPr>
            </a:br>
            <a:r>
              <a:rPr lang="en-GB" altLang="en-US" sz="3300" dirty="0">
                <a:solidFill>
                  <a:srgbClr val="000000"/>
                </a:solidFill>
                <a:latin typeface="Calibri" panose="020F0502020204030204" pitchFamily="34" charset="0"/>
                <a:cs typeface="Calibri" panose="020F0502020204030204" pitchFamily="34" charset="0"/>
              </a:rPr>
              <a:t>Are any pre-requisites necessary for using this material?</a:t>
            </a:r>
            <a:br>
              <a:rPr lang="en-GB" altLang="en-US" sz="3300" dirty="0">
                <a:solidFill>
                  <a:srgbClr val="000000"/>
                </a:solidFill>
                <a:latin typeface="Calibri" panose="020F0502020204030204" pitchFamily="34" charset="0"/>
                <a:cs typeface="Calibri" panose="020F0502020204030204" pitchFamily="34" charset="0"/>
              </a:rPr>
            </a:br>
            <a:br>
              <a:rPr lang="en-GB" altLang="en-US" sz="2600" dirty="0">
                <a:solidFill>
                  <a:srgbClr val="000000"/>
                </a:solidFill>
                <a:latin typeface="Calibri" panose="020F0502020204030204" pitchFamily="34" charset="0"/>
                <a:cs typeface="Calibri" panose="020F0502020204030204" pitchFamily="34" charset="0"/>
              </a:rPr>
            </a:br>
            <a:r>
              <a:rPr lang="en-GB" altLang="en-US" b="1" dirty="0">
                <a:solidFill>
                  <a:srgbClr val="000000"/>
                </a:solidFill>
                <a:latin typeface="Calibri" panose="020F0502020204030204" pitchFamily="34" charset="0"/>
                <a:cs typeface="Calibri" panose="020F0502020204030204" pitchFamily="34" charset="0"/>
              </a:rPr>
              <a:t>What kind of language and imagery does the author use?</a:t>
            </a:r>
            <a:br>
              <a:rPr lang="en-GB" altLang="en-US" dirty="0">
                <a:solidFill>
                  <a:srgbClr val="000000"/>
                </a:solidFill>
                <a:latin typeface="Calibri" panose="020F0502020204030204" pitchFamily="34" charset="0"/>
                <a:cs typeface="Calibri" panose="020F0502020204030204" pitchFamily="34" charset="0"/>
              </a:rPr>
            </a:br>
            <a:r>
              <a:rPr lang="en-GB" altLang="en-US" dirty="0">
                <a:solidFill>
                  <a:srgbClr val="000000"/>
                </a:solidFill>
                <a:latin typeface="Calibri" panose="020F0502020204030204" pitchFamily="34" charset="0"/>
                <a:cs typeface="Calibri" panose="020F0502020204030204" pitchFamily="34" charset="0"/>
              </a:rPr>
              <a:t>Is the material written using good English or are there many slang expressions and acronyms?</a:t>
            </a:r>
            <a:br>
              <a:rPr lang="en-GB" altLang="en-US" dirty="0">
                <a:solidFill>
                  <a:srgbClr val="000000"/>
                </a:solidFill>
                <a:latin typeface="Calibri" panose="020F0502020204030204" pitchFamily="34" charset="0"/>
                <a:cs typeface="Calibri" panose="020F0502020204030204" pitchFamily="34" charset="0"/>
              </a:rPr>
            </a:br>
            <a:r>
              <a:rPr lang="en-GB" altLang="en-US" dirty="0">
                <a:solidFill>
                  <a:srgbClr val="000000"/>
                </a:solidFill>
                <a:latin typeface="Calibri" panose="020F0502020204030204" pitchFamily="34" charset="0"/>
                <a:cs typeface="Calibri" panose="020F0502020204030204" pitchFamily="34" charset="0"/>
              </a:rPr>
              <a:t>Are there images and/or diagrams to illustrate key points?</a:t>
            </a:r>
            <a:br>
              <a:rPr lang="en-GB" altLang="en-US" dirty="0">
                <a:solidFill>
                  <a:srgbClr val="000000"/>
                </a:solidFill>
                <a:latin typeface="Calibri" panose="020F0502020204030204" pitchFamily="34" charset="0"/>
                <a:cs typeface="Calibri" panose="020F0502020204030204" pitchFamily="34" charset="0"/>
              </a:rPr>
            </a:br>
            <a:r>
              <a:rPr lang="en-GB" altLang="en-US" dirty="0">
                <a:solidFill>
                  <a:srgbClr val="000000"/>
                </a:solidFill>
                <a:latin typeface="Calibri" panose="020F0502020204030204" pitchFamily="34" charset="0"/>
                <a:cs typeface="Calibri" panose="020F0502020204030204" pitchFamily="34" charset="0"/>
              </a:rPr>
              <a:t>Do you think the language is suitable for the intended audience?</a:t>
            </a:r>
            <a:br>
              <a:rPr lang="en-GB" altLang="en-US" dirty="0">
                <a:solidFill>
                  <a:srgbClr val="000000"/>
                </a:solidFill>
                <a:latin typeface="Calibri" panose="020F0502020204030204" pitchFamily="34" charset="0"/>
                <a:cs typeface="Calibri" panose="020F0502020204030204" pitchFamily="34" charset="0"/>
              </a:rPr>
            </a:br>
            <a:br>
              <a:rPr lang="en-GB" altLang="en-US" dirty="0">
                <a:solidFill>
                  <a:srgbClr val="000000"/>
                </a:solidFill>
              </a:rPr>
            </a:br>
            <a:endParaRPr lang="en-GB" altLang="en-US" dirty="0">
              <a:solidFill>
                <a:srgbClr val="000000"/>
              </a:solidFill>
            </a:endParaRPr>
          </a:p>
          <a:p>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46988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7926"/>
            <a:ext cx="8229600" cy="1143000"/>
          </a:xfrm>
        </p:spPr>
        <p:txBody>
          <a:bodyPr/>
          <a:lstStyle/>
          <a:p>
            <a:r>
              <a:rPr lang="en-GB" sz="3600" b="1" dirty="0"/>
              <a:t> </a:t>
            </a:r>
            <a:r>
              <a:rPr lang="en-GB" sz="3600" b="1" dirty="0">
                <a:latin typeface="Arial Rounded MT Bold" panose="020F0704030504030204" pitchFamily="34" charset="0"/>
              </a:rPr>
              <a:t>Critical Reading</a:t>
            </a:r>
          </a:p>
        </p:txBody>
      </p:sp>
      <p:sp>
        <p:nvSpPr>
          <p:cNvPr id="3" name="Content Placeholder 2"/>
          <p:cNvSpPr>
            <a:spLocks noGrp="1"/>
          </p:cNvSpPr>
          <p:nvPr>
            <p:ph idx="1"/>
          </p:nvPr>
        </p:nvSpPr>
        <p:spPr>
          <a:xfrm>
            <a:off x="539552" y="1187624"/>
            <a:ext cx="8229600" cy="4680520"/>
          </a:xfrm>
        </p:spPr>
        <p:txBody>
          <a:bodyPr>
            <a:normAutofit fontScale="62500" lnSpcReduction="20000"/>
          </a:bodyPr>
          <a:lstStyle/>
          <a:p>
            <a:pPr marL="0" indent="0" defTabSz="1005749">
              <a:spcBef>
                <a:spcPct val="0"/>
              </a:spcBef>
              <a:buNone/>
            </a:pPr>
            <a:r>
              <a:rPr lang="en-GB" altLang="en-US" sz="3000" b="1" dirty="0">
                <a:solidFill>
                  <a:srgbClr val="000000"/>
                </a:solidFill>
                <a:latin typeface="Arial Rounded MT Bold" panose="020F0704030504030204" pitchFamily="34" charset="0"/>
                <a:cs typeface="Calibri" panose="020F0502020204030204" pitchFamily="34" charset="0"/>
              </a:rPr>
              <a:t>What are its strengths and weaknesses</a:t>
            </a:r>
            <a:r>
              <a:rPr lang="en-GB" altLang="en-US" b="1" dirty="0">
                <a:solidFill>
                  <a:srgbClr val="000000"/>
                </a:solidFill>
                <a:latin typeface="Calibri" panose="020F0502020204030204" pitchFamily="34" charset="0"/>
                <a:cs typeface="Calibri" panose="020F0502020204030204" pitchFamily="34" charset="0"/>
              </a:rPr>
              <a:t>? </a:t>
            </a:r>
          </a:p>
          <a:p>
            <a:pPr marL="0" indent="0" defTabSz="1005749">
              <a:lnSpc>
                <a:spcPct val="160000"/>
              </a:lnSpc>
              <a:spcBef>
                <a:spcPct val="0"/>
              </a:spcBef>
              <a:buNone/>
            </a:pPr>
            <a:br>
              <a:rPr lang="en-GB" altLang="en-US" dirty="0">
                <a:solidFill>
                  <a:srgbClr val="000000"/>
                </a:solidFill>
                <a:latin typeface="Calibri" panose="020F0502020204030204" pitchFamily="34" charset="0"/>
                <a:cs typeface="Calibri" panose="020F0502020204030204" pitchFamily="34" charset="0"/>
              </a:rPr>
            </a:br>
            <a:r>
              <a:rPr lang="en-GB" altLang="en-US" sz="2800" dirty="0">
                <a:solidFill>
                  <a:srgbClr val="000000"/>
                </a:solidFill>
                <a:latin typeface="Calibri" panose="020F0502020204030204" pitchFamily="34" charset="0"/>
                <a:cs typeface="Calibri" panose="020F0502020204030204" pitchFamily="34" charset="0"/>
              </a:rPr>
              <a:t>Does the material present arguments for and against specific points?</a:t>
            </a:r>
          </a:p>
          <a:p>
            <a:pPr marL="0" indent="0" defTabSz="1005749">
              <a:lnSpc>
                <a:spcPct val="160000"/>
              </a:lnSpc>
              <a:spcBef>
                <a:spcPct val="0"/>
              </a:spcBef>
              <a:buNone/>
            </a:pPr>
            <a:br>
              <a:rPr lang="en-GB" altLang="en-US" sz="2800" dirty="0">
                <a:solidFill>
                  <a:srgbClr val="000000"/>
                </a:solidFill>
                <a:latin typeface="Calibri" panose="020F0502020204030204" pitchFamily="34" charset="0"/>
                <a:cs typeface="Calibri" panose="020F0502020204030204" pitchFamily="34" charset="0"/>
              </a:rPr>
            </a:br>
            <a:r>
              <a:rPr lang="en-GB" altLang="en-US" sz="2800" dirty="0">
                <a:solidFill>
                  <a:srgbClr val="000000"/>
                </a:solidFill>
                <a:latin typeface="Calibri" panose="020F0502020204030204" pitchFamily="34" charset="0"/>
                <a:cs typeface="Calibri" panose="020F0502020204030204" pitchFamily="34" charset="0"/>
              </a:rPr>
              <a:t>Are there many hidden assumptions within the material?</a:t>
            </a:r>
          </a:p>
          <a:p>
            <a:pPr marL="0" indent="0" defTabSz="1005749">
              <a:lnSpc>
                <a:spcPct val="160000"/>
              </a:lnSpc>
              <a:spcBef>
                <a:spcPct val="0"/>
              </a:spcBef>
              <a:buNone/>
            </a:pPr>
            <a:br>
              <a:rPr lang="en-GB" altLang="en-US" sz="2800" dirty="0">
                <a:solidFill>
                  <a:srgbClr val="000000"/>
                </a:solidFill>
                <a:latin typeface="Calibri" panose="020F0502020204030204" pitchFamily="34" charset="0"/>
                <a:cs typeface="Calibri" panose="020F0502020204030204" pitchFamily="34" charset="0"/>
              </a:rPr>
            </a:br>
            <a:r>
              <a:rPr lang="en-GB" altLang="en-US" sz="2800" dirty="0">
                <a:solidFill>
                  <a:srgbClr val="000000"/>
                </a:solidFill>
                <a:latin typeface="Calibri" panose="020F0502020204030204" pitchFamily="34" charset="0"/>
                <a:cs typeface="Calibri" panose="020F0502020204030204" pitchFamily="34" charset="0"/>
              </a:rPr>
              <a:t>When asked to critically appraise a section of material, your review should provide </a:t>
            </a:r>
            <a:r>
              <a:rPr lang="en-GB" altLang="en-US" sz="2800" b="1" dirty="0">
                <a:solidFill>
                  <a:srgbClr val="000000"/>
                </a:solidFill>
                <a:latin typeface="Calibri" panose="020F0502020204030204" pitchFamily="34" charset="0"/>
                <a:cs typeface="Calibri" panose="020F0502020204030204" pitchFamily="34" charset="0"/>
              </a:rPr>
              <a:t>information</a:t>
            </a:r>
            <a:r>
              <a:rPr lang="en-GB" altLang="en-US" sz="2800" dirty="0">
                <a:solidFill>
                  <a:srgbClr val="000000"/>
                </a:solidFill>
                <a:latin typeface="Calibri" panose="020F0502020204030204" pitchFamily="34" charset="0"/>
                <a:cs typeface="Calibri" panose="020F0502020204030204" pitchFamily="34" charset="0"/>
              </a:rPr>
              <a:t>, </a:t>
            </a:r>
            <a:r>
              <a:rPr lang="en-GB" altLang="en-US" sz="2800" b="1" dirty="0">
                <a:solidFill>
                  <a:srgbClr val="000000"/>
                </a:solidFill>
                <a:latin typeface="Calibri" panose="020F0502020204030204" pitchFamily="34" charset="0"/>
                <a:cs typeface="Calibri" panose="020F0502020204030204" pitchFamily="34" charset="0"/>
              </a:rPr>
              <a:t>interpretation</a:t>
            </a:r>
            <a:r>
              <a:rPr lang="en-GB" altLang="en-US" sz="2800" dirty="0">
                <a:solidFill>
                  <a:srgbClr val="000000"/>
                </a:solidFill>
                <a:latin typeface="Calibri" panose="020F0502020204030204" pitchFamily="34" charset="0"/>
                <a:cs typeface="Calibri" panose="020F0502020204030204" pitchFamily="34" charset="0"/>
              </a:rPr>
              <a:t>, and </a:t>
            </a:r>
            <a:r>
              <a:rPr lang="en-GB" altLang="en-US" sz="2800" b="1" dirty="0">
                <a:solidFill>
                  <a:srgbClr val="000000"/>
                </a:solidFill>
                <a:latin typeface="Calibri" panose="020F0502020204030204" pitchFamily="34" charset="0"/>
                <a:cs typeface="Calibri" panose="020F0502020204030204" pitchFamily="34" charset="0"/>
              </a:rPr>
              <a:t>evaluation</a:t>
            </a:r>
            <a:r>
              <a:rPr lang="en-GB" altLang="en-US" sz="2800" dirty="0">
                <a:solidFill>
                  <a:srgbClr val="000000"/>
                </a:solidFill>
                <a:latin typeface="Calibri" panose="020F0502020204030204" pitchFamily="34" charset="0"/>
                <a:cs typeface="Calibri" panose="020F0502020204030204" pitchFamily="34" charset="0"/>
              </a:rPr>
              <a:t>, which serve in the following respective ways: </a:t>
            </a:r>
            <a:br>
              <a:rPr lang="en-GB" altLang="en-US" sz="2800" dirty="0">
                <a:solidFill>
                  <a:srgbClr val="000000"/>
                </a:solidFill>
                <a:latin typeface="Calibri" panose="020F0502020204030204" pitchFamily="34" charset="0"/>
                <a:cs typeface="Calibri" panose="020F0502020204030204" pitchFamily="34" charset="0"/>
              </a:rPr>
            </a:br>
            <a:br>
              <a:rPr lang="en-GB" altLang="en-US" dirty="0">
                <a:solidFill>
                  <a:srgbClr val="000000"/>
                </a:solidFill>
                <a:latin typeface="Calibri" panose="020F0502020204030204" pitchFamily="34" charset="0"/>
                <a:cs typeface="Calibri" panose="020F0502020204030204" pitchFamily="34" charset="0"/>
              </a:rPr>
            </a:br>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36083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7926"/>
            <a:ext cx="8229600" cy="1143000"/>
          </a:xfrm>
        </p:spPr>
        <p:txBody>
          <a:bodyPr/>
          <a:lstStyle/>
          <a:p>
            <a:r>
              <a:rPr lang="en-GB" sz="3600" b="1" dirty="0"/>
              <a:t> </a:t>
            </a:r>
            <a:r>
              <a:rPr lang="en-GB" sz="3600" b="1" dirty="0">
                <a:latin typeface="Arial Rounded MT Bold" panose="020F0704030504030204" pitchFamily="34" charset="0"/>
              </a:rPr>
              <a:t>Critical Reading</a:t>
            </a:r>
          </a:p>
        </p:txBody>
      </p:sp>
      <p:sp>
        <p:nvSpPr>
          <p:cNvPr id="3" name="Content Placeholder 2"/>
          <p:cNvSpPr>
            <a:spLocks noGrp="1"/>
          </p:cNvSpPr>
          <p:nvPr>
            <p:ph idx="1"/>
          </p:nvPr>
        </p:nvSpPr>
        <p:spPr>
          <a:xfrm>
            <a:off x="467544" y="1484784"/>
            <a:ext cx="8229600" cy="4680520"/>
          </a:xfrm>
        </p:spPr>
        <p:txBody>
          <a:bodyPr>
            <a:normAutofit/>
          </a:bodyPr>
          <a:lstStyle/>
          <a:p>
            <a:pPr marL="0" indent="0" defTabSz="1005749">
              <a:spcBef>
                <a:spcPct val="0"/>
              </a:spcBef>
              <a:buNone/>
            </a:pPr>
            <a:r>
              <a:rPr lang="en-GB" altLang="en-US" sz="2400" dirty="0">
                <a:solidFill>
                  <a:srgbClr val="000000"/>
                </a:solidFill>
                <a:latin typeface="Calibri" panose="020F0502020204030204" pitchFamily="34" charset="0"/>
                <a:cs typeface="Calibri" panose="020F0502020204030204" pitchFamily="34" charset="0"/>
              </a:rPr>
              <a:t>The </a:t>
            </a:r>
            <a:r>
              <a:rPr lang="en-GB" altLang="en-US" sz="2400" b="1" dirty="0">
                <a:solidFill>
                  <a:srgbClr val="000000"/>
                </a:solidFill>
                <a:latin typeface="Calibri" panose="020F0502020204030204" pitchFamily="34" charset="0"/>
                <a:cs typeface="Calibri" panose="020F0502020204030204" pitchFamily="34" charset="0"/>
              </a:rPr>
              <a:t>information</a:t>
            </a:r>
            <a:r>
              <a:rPr lang="en-GB" altLang="en-US" sz="2400" dirty="0">
                <a:solidFill>
                  <a:srgbClr val="000000"/>
                </a:solidFill>
                <a:latin typeface="Calibri" panose="020F0502020204030204" pitchFamily="34" charset="0"/>
                <a:cs typeface="Calibri" panose="020F0502020204030204" pitchFamily="34" charset="0"/>
              </a:rPr>
              <a:t> will help your reader understand the nature of the work under analysis. </a:t>
            </a:r>
          </a:p>
          <a:p>
            <a:pPr marL="0" indent="0" defTabSz="1005749">
              <a:spcBef>
                <a:spcPct val="0"/>
              </a:spcBef>
              <a:buNone/>
            </a:pPr>
            <a:br>
              <a:rPr lang="en-GB" altLang="en-US" sz="2400" dirty="0">
                <a:solidFill>
                  <a:srgbClr val="000000"/>
                </a:solidFill>
                <a:latin typeface="Calibri" panose="020F0502020204030204" pitchFamily="34" charset="0"/>
                <a:cs typeface="Calibri" panose="020F0502020204030204" pitchFamily="34" charset="0"/>
              </a:rPr>
            </a:br>
            <a:r>
              <a:rPr lang="en-GB" altLang="en-US" sz="2400" dirty="0">
                <a:solidFill>
                  <a:srgbClr val="000000"/>
                </a:solidFill>
                <a:latin typeface="Calibri" panose="020F0502020204030204" pitchFamily="34" charset="0"/>
                <a:cs typeface="Calibri" panose="020F0502020204030204" pitchFamily="34" charset="0"/>
              </a:rPr>
              <a:t>The </a:t>
            </a:r>
            <a:r>
              <a:rPr lang="en-GB" altLang="en-US" sz="2400" b="1" dirty="0">
                <a:solidFill>
                  <a:srgbClr val="000000"/>
                </a:solidFill>
                <a:latin typeface="Calibri" panose="020F0502020204030204" pitchFamily="34" charset="0"/>
                <a:cs typeface="Calibri" panose="020F0502020204030204" pitchFamily="34" charset="0"/>
              </a:rPr>
              <a:t>interpretation</a:t>
            </a:r>
            <a:r>
              <a:rPr lang="en-GB" altLang="en-US" sz="2400" dirty="0">
                <a:solidFill>
                  <a:srgbClr val="000000"/>
                </a:solidFill>
                <a:latin typeface="Calibri" panose="020F0502020204030204" pitchFamily="34" charset="0"/>
                <a:cs typeface="Calibri" panose="020F0502020204030204" pitchFamily="34" charset="0"/>
              </a:rPr>
              <a:t> will explain the meaning of the work and will therefore require your correct understanding of it. </a:t>
            </a:r>
          </a:p>
          <a:p>
            <a:pPr marL="0" indent="0" defTabSz="1005749">
              <a:spcBef>
                <a:spcPct val="0"/>
              </a:spcBef>
              <a:buNone/>
            </a:pPr>
            <a:br>
              <a:rPr lang="en-GB" altLang="en-US" sz="2400" dirty="0">
                <a:solidFill>
                  <a:srgbClr val="000000"/>
                </a:solidFill>
                <a:latin typeface="Calibri" panose="020F0502020204030204" pitchFamily="34" charset="0"/>
                <a:cs typeface="Calibri" panose="020F0502020204030204" pitchFamily="34" charset="0"/>
              </a:rPr>
            </a:br>
            <a:r>
              <a:rPr lang="en-GB" altLang="en-US" sz="2400" dirty="0">
                <a:solidFill>
                  <a:srgbClr val="000000"/>
                </a:solidFill>
                <a:latin typeface="Calibri" panose="020F0502020204030204" pitchFamily="34" charset="0"/>
                <a:cs typeface="Calibri" panose="020F0502020204030204" pitchFamily="34" charset="0"/>
              </a:rPr>
              <a:t>The </a:t>
            </a:r>
            <a:r>
              <a:rPr lang="en-GB" altLang="en-US" sz="2400" b="1" dirty="0">
                <a:solidFill>
                  <a:srgbClr val="000000"/>
                </a:solidFill>
                <a:latin typeface="Calibri" panose="020F0502020204030204" pitchFamily="34" charset="0"/>
                <a:cs typeface="Calibri" panose="020F0502020204030204" pitchFamily="34" charset="0"/>
              </a:rPr>
              <a:t>evaluation</a:t>
            </a:r>
            <a:r>
              <a:rPr lang="en-GB" altLang="en-US" sz="2400" dirty="0">
                <a:solidFill>
                  <a:srgbClr val="000000"/>
                </a:solidFill>
                <a:latin typeface="Calibri" panose="020F0502020204030204" pitchFamily="34" charset="0"/>
                <a:cs typeface="Calibri" panose="020F0502020204030204" pitchFamily="34" charset="0"/>
              </a:rPr>
              <a:t> will present your opinions of the work and offer valid justifications for them</a:t>
            </a:r>
          </a:p>
          <a:p>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2530552"/>
      </p:ext>
    </p:extLst>
  </p:cSld>
  <p:clrMapOvr>
    <a:masterClrMapping/>
  </p:clrMapOvr>
</p:sld>
</file>

<file path=ppt/theme/theme1.xml><?xml version="1.0" encoding="utf-8"?>
<a:theme xmlns:a="http://schemas.openxmlformats.org/drawingml/2006/main" name="CumminsSTD_WHITE_DEU">
  <a:themeElements>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fontScheme name="CumminsSTD_WHITE_AFG">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spDef>
    <a:ln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lnDef>
  </a:objectDefaults>
  <a:extraClrSchemeLst>
    <a:extraClrScheme>
      <a:clrScheme name="CumminsSTD_WHITE_AF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mminsSTD_WHITE_AFG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mminsSTD_WHITE_AFG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mminsSTD_WHITE_AFG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mminsSTD_WHITE_AFG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mminsSTD_WHITE_AFG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mminsSTD_WHITE_AFG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mminsSTD_WHITE_AFG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mminsSTD_WHITE_AFG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mminsSTD_WHITE_AFG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mminsSTD_WHITE_AFG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mminsSTD_WHITE_AFG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mminsSTD_WHITE_AFG 13">
        <a:dk1>
          <a:srgbClr val="000000"/>
        </a:dk1>
        <a:lt1>
          <a:srgbClr val="FFFFFF"/>
        </a:lt1>
        <a:dk2>
          <a:srgbClr val="000000"/>
        </a:dk2>
        <a:lt2>
          <a:srgbClr val="C0C0C0"/>
        </a:lt2>
        <a:accent1>
          <a:srgbClr val="EE2E24"/>
        </a:accent1>
        <a:accent2>
          <a:srgbClr val="0066CC"/>
        </a:accent2>
        <a:accent3>
          <a:srgbClr val="FFFFFF"/>
        </a:accent3>
        <a:accent4>
          <a:srgbClr val="000000"/>
        </a:accent4>
        <a:accent5>
          <a:srgbClr val="F5ADAC"/>
        </a:accent5>
        <a:accent6>
          <a:srgbClr val="005CB9"/>
        </a:accent6>
        <a:hlink>
          <a:srgbClr val="FA9900"/>
        </a:hlink>
        <a:folHlink>
          <a:srgbClr val="33CC33"/>
        </a:folHlink>
      </a:clrScheme>
      <a:clrMap bg1="lt1" tx1="dk1" bg2="lt2" tx2="dk2" accent1="accent1" accent2="accent2" accent3="accent3" accent4="accent4" accent5="accent5" accent6="accent6" hlink="hlink" folHlink="folHlink"/>
    </a:extraClrScheme>
    <a:extraClrScheme>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mminsSTD_WHITE_DEU">
  <a:themeElements>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fontScheme name="CumminsSTD_WHITE_AFG">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spDef>
    <a:ln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lnDef>
  </a:objectDefaults>
  <a:extraClrSchemeLst>
    <a:extraClrScheme>
      <a:clrScheme name="CumminsSTD_WHITE_AF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mminsSTD_WHITE_AFG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mminsSTD_WHITE_AFG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mminsSTD_WHITE_AFG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mminsSTD_WHITE_AFG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mminsSTD_WHITE_AFG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mminsSTD_WHITE_AFG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mminsSTD_WHITE_AFG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mminsSTD_WHITE_AFG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mminsSTD_WHITE_AFG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mminsSTD_WHITE_AFG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mminsSTD_WHITE_AFG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mminsSTD_WHITE_AFG 13">
        <a:dk1>
          <a:srgbClr val="000000"/>
        </a:dk1>
        <a:lt1>
          <a:srgbClr val="FFFFFF"/>
        </a:lt1>
        <a:dk2>
          <a:srgbClr val="000000"/>
        </a:dk2>
        <a:lt2>
          <a:srgbClr val="C0C0C0"/>
        </a:lt2>
        <a:accent1>
          <a:srgbClr val="EE2E24"/>
        </a:accent1>
        <a:accent2>
          <a:srgbClr val="0066CC"/>
        </a:accent2>
        <a:accent3>
          <a:srgbClr val="FFFFFF"/>
        </a:accent3>
        <a:accent4>
          <a:srgbClr val="000000"/>
        </a:accent4>
        <a:accent5>
          <a:srgbClr val="F5ADAC"/>
        </a:accent5>
        <a:accent6>
          <a:srgbClr val="005CB9"/>
        </a:accent6>
        <a:hlink>
          <a:srgbClr val="FA9900"/>
        </a:hlink>
        <a:folHlink>
          <a:srgbClr val="33CC33"/>
        </a:folHlink>
      </a:clrScheme>
      <a:clrMap bg1="lt1" tx1="dk1" bg2="lt2" tx2="dk2" accent1="accent1" accent2="accent2" accent3="accent3" accent4="accent4" accent5="accent5" accent6="accent6" hlink="hlink" folHlink="folHlink"/>
    </a:extraClrScheme>
    <a:extraClrScheme>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5E48A0-A558-4300-AB34-B927BCD8E5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A02C7E-B257-4E49-A825-33430E451BD2}">
  <ds:schemaRefs>
    <ds:schemaRef ds:uri="a908d394-d138-480e-87a3-ff44c37f991a"/>
    <ds:schemaRef ds:uri="http://purl.org/dc/dcmitype/"/>
    <ds:schemaRef ds:uri="http://purl.org/dc/terms/"/>
    <ds:schemaRef ds:uri="http://schemas.openxmlformats.org/package/2006/metadata/core-properties"/>
    <ds:schemaRef ds:uri="http://purl.org/dc/elements/1.1/"/>
    <ds:schemaRef ds:uri="http://www.w3.org/XML/1998/namespace"/>
    <ds:schemaRef ds:uri="http://schemas.microsoft.com/office/2006/documentManagement/types"/>
    <ds:schemaRef ds:uri="http://schemas.microsoft.com/office/2006/metadata/properties"/>
    <ds:schemaRef ds:uri="http://schemas.microsoft.com/office/infopath/2007/PartnerControls"/>
    <ds:schemaRef ds:uri="f66716c4-314f-46c1-b01e-5a44c61897d8"/>
  </ds:schemaRefs>
</ds:datastoreItem>
</file>

<file path=customXml/itemProps3.xml><?xml version="1.0" encoding="utf-8"?>
<ds:datastoreItem xmlns:ds="http://schemas.openxmlformats.org/officeDocument/2006/customXml" ds:itemID="{59D0FD6D-A06E-485A-A440-1E0A7A1BBA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1901</TotalTime>
  <Words>764</Words>
  <Application>Microsoft Office PowerPoint</Application>
  <PresentationFormat>On-screen Show (4:3)</PresentationFormat>
  <Paragraphs>211</Paragraphs>
  <Slides>28</Slides>
  <Notes>21</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28</vt:i4>
      </vt:variant>
    </vt:vector>
  </HeadingPairs>
  <TitlesOfParts>
    <vt:vector size="40" baseType="lpstr">
      <vt:lpstr>Arial</vt:lpstr>
      <vt:lpstr>Arial Rounded MT Bold</vt:lpstr>
      <vt:lpstr>Calibri</vt:lpstr>
      <vt:lpstr>Corbel</vt:lpstr>
      <vt:lpstr>Lucida Grande</vt:lpstr>
      <vt:lpstr>Myriad Pro</vt:lpstr>
      <vt:lpstr>Verdana</vt:lpstr>
      <vt:lpstr>Wingdings</vt:lpstr>
      <vt:lpstr>CumminsSTD_WHITE_DEU</vt:lpstr>
      <vt:lpstr>1_CumminsSTD_WHITE_DEU</vt:lpstr>
      <vt:lpstr>SftWP July 15</vt:lpstr>
      <vt:lpstr>1_SftWP July 15</vt:lpstr>
      <vt:lpstr>BMSK4001  Academic &amp; Employability Skills  Digital Research Skills  </vt:lpstr>
      <vt:lpstr>Digital Information Literacy</vt:lpstr>
      <vt:lpstr>PowerPoint Presentation</vt:lpstr>
      <vt:lpstr>PowerPoint Presentation</vt:lpstr>
      <vt:lpstr>PowerPoint Presentation</vt:lpstr>
      <vt:lpstr>PowerPoint Presentation</vt:lpstr>
      <vt:lpstr> Google Search</vt:lpstr>
      <vt:lpstr> Google</vt:lpstr>
      <vt:lpstr> Getting the most out of Google Search</vt:lpstr>
      <vt:lpstr> Getting the most out of Google Search</vt:lpstr>
      <vt:lpstr> BBC Bitesize</vt:lpstr>
      <vt:lpstr> Google Scholar</vt:lpstr>
      <vt:lpstr> Google Scholar</vt:lpstr>
      <vt:lpstr>PowerPoint Presentation</vt:lpstr>
      <vt:lpstr>Evaluating Reliable Sources of Information</vt:lpstr>
      <vt:lpstr>PowerPoint Presentation</vt:lpstr>
      <vt:lpstr> The C.R.A.A.P. Test</vt:lpstr>
      <vt:lpstr> The C.R.A.A.P. Test</vt:lpstr>
      <vt:lpstr> Search Engine Optimisation </vt:lpstr>
      <vt:lpstr> Search Engine Optimisation </vt:lpstr>
      <vt:lpstr> Search Engine Optimisation </vt:lpstr>
      <vt:lpstr>What is critical reading?  Why is it important?</vt:lpstr>
      <vt:lpstr> A critical reader</vt:lpstr>
      <vt:lpstr> Critical Reading</vt:lpstr>
      <vt:lpstr> Critical Reading</vt:lpstr>
      <vt:lpstr> Critical Reading</vt:lpstr>
      <vt:lpstr> Critical Reading</vt:lpstr>
      <vt:lpstr> Critical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Research Skills no videos</dc:title>
  <dc:creator>Julia Ault</dc:creator>
  <cp:lastModifiedBy>Julia Ault</cp:lastModifiedBy>
  <cp:revision>30</cp:revision>
  <dcterms:created xsi:type="dcterms:W3CDTF">2015-08-19T15:34:00Z</dcterms:created>
  <dcterms:modified xsi:type="dcterms:W3CDTF">2018-04-15T15:26:34Z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