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71" r:id="rId3"/>
    <p:sldId id="272" r:id="rId4"/>
    <p:sldId id="273" r:id="rId5"/>
    <p:sldId id="274" r:id="rId6"/>
    <p:sldId id="275" r:id="rId7"/>
    <p:sldId id="276"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46" d="100"/>
          <a:sy n="46" d="100"/>
        </p:scale>
        <p:origin x="-2076" y="-5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6413"/>
            <a:chOff x="0" y="0"/>
            <a:chExt cx="5760" cy="4319"/>
          </a:xfrm>
        </p:grpSpPr>
        <p:sp>
          <p:nvSpPr>
            <p:cNvPr id="5" name="Freeform 3"/>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6" name="Freeform 4"/>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7" name="Freeform 5"/>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8" name="Freeform 6"/>
            <p:cNvSpPr>
              <a:spLocks/>
            </p:cNvSpPr>
            <p:nvPr/>
          </p:nvSpPr>
          <p:spPr bwMode="hidden">
            <a:xfrm>
              <a:off x="4038" y="3577"/>
              <a:ext cx="1720" cy="65"/>
            </a:xfrm>
            <a:custGeom>
              <a:avLst/>
              <a:gdLst>
                <a:gd name="T0" fmla="*/ 1698 w 1722"/>
                <a:gd name="T1" fmla="*/ 54 h 66"/>
                <a:gd name="T2" fmla="*/ 1698 w 1722"/>
                <a:gd name="T3" fmla="*/ 48 h 66"/>
                <a:gd name="T4" fmla="*/ 0 w 1722"/>
                <a:gd name="T5" fmla="*/ 0 h 66"/>
                <a:gd name="T6" fmla="*/ 0 w 1722"/>
                <a:gd name="T7" fmla="*/ 36 h 66"/>
                <a:gd name="T8" fmla="*/ 1698 w 1722"/>
                <a:gd name="T9" fmla="*/ 54 h 66"/>
                <a:gd name="T10" fmla="*/ 1698 w 1722"/>
                <a:gd name="T11" fmla="*/ 54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9" name="Freeform 7"/>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eaLnBrk="0" fontAlgn="base" hangingPunct="0">
                <a:spcBef>
                  <a:spcPct val="0"/>
                </a:spcBef>
                <a:spcAft>
                  <a:spcPct val="0"/>
                </a:spcAft>
                <a:defRPr/>
              </a:pPr>
              <a:endParaRPr lang="en-GB">
                <a:solidFill>
                  <a:srgbClr val="FFFFFF"/>
                </a:solidFill>
              </a:endParaRPr>
            </a:p>
          </p:txBody>
        </p:sp>
        <p:sp>
          <p:nvSpPr>
            <p:cNvPr id="10" name="Freeform 8"/>
            <p:cNvSpPr>
              <a:spLocks/>
            </p:cNvSpPr>
            <p:nvPr/>
          </p:nvSpPr>
          <p:spPr bwMode="hidden">
            <a:xfrm>
              <a:off x="4784" y="3702"/>
              <a:ext cx="974" cy="101"/>
            </a:xfrm>
            <a:custGeom>
              <a:avLst/>
              <a:gdLst>
                <a:gd name="T0" fmla="*/ 963 w 975"/>
                <a:gd name="T1" fmla="*/ 48 h 101"/>
                <a:gd name="T2" fmla="*/ 963 w 975"/>
                <a:gd name="T3" fmla="*/ 0 h 101"/>
                <a:gd name="T4" fmla="*/ 0 w 975"/>
                <a:gd name="T5" fmla="*/ 24 h 101"/>
                <a:gd name="T6" fmla="*/ 0 w 975"/>
                <a:gd name="T7" fmla="*/ 101 h 101"/>
                <a:gd name="T8" fmla="*/ 963 w 975"/>
                <a:gd name="T9" fmla="*/ 48 h 101"/>
                <a:gd name="T10" fmla="*/ 963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1" name="Freeform 9"/>
            <p:cNvSpPr>
              <a:spLocks/>
            </p:cNvSpPr>
            <p:nvPr/>
          </p:nvSpPr>
          <p:spPr bwMode="hidden">
            <a:xfrm>
              <a:off x="3619" y="3815"/>
              <a:ext cx="2139" cy="198"/>
            </a:xfrm>
            <a:custGeom>
              <a:avLst/>
              <a:gdLst>
                <a:gd name="T0" fmla="*/ 2117 w 2141"/>
                <a:gd name="T1" fmla="*/ 0 h 198"/>
                <a:gd name="T2" fmla="*/ 0 w 2141"/>
                <a:gd name="T3" fmla="*/ 156 h 198"/>
                <a:gd name="T4" fmla="*/ 0 w 2141"/>
                <a:gd name="T5" fmla="*/ 198 h 198"/>
                <a:gd name="T6" fmla="*/ 2117 w 2141"/>
                <a:gd name="T7" fmla="*/ 0 h 198"/>
                <a:gd name="T8" fmla="*/ 2117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2" name="Freeform 10"/>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3" name="Freeform 11"/>
            <p:cNvSpPr>
              <a:spLocks/>
            </p:cNvSpPr>
            <p:nvPr/>
          </p:nvSpPr>
          <p:spPr bwMode="hidden">
            <a:xfrm>
              <a:off x="2097" y="4043"/>
              <a:ext cx="2514" cy="276"/>
            </a:xfrm>
            <a:custGeom>
              <a:avLst/>
              <a:gdLst>
                <a:gd name="T0" fmla="*/ 2146 w 2517"/>
                <a:gd name="T1" fmla="*/ 276 h 276"/>
                <a:gd name="T2" fmla="*/ 2481 w 2517"/>
                <a:gd name="T3" fmla="*/ 204 h 276"/>
                <a:gd name="T4" fmla="*/ 2224 w 2517"/>
                <a:gd name="T5" fmla="*/ 0 h 276"/>
                <a:gd name="T6" fmla="*/ 0 w 2517"/>
                <a:gd name="T7" fmla="*/ 276 h 276"/>
                <a:gd name="T8" fmla="*/ 2146 w 2517"/>
                <a:gd name="T9" fmla="*/ 276 h 276"/>
                <a:gd name="T10" fmla="*/ 2146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4" name="Freeform 12"/>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5" name="Freeform 13"/>
            <p:cNvSpPr>
              <a:spLocks/>
            </p:cNvSpPr>
            <p:nvPr/>
          </p:nvSpPr>
          <p:spPr bwMode="hidden">
            <a:xfrm>
              <a:off x="5030" y="3151"/>
              <a:ext cx="728" cy="240"/>
            </a:xfrm>
            <a:custGeom>
              <a:avLst/>
              <a:gdLst>
                <a:gd name="T0" fmla="*/ 717 w 729"/>
                <a:gd name="T1" fmla="*/ 240 h 240"/>
                <a:gd name="T2" fmla="*/ 0 w 729"/>
                <a:gd name="T3" fmla="*/ 0 h 240"/>
                <a:gd name="T4" fmla="*/ 0 w 729"/>
                <a:gd name="T5" fmla="*/ 6 h 240"/>
                <a:gd name="T6" fmla="*/ 717 w 729"/>
                <a:gd name="T7" fmla="*/ 240 h 240"/>
                <a:gd name="T8" fmla="*/ 717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6" name="Freeform 14"/>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 name="Freeform 15"/>
            <p:cNvSpPr>
              <a:spLocks/>
            </p:cNvSpPr>
            <p:nvPr/>
          </p:nvSpPr>
          <p:spPr bwMode="hidden">
            <a:xfrm>
              <a:off x="5030" y="3049"/>
              <a:ext cx="728" cy="318"/>
            </a:xfrm>
            <a:custGeom>
              <a:avLst/>
              <a:gdLst>
                <a:gd name="T0" fmla="*/ 717 w 729"/>
                <a:gd name="T1" fmla="*/ 318 h 318"/>
                <a:gd name="T2" fmla="*/ 717 w 729"/>
                <a:gd name="T3" fmla="*/ 312 h 318"/>
                <a:gd name="T4" fmla="*/ 0 w 729"/>
                <a:gd name="T5" fmla="*/ 0 h 318"/>
                <a:gd name="T6" fmla="*/ 0 w 729"/>
                <a:gd name="T7" fmla="*/ 54 h 318"/>
                <a:gd name="T8" fmla="*/ 717 w 729"/>
                <a:gd name="T9" fmla="*/ 318 h 318"/>
                <a:gd name="T10" fmla="*/ 717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8" name="Freeform 16"/>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9" name="Freeform 17"/>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0" name="Freeform 18"/>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1" name="Freeform 19"/>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22" name="Freeform 20"/>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3" name="Freeform 21"/>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24" name="Freeform 22"/>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5" name="Freeform 23"/>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eaLnBrk="0" fontAlgn="base" hangingPunct="0">
                <a:spcBef>
                  <a:spcPct val="0"/>
                </a:spcBef>
                <a:spcAft>
                  <a:spcPct val="0"/>
                </a:spcAft>
                <a:defRPr/>
              </a:pPr>
              <a:endParaRPr lang="en-GB">
                <a:solidFill>
                  <a:srgbClr val="FFFFFF"/>
                </a:solidFill>
              </a:endParaRPr>
            </a:p>
          </p:txBody>
        </p:sp>
        <p:sp>
          <p:nvSpPr>
            <p:cNvPr id="26" name="Freeform 24"/>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7" name="Freeform 25"/>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28" name="Freeform 26"/>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29" name="Freeform 27"/>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0" name="Freeform 28"/>
            <p:cNvSpPr>
              <a:spLocks/>
            </p:cNvSpPr>
            <p:nvPr/>
          </p:nvSpPr>
          <p:spPr bwMode="hidden">
            <a:xfrm>
              <a:off x="5698" y="653"/>
              <a:ext cx="60" cy="311"/>
            </a:xfrm>
            <a:custGeom>
              <a:avLst/>
              <a:gdLst>
                <a:gd name="T0" fmla="*/ 0 w 60"/>
                <a:gd name="T1" fmla="*/ 144 h 312"/>
                <a:gd name="T2" fmla="*/ 60 w 60"/>
                <a:gd name="T3" fmla="*/ 300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31" name="Freeform 29"/>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2" name="Freeform 30"/>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33" name="Freeform 31"/>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4" name="Freeform 32"/>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5" name="Freeform 33"/>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6" name="Freeform 34"/>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7" name="Freeform 35"/>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8" name="Freeform 36"/>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39" name="Freeform 37"/>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40" name="Freeform 38"/>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grpSp>
          <p:nvGrpSpPr>
            <p:cNvPr id="41" name="Group 39"/>
            <p:cNvGrpSpPr>
              <a:grpSpLocks/>
            </p:cNvGrpSpPr>
            <p:nvPr userDrawn="1"/>
          </p:nvGrpSpPr>
          <p:grpSpPr bwMode="auto">
            <a:xfrm>
              <a:off x="0" y="1632"/>
              <a:ext cx="5758" cy="1858"/>
              <a:chOff x="0" y="1632"/>
              <a:chExt cx="5758" cy="1858"/>
            </a:xfrm>
          </p:grpSpPr>
          <p:sp>
            <p:nvSpPr>
              <p:cNvPr id="42" name="Freeform 40"/>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43" name="Freeform 41"/>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grpSp>
      </p:grpSp>
      <p:sp>
        <p:nvSpPr>
          <p:cNvPr id="18474" name="Rectangle 42"/>
          <p:cNvSpPr>
            <a:spLocks noGrp="1" noChangeArrowheads="1"/>
          </p:cNvSpPr>
          <p:nvPr>
            <p:ph type="ctrTitle" sz="quarter"/>
          </p:nvPr>
        </p:nvSpPr>
        <p:spPr>
          <a:xfrm>
            <a:off x="457200" y="1600200"/>
            <a:ext cx="8229600" cy="1828800"/>
          </a:xfrm>
        </p:spPr>
        <p:txBody>
          <a:bodyPr/>
          <a:lstStyle>
            <a:lvl1pPr>
              <a:defRPr sz="4800"/>
            </a:lvl1pPr>
          </a:lstStyle>
          <a:p>
            <a:r>
              <a:rPr lang="en-US"/>
              <a:t>Click to edit Master title style</a:t>
            </a:r>
          </a:p>
        </p:txBody>
      </p:sp>
      <p:sp>
        <p:nvSpPr>
          <p:cNvPr id="18475" name="Rectangle 4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sz="3600"/>
            </a:lvl1pPr>
          </a:lstStyle>
          <a:p>
            <a:r>
              <a:rPr lang="en-US"/>
              <a:t>Click to edit Master subtitle style</a:t>
            </a:r>
          </a:p>
        </p:txBody>
      </p:sp>
      <p:sp>
        <p:nvSpPr>
          <p:cNvPr id="44" name="Rectangle 44"/>
          <p:cNvSpPr>
            <a:spLocks noGrp="1" noChangeArrowheads="1"/>
          </p:cNvSpPr>
          <p:nvPr>
            <p:ph type="dt" sz="quarter" idx="10"/>
          </p:nvPr>
        </p:nvSpPr>
        <p:spPr/>
        <p:txBody>
          <a:bodyPr/>
          <a:lstStyle>
            <a:lvl1pPr>
              <a:defRPr/>
            </a:lvl1pPr>
          </a:lstStyle>
          <a:p>
            <a:pPr>
              <a:defRPr/>
            </a:pPr>
            <a:endParaRPr lang="en-US">
              <a:solidFill>
                <a:srgbClr val="FFFFFF"/>
              </a:solidFill>
            </a:endParaRPr>
          </a:p>
        </p:txBody>
      </p:sp>
      <p:sp>
        <p:nvSpPr>
          <p:cNvPr id="45" name="Rectangle 45"/>
          <p:cNvSpPr>
            <a:spLocks noGrp="1" noChangeArrowheads="1"/>
          </p:cNvSpPr>
          <p:nvPr>
            <p:ph type="ftr" sz="quarter" idx="11"/>
          </p:nvPr>
        </p:nvSpPr>
        <p:spPr/>
        <p:txBody>
          <a:bodyPr/>
          <a:lstStyle>
            <a:lvl1pPr>
              <a:defRPr/>
            </a:lvl1pPr>
          </a:lstStyle>
          <a:p>
            <a:pPr>
              <a:defRPr/>
            </a:pPr>
            <a:endParaRPr lang="en-US">
              <a:solidFill>
                <a:srgbClr val="FFFFFF"/>
              </a:solidFill>
            </a:endParaRPr>
          </a:p>
        </p:txBody>
      </p:sp>
      <p:sp>
        <p:nvSpPr>
          <p:cNvPr id="46" name="Rectangle 46"/>
          <p:cNvSpPr>
            <a:spLocks noGrp="1" noChangeArrowheads="1"/>
          </p:cNvSpPr>
          <p:nvPr>
            <p:ph type="sldNum" sz="quarter" idx="12"/>
          </p:nvPr>
        </p:nvSpPr>
        <p:spPr/>
        <p:txBody>
          <a:bodyPr/>
          <a:lstStyle>
            <a:lvl1pPr>
              <a:defRPr/>
            </a:lvl1pPr>
          </a:lstStyle>
          <a:p>
            <a:pPr>
              <a:defRPr/>
            </a:pPr>
            <a:fld id="{4E3A0B05-E500-478F-8A8A-8AC1961518E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742515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46"/>
          <p:cNvSpPr>
            <a:spLocks noGrp="1" noChangeArrowheads="1"/>
          </p:cNvSpPr>
          <p:nvPr>
            <p:ph type="sldNum" sz="quarter" idx="12"/>
          </p:nvPr>
        </p:nvSpPr>
        <p:spPr>
          <a:ln/>
        </p:spPr>
        <p:txBody>
          <a:bodyPr/>
          <a:lstStyle>
            <a:lvl1pPr>
              <a:defRPr/>
            </a:lvl1pPr>
          </a:lstStyle>
          <a:p>
            <a:pPr>
              <a:defRPr/>
            </a:pPr>
            <a:fld id="{1797F2E6-8DF0-4E29-AE72-C21409F8FDAB}"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428132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46"/>
          <p:cNvSpPr>
            <a:spLocks noGrp="1" noChangeArrowheads="1"/>
          </p:cNvSpPr>
          <p:nvPr>
            <p:ph type="sldNum" sz="quarter" idx="12"/>
          </p:nvPr>
        </p:nvSpPr>
        <p:spPr>
          <a:ln/>
        </p:spPr>
        <p:txBody>
          <a:bodyPr/>
          <a:lstStyle>
            <a:lvl1pPr>
              <a:defRPr/>
            </a:lvl1pPr>
          </a:lstStyle>
          <a:p>
            <a:pPr>
              <a:defRPr/>
            </a:pPr>
            <a:fld id="{0D404174-A7B8-4688-BBD0-AC6F2E5EBE0F}"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7464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46"/>
          <p:cNvSpPr>
            <a:spLocks noGrp="1" noChangeArrowheads="1"/>
          </p:cNvSpPr>
          <p:nvPr>
            <p:ph type="sldNum" sz="quarter" idx="12"/>
          </p:nvPr>
        </p:nvSpPr>
        <p:spPr>
          <a:ln/>
        </p:spPr>
        <p:txBody>
          <a:bodyPr/>
          <a:lstStyle>
            <a:lvl1pPr>
              <a:defRPr/>
            </a:lvl1pPr>
          </a:lstStyle>
          <a:p>
            <a:pPr>
              <a:defRPr/>
            </a:pPr>
            <a:fld id="{7348C207-84F5-486C-9775-4D30EE3E637C}"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90970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8"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9" name="Rectangle 46"/>
          <p:cNvSpPr>
            <a:spLocks noGrp="1" noChangeArrowheads="1"/>
          </p:cNvSpPr>
          <p:nvPr>
            <p:ph type="sldNum" sz="quarter" idx="12"/>
          </p:nvPr>
        </p:nvSpPr>
        <p:spPr>
          <a:ln/>
        </p:spPr>
        <p:txBody>
          <a:bodyPr/>
          <a:lstStyle>
            <a:lvl1pPr>
              <a:defRPr/>
            </a:lvl1pPr>
          </a:lstStyle>
          <a:p>
            <a:pPr>
              <a:defRPr/>
            </a:pPr>
            <a:fld id="{AA241FA7-84C2-4535-B7DA-21486A671E2A}"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07754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4"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5" name="Rectangle 46"/>
          <p:cNvSpPr>
            <a:spLocks noGrp="1" noChangeArrowheads="1"/>
          </p:cNvSpPr>
          <p:nvPr>
            <p:ph type="sldNum" sz="quarter" idx="12"/>
          </p:nvPr>
        </p:nvSpPr>
        <p:spPr>
          <a:ln/>
        </p:spPr>
        <p:txBody>
          <a:bodyPr/>
          <a:lstStyle>
            <a:lvl1pPr>
              <a:defRPr/>
            </a:lvl1pPr>
          </a:lstStyle>
          <a:p>
            <a:pPr>
              <a:defRPr/>
            </a:pPr>
            <a:fld id="{C1208864-94B9-4AF0-9EF7-6E201B4F75C1}"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73822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3"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4" name="Rectangle 46"/>
          <p:cNvSpPr>
            <a:spLocks noGrp="1" noChangeArrowheads="1"/>
          </p:cNvSpPr>
          <p:nvPr>
            <p:ph type="sldNum" sz="quarter" idx="12"/>
          </p:nvPr>
        </p:nvSpPr>
        <p:spPr>
          <a:ln/>
        </p:spPr>
        <p:txBody>
          <a:bodyPr/>
          <a:lstStyle>
            <a:lvl1pPr>
              <a:defRPr/>
            </a:lvl1pPr>
          </a:lstStyle>
          <a:p>
            <a:pPr>
              <a:defRPr/>
            </a:pPr>
            <a:fld id="{0147B682-5518-4449-9B33-C88256ED9AF4}"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034213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46"/>
          <p:cNvSpPr>
            <a:spLocks noGrp="1" noChangeArrowheads="1"/>
          </p:cNvSpPr>
          <p:nvPr>
            <p:ph type="sldNum" sz="quarter" idx="12"/>
          </p:nvPr>
        </p:nvSpPr>
        <p:spPr>
          <a:ln/>
        </p:spPr>
        <p:txBody>
          <a:bodyPr/>
          <a:lstStyle>
            <a:lvl1pPr>
              <a:defRPr/>
            </a:lvl1pPr>
          </a:lstStyle>
          <a:p>
            <a:pPr>
              <a:defRPr/>
            </a:pPr>
            <a:fld id="{7E65C81D-2955-40E7-8B17-FCC18AFD85F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161737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6"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7" name="Rectangle 46"/>
          <p:cNvSpPr>
            <a:spLocks noGrp="1" noChangeArrowheads="1"/>
          </p:cNvSpPr>
          <p:nvPr>
            <p:ph type="sldNum" sz="quarter" idx="12"/>
          </p:nvPr>
        </p:nvSpPr>
        <p:spPr>
          <a:ln/>
        </p:spPr>
        <p:txBody>
          <a:bodyPr/>
          <a:lstStyle>
            <a:lvl1pPr>
              <a:defRPr/>
            </a:lvl1pPr>
          </a:lstStyle>
          <a:p>
            <a:pPr>
              <a:defRPr/>
            </a:pPr>
            <a:fld id="{9FD7A2AD-C745-482A-92D2-56A5DC51D8D2}"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426425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46"/>
          <p:cNvSpPr>
            <a:spLocks noGrp="1" noChangeArrowheads="1"/>
          </p:cNvSpPr>
          <p:nvPr>
            <p:ph type="sldNum" sz="quarter" idx="12"/>
          </p:nvPr>
        </p:nvSpPr>
        <p:spPr>
          <a:ln/>
        </p:spPr>
        <p:txBody>
          <a:bodyPr/>
          <a:lstStyle>
            <a:lvl1pPr>
              <a:defRPr/>
            </a:lvl1pPr>
          </a:lstStyle>
          <a:p>
            <a:pPr>
              <a:defRPr/>
            </a:pPr>
            <a:fld id="{83008E60-3D4C-4E43-8517-D240BFA89A3D}"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1241784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4"/>
          <p:cNvSpPr>
            <a:spLocks noGrp="1" noChangeArrowheads="1"/>
          </p:cNvSpPr>
          <p:nvPr>
            <p:ph type="dt" sz="half" idx="10"/>
          </p:nvPr>
        </p:nvSpPr>
        <p:spPr>
          <a:ln/>
        </p:spPr>
        <p:txBody>
          <a:bodyPr/>
          <a:lstStyle>
            <a:lvl1pPr>
              <a:defRPr/>
            </a:lvl1pPr>
          </a:lstStyle>
          <a:p>
            <a:pPr>
              <a:defRPr/>
            </a:pPr>
            <a:endParaRPr lang="en-US">
              <a:solidFill>
                <a:srgbClr val="FFFFFF"/>
              </a:solidFill>
            </a:endParaRPr>
          </a:p>
        </p:txBody>
      </p:sp>
      <p:sp>
        <p:nvSpPr>
          <p:cNvPr id="5" name="Rectangle 45"/>
          <p:cNvSpPr>
            <a:spLocks noGrp="1" noChangeArrowheads="1"/>
          </p:cNvSpPr>
          <p:nvPr>
            <p:ph type="ftr" sz="quarter" idx="11"/>
          </p:nvPr>
        </p:nvSpPr>
        <p:spPr>
          <a:ln/>
        </p:spPr>
        <p:txBody>
          <a:bodyPr/>
          <a:lstStyle>
            <a:lvl1pPr>
              <a:defRPr/>
            </a:lvl1pPr>
          </a:lstStyle>
          <a:p>
            <a:pPr>
              <a:defRPr/>
            </a:pPr>
            <a:endParaRPr lang="en-US">
              <a:solidFill>
                <a:srgbClr val="FFFFFF"/>
              </a:solidFill>
            </a:endParaRPr>
          </a:p>
        </p:txBody>
      </p:sp>
      <p:sp>
        <p:nvSpPr>
          <p:cNvPr id="6" name="Rectangle 46"/>
          <p:cNvSpPr>
            <a:spLocks noGrp="1" noChangeArrowheads="1"/>
          </p:cNvSpPr>
          <p:nvPr>
            <p:ph type="sldNum" sz="quarter" idx="12"/>
          </p:nvPr>
        </p:nvSpPr>
        <p:spPr>
          <a:ln/>
        </p:spPr>
        <p:txBody>
          <a:bodyPr/>
          <a:lstStyle>
            <a:lvl1pPr>
              <a:defRPr/>
            </a:lvl1pPr>
          </a:lstStyle>
          <a:p>
            <a:pPr>
              <a:defRPr/>
            </a:pPr>
            <a:fld id="{ACFAD250-E65C-43D5-81B7-6F7E14E80400}" type="slidenum">
              <a:rPr lang="en-US">
                <a:solidFill>
                  <a:srgbClr val="FFFFFF"/>
                </a:solidFill>
              </a:rPr>
              <a:pPr>
                <a:defRPr/>
              </a:pPr>
              <a:t>‹#›</a:t>
            </a:fld>
            <a:endParaRPr lang="en-US">
              <a:solidFill>
                <a:srgbClr val="FFFFFF"/>
              </a:solidFill>
            </a:endParaRPr>
          </a:p>
        </p:txBody>
      </p:sp>
    </p:spTree>
    <p:extLst>
      <p:ext uri="{BB962C8B-B14F-4D97-AF65-F5344CB8AC3E}">
        <p14:creationId xmlns:p14="http://schemas.microsoft.com/office/powerpoint/2010/main" val="2399278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57647"/>
                <a:invGamma/>
              </a:schemeClr>
            </a:gs>
            <a:gs pos="100000">
              <a:schemeClr val="bg1"/>
            </a:gs>
          </a:gsLst>
          <a:lin ang="2700000" scaled="1"/>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9144000" cy="6856413"/>
            <a:chOff x="0" y="0"/>
            <a:chExt cx="5760" cy="4319"/>
          </a:xfrm>
        </p:grpSpPr>
        <p:sp>
          <p:nvSpPr>
            <p:cNvPr id="17411" name="Freeform 3"/>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12" name="Freeform 4"/>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13" name="Freeform 5"/>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35" name="Freeform 6"/>
            <p:cNvSpPr>
              <a:spLocks/>
            </p:cNvSpPr>
            <p:nvPr/>
          </p:nvSpPr>
          <p:spPr bwMode="hidden">
            <a:xfrm>
              <a:off x="4038" y="3577"/>
              <a:ext cx="1720" cy="65"/>
            </a:xfrm>
            <a:custGeom>
              <a:avLst/>
              <a:gdLst>
                <a:gd name="T0" fmla="*/ 1698 w 1722"/>
                <a:gd name="T1" fmla="*/ 54 h 66"/>
                <a:gd name="T2" fmla="*/ 1698 w 1722"/>
                <a:gd name="T3" fmla="*/ 48 h 66"/>
                <a:gd name="T4" fmla="*/ 0 w 1722"/>
                <a:gd name="T5" fmla="*/ 0 h 66"/>
                <a:gd name="T6" fmla="*/ 0 w 1722"/>
                <a:gd name="T7" fmla="*/ 36 h 66"/>
                <a:gd name="T8" fmla="*/ 1698 w 1722"/>
                <a:gd name="T9" fmla="*/ 54 h 66"/>
                <a:gd name="T10" fmla="*/ 1698 w 1722"/>
                <a:gd name="T11" fmla="*/ 54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15" name="Freeform 7"/>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eaLnBrk="0" fontAlgn="base" hangingPunct="0">
                <a:spcBef>
                  <a:spcPct val="0"/>
                </a:spcBef>
                <a:spcAft>
                  <a:spcPct val="0"/>
                </a:spcAft>
                <a:defRPr/>
              </a:pPr>
              <a:endParaRPr lang="en-GB">
                <a:solidFill>
                  <a:srgbClr val="FFFFFF"/>
                </a:solidFill>
              </a:endParaRPr>
            </a:p>
          </p:txBody>
        </p:sp>
        <p:sp>
          <p:nvSpPr>
            <p:cNvPr id="1037" name="Freeform 8"/>
            <p:cNvSpPr>
              <a:spLocks/>
            </p:cNvSpPr>
            <p:nvPr/>
          </p:nvSpPr>
          <p:spPr bwMode="hidden">
            <a:xfrm>
              <a:off x="4784" y="3702"/>
              <a:ext cx="974" cy="101"/>
            </a:xfrm>
            <a:custGeom>
              <a:avLst/>
              <a:gdLst>
                <a:gd name="T0" fmla="*/ 963 w 975"/>
                <a:gd name="T1" fmla="*/ 48 h 101"/>
                <a:gd name="T2" fmla="*/ 963 w 975"/>
                <a:gd name="T3" fmla="*/ 0 h 101"/>
                <a:gd name="T4" fmla="*/ 0 w 975"/>
                <a:gd name="T5" fmla="*/ 24 h 101"/>
                <a:gd name="T6" fmla="*/ 0 w 975"/>
                <a:gd name="T7" fmla="*/ 101 h 101"/>
                <a:gd name="T8" fmla="*/ 963 w 975"/>
                <a:gd name="T9" fmla="*/ 48 h 101"/>
                <a:gd name="T10" fmla="*/ 963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038" name="Freeform 9"/>
            <p:cNvSpPr>
              <a:spLocks/>
            </p:cNvSpPr>
            <p:nvPr/>
          </p:nvSpPr>
          <p:spPr bwMode="hidden">
            <a:xfrm>
              <a:off x="3619" y="3815"/>
              <a:ext cx="2139" cy="198"/>
            </a:xfrm>
            <a:custGeom>
              <a:avLst/>
              <a:gdLst>
                <a:gd name="T0" fmla="*/ 2117 w 2141"/>
                <a:gd name="T1" fmla="*/ 0 h 198"/>
                <a:gd name="T2" fmla="*/ 0 w 2141"/>
                <a:gd name="T3" fmla="*/ 156 h 198"/>
                <a:gd name="T4" fmla="*/ 0 w 2141"/>
                <a:gd name="T5" fmla="*/ 198 h 198"/>
                <a:gd name="T6" fmla="*/ 2117 w 2141"/>
                <a:gd name="T7" fmla="*/ 0 h 198"/>
                <a:gd name="T8" fmla="*/ 2117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18" name="Freeform 10"/>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40" name="Freeform 11"/>
            <p:cNvSpPr>
              <a:spLocks/>
            </p:cNvSpPr>
            <p:nvPr/>
          </p:nvSpPr>
          <p:spPr bwMode="hidden">
            <a:xfrm>
              <a:off x="2097" y="4043"/>
              <a:ext cx="2514" cy="276"/>
            </a:xfrm>
            <a:custGeom>
              <a:avLst/>
              <a:gdLst>
                <a:gd name="T0" fmla="*/ 2146 w 2517"/>
                <a:gd name="T1" fmla="*/ 276 h 276"/>
                <a:gd name="T2" fmla="*/ 2481 w 2517"/>
                <a:gd name="T3" fmla="*/ 204 h 276"/>
                <a:gd name="T4" fmla="*/ 2224 w 2517"/>
                <a:gd name="T5" fmla="*/ 0 h 276"/>
                <a:gd name="T6" fmla="*/ 0 w 2517"/>
                <a:gd name="T7" fmla="*/ 276 h 276"/>
                <a:gd name="T8" fmla="*/ 2146 w 2517"/>
                <a:gd name="T9" fmla="*/ 276 h 276"/>
                <a:gd name="T10" fmla="*/ 2146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20" name="Freeform 12"/>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42" name="Freeform 13"/>
            <p:cNvSpPr>
              <a:spLocks/>
            </p:cNvSpPr>
            <p:nvPr/>
          </p:nvSpPr>
          <p:spPr bwMode="hidden">
            <a:xfrm>
              <a:off x="5030" y="3151"/>
              <a:ext cx="728" cy="240"/>
            </a:xfrm>
            <a:custGeom>
              <a:avLst/>
              <a:gdLst>
                <a:gd name="T0" fmla="*/ 717 w 729"/>
                <a:gd name="T1" fmla="*/ 240 h 240"/>
                <a:gd name="T2" fmla="*/ 0 w 729"/>
                <a:gd name="T3" fmla="*/ 0 h 240"/>
                <a:gd name="T4" fmla="*/ 0 w 729"/>
                <a:gd name="T5" fmla="*/ 6 h 240"/>
                <a:gd name="T6" fmla="*/ 717 w 729"/>
                <a:gd name="T7" fmla="*/ 240 h 240"/>
                <a:gd name="T8" fmla="*/ 717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22" name="Freeform 14"/>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44" name="Freeform 15"/>
            <p:cNvSpPr>
              <a:spLocks/>
            </p:cNvSpPr>
            <p:nvPr/>
          </p:nvSpPr>
          <p:spPr bwMode="hidden">
            <a:xfrm>
              <a:off x="5030" y="3049"/>
              <a:ext cx="728" cy="318"/>
            </a:xfrm>
            <a:custGeom>
              <a:avLst/>
              <a:gdLst>
                <a:gd name="T0" fmla="*/ 717 w 729"/>
                <a:gd name="T1" fmla="*/ 318 h 318"/>
                <a:gd name="T2" fmla="*/ 717 w 729"/>
                <a:gd name="T3" fmla="*/ 312 h 318"/>
                <a:gd name="T4" fmla="*/ 0 w 729"/>
                <a:gd name="T5" fmla="*/ 0 h 318"/>
                <a:gd name="T6" fmla="*/ 0 w 729"/>
                <a:gd name="T7" fmla="*/ 54 h 318"/>
                <a:gd name="T8" fmla="*/ 717 w 729"/>
                <a:gd name="T9" fmla="*/ 318 h 318"/>
                <a:gd name="T10" fmla="*/ 717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24" name="Freeform 16"/>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25" name="Freeform 17"/>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26" name="Freeform 18"/>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48" name="Freeform 19"/>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28" name="Freeform 20"/>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50" name="Freeform 21"/>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30" name="Freeform 22"/>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31" name="Freeform 23"/>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eaLnBrk="0" fontAlgn="base" hangingPunct="0">
                <a:spcBef>
                  <a:spcPct val="0"/>
                </a:spcBef>
                <a:spcAft>
                  <a:spcPct val="0"/>
                </a:spcAft>
                <a:defRPr/>
              </a:pPr>
              <a:endParaRPr lang="en-GB">
                <a:solidFill>
                  <a:srgbClr val="FFFFFF"/>
                </a:solidFill>
              </a:endParaRPr>
            </a:p>
          </p:txBody>
        </p:sp>
        <p:sp>
          <p:nvSpPr>
            <p:cNvPr id="17432" name="Freeform 24"/>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54" name="Freeform 25"/>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34" name="Freeform 26"/>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35" name="Freeform 27"/>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57" name="Freeform 28"/>
            <p:cNvSpPr>
              <a:spLocks/>
            </p:cNvSpPr>
            <p:nvPr/>
          </p:nvSpPr>
          <p:spPr bwMode="hidden">
            <a:xfrm>
              <a:off x="5698" y="653"/>
              <a:ext cx="60" cy="311"/>
            </a:xfrm>
            <a:custGeom>
              <a:avLst/>
              <a:gdLst>
                <a:gd name="T0" fmla="*/ 0 w 60"/>
                <a:gd name="T1" fmla="*/ 144 h 312"/>
                <a:gd name="T2" fmla="*/ 60 w 60"/>
                <a:gd name="T3" fmla="*/ 300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37" name="Freeform 29"/>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059" name="Freeform 30"/>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mtClean="0">
                <a:solidFill>
                  <a:srgbClr val="FFFFFF"/>
                </a:solidFill>
              </a:endParaRPr>
            </a:p>
          </p:txBody>
        </p:sp>
        <p:sp>
          <p:nvSpPr>
            <p:cNvPr id="17439" name="Freeform 31"/>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0" name="Freeform 32"/>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1" name="Freeform 33"/>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2" name="Freeform 34"/>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3" name="Freeform 35"/>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4" name="Freeform 36"/>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5" name="Freeform 37"/>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6" name="Freeform 38"/>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grpSp>
          <p:nvGrpSpPr>
            <p:cNvPr id="1068" name="Group 39"/>
            <p:cNvGrpSpPr>
              <a:grpSpLocks/>
            </p:cNvGrpSpPr>
            <p:nvPr userDrawn="1"/>
          </p:nvGrpSpPr>
          <p:grpSpPr bwMode="auto">
            <a:xfrm>
              <a:off x="0" y="1632"/>
              <a:ext cx="5758" cy="1858"/>
              <a:chOff x="0" y="1632"/>
              <a:chExt cx="5758" cy="1858"/>
            </a:xfrm>
          </p:grpSpPr>
          <p:sp>
            <p:nvSpPr>
              <p:cNvPr id="17448" name="Freeform 40"/>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sp>
            <p:nvSpPr>
              <p:cNvPr id="17449" name="Freeform 41"/>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eaLnBrk="0" fontAlgn="base" hangingPunct="0">
                  <a:spcBef>
                    <a:spcPct val="0"/>
                  </a:spcBef>
                  <a:spcAft>
                    <a:spcPct val="0"/>
                  </a:spcAft>
                  <a:defRPr/>
                </a:pPr>
                <a:endParaRPr lang="en-GB">
                  <a:solidFill>
                    <a:srgbClr val="FFFFFF"/>
                  </a:solidFill>
                </a:endParaRPr>
              </a:p>
            </p:txBody>
          </p:sp>
        </p:grpSp>
      </p:grpSp>
      <p:sp>
        <p:nvSpPr>
          <p:cNvPr id="17450" name="Rectangle 42"/>
          <p:cNvSpPr>
            <a:spLocks noGrp="1" noChangeArrowheads="1"/>
          </p:cNvSpPr>
          <p:nvPr>
            <p:ph type="title"/>
          </p:nvPr>
        </p:nvSpPr>
        <p:spPr bwMode="auto">
          <a:xfrm>
            <a:off x="457200" y="277813"/>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7451" name="Rectangle 43"/>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7452" name="Rectangle 44"/>
          <p:cNvSpPr>
            <a:spLocks noGrp="1" noChangeArrowheads="1"/>
          </p:cNvSpPr>
          <p:nvPr>
            <p:ph type="dt" sz="half" idx="2"/>
          </p:nvPr>
        </p:nvSpPr>
        <p:spPr bwMode="auto">
          <a:xfrm>
            <a:off x="457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defRPr>
            </a:lvl1pPr>
          </a:lstStyle>
          <a:p>
            <a:pPr fontAlgn="base">
              <a:spcBef>
                <a:spcPct val="0"/>
              </a:spcBef>
              <a:spcAft>
                <a:spcPct val="0"/>
              </a:spcAft>
              <a:defRPr/>
            </a:pPr>
            <a:endParaRPr lang="en-US">
              <a:solidFill>
                <a:srgbClr val="FFFFFF"/>
              </a:solidFill>
            </a:endParaRPr>
          </a:p>
        </p:txBody>
      </p:sp>
      <p:sp>
        <p:nvSpPr>
          <p:cNvPr id="17453" name="Rectangle 4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defRPr>
            </a:lvl1pPr>
          </a:lstStyle>
          <a:p>
            <a:pPr fontAlgn="base">
              <a:spcBef>
                <a:spcPct val="0"/>
              </a:spcBef>
              <a:spcAft>
                <a:spcPct val="0"/>
              </a:spcAft>
              <a:defRPr/>
            </a:pPr>
            <a:endParaRPr lang="en-US">
              <a:solidFill>
                <a:srgbClr val="FFFFFF"/>
              </a:solidFill>
            </a:endParaRPr>
          </a:p>
        </p:txBody>
      </p:sp>
      <p:sp>
        <p:nvSpPr>
          <p:cNvPr id="17454" name="Rectangle 46"/>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defRPr>
            </a:lvl1pPr>
          </a:lstStyle>
          <a:p>
            <a:pPr fontAlgn="base">
              <a:spcBef>
                <a:spcPct val="0"/>
              </a:spcBef>
              <a:spcAft>
                <a:spcPct val="0"/>
              </a:spcAft>
              <a:defRPr/>
            </a:pPr>
            <a:fld id="{1878C641-6305-4EB4-A3B2-FD66B09236D8}" type="slidenum">
              <a:rPr lang="en-US">
                <a:solidFill>
                  <a:srgbClr val="FFFFFF"/>
                </a:solidFill>
              </a:rPr>
              <a:pPr fontAlgn="base">
                <a:spcBef>
                  <a:spcPct val="0"/>
                </a:spcBef>
                <a:spcAft>
                  <a:spcPct val="0"/>
                </a:spcAft>
                <a:defRPr/>
              </a:pPr>
              <a:t>‹#›</a:t>
            </a:fld>
            <a:endParaRPr lang="en-US">
              <a:solidFill>
                <a:srgbClr val="FFFFFF"/>
              </a:solidFill>
            </a:endParaRPr>
          </a:p>
        </p:txBody>
      </p:sp>
    </p:spTree>
    <p:extLst>
      <p:ext uri="{BB962C8B-B14F-4D97-AF65-F5344CB8AC3E}">
        <p14:creationId xmlns:p14="http://schemas.microsoft.com/office/powerpoint/2010/main" val="2279070496"/>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hlink"/>
        </a:buClr>
        <a:buSzPct val="90000"/>
        <a:buFont typeface="Wingdings" pitchFamily="2" charset="2"/>
        <a:buBlip>
          <a:blip r:embed="rId13"/>
        </a:buBlip>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90000"/>
        <a:buFont typeface="Wingdings" pitchFamily="2" charset="2"/>
        <a:buBlip>
          <a:blip r:embed="rId14"/>
        </a:buBlip>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90000"/>
        <a:buFont typeface="Wingdings" pitchFamily="2" charset="2"/>
        <a:buBlip>
          <a:blip r:embed="rId15"/>
        </a:buBlip>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90000"/>
        <a:buFont typeface="Wingdings" pitchFamily="2" charset="2"/>
        <a:buBlip>
          <a:blip r:embed="rId15"/>
        </a:buBlip>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90000"/>
        <a:buFont typeface="Wingdings" pitchFamily="2" charset="2"/>
        <a:buBlip>
          <a:blip r:embed="rId15"/>
        </a:buBlip>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90000"/>
        <a:buFont typeface="Wingdings" pitchFamily="2" charset="2"/>
        <a:buBlip>
          <a:blip r:embed="rId15"/>
        </a:buBlip>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90000"/>
        <a:buFont typeface="Wingdings" pitchFamily="2" charset="2"/>
        <a:buBlip>
          <a:blip r:embed="rId15"/>
        </a:buBlip>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Markets and </a:t>
            </a:r>
            <a:r>
              <a:rPr lang="en-GB" smtClean="0"/>
              <a:t>the </a:t>
            </a:r>
            <a:br>
              <a:rPr lang="en-GB" smtClean="0"/>
            </a:br>
            <a:r>
              <a:rPr lang="en-GB" smtClean="0"/>
              <a:t>UK economy reviewed</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10431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Economies</a:t>
            </a:r>
            <a:r>
              <a:rPr lang="en-GB" dirty="0" smtClean="0"/>
              <a:t/>
            </a:r>
            <a:br>
              <a:rPr lang="en-GB" dirty="0" smtClean="0"/>
            </a:br>
            <a:r>
              <a:rPr lang="en-GB" dirty="0" smtClean="0"/>
              <a:t>common problems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What goods and services are to be produced and in what quantities?</a:t>
            </a:r>
          </a:p>
          <a:p>
            <a:r>
              <a:rPr lang="en-GB" dirty="0" smtClean="0"/>
              <a:t>How should they be produced given current resources, technology and productive capacity?</a:t>
            </a:r>
          </a:p>
          <a:p>
            <a:r>
              <a:rPr lang="en-GB" dirty="0" smtClean="0"/>
              <a:t>Who is to get the goods and services produced?</a:t>
            </a:r>
          </a:p>
          <a:p>
            <a:r>
              <a:rPr lang="en-GB" dirty="0" smtClean="0"/>
              <a:t>How efficient are the methods used in production and distribution?</a:t>
            </a:r>
          </a:p>
          <a:p>
            <a:r>
              <a:rPr lang="en-GB" dirty="0" smtClean="0"/>
              <a:t>Are existing resources being fully utilised?</a:t>
            </a:r>
          </a:p>
          <a:p>
            <a:r>
              <a:rPr lang="en-GB" dirty="0" smtClean="0"/>
              <a:t>Are prices stable or are they rising out of line with productivity?</a:t>
            </a:r>
          </a:p>
          <a:p>
            <a:r>
              <a:rPr lang="en-GB" dirty="0" smtClean="0"/>
              <a:t>Is the economy growing and increasing its capacity over time?</a:t>
            </a:r>
            <a:endParaRPr lang="en-GB" dirty="0"/>
          </a:p>
        </p:txBody>
      </p:sp>
    </p:spTree>
    <p:extLst>
      <p:ext uri="{BB962C8B-B14F-4D97-AF65-F5344CB8AC3E}">
        <p14:creationId xmlns:p14="http://schemas.microsoft.com/office/powerpoint/2010/main" val="3746915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types of economic systems to solve these problems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Planned (or command) economies eg Cuba</a:t>
            </a:r>
          </a:p>
          <a:p>
            <a:r>
              <a:rPr lang="en-GB" dirty="0" smtClean="0"/>
              <a:t>Free market capitalist economies</a:t>
            </a:r>
          </a:p>
          <a:p>
            <a:pPr lvl="1"/>
            <a:r>
              <a:rPr lang="en-GB" dirty="0" err="1" smtClean="0"/>
              <a:t>Desicion</a:t>
            </a:r>
            <a:r>
              <a:rPr lang="en-GB" dirty="0" smtClean="0"/>
              <a:t> making decentralised, mainly private ownership, little social ownership</a:t>
            </a:r>
          </a:p>
          <a:p>
            <a:pPr lvl="1"/>
            <a:r>
              <a:rPr lang="en-GB" dirty="0" smtClean="0"/>
              <a:t>Individual economic units decide what, how and where to produce and consume</a:t>
            </a:r>
          </a:p>
          <a:p>
            <a:pPr lvl="1"/>
            <a:r>
              <a:rPr lang="en-GB" dirty="0" smtClean="0"/>
              <a:t>Prices respond to forces of demand and supply</a:t>
            </a:r>
          </a:p>
          <a:p>
            <a:r>
              <a:rPr lang="en-GB" dirty="0" smtClean="0"/>
              <a:t>Market (or mixed) capitalist economies</a:t>
            </a:r>
          </a:p>
          <a:p>
            <a:pPr lvl="1"/>
            <a:r>
              <a:rPr lang="en-GB" dirty="0" smtClean="0"/>
              <a:t>Combine private enterprise with varying degrees of government intervention</a:t>
            </a:r>
          </a:p>
          <a:p>
            <a:pPr lvl="1"/>
            <a:r>
              <a:rPr lang="en-GB" dirty="0" smtClean="0"/>
              <a:t>Government attempt to influence overall economic performance, distribution of incomes and welfare prices</a:t>
            </a:r>
          </a:p>
          <a:p>
            <a:pPr lvl="1"/>
            <a:r>
              <a:rPr lang="en-GB" dirty="0"/>
              <a:t> </a:t>
            </a:r>
            <a:r>
              <a:rPr lang="en-GB" dirty="0" smtClean="0"/>
              <a:t>4 main types of market economy: American, Japanese, European, UK (Hutton, 1995). Greatest contrast between UK and EU social market economies</a:t>
            </a:r>
            <a:endParaRPr lang="en-GB" dirty="0"/>
          </a:p>
        </p:txBody>
      </p:sp>
    </p:spTree>
    <p:extLst>
      <p:ext uri="{BB962C8B-B14F-4D97-AF65-F5344CB8AC3E}">
        <p14:creationId xmlns:p14="http://schemas.microsoft.com/office/powerpoint/2010/main" val="1996183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UK economy</a:t>
            </a:r>
            <a:endParaRPr lang="en-GB" dirty="0"/>
          </a:p>
        </p:txBody>
      </p:sp>
      <p:sp>
        <p:nvSpPr>
          <p:cNvPr id="3" name="Content Placeholder 2"/>
          <p:cNvSpPr>
            <a:spLocks noGrp="1"/>
          </p:cNvSpPr>
          <p:nvPr>
            <p:ph idx="1"/>
          </p:nvPr>
        </p:nvSpPr>
        <p:spPr/>
        <p:txBody>
          <a:bodyPr>
            <a:noAutofit/>
          </a:bodyPr>
          <a:lstStyle/>
          <a:p>
            <a:r>
              <a:rPr lang="en-GB" sz="1600" dirty="0" smtClean="0"/>
              <a:t>Changed significantly over past 60 years</a:t>
            </a:r>
          </a:p>
          <a:p>
            <a:r>
              <a:rPr lang="en-GB" sz="1600" dirty="0" smtClean="0"/>
              <a:t>1950 manufacturing accounted for over a third of GDP, now 10%</a:t>
            </a:r>
          </a:p>
          <a:p>
            <a:r>
              <a:rPr lang="en-GB" sz="1600" dirty="0" smtClean="0"/>
              <a:t>Reasons are varied but include:</a:t>
            </a:r>
          </a:p>
          <a:p>
            <a:pPr lvl="1"/>
            <a:r>
              <a:rPr lang="en-GB" sz="1600" dirty="0" smtClean="0"/>
              <a:t>As households become richer demand for manufactured goods decline, demand increases in leisure, financial products and healthcare</a:t>
            </a:r>
          </a:p>
          <a:p>
            <a:pPr lvl="1"/>
            <a:r>
              <a:rPr lang="en-GB" sz="1600" dirty="0" smtClean="0"/>
              <a:t>Competition from other countries particularly Germany, France, Sweden and Spain. Uk lacks competitive edge in price and quality</a:t>
            </a:r>
          </a:p>
          <a:p>
            <a:pPr lvl="1"/>
            <a:r>
              <a:rPr lang="en-GB" sz="1600" dirty="0" smtClean="0"/>
              <a:t>Competition from newly industrialising economies of South east Asia ‘Tiger Economies’  + China and India. Pay lower and invest heavily in machinery have competitive advantage</a:t>
            </a:r>
          </a:p>
          <a:p>
            <a:pPr lvl="1"/>
            <a:r>
              <a:rPr lang="en-GB" sz="1600" dirty="0" smtClean="0"/>
              <a:t>UK ¾ of workforce employed in service sector. Now a knowledge based economy</a:t>
            </a:r>
          </a:p>
          <a:p>
            <a:pPr lvl="1"/>
            <a:r>
              <a:rPr lang="en-GB" sz="1600" dirty="0" smtClean="0"/>
              <a:t>Some argue that a strong manufacturing base is crucial for economic growth, technological innovation and export potential (Blackaby 1979). Others suggest expanding public spending has meant private sector unable to expand for lack of resources</a:t>
            </a:r>
          </a:p>
          <a:p>
            <a:pPr lvl="1"/>
            <a:r>
              <a:rPr lang="en-GB" sz="1600" dirty="0" smtClean="0"/>
              <a:t>Largest decline been in agriculture, forestry and fishing. 5% GDP 50 years ago, now 2% mainly due to impact of Common Agricultural policy</a:t>
            </a:r>
            <a:endParaRPr lang="en-GB" sz="1600" dirty="0"/>
          </a:p>
        </p:txBody>
      </p:sp>
    </p:spTree>
    <p:extLst>
      <p:ext uri="{BB962C8B-B14F-4D97-AF65-F5344CB8AC3E}">
        <p14:creationId xmlns:p14="http://schemas.microsoft.com/office/powerpoint/2010/main" val="2192597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 economy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Market supply influenced by:</a:t>
            </a:r>
          </a:p>
          <a:p>
            <a:pPr lvl="1"/>
            <a:r>
              <a:rPr lang="en-GB" dirty="0" smtClean="0"/>
              <a:t>Market price of commodity</a:t>
            </a:r>
          </a:p>
          <a:p>
            <a:pPr lvl="1"/>
            <a:r>
              <a:rPr lang="en-GB" dirty="0" smtClean="0"/>
              <a:t>Costs of production</a:t>
            </a:r>
          </a:p>
          <a:p>
            <a:pPr lvl="1"/>
            <a:r>
              <a:rPr lang="en-GB" dirty="0" smtClean="0"/>
              <a:t>Goals of producer</a:t>
            </a:r>
          </a:p>
          <a:p>
            <a:pPr lvl="1"/>
            <a:r>
              <a:rPr lang="en-GB" dirty="0" smtClean="0"/>
              <a:t>Current state of technology</a:t>
            </a:r>
          </a:p>
          <a:p>
            <a:r>
              <a:rPr lang="en-GB" dirty="0" smtClean="0"/>
              <a:t>Market supply increases when rise in the quantity supplied at each price  decreases where there is a fall in the quantity supplied at each price. Factors causing increase in supply:</a:t>
            </a:r>
          </a:p>
          <a:p>
            <a:pPr lvl="1"/>
            <a:r>
              <a:rPr lang="en-GB" dirty="0" smtClean="0"/>
              <a:t>Fall in prices of other commodities</a:t>
            </a:r>
          </a:p>
          <a:p>
            <a:pPr lvl="1"/>
            <a:r>
              <a:rPr lang="en-GB" dirty="0" smtClean="0"/>
              <a:t>Falling  costs of production</a:t>
            </a:r>
          </a:p>
          <a:p>
            <a:pPr lvl="1"/>
            <a:r>
              <a:rPr lang="en-GB" dirty="0" smtClean="0"/>
              <a:t>Changes in the goals of producers</a:t>
            </a:r>
          </a:p>
          <a:p>
            <a:pPr lvl="1"/>
            <a:r>
              <a:rPr lang="en-GB" dirty="0" smtClean="0"/>
              <a:t>Technological improvements</a:t>
            </a:r>
          </a:p>
          <a:p>
            <a:pPr lvl="1"/>
            <a:endParaRPr lang="en-GB" dirty="0"/>
          </a:p>
        </p:txBody>
      </p:sp>
    </p:spTree>
    <p:extLst>
      <p:ext uri="{BB962C8B-B14F-4D97-AF65-F5344CB8AC3E}">
        <p14:creationId xmlns:p14="http://schemas.microsoft.com/office/powerpoint/2010/main" val="128751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demand</a:t>
            </a:r>
            <a:endParaRPr lang="en-GB" dirty="0"/>
          </a:p>
        </p:txBody>
      </p:sp>
      <p:sp>
        <p:nvSpPr>
          <p:cNvPr id="3" name="Content Placeholder 2"/>
          <p:cNvSpPr>
            <a:spLocks noGrp="1"/>
          </p:cNvSpPr>
          <p:nvPr>
            <p:ph idx="1"/>
          </p:nvPr>
        </p:nvSpPr>
        <p:spPr/>
        <p:txBody>
          <a:bodyPr>
            <a:normAutofit fontScale="92500"/>
          </a:bodyPr>
          <a:lstStyle/>
          <a:p>
            <a:r>
              <a:rPr lang="en-GB" dirty="0" smtClean="0"/>
              <a:t>Influenced by:</a:t>
            </a:r>
          </a:p>
          <a:p>
            <a:pPr lvl="1"/>
            <a:r>
              <a:rPr lang="en-GB" dirty="0" smtClean="0"/>
              <a:t>Market price</a:t>
            </a:r>
          </a:p>
          <a:p>
            <a:pPr lvl="1"/>
            <a:r>
              <a:rPr lang="en-GB" dirty="0" smtClean="0"/>
              <a:t>Price of other commodidities</a:t>
            </a:r>
          </a:p>
          <a:p>
            <a:pPr lvl="1"/>
            <a:r>
              <a:rPr lang="en-GB" dirty="0" smtClean="0"/>
              <a:t>Size of consumer income</a:t>
            </a:r>
          </a:p>
          <a:p>
            <a:pPr lvl="1"/>
            <a:r>
              <a:rPr lang="en-GB" dirty="0" smtClean="0"/>
              <a:t>Consumer tastes</a:t>
            </a:r>
          </a:p>
          <a:p>
            <a:pPr lvl="1"/>
            <a:r>
              <a:rPr lang="en-GB" dirty="0" smtClean="0"/>
              <a:t>Social factors</a:t>
            </a:r>
          </a:p>
          <a:p>
            <a:r>
              <a:rPr lang="en-GB" dirty="0" smtClean="0"/>
              <a:t>Market clearance (in equilibrium)</a:t>
            </a:r>
          </a:p>
          <a:p>
            <a:pPr lvl="1"/>
            <a:r>
              <a:rPr lang="en-GB" dirty="0" smtClean="0"/>
              <a:t>When price balances the quantity supplied with the quantity demanded in the market place</a:t>
            </a:r>
            <a:endParaRPr lang="en-GB" dirty="0"/>
          </a:p>
        </p:txBody>
      </p:sp>
    </p:spTree>
    <p:extLst>
      <p:ext uri="{BB962C8B-B14F-4D97-AF65-F5344CB8AC3E}">
        <p14:creationId xmlns:p14="http://schemas.microsoft.com/office/powerpoint/2010/main" val="2146962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structures</a:t>
            </a:r>
            <a:endParaRPr lang="en-GB" dirty="0"/>
          </a:p>
        </p:txBody>
      </p:sp>
      <p:sp>
        <p:nvSpPr>
          <p:cNvPr id="3" name="Content Placeholder 2"/>
          <p:cNvSpPr>
            <a:spLocks noGrp="1"/>
          </p:cNvSpPr>
          <p:nvPr>
            <p:ph idx="1"/>
          </p:nvPr>
        </p:nvSpPr>
        <p:spPr/>
        <p:txBody>
          <a:bodyPr/>
          <a:lstStyle/>
          <a:p>
            <a:r>
              <a:rPr lang="en-GB" dirty="0" smtClean="0"/>
              <a:t>In free markets prices are determined by the interplay of supply and demand. There are few free markets in the real world. Lack of full knowledge of markets by consumers and competition leads to market imperfections</a:t>
            </a:r>
          </a:p>
          <a:p>
            <a:r>
              <a:rPr lang="en-GB" dirty="0" smtClean="0"/>
              <a:t>Farnham (2010, p251)</a:t>
            </a:r>
            <a:endParaRPr lang="en-GB" dirty="0"/>
          </a:p>
        </p:txBody>
      </p:sp>
    </p:spTree>
    <p:extLst>
      <p:ext uri="{BB962C8B-B14F-4D97-AF65-F5344CB8AC3E}">
        <p14:creationId xmlns:p14="http://schemas.microsoft.com/office/powerpoint/2010/main" val="2662153015"/>
      </p:ext>
    </p:extLst>
  </p:cSld>
  <p:clrMapOvr>
    <a:masterClrMapping/>
  </p:clrMapOvr>
</p:sld>
</file>

<file path=ppt/theme/theme1.xml><?xml version="1.0" encoding="utf-8"?>
<a:theme xmlns:a="http://schemas.openxmlformats.org/drawingml/2006/main" name="Beam">
  <a:themeElements>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fontScheme name="Beam">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Beam 1">
        <a:dk1>
          <a:srgbClr val="1A006C"/>
        </a:dk1>
        <a:lt1>
          <a:srgbClr val="FFFFFF"/>
        </a:lt1>
        <a:dk2>
          <a:srgbClr val="000066"/>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clrMap bg1="dk2" tx1="lt1" bg2="dk1" tx2="lt2" accent1="accent1" accent2="accent2" accent3="accent3" accent4="accent4" accent5="accent5" accent6="accent6" hlink="hlink" folHlink="folHlink"/>
    </a:extraClrScheme>
    <a:extraClrScheme>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clrMap bg1="dk2" tx1="lt1" bg2="dk1" tx2="lt2" accent1="accent1" accent2="accent2" accent3="accent3" accent4="accent4" accent5="accent5" accent6="accent6" hlink="hlink" folHlink="folHlink"/>
    </a:extraClrScheme>
    <a:extraClrScheme>
      <a:clrScheme name="Beam 3">
        <a:dk1>
          <a:srgbClr val="3F4873"/>
        </a:dk1>
        <a:lt1>
          <a:srgbClr val="FFFFFF"/>
        </a:lt1>
        <a:dk2>
          <a:srgbClr val="4F598D"/>
        </a:dk2>
        <a:lt2>
          <a:srgbClr val="CCECFF"/>
        </a:lt2>
        <a:accent1>
          <a:srgbClr val="0099CC"/>
        </a:accent1>
        <a:accent2>
          <a:srgbClr val="4C8470"/>
        </a:accent2>
        <a:accent3>
          <a:srgbClr val="B2B5C5"/>
        </a:accent3>
        <a:accent4>
          <a:srgbClr val="DADADA"/>
        </a:accent4>
        <a:accent5>
          <a:srgbClr val="AACAE2"/>
        </a:accent5>
        <a:accent6>
          <a:srgbClr val="447765"/>
        </a:accent6>
        <a:hlink>
          <a:srgbClr val="99CC00"/>
        </a:hlink>
        <a:folHlink>
          <a:srgbClr val="96A4C8"/>
        </a:folHlink>
      </a:clrScheme>
      <a:clrMap bg1="dk2" tx1="lt1" bg2="dk1" tx2="lt2" accent1="accent1" accent2="accent2" accent3="accent3" accent4="accent4" accent5="accent5" accent6="accent6" hlink="hlink" folHlink="folHlink"/>
    </a:extraClrScheme>
    <a:extraClrScheme>
      <a:clrScheme name="Beam 4">
        <a:dk1>
          <a:srgbClr val="006E6B"/>
        </a:dk1>
        <a:lt1>
          <a:srgbClr val="FFFFFF"/>
        </a:lt1>
        <a:dk2>
          <a:srgbClr val="008080"/>
        </a:dk2>
        <a:lt2>
          <a:srgbClr val="E2EFCD"/>
        </a:lt2>
        <a:accent1>
          <a:srgbClr val="33CCCC"/>
        </a:accent1>
        <a:accent2>
          <a:srgbClr val="6352B8"/>
        </a:accent2>
        <a:accent3>
          <a:srgbClr val="AAC0C0"/>
        </a:accent3>
        <a:accent4>
          <a:srgbClr val="DADADA"/>
        </a:accent4>
        <a:accent5>
          <a:srgbClr val="ADE2E2"/>
        </a:accent5>
        <a:accent6>
          <a:srgbClr val="5949A6"/>
        </a:accent6>
        <a:hlink>
          <a:srgbClr val="CCFFFF"/>
        </a:hlink>
        <a:folHlink>
          <a:srgbClr val="99CCFF"/>
        </a:folHlink>
      </a:clrScheme>
      <a:clrMap bg1="dk2" tx1="lt1" bg2="dk1" tx2="lt2" accent1="accent1" accent2="accent2" accent3="accent3" accent4="accent4" accent5="accent5" accent6="accent6" hlink="hlink" folHlink="folHlink"/>
    </a:extraClrScheme>
    <a:extraClrScheme>
      <a:clrScheme name="Beam 5">
        <a:dk1>
          <a:srgbClr val="48562C"/>
        </a:dk1>
        <a:lt1>
          <a:srgbClr val="FFFFFF"/>
        </a:lt1>
        <a:dk2>
          <a:srgbClr val="546434"/>
        </a:dk2>
        <a:lt2>
          <a:srgbClr val="FFFFCC"/>
        </a:lt2>
        <a:accent1>
          <a:srgbClr val="7B8A6E"/>
        </a:accent1>
        <a:accent2>
          <a:srgbClr val="527C3A"/>
        </a:accent2>
        <a:accent3>
          <a:srgbClr val="B3B8AE"/>
        </a:accent3>
        <a:accent4>
          <a:srgbClr val="DADADA"/>
        </a:accent4>
        <a:accent5>
          <a:srgbClr val="BFC4BA"/>
        </a:accent5>
        <a:accent6>
          <a:srgbClr val="497034"/>
        </a:accent6>
        <a:hlink>
          <a:srgbClr val="55B55E"/>
        </a:hlink>
        <a:folHlink>
          <a:srgbClr val="85B3B1"/>
        </a:folHlink>
      </a:clrScheme>
      <a:clrMap bg1="dk2" tx1="lt1" bg2="dk1" tx2="lt2" accent1="accent1" accent2="accent2" accent3="accent3" accent4="accent4" accent5="accent5" accent6="accent6" hlink="hlink" folHlink="folHlink"/>
    </a:extraClrScheme>
    <a:extraClrScheme>
      <a:clrScheme name="Beam 6">
        <a:dk1>
          <a:srgbClr val="96B29E"/>
        </a:dk1>
        <a:lt1>
          <a:srgbClr val="FFFFFF"/>
        </a:lt1>
        <a:dk2>
          <a:srgbClr val="A5BDAC"/>
        </a:dk2>
        <a:lt2>
          <a:srgbClr val="FFFFCC"/>
        </a:lt2>
        <a:accent1>
          <a:srgbClr val="4E8880"/>
        </a:accent1>
        <a:accent2>
          <a:srgbClr val="2F71B9"/>
        </a:accent2>
        <a:accent3>
          <a:srgbClr val="CFDBD2"/>
        </a:accent3>
        <a:accent4>
          <a:srgbClr val="DADADA"/>
        </a:accent4>
        <a:accent5>
          <a:srgbClr val="B2C3C0"/>
        </a:accent5>
        <a:accent6>
          <a:srgbClr val="2A66A7"/>
        </a:accent6>
        <a:hlink>
          <a:srgbClr val="9DC0E7"/>
        </a:hlink>
        <a:folHlink>
          <a:srgbClr val="54CA89"/>
        </a:folHlink>
      </a:clrScheme>
      <a:clrMap bg1="dk2" tx1="lt1" bg2="dk1" tx2="lt2" accent1="accent1" accent2="accent2" accent3="accent3" accent4="accent4" accent5="accent5" accent6="accent6" hlink="hlink" folHlink="folHlink"/>
    </a:extraClrScheme>
    <a:extraClrScheme>
      <a:clrScheme name="Beam 7">
        <a:dk1>
          <a:srgbClr val="D49C00"/>
        </a:dk1>
        <a:lt1>
          <a:srgbClr val="FFFFFF"/>
        </a:lt1>
        <a:dk2>
          <a:srgbClr val="CC9900"/>
        </a:dk2>
        <a:lt2>
          <a:srgbClr val="CEBD40"/>
        </a:lt2>
        <a:accent1>
          <a:srgbClr val="CC6600"/>
        </a:accent1>
        <a:accent2>
          <a:srgbClr val="808000"/>
        </a:accent2>
        <a:accent3>
          <a:srgbClr val="E2CAAA"/>
        </a:accent3>
        <a:accent4>
          <a:srgbClr val="DADADA"/>
        </a:accent4>
        <a:accent5>
          <a:srgbClr val="E2B8AA"/>
        </a:accent5>
        <a:accent6>
          <a:srgbClr val="737300"/>
        </a:accent6>
        <a:hlink>
          <a:srgbClr val="FF9900"/>
        </a:hlink>
        <a:folHlink>
          <a:srgbClr val="FFFF99"/>
        </a:folHlink>
      </a:clrScheme>
      <a:clrMap bg1="dk2" tx1="lt1" bg2="dk1" tx2="lt2" accent1="accent1" accent2="accent2" accent3="accent3" accent4="accent4" accent5="accent5" accent6="accent6" hlink="hlink" folHlink="folHlink"/>
    </a:extraClrScheme>
    <a:extraClrScheme>
      <a:clrScheme name="Beam 8">
        <a:dk1>
          <a:srgbClr val="881700"/>
        </a:dk1>
        <a:lt1>
          <a:srgbClr val="FAF9E6"/>
        </a:lt1>
        <a:dk2>
          <a:srgbClr val="990000"/>
        </a:dk2>
        <a:lt2>
          <a:srgbClr val="EADC78"/>
        </a:lt2>
        <a:accent1>
          <a:srgbClr val="FF6600"/>
        </a:accent1>
        <a:accent2>
          <a:srgbClr val="B86D52"/>
        </a:accent2>
        <a:accent3>
          <a:srgbClr val="CAAAAA"/>
        </a:accent3>
        <a:accent4>
          <a:srgbClr val="D6D5C4"/>
        </a:accent4>
        <a:accent5>
          <a:srgbClr val="FFB8AA"/>
        </a:accent5>
        <a:accent6>
          <a:srgbClr val="A66249"/>
        </a:accent6>
        <a:hlink>
          <a:srgbClr val="D78D15"/>
        </a:hlink>
        <a:folHlink>
          <a:srgbClr val="C6B37E"/>
        </a:folHlink>
      </a:clrScheme>
      <a:clrMap bg1="dk2" tx1="lt1" bg2="dk1" tx2="lt2" accent1="accent1" accent2="accent2" accent3="accent3" accent4="accent4" accent5="accent5" accent6="accent6" hlink="hlink" folHlink="folHlink"/>
    </a:extraClrScheme>
    <a:extraClrScheme>
      <a:clrScheme name="Beam 9">
        <a:dk1>
          <a:srgbClr val="000000"/>
        </a:dk1>
        <a:lt1>
          <a:srgbClr val="FFFFFF"/>
        </a:lt1>
        <a:dk2>
          <a:srgbClr val="000000"/>
        </a:dk2>
        <a:lt2>
          <a:srgbClr val="DDDDDD"/>
        </a:lt2>
        <a:accent1>
          <a:srgbClr val="E6F5F6"/>
        </a:accent1>
        <a:accent2>
          <a:srgbClr val="A5E1A8"/>
        </a:accent2>
        <a:accent3>
          <a:srgbClr val="FFFFFF"/>
        </a:accent3>
        <a:accent4>
          <a:srgbClr val="000000"/>
        </a:accent4>
        <a:accent5>
          <a:srgbClr val="F0F9FA"/>
        </a:accent5>
        <a:accent6>
          <a:srgbClr val="95CC98"/>
        </a:accent6>
        <a:hlink>
          <a:srgbClr val="5B00B6"/>
        </a:hlink>
        <a:folHlink>
          <a:srgbClr val="34988E"/>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211</TotalTime>
  <Words>528</Words>
  <Application>Microsoft Office PowerPoint</Application>
  <PresentationFormat>On-screen Show (4:3)</PresentationFormat>
  <Paragraphs>52</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Beam</vt:lpstr>
      <vt:lpstr>Markets and the  UK economy reviewed</vt:lpstr>
      <vt:lpstr>Economies common problems</vt:lpstr>
      <vt:lpstr>3 types of economic systems to solve these problems</vt:lpstr>
      <vt:lpstr>Structure of UK economy</vt:lpstr>
      <vt:lpstr>Micro economy</vt:lpstr>
      <vt:lpstr>Market demand</vt:lpstr>
      <vt:lpstr>Market structures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Markets and the competitive environment</dc:title>
  <dc:creator>Dr Maggie Inman</dc:creator>
  <cp:lastModifiedBy>asset22</cp:lastModifiedBy>
  <cp:revision>22</cp:revision>
  <dcterms:created xsi:type="dcterms:W3CDTF">2011-01-11T10:06:14Z</dcterms:created>
  <dcterms:modified xsi:type="dcterms:W3CDTF">2012-10-02T09:47:50Z</dcterms:modified>
</cp:coreProperties>
</file>