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46" r:id="rId4"/>
  </p:sldMasterIdLst>
  <p:sldIdLst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6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19" autoAdjust="0"/>
  </p:normalViewPr>
  <p:slideViewPr>
    <p:cSldViewPr snapToGrid="0">
      <p:cViewPr>
        <p:scale>
          <a:sx n="125" d="100"/>
          <a:sy n="125" d="100"/>
        </p:scale>
        <p:origin x="798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 userDrawn="1"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 userDrawn="1"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8/10/2020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sz="8000" dirty="0"/>
              <a:t>Assignment 2 Part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Tim Nursall </a:t>
            </a:r>
          </a:p>
        </p:txBody>
      </p:sp>
      <p:pic>
        <p:nvPicPr>
          <p:cNvPr id="5" name="Picture 4" descr="stairs, hand rail, and abstract object along the wall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5D644C6-EC29-4EEA-B28B-DD0EE919D8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99"/>
    </mc:Choice>
    <mc:Fallback>
      <p:transition spd="slow" advTm="14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54DCD9B2-D552-47A6-9FE2-15D7E8159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8"/>
            <a:ext cx="4813072" cy="3494790"/>
          </a:xfrm>
        </p:spPr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Module Canvas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5DFC685-75B8-43D8-9F73-B4FA4AD473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3" name="Graphic 52" descr="Handshake">
            <a:extLst>
              <a:ext uri="{FF2B5EF4-FFF2-40B4-BE49-F238E27FC236}">
                <a16:creationId xmlns:a16="http://schemas.microsoft.com/office/drawing/2014/main" id="{4B88FB97-EECA-4523-8803-65D9BB7950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7921" y="640081"/>
            <a:ext cx="5054156" cy="5054156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FCE0A9EA-62FA-4F43-BEF6-7BBBB3F90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32349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CCE25F7F-C10E-4478-90C0-93B61E638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3F6EB5F-BA76-4C9D-8CF8-57967F976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802"/>
    </mc:Choice>
    <mc:Fallback>
      <p:transition spd="slow" advTm="45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0BAFCD-EA0A-47F4-8B00-AAB1E67A9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ar">
            <a:extLst>
              <a:ext uri="{FF2B5EF4-FFF2-40B4-BE49-F238E27FC236}">
                <a16:creationId xmlns:a16="http://schemas.microsoft.com/office/drawing/2014/main" id="{2E0A6608-74E3-44E1-BAF2-EFCDAB0BFE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87257" y="643538"/>
            <a:ext cx="3618586" cy="361858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F9C61D6-37CC-4AD4-83C3-022D0887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51037"/>
            <a:ext cx="12192000" cy="230696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900" y="4905662"/>
            <a:ext cx="7330353" cy="1541176"/>
          </a:xfrm>
        </p:spPr>
        <p:txBody>
          <a:bodyPr anchor="ctr">
            <a:normAutofit/>
          </a:bodyPr>
          <a:lstStyle/>
          <a:p>
            <a:pPr marL="0" marR="0" algn="r">
              <a:spcBef>
                <a:spcPts val="0"/>
              </a:spcBef>
              <a:spcAft>
                <a:spcPts val="0"/>
              </a:spcAft>
            </a:pPr>
            <a:r>
              <a:rPr lang="en-GB" sz="4800" i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Partners</a:t>
            </a:r>
            <a:endParaRPr lang="en-US" sz="4800">
              <a:solidFill>
                <a:srgbClr val="FFFFFF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669285E-35F6-4010-B084-229A80845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47" y="5676251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8CF82E-0D25-4DD5-8069-A8B6DD50A9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85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032"/>
    </mc:Choice>
    <mc:Fallback>
      <p:transition spd="slow" advTm="71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CEBA8-44F4-4034-925F-D0E76A618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Key Activities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2BAC8410-3D04-4479-83EC-D973EC0E6F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14657" y="771100"/>
            <a:ext cx="2750022" cy="2750022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064CBAAB-7956-4763-9F69-A3FDBF1A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8A0EA87-B30C-4D05-A185-427F45373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97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36"/>
    </mc:Choice>
    <mc:Fallback>
      <p:transition spd="slow" advTm="76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26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276F4-9460-4E7A-B416-7E179E27F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248" y="758952"/>
            <a:ext cx="575943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Key Resources</a:t>
            </a:r>
            <a:b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Graphic 6" descr="Smart Phone">
            <a:extLst>
              <a:ext uri="{FF2B5EF4-FFF2-40B4-BE49-F238E27FC236}">
                <a16:creationId xmlns:a16="http://schemas.microsoft.com/office/drawing/2014/main" id="{4AB8BA84-B80C-4A52-B92E-3317B2CCBB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163529"/>
            <a:ext cx="4001315" cy="4001315"/>
          </a:xfrm>
          <a:prstGeom prst="rect">
            <a:avLst/>
          </a:prstGeom>
        </p:spPr>
      </p:pic>
      <p:cxnSp>
        <p:nvCxnSpPr>
          <p:cNvPr id="36" name="Straight Connector 28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448513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0">
            <a:extLst>
              <a:ext uri="{FF2B5EF4-FFF2-40B4-BE49-F238E27FC236}">
                <a16:creationId xmlns:a16="http://schemas.microsoft.com/office/drawing/2014/main" id="{CA73A59D-C719-4F24-9F6B-AF7CE8F3B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82068A3-5FA5-4780-8593-53CD91AD39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79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20"/>
    </mc:Choice>
    <mc:Fallback>
      <p:transition spd="slow" advTm="22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8DEDD-06EE-4A9D-9D9C-FC88B3EBA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i="1">
                <a:solidFill>
                  <a:srgbClr val="FFFFFF"/>
                </a:solidFill>
                <a:effectLst/>
              </a:rPr>
              <a:t>Value Propositions</a:t>
            </a:r>
            <a:endParaRPr lang="en-US" sz="4400">
              <a:solidFill>
                <a:srgbClr val="FFFFFF"/>
              </a:solidFill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iamond">
            <a:extLst>
              <a:ext uri="{FF2B5EF4-FFF2-40B4-BE49-F238E27FC236}">
                <a16:creationId xmlns:a16="http://schemas.microsoft.com/office/drawing/2014/main" id="{F1E43991-729D-4ACF-A042-C03A0B042A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1248" y="640080"/>
            <a:ext cx="5577840" cy="557784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6AF3FBB-752E-4964-83E9-FB2E7819C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807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488"/>
    </mc:Choice>
    <mc:Fallback>
      <p:transition spd="slow" advTm="85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D542F-9872-4AC0-AF8C-43760A788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248" y="620720"/>
            <a:ext cx="5759431" cy="280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Customer Relationships</a:t>
            </a:r>
            <a:b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</a:br>
            <a:endParaRPr lang="en-US" sz="4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AA411E2E-1788-42A2-987C-B15DCE8C38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163529"/>
            <a:ext cx="4001315" cy="400131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358886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E798DCFB-14B6-4508-990A-13AB676C2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D4C0EE8-26CD-4D0D-AD4C-8431BFB630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550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04"/>
    </mc:Choice>
    <mc:Fallback>
      <p:transition spd="slow" advTm="28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DAB3D-D11B-4DFC-90D8-0D3CBEAAA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553678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i="1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Channels  </a:t>
            </a:r>
            <a:b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</a:br>
            <a:endParaRPr lang="en-US" sz="8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7660" y="448513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ance">
            <a:extLst>
              <a:ext uri="{FF2B5EF4-FFF2-40B4-BE49-F238E27FC236}">
                <a16:creationId xmlns:a16="http://schemas.microsoft.com/office/drawing/2014/main" id="{D7F59FD6-9FCC-4850-9199-88EFFD543F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45677" y="1243577"/>
            <a:ext cx="3841219" cy="384121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96FA172-921E-4C46-94E3-3FC0695A7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72FE015-A2CA-4D2A-AF24-811BA41CB1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323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44"/>
    </mc:Choice>
    <mc:Fallback>
      <p:transition spd="slow" advTm="17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3E849-76F8-4594-9A53-2B4D2E6BD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Customer Segments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Graphic 6" descr="Pyramid with Levels">
            <a:extLst>
              <a:ext uri="{FF2B5EF4-FFF2-40B4-BE49-F238E27FC236}">
                <a16:creationId xmlns:a16="http://schemas.microsoft.com/office/drawing/2014/main" id="{059AABF1-CBB3-428A-8933-E3A980A949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1248" y="640080"/>
            <a:ext cx="5577840" cy="557784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8145F4-05F3-4127-958F-E3FCD1A5F0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623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83"/>
    </mc:Choice>
    <mc:Fallback>
      <p:transition spd="slow" advTm="290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044B7-FEEE-4E13-AAE0-CD8D074AE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248" y="620720"/>
            <a:ext cx="5759431" cy="280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Cost Structure</a:t>
            </a:r>
          </a:p>
        </p:txBody>
      </p:sp>
      <p:pic>
        <p:nvPicPr>
          <p:cNvPr id="7" name="Graphic 6" descr="Money">
            <a:extLst>
              <a:ext uri="{FF2B5EF4-FFF2-40B4-BE49-F238E27FC236}">
                <a16:creationId xmlns:a16="http://schemas.microsoft.com/office/drawing/2014/main" id="{07B37144-EA5D-4795-85BD-30F1E7357C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163529"/>
            <a:ext cx="4001315" cy="400131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358886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E798DCFB-14B6-4508-990A-13AB676C2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ED38774-CB4F-4C2C-AAC1-4A67651D21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04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586"/>
    </mc:Choice>
    <mc:Fallback>
      <p:transition spd="slow" advTm="34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16F5A-4F21-4A91-9DE2-04B29E00F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23" y="3807725"/>
            <a:ext cx="10909073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Revenue Streams </a:t>
            </a:r>
          </a:p>
        </p:txBody>
      </p:sp>
      <p:pic>
        <p:nvPicPr>
          <p:cNvPr id="23" name="Graphic 6" descr="Downward trend">
            <a:extLst>
              <a:ext uri="{FF2B5EF4-FFF2-40B4-BE49-F238E27FC236}">
                <a16:creationId xmlns:a16="http://schemas.microsoft.com/office/drawing/2014/main" id="{3232A644-F006-4FFF-8D70-552AF19B9D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14657" y="771100"/>
            <a:ext cx="2750022" cy="2750022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9995470A-422C-4D09-B47E-C2E326495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874A7D-7D41-45F9-8C4E-3CA32EE720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318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37"/>
    </mc:Choice>
    <mc:Fallback>
      <p:transition spd="slow" advTm="44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2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2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1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16F5A-4F21-4A91-9DE2-04B29E00F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9783" y="-603404"/>
            <a:ext cx="4436497" cy="14470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cxnSp>
        <p:nvCxnSpPr>
          <p:cNvPr id="41" name="Straight Connector 33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35">
            <a:extLst>
              <a:ext uri="{FF2B5EF4-FFF2-40B4-BE49-F238E27FC236}">
                <a16:creationId xmlns:a16="http://schemas.microsoft.com/office/drawing/2014/main" id="{9995470A-422C-4D09-B47E-C2E326495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11B761D7-E52D-44FA-BAC1-68C7B444C86E}"/>
              </a:ext>
            </a:extLst>
          </p:cNvPr>
          <p:cNvSpPr txBox="1">
            <a:spLocks/>
          </p:cNvSpPr>
          <p:nvPr/>
        </p:nvSpPr>
        <p:spPr>
          <a:xfrm>
            <a:off x="3594984" y="1105273"/>
            <a:ext cx="8686800" cy="503428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700" i="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Alrubaiee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L. and Al-</a:t>
            </a: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Nazer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N., 2010. Investigate the impact of relationship marketing orientation on customer loyalty: the customer's perspective. International Journal of Marketing Studies, 2(1), pp. 155-174.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Baral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R. and Bhargava, S., 2011. HR interventions for work-life balance: evidence from organisations in India. International Journal of Business, Management and Social Sciences, 2(1), pp. 33-42.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Beck, J., Chapman, K. and </a:t>
            </a: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Palmatier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R., 2015. Understanding relationship marketing and loyalty program effectiveness in global markets. Journal of International Marketing, 23(3), pp. 1-21.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Chenavaz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R., 2012. Dynamic pricing, product and process innovation. European Journal of Operational Research, 222(3), pp. 553-557.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Chen, K., 2016. Dynamic pricing in the labour market: surge pricing and flexible work on the Uber platform. Vienna, ACM Conference on Economics and Computation.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Lin, M.-J. J., Tu, Y.-C., Chen, D.-C. and Huang, C.-H., 2013. Customer participation and new product development outcomes: the moderating role of product innovativeness. Journal of Management and Organisation, 19(3), pp. 314-337.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Paul, S. and </a:t>
            </a:r>
            <a:r>
              <a:rPr lang="en-GB" sz="6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Tankus</a:t>
            </a: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N., 2019. The firm exemption and the hierarchy of finance in the gig economy. The University of St. Thomas Law Journal, 16(1), pp. 44-56.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Pearce, D. W., 2016. The foundations of cost-benefit analysis. In: Cost-benefit analysis. London: Macmillan International Higher Education (pp. 1-9).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Tansey, B., 2015. Sharing economy companies sharing the heat in contract controversy. [Online]. Available at: https://xconomy.com/san-francisco/2015/07/17/sharing-economy-companies-sharing-the-heat-in-contractor-controversy/. [Accessed 22/06/2020].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GB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Uber, 2020. Driver requirements. [Online]. Available at: https://www.uber.com/us/en/drive/requirements/. [Accessed 25/06/2020].</a:t>
            </a:r>
          </a:p>
          <a:p>
            <a:pPr marL="857250" indent="-857250" algn="ctr">
              <a:buFont typeface="Arial" panose="020B0604020202020204" pitchFamily="34" charset="0"/>
              <a:buChar char="•"/>
            </a:pPr>
            <a:endParaRPr lang="en-US" sz="6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1A506CB-7F6A-4233-AA49-A380B8689C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350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0"/>
    </mc:Choice>
    <mc:Fallback>
      <p:transition spd="slow" advTm="8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9805E-D0B8-40F5-B85D-1054E69B6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248" y="758952"/>
            <a:ext cx="575943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Thank you</a:t>
            </a: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27962725-537B-42BD-8A08-49AF6D3E13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3999" y="1163529"/>
            <a:ext cx="4001315" cy="400131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448513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CA73A59D-C719-4F24-9F6B-AF7CE8F3B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3D800CA-4219-4D07-94D1-DD5CA26E19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929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3"/>
    </mc:Choice>
    <mc:Fallback>
      <p:transition spd="slow" advTm="4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646C36-D994-4DBD-9A53-9B2DFD8D7208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47854D2-C2B1-4273-BEE8-C059778BC5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A4E875-040F-4F4E-A5A7-1188084B7F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400</Words>
  <Application>Microsoft Office PowerPoint</Application>
  <PresentationFormat>Widescreen</PresentationFormat>
  <Paragraphs>31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Bookman Old Style</vt:lpstr>
      <vt:lpstr>Calibri</vt:lpstr>
      <vt:lpstr>Franklin Gothic Book</vt:lpstr>
      <vt:lpstr>Times New Roman</vt:lpstr>
      <vt:lpstr>1_RetrospectVTI</vt:lpstr>
      <vt:lpstr>Assignment 2 Part A</vt:lpstr>
      <vt:lpstr>Business Module Canvas</vt:lpstr>
      <vt:lpstr>Key Partners</vt:lpstr>
      <vt:lpstr>Key Activities</vt:lpstr>
      <vt:lpstr>Key Resources </vt:lpstr>
      <vt:lpstr>Value Propositions</vt:lpstr>
      <vt:lpstr>Customer Relationships </vt:lpstr>
      <vt:lpstr>Channels   </vt:lpstr>
      <vt:lpstr>Customer Segments</vt:lpstr>
      <vt:lpstr>Cost Structure</vt:lpstr>
      <vt:lpstr>Revenue Streams 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2020-08-10T10:31:30Z</dcterms:created>
  <dcterms:modified xsi:type="dcterms:W3CDTF">2020-08-10T11:31:38Z</dcterms:modified>
</cp:coreProperties>
</file>