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4"/>
  </p:sldMasterIdLst>
  <p:notesMasterIdLst>
    <p:notesMasterId r:id="rId19"/>
  </p:notesMasterIdLst>
  <p:sldIdLst>
    <p:sldId id="259" r:id="rId5"/>
    <p:sldId id="256" r:id="rId6"/>
    <p:sldId id="257" r:id="rId7"/>
    <p:sldId id="258" r:id="rId8"/>
    <p:sldId id="260" r:id="rId9"/>
    <p:sldId id="269" r:id="rId10"/>
    <p:sldId id="262" r:id="rId11"/>
    <p:sldId id="276" r:id="rId12"/>
    <p:sldId id="263" r:id="rId13"/>
    <p:sldId id="270" r:id="rId14"/>
    <p:sldId id="271" r:id="rId15"/>
    <p:sldId id="274"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uma Begum" initials="sB" lastIdx="1" clrIdx="0">
    <p:extLst>
      <p:ext uri="{19B8F6BF-5375-455C-9EA6-DF929625EA0E}">
        <p15:presenceInfo xmlns:p15="http://schemas.microsoft.com/office/powerpoint/2012/main" userId="d1118e8873247e7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2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32B77E-03AF-497D-BCCC-81DAB8D7C47F}"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AE389F15-D97B-4D52-A3FD-A6E0B58B62AE}">
      <dgm:prSet/>
      <dgm:spPr/>
      <dgm:t>
        <a:bodyPr/>
        <a:lstStyle/>
        <a:p>
          <a:r>
            <a:rPr lang="en-GB" dirty="0"/>
            <a:t>H</a:t>
          </a:r>
          <a:r>
            <a:rPr lang="en-GB" b="0" i="0" dirty="0"/>
            <a:t>ypnotherapy or hypnotic suggestion, </a:t>
          </a:r>
          <a:r>
            <a:rPr lang="en-GB" dirty="0"/>
            <a:t>i</a:t>
          </a:r>
          <a:r>
            <a:rPr lang="en-GB" b="0" i="0" dirty="0"/>
            <a:t>s a trance-like state in which you have more focus and concentration.</a:t>
          </a:r>
          <a:endParaRPr lang="en-US" dirty="0"/>
        </a:p>
      </dgm:t>
    </dgm:pt>
    <dgm:pt modelId="{F998D708-DD09-4212-A49D-3CB9A690610A}" type="parTrans" cxnId="{CD4B8A08-4BBC-4383-B9EA-4B4B5B30BDD7}">
      <dgm:prSet/>
      <dgm:spPr/>
      <dgm:t>
        <a:bodyPr/>
        <a:lstStyle/>
        <a:p>
          <a:endParaRPr lang="en-US"/>
        </a:p>
      </dgm:t>
    </dgm:pt>
    <dgm:pt modelId="{0AD33BC2-FC8A-40B2-BD3C-2415A5EBA206}" type="sibTrans" cxnId="{CD4B8A08-4BBC-4383-B9EA-4B4B5B30BDD7}">
      <dgm:prSet/>
      <dgm:spPr/>
      <dgm:t>
        <a:bodyPr/>
        <a:lstStyle/>
        <a:p>
          <a:endParaRPr lang="en-US"/>
        </a:p>
      </dgm:t>
    </dgm:pt>
    <dgm:pt modelId="{C789CF93-4DD1-468B-AC9C-934CBA312320}">
      <dgm:prSet/>
      <dgm:spPr/>
      <dgm:t>
        <a:bodyPr/>
        <a:lstStyle/>
        <a:p>
          <a:r>
            <a:rPr lang="en-GB" b="0" i="0" dirty="0"/>
            <a:t>Hypnosis is usually done with the help of a therapist using verbal repetition and mental images. </a:t>
          </a:r>
          <a:endParaRPr lang="en-US" dirty="0"/>
        </a:p>
      </dgm:t>
    </dgm:pt>
    <dgm:pt modelId="{E6FEC63C-5A46-4A28-9B40-D57B79190CD4}" type="parTrans" cxnId="{8E294C1D-DA2A-4897-98F7-4625C35385B1}">
      <dgm:prSet/>
      <dgm:spPr/>
      <dgm:t>
        <a:bodyPr/>
        <a:lstStyle/>
        <a:p>
          <a:endParaRPr lang="en-US"/>
        </a:p>
      </dgm:t>
    </dgm:pt>
    <dgm:pt modelId="{186824C6-A033-4C87-8943-07BACEB8717C}" type="sibTrans" cxnId="{8E294C1D-DA2A-4897-98F7-4625C35385B1}">
      <dgm:prSet/>
      <dgm:spPr/>
      <dgm:t>
        <a:bodyPr/>
        <a:lstStyle/>
        <a:p>
          <a:endParaRPr lang="en-US"/>
        </a:p>
      </dgm:t>
    </dgm:pt>
    <dgm:pt modelId="{1D4A1F56-EA92-4521-A2DB-EBB1CC43CCCA}">
      <dgm:prSet/>
      <dgm:spPr/>
      <dgm:t>
        <a:bodyPr/>
        <a:lstStyle/>
        <a:p>
          <a:r>
            <a:rPr lang="en-GB" b="0" i="0" dirty="0"/>
            <a:t>When you are under hypnosis, you should feel calm and relaxed, and are more open to suggestions. It is usually used to calm mental anxiety, phobias, and post traumatic stress (Flammer, 2003).</a:t>
          </a:r>
          <a:endParaRPr lang="en-US" dirty="0"/>
        </a:p>
      </dgm:t>
    </dgm:pt>
    <dgm:pt modelId="{2FE81C8A-EEEB-4178-8A10-D08B92EBAC24}" type="parTrans" cxnId="{D07E1680-95D8-432B-96E7-77638FCB47E7}">
      <dgm:prSet/>
      <dgm:spPr/>
      <dgm:t>
        <a:bodyPr/>
        <a:lstStyle/>
        <a:p>
          <a:endParaRPr lang="en-US"/>
        </a:p>
      </dgm:t>
    </dgm:pt>
    <dgm:pt modelId="{EB426DBE-E909-4F6F-8F3B-8D28E12C59D6}" type="sibTrans" cxnId="{D07E1680-95D8-432B-96E7-77638FCB47E7}">
      <dgm:prSet/>
      <dgm:spPr/>
      <dgm:t>
        <a:bodyPr/>
        <a:lstStyle/>
        <a:p>
          <a:endParaRPr lang="en-US"/>
        </a:p>
      </dgm:t>
    </dgm:pt>
    <dgm:pt modelId="{97185367-EC7A-479F-9DF9-3CE40E56182C}">
      <dgm:prSet/>
      <dgm:spPr/>
      <dgm:t>
        <a:bodyPr/>
        <a:lstStyle/>
        <a:p>
          <a:r>
            <a:rPr lang="en-GB" b="0" i="0" dirty="0"/>
            <a:t>Hypnotherapy is frequently used to help control pain related to burns, childbirth, cancer and dental procedures.</a:t>
          </a:r>
          <a:endParaRPr lang="en-US" dirty="0"/>
        </a:p>
      </dgm:t>
    </dgm:pt>
    <dgm:pt modelId="{5A05E60F-0CBC-4C11-B6E2-C5C91036B14A}" type="parTrans" cxnId="{104EC96A-58EA-40EB-BBC0-7D73EDE39DA6}">
      <dgm:prSet/>
      <dgm:spPr/>
      <dgm:t>
        <a:bodyPr/>
        <a:lstStyle/>
        <a:p>
          <a:endParaRPr lang="en-US"/>
        </a:p>
      </dgm:t>
    </dgm:pt>
    <dgm:pt modelId="{68278182-1C05-4088-8C9B-D7B7E646DBF8}" type="sibTrans" cxnId="{104EC96A-58EA-40EB-BBC0-7D73EDE39DA6}">
      <dgm:prSet/>
      <dgm:spPr/>
      <dgm:t>
        <a:bodyPr/>
        <a:lstStyle/>
        <a:p>
          <a:endParaRPr lang="en-US"/>
        </a:p>
      </dgm:t>
    </dgm:pt>
    <dgm:pt modelId="{2CB563A3-3CB6-419E-95F0-C83379FE711E}">
      <dgm:prSet/>
      <dgm:spPr/>
      <dgm:t>
        <a:bodyPr/>
        <a:lstStyle/>
        <a:p>
          <a:r>
            <a:rPr lang="en-GB" dirty="0"/>
            <a:t>Hypnosis is usually done with aid of a qualified therapist.</a:t>
          </a:r>
          <a:endParaRPr lang="en-US" dirty="0"/>
        </a:p>
      </dgm:t>
    </dgm:pt>
    <dgm:pt modelId="{1792CE56-20E3-45C0-92B4-F8EA58A61CD0}" type="parTrans" cxnId="{3AD2E469-75B3-48D8-BB2F-92F683D37F71}">
      <dgm:prSet/>
      <dgm:spPr/>
      <dgm:t>
        <a:bodyPr/>
        <a:lstStyle/>
        <a:p>
          <a:endParaRPr lang="en-US"/>
        </a:p>
      </dgm:t>
    </dgm:pt>
    <dgm:pt modelId="{8709440E-0F9B-4EFE-A3F7-73FA4FEB457D}" type="sibTrans" cxnId="{3AD2E469-75B3-48D8-BB2F-92F683D37F71}">
      <dgm:prSet/>
      <dgm:spPr/>
      <dgm:t>
        <a:bodyPr/>
        <a:lstStyle/>
        <a:p>
          <a:endParaRPr lang="en-US"/>
        </a:p>
      </dgm:t>
    </dgm:pt>
    <dgm:pt modelId="{AA30934E-B2AC-4F94-91BC-76629237FABE}" type="pres">
      <dgm:prSet presAssocID="{E232B77E-03AF-497D-BCCC-81DAB8D7C47F}" presName="vert0" presStyleCnt="0">
        <dgm:presLayoutVars>
          <dgm:dir/>
          <dgm:animOne val="branch"/>
          <dgm:animLvl val="lvl"/>
        </dgm:presLayoutVars>
      </dgm:prSet>
      <dgm:spPr/>
    </dgm:pt>
    <dgm:pt modelId="{F6371019-EA7D-40AE-84B2-9B3646604FC0}" type="pres">
      <dgm:prSet presAssocID="{AE389F15-D97B-4D52-A3FD-A6E0B58B62AE}" presName="thickLine" presStyleLbl="alignNode1" presStyleIdx="0" presStyleCnt="5"/>
      <dgm:spPr/>
    </dgm:pt>
    <dgm:pt modelId="{87ADEA32-DF2A-49F5-A511-E7C9B3C4373C}" type="pres">
      <dgm:prSet presAssocID="{AE389F15-D97B-4D52-A3FD-A6E0B58B62AE}" presName="horz1" presStyleCnt="0"/>
      <dgm:spPr/>
    </dgm:pt>
    <dgm:pt modelId="{A379EC6A-FA65-475D-9045-65EA931266FF}" type="pres">
      <dgm:prSet presAssocID="{AE389F15-D97B-4D52-A3FD-A6E0B58B62AE}" presName="tx1" presStyleLbl="revTx" presStyleIdx="0" presStyleCnt="5"/>
      <dgm:spPr/>
    </dgm:pt>
    <dgm:pt modelId="{F0C346CC-DBA0-4176-9143-3C8AB15D97D6}" type="pres">
      <dgm:prSet presAssocID="{AE389F15-D97B-4D52-A3FD-A6E0B58B62AE}" presName="vert1" presStyleCnt="0"/>
      <dgm:spPr/>
    </dgm:pt>
    <dgm:pt modelId="{0C8C443C-AF3F-4F74-BA61-28194060AD67}" type="pres">
      <dgm:prSet presAssocID="{C789CF93-4DD1-468B-AC9C-934CBA312320}" presName="thickLine" presStyleLbl="alignNode1" presStyleIdx="1" presStyleCnt="5"/>
      <dgm:spPr/>
    </dgm:pt>
    <dgm:pt modelId="{9CC6A539-5B1D-4ACA-90A2-1B5AD50F21EA}" type="pres">
      <dgm:prSet presAssocID="{C789CF93-4DD1-468B-AC9C-934CBA312320}" presName="horz1" presStyleCnt="0"/>
      <dgm:spPr/>
    </dgm:pt>
    <dgm:pt modelId="{81E7200E-D12E-4F9B-A8E7-4EF90E08B4E3}" type="pres">
      <dgm:prSet presAssocID="{C789CF93-4DD1-468B-AC9C-934CBA312320}" presName="tx1" presStyleLbl="revTx" presStyleIdx="1" presStyleCnt="5"/>
      <dgm:spPr/>
    </dgm:pt>
    <dgm:pt modelId="{9255BBE3-F9C3-420F-90CC-FD9422E10D3D}" type="pres">
      <dgm:prSet presAssocID="{C789CF93-4DD1-468B-AC9C-934CBA312320}" presName="vert1" presStyleCnt="0"/>
      <dgm:spPr/>
    </dgm:pt>
    <dgm:pt modelId="{C0D776DF-F4F7-497C-8AA0-F9C7FA1ED2DE}" type="pres">
      <dgm:prSet presAssocID="{1D4A1F56-EA92-4521-A2DB-EBB1CC43CCCA}" presName="thickLine" presStyleLbl="alignNode1" presStyleIdx="2" presStyleCnt="5"/>
      <dgm:spPr/>
    </dgm:pt>
    <dgm:pt modelId="{9A15801B-1B47-4B36-AD28-643A13106DBD}" type="pres">
      <dgm:prSet presAssocID="{1D4A1F56-EA92-4521-A2DB-EBB1CC43CCCA}" presName="horz1" presStyleCnt="0"/>
      <dgm:spPr/>
    </dgm:pt>
    <dgm:pt modelId="{B40E8A8F-8826-44B7-9CE5-122E7787A3DD}" type="pres">
      <dgm:prSet presAssocID="{1D4A1F56-EA92-4521-A2DB-EBB1CC43CCCA}" presName="tx1" presStyleLbl="revTx" presStyleIdx="2" presStyleCnt="5"/>
      <dgm:spPr/>
    </dgm:pt>
    <dgm:pt modelId="{E11A4D07-D665-4217-9560-D41EA729743A}" type="pres">
      <dgm:prSet presAssocID="{1D4A1F56-EA92-4521-A2DB-EBB1CC43CCCA}" presName="vert1" presStyleCnt="0"/>
      <dgm:spPr/>
    </dgm:pt>
    <dgm:pt modelId="{A6A4E00F-6AAD-4BD9-8C21-DE7B254B3AA7}" type="pres">
      <dgm:prSet presAssocID="{97185367-EC7A-479F-9DF9-3CE40E56182C}" presName="thickLine" presStyleLbl="alignNode1" presStyleIdx="3" presStyleCnt="5"/>
      <dgm:spPr/>
    </dgm:pt>
    <dgm:pt modelId="{EA078452-1455-4E0E-9755-E208756A0940}" type="pres">
      <dgm:prSet presAssocID="{97185367-EC7A-479F-9DF9-3CE40E56182C}" presName="horz1" presStyleCnt="0"/>
      <dgm:spPr/>
    </dgm:pt>
    <dgm:pt modelId="{7DA9409F-2794-479B-A07B-334C045A01B4}" type="pres">
      <dgm:prSet presAssocID="{97185367-EC7A-479F-9DF9-3CE40E56182C}" presName="tx1" presStyleLbl="revTx" presStyleIdx="3" presStyleCnt="5"/>
      <dgm:spPr/>
    </dgm:pt>
    <dgm:pt modelId="{EA65ED26-AFA9-41B0-92FF-3811123EDB46}" type="pres">
      <dgm:prSet presAssocID="{97185367-EC7A-479F-9DF9-3CE40E56182C}" presName="vert1" presStyleCnt="0"/>
      <dgm:spPr/>
    </dgm:pt>
    <dgm:pt modelId="{8E8AC656-310D-4627-956B-5B5995F9418C}" type="pres">
      <dgm:prSet presAssocID="{2CB563A3-3CB6-419E-95F0-C83379FE711E}" presName="thickLine" presStyleLbl="alignNode1" presStyleIdx="4" presStyleCnt="5"/>
      <dgm:spPr/>
    </dgm:pt>
    <dgm:pt modelId="{30E3DB0E-2B77-42DA-B4F1-00E9ABA41F5D}" type="pres">
      <dgm:prSet presAssocID="{2CB563A3-3CB6-419E-95F0-C83379FE711E}" presName="horz1" presStyleCnt="0"/>
      <dgm:spPr/>
    </dgm:pt>
    <dgm:pt modelId="{EB5791D6-F497-48A2-8B32-713A7AF8E163}" type="pres">
      <dgm:prSet presAssocID="{2CB563A3-3CB6-419E-95F0-C83379FE711E}" presName="tx1" presStyleLbl="revTx" presStyleIdx="4" presStyleCnt="5"/>
      <dgm:spPr/>
    </dgm:pt>
    <dgm:pt modelId="{69502C20-0679-4305-A46C-08E0370D180C}" type="pres">
      <dgm:prSet presAssocID="{2CB563A3-3CB6-419E-95F0-C83379FE711E}" presName="vert1" presStyleCnt="0"/>
      <dgm:spPr/>
    </dgm:pt>
  </dgm:ptLst>
  <dgm:cxnLst>
    <dgm:cxn modelId="{CD4B8A08-4BBC-4383-B9EA-4B4B5B30BDD7}" srcId="{E232B77E-03AF-497D-BCCC-81DAB8D7C47F}" destId="{AE389F15-D97B-4D52-A3FD-A6E0B58B62AE}" srcOrd="0" destOrd="0" parTransId="{F998D708-DD09-4212-A49D-3CB9A690610A}" sibTransId="{0AD33BC2-FC8A-40B2-BD3C-2415A5EBA206}"/>
    <dgm:cxn modelId="{8E294C1D-DA2A-4897-98F7-4625C35385B1}" srcId="{E232B77E-03AF-497D-BCCC-81DAB8D7C47F}" destId="{C789CF93-4DD1-468B-AC9C-934CBA312320}" srcOrd="1" destOrd="0" parTransId="{E6FEC63C-5A46-4A28-9B40-D57B79190CD4}" sibTransId="{186824C6-A033-4C87-8943-07BACEB8717C}"/>
    <dgm:cxn modelId="{6BBF4E25-C290-4C3A-86A3-29B22B0FAB13}" type="presOf" srcId="{2CB563A3-3CB6-419E-95F0-C83379FE711E}" destId="{EB5791D6-F497-48A2-8B32-713A7AF8E163}" srcOrd="0" destOrd="0" presId="urn:microsoft.com/office/officeart/2008/layout/LinedList"/>
    <dgm:cxn modelId="{A8839D29-A3F7-4C8E-9D0E-C481AAA70AA4}" type="presOf" srcId="{97185367-EC7A-479F-9DF9-3CE40E56182C}" destId="{7DA9409F-2794-479B-A07B-334C045A01B4}" srcOrd="0" destOrd="0" presId="urn:microsoft.com/office/officeart/2008/layout/LinedList"/>
    <dgm:cxn modelId="{06C5D82A-F0B0-4C8E-9265-ED96EA605659}" type="presOf" srcId="{E232B77E-03AF-497D-BCCC-81DAB8D7C47F}" destId="{AA30934E-B2AC-4F94-91BC-76629237FABE}" srcOrd="0" destOrd="0" presId="urn:microsoft.com/office/officeart/2008/layout/LinedList"/>
    <dgm:cxn modelId="{3AD2E469-75B3-48D8-BB2F-92F683D37F71}" srcId="{E232B77E-03AF-497D-BCCC-81DAB8D7C47F}" destId="{2CB563A3-3CB6-419E-95F0-C83379FE711E}" srcOrd="4" destOrd="0" parTransId="{1792CE56-20E3-45C0-92B4-F8EA58A61CD0}" sibTransId="{8709440E-0F9B-4EFE-A3F7-73FA4FEB457D}"/>
    <dgm:cxn modelId="{104EC96A-58EA-40EB-BBC0-7D73EDE39DA6}" srcId="{E232B77E-03AF-497D-BCCC-81DAB8D7C47F}" destId="{97185367-EC7A-479F-9DF9-3CE40E56182C}" srcOrd="3" destOrd="0" parTransId="{5A05E60F-0CBC-4C11-B6E2-C5C91036B14A}" sibTransId="{68278182-1C05-4088-8C9B-D7B7E646DBF8}"/>
    <dgm:cxn modelId="{D07E1680-95D8-432B-96E7-77638FCB47E7}" srcId="{E232B77E-03AF-497D-BCCC-81DAB8D7C47F}" destId="{1D4A1F56-EA92-4521-A2DB-EBB1CC43CCCA}" srcOrd="2" destOrd="0" parTransId="{2FE81C8A-EEEB-4178-8A10-D08B92EBAC24}" sibTransId="{EB426DBE-E909-4F6F-8F3B-8D28E12C59D6}"/>
    <dgm:cxn modelId="{19C6C182-780C-40FD-AC2D-E8D2AF625466}" type="presOf" srcId="{C789CF93-4DD1-468B-AC9C-934CBA312320}" destId="{81E7200E-D12E-4F9B-A8E7-4EF90E08B4E3}" srcOrd="0" destOrd="0" presId="urn:microsoft.com/office/officeart/2008/layout/LinedList"/>
    <dgm:cxn modelId="{93D473D3-9401-49F5-B668-05D4462BDE75}" type="presOf" srcId="{1D4A1F56-EA92-4521-A2DB-EBB1CC43CCCA}" destId="{B40E8A8F-8826-44B7-9CE5-122E7787A3DD}" srcOrd="0" destOrd="0" presId="urn:microsoft.com/office/officeart/2008/layout/LinedList"/>
    <dgm:cxn modelId="{5CB80CE2-4F62-489F-847D-B1AB5176D586}" type="presOf" srcId="{AE389F15-D97B-4D52-A3FD-A6E0B58B62AE}" destId="{A379EC6A-FA65-475D-9045-65EA931266FF}" srcOrd="0" destOrd="0" presId="urn:microsoft.com/office/officeart/2008/layout/LinedList"/>
    <dgm:cxn modelId="{4C14939B-565A-4E19-9579-59B3FC6183F5}" type="presParOf" srcId="{AA30934E-B2AC-4F94-91BC-76629237FABE}" destId="{F6371019-EA7D-40AE-84B2-9B3646604FC0}" srcOrd="0" destOrd="0" presId="urn:microsoft.com/office/officeart/2008/layout/LinedList"/>
    <dgm:cxn modelId="{D0C3B8B8-9056-4412-8914-C3D4C6D38C77}" type="presParOf" srcId="{AA30934E-B2AC-4F94-91BC-76629237FABE}" destId="{87ADEA32-DF2A-49F5-A511-E7C9B3C4373C}" srcOrd="1" destOrd="0" presId="urn:microsoft.com/office/officeart/2008/layout/LinedList"/>
    <dgm:cxn modelId="{3018AD52-7488-4D7D-8F82-4D2C96AB9AAC}" type="presParOf" srcId="{87ADEA32-DF2A-49F5-A511-E7C9B3C4373C}" destId="{A379EC6A-FA65-475D-9045-65EA931266FF}" srcOrd="0" destOrd="0" presId="urn:microsoft.com/office/officeart/2008/layout/LinedList"/>
    <dgm:cxn modelId="{248B70D0-B7CA-4348-B4D7-3A66764E23AC}" type="presParOf" srcId="{87ADEA32-DF2A-49F5-A511-E7C9B3C4373C}" destId="{F0C346CC-DBA0-4176-9143-3C8AB15D97D6}" srcOrd="1" destOrd="0" presId="urn:microsoft.com/office/officeart/2008/layout/LinedList"/>
    <dgm:cxn modelId="{F91E2BFF-5985-44DC-AD26-A2A4E085E19F}" type="presParOf" srcId="{AA30934E-B2AC-4F94-91BC-76629237FABE}" destId="{0C8C443C-AF3F-4F74-BA61-28194060AD67}" srcOrd="2" destOrd="0" presId="urn:microsoft.com/office/officeart/2008/layout/LinedList"/>
    <dgm:cxn modelId="{FC26D8EB-5955-4035-8370-71FC6D6C3396}" type="presParOf" srcId="{AA30934E-B2AC-4F94-91BC-76629237FABE}" destId="{9CC6A539-5B1D-4ACA-90A2-1B5AD50F21EA}" srcOrd="3" destOrd="0" presId="urn:microsoft.com/office/officeart/2008/layout/LinedList"/>
    <dgm:cxn modelId="{EAF10B81-0401-4D17-AD0B-D16E2CDCEA38}" type="presParOf" srcId="{9CC6A539-5B1D-4ACA-90A2-1B5AD50F21EA}" destId="{81E7200E-D12E-4F9B-A8E7-4EF90E08B4E3}" srcOrd="0" destOrd="0" presId="urn:microsoft.com/office/officeart/2008/layout/LinedList"/>
    <dgm:cxn modelId="{EA7DD827-1B72-49FE-B4F4-D95CEB74D7BE}" type="presParOf" srcId="{9CC6A539-5B1D-4ACA-90A2-1B5AD50F21EA}" destId="{9255BBE3-F9C3-420F-90CC-FD9422E10D3D}" srcOrd="1" destOrd="0" presId="urn:microsoft.com/office/officeart/2008/layout/LinedList"/>
    <dgm:cxn modelId="{1A4E0F0B-784A-4EC4-B0F8-EC316EC17FAD}" type="presParOf" srcId="{AA30934E-B2AC-4F94-91BC-76629237FABE}" destId="{C0D776DF-F4F7-497C-8AA0-F9C7FA1ED2DE}" srcOrd="4" destOrd="0" presId="urn:microsoft.com/office/officeart/2008/layout/LinedList"/>
    <dgm:cxn modelId="{C3039329-8DF9-4BB7-A810-4F3EE0390727}" type="presParOf" srcId="{AA30934E-B2AC-4F94-91BC-76629237FABE}" destId="{9A15801B-1B47-4B36-AD28-643A13106DBD}" srcOrd="5" destOrd="0" presId="urn:microsoft.com/office/officeart/2008/layout/LinedList"/>
    <dgm:cxn modelId="{6DB27E75-BAD6-4E99-ADEE-B777676361A2}" type="presParOf" srcId="{9A15801B-1B47-4B36-AD28-643A13106DBD}" destId="{B40E8A8F-8826-44B7-9CE5-122E7787A3DD}" srcOrd="0" destOrd="0" presId="urn:microsoft.com/office/officeart/2008/layout/LinedList"/>
    <dgm:cxn modelId="{D8D74F54-5844-4E2E-BC81-4E8FA9D2E070}" type="presParOf" srcId="{9A15801B-1B47-4B36-AD28-643A13106DBD}" destId="{E11A4D07-D665-4217-9560-D41EA729743A}" srcOrd="1" destOrd="0" presId="urn:microsoft.com/office/officeart/2008/layout/LinedList"/>
    <dgm:cxn modelId="{5FD20746-17D4-4606-BC01-749E3905ED33}" type="presParOf" srcId="{AA30934E-B2AC-4F94-91BC-76629237FABE}" destId="{A6A4E00F-6AAD-4BD9-8C21-DE7B254B3AA7}" srcOrd="6" destOrd="0" presId="urn:microsoft.com/office/officeart/2008/layout/LinedList"/>
    <dgm:cxn modelId="{8A4802E7-0AED-465C-89B9-C82FD11EBADE}" type="presParOf" srcId="{AA30934E-B2AC-4F94-91BC-76629237FABE}" destId="{EA078452-1455-4E0E-9755-E208756A0940}" srcOrd="7" destOrd="0" presId="urn:microsoft.com/office/officeart/2008/layout/LinedList"/>
    <dgm:cxn modelId="{F59A0EEB-25A0-45DE-B05F-71C18EC415AB}" type="presParOf" srcId="{EA078452-1455-4E0E-9755-E208756A0940}" destId="{7DA9409F-2794-479B-A07B-334C045A01B4}" srcOrd="0" destOrd="0" presId="urn:microsoft.com/office/officeart/2008/layout/LinedList"/>
    <dgm:cxn modelId="{6648108D-4F0E-489E-AAB1-61BD403AF58B}" type="presParOf" srcId="{EA078452-1455-4E0E-9755-E208756A0940}" destId="{EA65ED26-AFA9-41B0-92FF-3811123EDB46}" srcOrd="1" destOrd="0" presId="urn:microsoft.com/office/officeart/2008/layout/LinedList"/>
    <dgm:cxn modelId="{AC11C664-34C2-4173-A0D6-762F86275EF7}" type="presParOf" srcId="{AA30934E-B2AC-4F94-91BC-76629237FABE}" destId="{8E8AC656-310D-4627-956B-5B5995F9418C}" srcOrd="8" destOrd="0" presId="urn:microsoft.com/office/officeart/2008/layout/LinedList"/>
    <dgm:cxn modelId="{FEF0C57C-6EE0-491A-A174-D311EF518917}" type="presParOf" srcId="{AA30934E-B2AC-4F94-91BC-76629237FABE}" destId="{30E3DB0E-2B77-42DA-B4F1-00E9ABA41F5D}" srcOrd="9" destOrd="0" presId="urn:microsoft.com/office/officeart/2008/layout/LinedList"/>
    <dgm:cxn modelId="{B9EE2FEA-EE5F-40A4-9344-68EFD98B75AC}" type="presParOf" srcId="{30E3DB0E-2B77-42DA-B4F1-00E9ABA41F5D}" destId="{EB5791D6-F497-48A2-8B32-713A7AF8E163}" srcOrd="0" destOrd="0" presId="urn:microsoft.com/office/officeart/2008/layout/LinedList"/>
    <dgm:cxn modelId="{EFFBDF9E-6D73-4DD2-8D1C-17ED4C8545B5}" type="presParOf" srcId="{30E3DB0E-2B77-42DA-B4F1-00E9ABA41F5D}" destId="{69502C20-0679-4305-A46C-08E0370D18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D128A5-C54A-4A54-AE16-F558BCD752BC}"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9FAE2F9F-D2EF-4DFF-BA1D-EB6B82EE937A}">
      <dgm:prSet/>
      <dgm:spPr/>
      <dgm:t>
        <a:bodyPr/>
        <a:lstStyle/>
        <a:p>
          <a:r>
            <a:rPr lang="en-GB" dirty="0"/>
            <a:t>Hypnosis can help with pain and discomfort in medical settings, such as Radiotherapy, Chemotherapy.</a:t>
          </a:r>
          <a:endParaRPr lang="en-US" dirty="0"/>
        </a:p>
      </dgm:t>
    </dgm:pt>
    <dgm:pt modelId="{02124A8C-2461-4CFA-9543-1DF0E575292D}" type="parTrans" cxnId="{6160092C-2E25-4158-9F9B-CEE1781901ED}">
      <dgm:prSet/>
      <dgm:spPr/>
      <dgm:t>
        <a:bodyPr/>
        <a:lstStyle/>
        <a:p>
          <a:endParaRPr lang="en-US"/>
        </a:p>
      </dgm:t>
    </dgm:pt>
    <dgm:pt modelId="{2EDF986F-D822-4394-AC1F-AC5744E680BB}" type="sibTrans" cxnId="{6160092C-2E25-4158-9F9B-CEE1781901ED}">
      <dgm:prSet/>
      <dgm:spPr/>
      <dgm:t>
        <a:bodyPr/>
        <a:lstStyle/>
        <a:p>
          <a:endParaRPr lang="en-US"/>
        </a:p>
      </dgm:t>
    </dgm:pt>
    <dgm:pt modelId="{07383AE6-E33C-4C63-A87C-178D559E3BC7}">
      <dgm:prSet/>
      <dgm:spPr/>
      <dgm:t>
        <a:bodyPr/>
        <a:lstStyle/>
        <a:p>
          <a:r>
            <a:rPr lang="en-GB" dirty="0"/>
            <a:t>This can help with treatment of:</a:t>
          </a:r>
          <a:endParaRPr lang="en-US" dirty="0"/>
        </a:p>
      </dgm:t>
    </dgm:pt>
    <dgm:pt modelId="{EBF836ED-1DB7-4661-8C61-0652925316FE}" type="parTrans" cxnId="{CA28E653-184E-489E-9944-F7647BC122F8}">
      <dgm:prSet/>
      <dgm:spPr/>
      <dgm:t>
        <a:bodyPr/>
        <a:lstStyle/>
        <a:p>
          <a:endParaRPr lang="en-US"/>
        </a:p>
      </dgm:t>
    </dgm:pt>
    <dgm:pt modelId="{22A432B8-108D-41D7-BDA6-628F8462D812}" type="sibTrans" cxnId="{CA28E653-184E-489E-9944-F7647BC122F8}">
      <dgm:prSet/>
      <dgm:spPr/>
      <dgm:t>
        <a:bodyPr/>
        <a:lstStyle/>
        <a:p>
          <a:endParaRPr lang="en-US"/>
        </a:p>
      </dgm:t>
    </dgm:pt>
    <dgm:pt modelId="{B6D3D081-9072-46F3-BFB6-BCEE834FEC6E}">
      <dgm:prSet/>
      <dgm:spPr/>
      <dgm:t>
        <a:bodyPr/>
        <a:lstStyle/>
        <a:p>
          <a:r>
            <a:rPr lang="en-GB" dirty="0"/>
            <a:t>IBS, treats pain relief </a:t>
          </a:r>
          <a:endParaRPr lang="en-US" dirty="0"/>
        </a:p>
      </dgm:t>
    </dgm:pt>
    <dgm:pt modelId="{B4FBEBD7-E303-4748-80DE-B93D15CE6A65}" type="parTrans" cxnId="{DEBB11F3-E373-4F18-A4D3-86F098C0A159}">
      <dgm:prSet/>
      <dgm:spPr/>
      <dgm:t>
        <a:bodyPr/>
        <a:lstStyle/>
        <a:p>
          <a:endParaRPr lang="en-US"/>
        </a:p>
      </dgm:t>
    </dgm:pt>
    <dgm:pt modelId="{BFFDA830-4E31-4A48-AB72-1AFA2FFBAA18}" type="sibTrans" cxnId="{DEBB11F3-E373-4F18-A4D3-86F098C0A159}">
      <dgm:prSet/>
      <dgm:spPr/>
      <dgm:t>
        <a:bodyPr/>
        <a:lstStyle/>
        <a:p>
          <a:endParaRPr lang="en-US"/>
        </a:p>
      </dgm:t>
    </dgm:pt>
    <dgm:pt modelId="{88F6592A-7348-466C-A0D7-F007106E4476}">
      <dgm:prSet/>
      <dgm:spPr/>
      <dgm:t>
        <a:bodyPr/>
        <a:lstStyle/>
        <a:p>
          <a:r>
            <a:rPr lang="en-GB" dirty="0"/>
            <a:t>CANCER aids anxiety and depression</a:t>
          </a:r>
          <a:endParaRPr lang="en-US" dirty="0"/>
        </a:p>
      </dgm:t>
    </dgm:pt>
    <dgm:pt modelId="{DAB0E45D-6CAE-4E05-A181-EDD46BB0FC3B}" type="parTrans" cxnId="{8F34F90C-7357-4F24-A4C5-C4A0D24F768E}">
      <dgm:prSet/>
      <dgm:spPr/>
      <dgm:t>
        <a:bodyPr/>
        <a:lstStyle/>
        <a:p>
          <a:endParaRPr lang="en-US"/>
        </a:p>
      </dgm:t>
    </dgm:pt>
    <dgm:pt modelId="{795F9FD1-2537-4613-88DE-F3345C8D5A8E}" type="sibTrans" cxnId="{8F34F90C-7357-4F24-A4C5-C4A0D24F768E}">
      <dgm:prSet/>
      <dgm:spPr/>
      <dgm:t>
        <a:bodyPr/>
        <a:lstStyle/>
        <a:p>
          <a:endParaRPr lang="en-US"/>
        </a:p>
      </dgm:t>
    </dgm:pt>
    <dgm:pt modelId="{AC5AFC77-FF87-4A70-9197-575218CCE909}">
      <dgm:prSet/>
      <dgm:spPr/>
      <dgm:t>
        <a:bodyPr/>
        <a:lstStyle/>
        <a:p>
          <a:r>
            <a:rPr lang="en-GB" dirty="0"/>
            <a:t>Relieves stress and helps child abuse survivors. Also can help with sleep disorders.</a:t>
          </a:r>
          <a:endParaRPr lang="en-US" dirty="0"/>
        </a:p>
      </dgm:t>
    </dgm:pt>
    <dgm:pt modelId="{FC718FD1-362B-47EE-98ED-2D43EA3F27DC}" type="parTrans" cxnId="{867E6D64-12EB-4810-8FEF-425F8A04976D}">
      <dgm:prSet/>
      <dgm:spPr/>
      <dgm:t>
        <a:bodyPr/>
        <a:lstStyle/>
        <a:p>
          <a:endParaRPr lang="en-US"/>
        </a:p>
      </dgm:t>
    </dgm:pt>
    <dgm:pt modelId="{8480413D-7D21-473F-A03D-A6ECE2BFC0AB}" type="sibTrans" cxnId="{867E6D64-12EB-4810-8FEF-425F8A04976D}">
      <dgm:prSet/>
      <dgm:spPr/>
      <dgm:t>
        <a:bodyPr/>
        <a:lstStyle/>
        <a:p>
          <a:endParaRPr lang="en-US"/>
        </a:p>
      </dgm:t>
    </dgm:pt>
    <dgm:pt modelId="{7E9E00EF-AFE1-4752-954E-3DECF2BEC9FE}">
      <dgm:prSet/>
      <dgm:spPr/>
      <dgm:t>
        <a:bodyPr/>
        <a:lstStyle/>
        <a:p>
          <a:r>
            <a:rPr lang="en-GB" dirty="0"/>
            <a:t>Can reduce cost to the NHS  in the long term</a:t>
          </a:r>
          <a:endParaRPr lang="en-US" dirty="0"/>
        </a:p>
      </dgm:t>
    </dgm:pt>
    <dgm:pt modelId="{9F1DFC51-122A-4C88-8151-D8C57B1643B9}" type="parTrans" cxnId="{6858875A-9027-4281-AE8F-7DA2922C6F74}">
      <dgm:prSet/>
      <dgm:spPr/>
      <dgm:t>
        <a:bodyPr/>
        <a:lstStyle/>
        <a:p>
          <a:endParaRPr lang="en-US"/>
        </a:p>
      </dgm:t>
    </dgm:pt>
    <dgm:pt modelId="{7C9FEF90-C514-43AB-89BB-CBAB6C799B7C}" type="sibTrans" cxnId="{6858875A-9027-4281-AE8F-7DA2922C6F74}">
      <dgm:prSet/>
      <dgm:spPr/>
      <dgm:t>
        <a:bodyPr/>
        <a:lstStyle/>
        <a:p>
          <a:endParaRPr lang="en-US"/>
        </a:p>
      </dgm:t>
    </dgm:pt>
    <dgm:pt modelId="{0AAB6366-66BF-40FF-BEC1-53CA7E015144}" type="pres">
      <dgm:prSet presAssocID="{28D128A5-C54A-4A54-AE16-F558BCD752BC}" presName="diagram" presStyleCnt="0">
        <dgm:presLayoutVars>
          <dgm:dir/>
          <dgm:resizeHandles val="exact"/>
        </dgm:presLayoutVars>
      </dgm:prSet>
      <dgm:spPr/>
    </dgm:pt>
    <dgm:pt modelId="{F7063DF8-77B9-4673-9923-E0E4FE2CEEAB}" type="pres">
      <dgm:prSet presAssocID="{9FAE2F9F-D2EF-4DFF-BA1D-EB6B82EE937A}" presName="arrow" presStyleLbl="node1" presStyleIdx="0" presStyleCnt="6">
        <dgm:presLayoutVars>
          <dgm:bulletEnabled val="1"/>
        </dgm:presLayoutVars>
      </dgm:prSet>
      <dgm:spPr/>
    </dgm:pt>
    <dgm:pt modelId="{3FCE362E-DB35-4C5E-A589-9C3C558FD9BA}" type="pres">
      <dgm:prSet presAssocID="{07383AE6-E33C-4C63-A87C-178D559E3BC7}" presName="arrow" presStyleLbl="node1" presStyleIdx="1" presStyleCnt="6">
        <dgm:presLayoutVars>
          <dgm:bulletEnabled val="1"/>
        </dgm:presLayoutVars>
      </dgm:prSet>
      <dgm:spPr/>
    </dgm:pt>
    <dgm:pt modelId="{B6115336-A22A-4E61-9845-EB51663E9084}" type="pres">
      <dgm:prSet presAssocID="{B6D3D081-9072-46F3-BFB6-BCEE834FEC6E}" presName="arrow" presStyleLbl="node1" presStyleIdx="2" presStyleCnt="6">
        <dgm:presLayoutVars>
          <dgm:bulletEnabled val="1"/>
        </dgm:presLayoutVars>
      </dgm:prSet>
      <dgm:spPr/>
    </dgm:pt>
    <dgm:pt modelId="{45708764-3A8F-462D-A171-7F1CB2389D09}" type="pres">
      <dgm:prSet presAssocID="{88F6592A-7348-466C-A0D7-F007106E4476}" presName="arrow" presStyleLbl="node1" presStyleIdx="3" presStyleCnt="6">
        <dgm:presLayoutVars>
          <dgm:bulletEnabled val="1"/>
        </dgm:presLayoutVars>
      </dgm:prSet>
      <dgm:spPr/>
    </dgm:pt>
    <dgm:pt modelId="{A5B44D3B-C1F9-440B-8AEA-CEB8422BEA76}" type="pres">
      <dgm:prSet presAssocID="{AC5AFC77-FF87-4A70-9197-575218CCE909}" presName="arrow" presStyleLbl="node1" presStyleIdx="4" presStyleCnt="6" custRadScaleRad="93117" custRadScaleInc="-3149">
        <dgm:presLayoutVars>
          <dgm:bulletEnabled val="1"/>
        </dgm:presLayoutVars>
      </dgm:prSet>
      <dgm:spPr/>
    </dgm:pt>
    <dgm:pt modelId="{03A7ACCF-BDF8-4A73-B7BF-0752158D4719}" type="pres">
      <dgm:prSet presAssocID="{7E9E00EF-AFE1-4752-954E-3DECF2BEC9FE}" presName="arrow" presStyleLbl="node1" presStyleIdx="5" presStyleCnt="6">
        <dgm:presLayoutVars>
          <dgm:bulletEnabled val="1"/>
        </dgm:presLayoutVars>
      </dgm:prSet>
      <dgm:spPr/>
    </dgm:pt>
  </dgm:ptLst>
  <dgm:cxnLst>
    <dgm:cxn modelId="{F4332307-A389-428D-AA13-5B47FEF39501}" type="presOf" srcId="{28D128A5-C54A-4A54-AE16-F558BCD752BC}" destId="{0AAB6366-66BF-40FF-BEC1-53CA7E015144}" srcOrd="0" destOrd="0" presId="urn:microsoft.com/office/officeart/2005/8/layout/arrow5"/>
    <dgm:cxn modelId="{8F34F90C-7357-4F24-A4C5-C4A0D24F768E}" srcId="{28D128A5-C54A-4A54-AE16-F558BCD752BC}" destId="{88F6592A-7348-466C-A0D7-F007106E4476}" srcOrd="3" destOrd="0" parTransId="{DAB0E45D-6CAE-4E05-A181-EDD46BB0FC3B}" sibTransId="{795F9FD1-2537-4613-88DE-F3345C8D5A8E}"/>
    <dgm:cxn modelId="{6160092C-2E25-4158-9F9B-CEE1781901ED}" srcId="{28D128A5-C54A-4A54-AE16-F558BCD752BC}" destId="{9FAE2F9F-D2EF-4DFF-BA1D-EB6B82EE937A}" srcOrd="0" destOrd="0" parTransId="{02124A8C-2461-4CFA-9543-1DF0E575292D}" sibTransId="{2EDF986F-D822-4394-AC1F-AC5744E680BB}"/>
    <dgm:cxn modelId="{E057A33A-79E2-44B6-8110-C51834CF1B47}" type="presOf" srcId="{B6D3D081-9072-46F3-BFB6-BCEE834FEC6E}" destId="{B6115336-A22A-4E61-9845-EB51663E9084}" srcOrd="0" destOrd="0" presId="urn:microsoft.com/office/officeart/2005/8/layout/arrow5"/>
    <dgm:cxn modelId="{EE47955E-6C91-45AE-A435-39956186869D}" type="presOf" srcId="{07383AE6-E33C-4C63-A87C-178D559E3BC7}" destId="{3FCE362E-DB35-4C5E-A589-9C3C558FD9BA}" srcOrd="0" destOrd="0" presId="urn:microsoft.com/office/officeart/2005/8/layout/arrow5"/>
    <dgm:cxn modelId="{867E6D64-12EB-4810-8FEF-425F8A04976D}" srcId="{28D128A5-C54A-4A54-AE16-F558BCD752BC}" destId="{AC5AFC77-FF87-4A70-9197-575218CCE909}" srcOrd="4" destOrd="0" parTransId="{FC718FD1-362B-47EE-98ED-2D43EA3F27DC}" sibTransId="{8480413D-7D21-473F-A03D-A6ECE2BFC0AB}"/>
    <dgm:cxn modelId="{CA28E653-184E-489E-9944-F7647BC122F8}" srcId="{28D128A5-C54A-4A54-AE16-F558BCD752BC}" destId="{07383AE6-E33C-4C63-A87C-178D559E3BC7}" srcOrd="1" destOrd="0" parTransId="{EBF836ED-1DB7-4661-8C61-0652925316FE}" sibTransId="{22A432B8-108D-41D7-BDA6-628F8462D812}"/>
    <dgm:cxn modelId="{6858875A-9027-4281-AE8F-7DA2922C6F74}" srcId="{28D128A5-C54A-4A54-AE16-F558BCD752BC}" destId="{7E9E00EF-AFE1-4752-954E-3DECF2BEC9FE}" srcOrd="5" destOrd="0" parTransId="{9F1DFC51-122A-4C88-8151-D8C57B1643B9}" sibTransId="{7C9FEF90-C514-43AB-89BB-CBAB6C799B7C}"/>
    <dgm:cxn modelId="{17A9CF5A-4BFA-4DA8-9987-F8E76BD6B15D}" type="presOf" srcId="{88F6592A-7348-466C-A0D7-F007106E4476}" destId="{45708764-3A8F-462D-A171-7F1CB2389D09}" srcOrd="0" destOrd="0" presId="urn:microsoft.com/office/officeart/2005/8/layout/arrow5"/>
    <dgm:cxn modelId="{2C5EA29D-DA89-4872-80E2-7ED0E7E94C05}" type="presOf" srcId="{9FAE2F9F-D2EF-4DFF-BA1D-EB6B82EE937A}" destId="{F7063DF8-77B9-4673-9923-E0E4FE2CEEAB}" srcOrd="0" destOrd="0" presId="urn:microsoft.com/office/officeart/2005/8/layout/arrow5"/>
    <dgm:cxn modelId="{D30E6DBB-ADD1-4B5D-8312-E9E168651EA9}" type="presOf" srcId="{AC5AFC77-FF87-4A70-9197-575218CCE909}" destId="{A5B44D3B-C1F9-440B-8AEA-CEB8422BEA76}" srcOrd="0" destOrd="0" presId="urn:microsoft.com/office/officeart/2005/8/layout/arrow5"/>
    <dgm:cxn modelId="{83B700DF-32A5-427E-9952-304B8A281CD7}" type="presOf" srcId="{7E9E00EF-AFE1-4752-954E-3DECF2BEC9FE}" destId="{03A7ACCF-BDF8-4A73-B7BF-0752158D4719}" srcOrd="0" destOrd="0" presId="urn:microsoft.com/office/officeart/2005/8/layout/arrow5"/>
    <dgm:cxn modelId="{DEBB11F3-E373-4F18-A4D3-86F098C0A159}" srcId="{28D128A5-C54A-4A54-AE16-F558BCD752BC}" destId="{B6D3D081-9072-46F3-BFB6-BCEE834FEC6E}" srcOrd="2" destOrd="0" parTransId="{B4FBEBD7-E303-4748-80DE-B93D15CE6A65}" sibTransId="{BFFDA830-4E31-4A48-AB72-1AFA2FFBAA18}"/>
    <dgm:cxn modelId="{32C3507F-9A9E-4083-919E-FB6C168D0113}" type="presParOf" srcId="{0AAB6366-66BF-40FF-BEC1-53CA7E015144}" destId="{F7063DF8-77B9-4673-9923-E0E4FE2CEEAB}" srcOrd="0" destOrd="0" presId="urn:microsoft.com/office/officeart/2005/8/layout/arrow5"/>
    <dgm:cxn modelId="{0AC99233-C024-4D3D-A148-30B7EDCA9B5E}" type="presParOf" srcId="{0AAB6366-66BF-40FF-BEC1-53CA7E015144}" destId="{3FCE362E-DB35-4C5E-A589-9C3C558FD9BA}" srcOrd="1" destOrd="0" presId="urn:microsoft.com/office/officeart/2005/8/layout/arrow5"/>
    <dgm:cxn modelId="{02721BAB-702E-4470-BF31-ACCDE5EE4F26}" type="presParOf" srcId="{0AAB6366-66BF-40FF-BEC1-53CA7E015144}" destId="{B6115336-A22A-4E61-9845-EB51663E9084}" srcOrd="2" destOrd="0" presId="urn:microsoft.com/office/officeart/2005/8/layout/arrow5"/>
    <dgm:cxn modelId="{F0A3C8EA-568E-4F3D-884A-B422AC7CD587}" type="presParOf" srcId="{0AAB6366-66BF-40FF-BEC1-53CA7E015144}" destId="{45708764-3A8F-462D-A171-7F1CB2389D09}" srcOrd="3" destOrd="0" presId="urn:microsoft.com/office/officeart/2005/8/layout/arrow5"/>
    <dgm:cxn modelId="{05D7B05C-4E13-4CA4-82CB-BC2DA6C67637}" type="presParOf" srcId="{0AAB6366-66BF-40FF-BEC1-53CA7E015144}" destId="{A5B44D3B-C1F9-440B-8AEA-CEB8422BEA76}" srcOrd="4" destOrd="0" presId="urn:microsoft.com/office/officeart/2005/8/layout/arrow5"/>
    <dgm:cxn modelId="{A532CAE6-09E9-4C99-8CD5-ADD7558D060E}" type="presParOf" srcId="{0AAB6366-66BF-40FF-BEC1-53CA7E015144}" destId="{03A7ACCF-BDF8-4A73-B7BF-0752158D4719}" srcOrd="5"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102C4E-5818-4801-A860-98904FA87EB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CC84B5-9E25-4F3E-A34E-AA2B0F8EFA76}">
      <dgm:prSet/>
      <dgm:spPr/>
      <dgm:t>
        <a:bodyPr/>
        <a:lstStyle/>
        <a:p>
          <a:r>
            <a:rPr lang="en-GB" dirty="0"/>
            <a:t>Not recommended for people with scytofrenia  </a:t>
          </a:r>
          <a:endParaRPr lang="en-US" dirty="0"/>
        </a:p>
      </dgm:t>
    </dgm:pt>
    <dgm:pt modelId="{A0B6AF11-2469-42AB-9556-5A3F7A8E8DAF}" type="parTrans" cxnId="{C7E12279-B983-4EF3-8315-A472440366B6}">
      <dgm:prSet/>
      <dgm:spPr/>
      <dgm:t>
        <a:bodyPr/>
        <a:lstStyle/>
        <a:p>
          <a:endParaRPr lang="en-US"/>
        </a:p>
      </dgm:t>
    </dgm:pt>
    <dgm:pt modelId="{218C6C3A-3BE2-4646-95BF-FBAF201DA752}" type="sibTrans" cxnId="{C7E12279-B983-4EF3-8315-A472440366B6}">
      <dgm:prSet/>
      <dgm:spPr/>
      <dgm:t>
        <a:bodyPr/>
        <a:lstStyle/>
        <a:p>
          <a:endParaRPr lang="en-US"/>
        </a:p>
      </dgm:t>
    </dgm:pt>
    <dgm:pt modelId="{6F2636B9-142A-43BA-871F-5F22554946D8}">
      <dgm:prSet/>
      <dgm:spPr/>
      <dgm:t>
        <a:bodyPr/>
        <a:lstStyle/>
        <a:p>
          <a:r>
            <a:rPr lang="en-GB" dirty="0"/>
            <a:t>Undertaking complex other therapies such as psychotic or suffering from severe personality disorder.</a:t>
          </a:r>
          <a:endParaRPr lang="en-US" dirty="0"/>
        </a:p>
      </dgm:t>
    </dgm:pt>
    <dgm:pt modelId="{1215B6AE-8D94-47FF-BE72-189E86348433}" type="parTrans" cxnId="{588ACE76-F2BA-44AE-B1D1-E76A3CB25A32}">
      <dgm:prSet/>
      <dgm:spPr/>
      <dgm:t>
        <a:bodyPr/>
        <a:lstStyle/>
        <a:p>
          <a:endParaRPr lang="en-US"/>
        </a:p>
      </dgm:t>
    </dgm:pt>
    <dgm:pt modelId="{9C7C4CAB-5B74-4E44-A345-11F2B99F94F7}" type="sibTrans" cxnId="{588ACE76-F2BA-44AE-B1D1-E76A3CB25A32}">
      <dgm:prSet/>
      <dgm:spPr/>
      <dgm:t>
        <a:bodyPr/>
        <a:lstStyle/>
        <a:p>
          <a:endParaRPr lang="en-US"/>
        </a:p>
      </dgm:t>
    </dgm:pt>
    <dgm:pt modelId="{0B0D585A-43E6-4C1C-9187-31A6A399254E}">
      <dgm:prSet/>
      <dgm:spPr/>
      <dgm:t>
        <a:bodyPr/>
        <a:lstStyle/>
        <a:p>
          <a:r>
            <a:rPr lang="en-GB" dirty="0"/>
            <a:t>Not recommended for heart patients unless advised by GP’s.</a:t>
          </a:r>
          <a:endParaRPr lang="en-US" dirty="0"/>
        </a:p>
      </dgm:t>
    </dgm:pt>
    <dgm:pt modelId="{132AC0A6-F05A-4C2C-8ACA-3922A50A78A9}" type="parTrans" cxnId="{CB32E16B-4270-4D3C-9905-5FDC959EE10D}">
      <dgm:prSet/>
      <dgm:spPr/>
      <dgm:t>
        <a:bodyPr/>
        <a:lstStyle/>
        <a:p>
          <a:endParaRPr lang="en-US"/>
        </a:p>
      </dgm:t>
    </dgm:pt>
    <dgm:pt modelId="{81257E97-B9CC-408C-8C7A-C65D5CAB5C49}" type="sibTrans" cxnId="{CB32E16B-4270-4D3C-9905-5FDC959EE10D}">
      <dgm:prSet/>
      <dgm:spPr/>
      <dgm:t>
        <a:bodyPr/>
        <a:lstStyle/>
        <a:p>
          <a:endParaRPr lang="en-US"/>
        </a:p>
      </dgm:t>
    </dgm:pt>
    <dgm:pt modelId="{E8085421-433C-4465-829C-600E277E3F7F}" type="pres">
      <dgm:prSet presAssocID="{E7102C4E-5818-4801-A860-98904FA87EBC}" presName="root" presStyleCnt="0">
        <dgm:presLayoutVars>
          <dgm:dir/>
          <dgm:resizeHandles val="exact"/>
        </dgm:presLayoutVars>
      </dgm:prSet>
      <dgm:spPr/>
    </dgm:pt>
    <dgm:pt modelId="{3F44A9C9-98A3-4133-BF99-854EDAD6786A}" type="pres">
      <dgm:prSet presAssocID="{E7102C4E-5818-4801-A860-98904FA87EBC}" presName="container" presStyleCnt="0">
        <dgm:presLayoutVars>
          <dgm:dir/>
          <dgm:resizeHandles val="exact"/>
        </dgm:presLayoutVars>
      </dgm:prSet>
      <dgm:spPr/>
    </dgm:pt>
    <dgm:pt modelId="{D2585583-D349-4F25-B48D-02ED621C7457}" type="pres">
      <dgm:prSet presAssocID="{2CCC84B5-9E25-4F3E-A34E-AA2B0F8EFA76}" presName="compNode" presStyleCnt="0"/>
      <dgm:spPr/>
    </dgm:pt>
    <dgm:pt modelId="{174470C5-040D-4ACB-8990-FDCE77464220}" type="pres">
      <dgm:prSet presAssocID="{2CCC84B5-9E25-4F3E-A34E-AA2B0F8EFA76}" presName="iconBgRect" presStyleLbl="bgShp" presStyleIdx="0" presStyleCnt="3"/>
      <dgm:spPr/>
    </dgm:pt>
    <dgm:pt modelId="{1473C56F-5766-43A2-8BE4-2D0903E9FE4E}" type="pres">
      <dgm:prSet presAssocID="{2CCC84B5-9E25-4F3E-A34E-AA2B0F8EFA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
        </a:ext>
      </dgm:extLst>
    </dgm:pt>
    <dgm:pt modelId="{35F5D8BD-B8C9-4931-BAF9-F57862C54201}" type="pres">
      <dgm:prSet presAssocID="{2CCC84B5-9E25-4F3E-A34E-AA2B0F8EFA76}" presName="spaceRect" presStyleCnt="0"/>
      <dgm:spPr/>
    </dgm:pt>
    <dgm:pt modelId="{1068FAAC-F530-46F8-BC0E-B29D374997F4}" type="pres">
      <dgm:prSet presAssocID="{2CCC84B5-9E25-4F3E-A34E-AA2B0F8EFA76}" presName="textRect" presStyleLbl="revTx" presStyleIdx="0" presStyleCnt="3">
        <dgm:presLayoutVars>
          <dgm:chMax val="1"/>
          <dgm:chPref val="1"/>
        </dgm:presLayoutVars>
      </dgm:prSet>
      <dgm:spPr/>
    </dgm:pt>
    <dgm:pt modelId="{7C008E94-63CB-4F4E-B0A8-F03E7CEDE474}" type="pres">
      <dgm:prSet presAssocID="{218C6C3A-3BE2-4646-95BF-FBAF201DA752}" presName="sibTrans" presStyleLbl="sibTrans2D1" presStyleIdx="0" presStyleCnt="0"/>
      <dgm:spPr/>
    </dgm:pt>
    <dgm:pt modelId="{7342F5CB-F89D-4931-B2B1-A5BE8310BC5C}" type="pres">
      <dgm:prSet presAssocID="{6F2636B9-142A-43BA-871F-5F22554946D8}" presName="compNode" presStyleCnt="0"/>
      <dgm:spPr/>
    </dgm:pt>
    <dgm:pt modelId="{CF15F775-DB29-43B2-995A-F28DFB621E61}" type="pres">
      <dgm:prSet presAssocID="{6F2636B9-142A-43BA-871F-5F22554946D8}" presName="iconBgRect" presStyleLbl="bgShp" presStyleIdx="1" presStyleCnt="3"/>
      <dgm:spPr/>
    </dgm:pt>
    <dgm:pt modelId="{47B0C4B9-9566-43D9-B133-7312C9DA7E66}" type="pres">
      <dgm:prSet presAssocID="{6F2636B9-142A-43BA-871F-5F22554946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2DABA213-BAE7-4F9A-89A3-D648A5DF7ED3}" type="pres">
      <dgm:prSet presAssocID="{6F2636B9-142A-43BA-871F-5F22554946D8}" presName="spaceRect" presStyleCnt="0"/>
      <dgm:spPr/>
    </dgm:pt>
    <dgm:pt modelId="{2DC584D6-A6EF-4825-86A0-E57DC04FDA86}" type="pres">
      <dgm:prSet presAssocID="{6F2636B9-142A-43BA-871F-5F22554946D8}" presName="textRect" presStyleLbl="revTx" presStyleIdx="1" presStyleCnt="3">
        <dgm:presLayoutVars>
          <dgm:chMax val="1"/>
          <dgm:chPref val="1"/>
        </dgm:presLayoutVars>
      </dgm:prSet>
      <dgm:spPr/>
    </dgm:pt>
    <dgm:pt modelId="{F480385B-A0F2-481A-BEE7-D6A47DABE2A8}" type="pres">
      <dgm:prSet presAssocID="{9C7C4CAB-5B74-4E44-A345-11F2B99F94F7}" presName="sibTrans" presStyleLbl="sibTrans2D1" presStyleIdx="0" presStyleCnt="0"/>
      <dgm:spPr/>
    </dgm:pt>
    <dgm:pt modelId="{682EDA4F-D23F-4C55-9168-DB97DEF59263}" type="pres">
      <dgm:prSet presAssocID="{0B0D585A-43E6-4C1C-9187-31A6A399254E}" presName="compNode" presStyleCnt="0"/>
      <dgm:spPr/>
    </dgm:pt>
    <dgm:pt modelId="{0A3EF72A-B0CE-4F42-A403-04DE4DA7C6B4}" type="pres">
      <dgm:prSet presAssocID="{0B0D585A-43E6-4C1C-9187-31A6A399254E}" presName="iconBgRect" presStyleLbl="bgShp" presStyleIdx="2" presStyleCnt="3"/>
      <dgm:spPr/>
    </dgm:pt>
    <dgm:pt modelId="{C70990AF-6705-49A7-B804-686AF8D76C62}" type="pres">
      <dgm:prSet presAssocID="{0B0D585A-43E6-4C1C-9187-31A6A39925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2DD680BC-3116-4D9F-86B4-C1940BA2D6C6}" type="pres">
      <dgm:prSet presAssocID="{0B0D585A-43E6-4C1C-9187-31A6A399254E}" presName="spaceRect" presStyleCnt="0"/>
      <dgm:spPr/>
    </dgm:pt>
    <dgm:pt modelId="{C5B78D48-5C7F-4FE6-AC7E-EC83E68D2ECF}" type="pres">
      <dgm:prSet presAssocID="{0B0D585A-43E6-4C1C-9187-31A6A399254E}" presName="textRect" presStyleLbl="revTx" presStyleIdx="2" presStyleCnt="3">
        <dgm:presLayoutVars>
          <dgm:chMax val="1"/>
          <dgm:chPref val="1"/>
        </dgm:presLayoutVars>
      </dgm:prSet>
      <dgm:spPr/>
    </dgm:pt>
  </dgm:ptLst>
  <dgm:cxnLst>
    <dgm:cxn modelId="{2D9EA310-139B-4FEC-99FE-A78617C0B6CB}" type="presOf" srcId="{E7102C4E-5818-4801-A860-98904FA87EBC}" destId="{E8085421-433C-4465-829C-600E277E3F7F}" srcOrd="0" destOrd="0" presId="urn:microsoft.com/office/officeart/2018/2/layout/IconCircleList"/>
    <dgm:cxn modelId="{BCD73628-3D91-442E-9303-7CC562C10B17}" type="presOf" srcId="{218C6C3A-3BE2-4646-95BF-FBAF201DA752}" destId="{7C008E94-63CB-4F4E-B0A8-F03E7CEDE474}" srcOrd="0" destOrd="0" presId="urn:microsoft.com/office/officeart/2018/2/layout/IconCircleList"/>
    <dgm:cxn modelId="{2296C666-9CB4-427E-8813-EF2E2D11B65F}" type="presOf" srcId="{0B0D585A-43E6-4C1C-9187-31A6A399254E}" destId="{C5B78D48-5C7F-4FE6-AC7E-EC83E68D2ECF}" srcOrd="0" destOrd="0" presId="urn:microsoft.com/office/officeart/2018/2/layout/IconCircleList"/>
    <dgm:cxn modelId="{CB32E16B-4270-4D3C-9905-5FDC959EE10D}" srcId="{E7102C4E-5818-4801-A860-98904FA87EBC}" destId="{0B0D585A-43E6-4C1C-9187-31A6A399254E}" srcOrd="2" destOrd="0" parTransId="{132AC0A6-F05A-4C2C-8ACA-3922A50A78A9}" sibTransId="{81257E97-B9CC-408C-8C7A-C65D5CAB5C49}"/>
    <dgm:cxn modelId="{588ACE76-F2BA-44AE-B1D1-E76A3CB25A32}" srcId="{E7102C4E-5818-4801-A860-98904FA87EBC}" destId="{6F2636B9-142A-43BA-871F-5F22554946D8}" srcOrd="1" destOrd="0" parTransId="{1215B6AE-8D94-47FF-BE72-189E86348433}" sibTransId="{9C7C4CAB-5B74-4E44-A345-11F2B99F94F7}"/>
    <dgm:cxn modelId="{C7E12279-B983-4EF3-8315-A472440366B6}" srcId="{E7102C4E-5818-4801-A860-98904FA87EBC}" destId="{2CCC84B5-9E25-4F3E-A34E-AA2B0F8EFA76}" srcOrd="0" destOrd="0" parTransId="{A0B6AF11-2469-42AB-9556-5A3F7A8E8DAF}" sibTransId="{218C6C3A-3BE2-4646-95BF-FBAF201DA752}"/>
    <dgm:cxn modelId="{8458AD7C-C347-4B3A-8C72-54C8CC882F84}" type="presOf" srcId="{9C7C4CAB-5B74-4E44-A345-11F2B99F94F7}" destId="{F480385B-A0F2-481A-BEE7-D6A47DABE2A8}" srcOrd="0" destOrd="0" presId="urn:microsoft.com/office/officeart/2018/2/layout/IconCircleList"/>
    <dgm:cxn modelId="{947DC47E-11B4-4855-A2AF-ADF84B963B27}" type="presOf" srcId="{2CCC84B5-9E25-4F3E-A34E-AA2B0F8EFA76}" destId="{1068FAAC-F530-46F8-BC0E-B29D374997F4}" srcOrd="0" destOrd="0" presId="urn:microsoft.com/office/officeart/2018/2/layout/IconCircleList"/>
    <dgm:cxn modelId="{7B6829E1-CE59-450E-A6E9-E7AB72A7C3DC}" type="presOf" srcId="{6F2636B9-142A-43BA-871F-5F22554946D8}" destId="{2DC584D6-A6EF-4825-86A0-E57DC04FDA86}" srcOrd="0" destOrd="0" presId="urn:microsoft.com/office/officeart/2018/2/layout/IconCircleList"/>
    <dgm:cxn modelId="{D8AED0C0-3C40-42B8-B58B-731D6C802D1C}" type="presParOf" srcId="{E8085421-433C-4465-829C-600E277E3F7F}" destId="{3F44A9C9-98A3-4133-BF99-854EDAD6786A}" srcOrd="0" destOrd="0" presId="urn:microsoft.com/office/officeart/2018/2/layout/IconCircleList"/>
    <dgm:cxn modelId="{F1F11FB8-5A48-4CAE-8F37-CB98F1A8D7BF}" type="presParOf" srcId="{3F44A9C9-98A3-4133-BF99-854EDAD6786A}" destId="{D2585583-D349-4F25-B48D-02ED621C7457}" srcOrd="0" destOrd="0" presId="urn:microsoft.com/office/officeart/2018/2/layout/IconCircleList"/>
    <dgm:cxn modelId="{284FBEC9-6F98-4885-A2FE-18D6B2172627}" type="presParOf" srcId="{D2585583-D349-4F25-B48D-02ED621C7457}" destId="{174470C5-040D-4ACB-8990-FDCE77464220}" srcOrd="0" destOrd="0" presId="urn:microsoft.com/office/officeart/2018/2/layout/IconCircleList"/>
    <dgm:cxn modelId="{A1F19D14-0F34-4BC2-A2FE-4DE71A56FD79}" type="presParOf" srcId="{D2585583-D349-4F25-B48D-02ED621C7457}" destId="{1473C56F-5766-43A2-8BE4-2D0903E9FE4E}" srcOrd="1" destOrd="0" presId="urn:microsoft.com/office/officeart/2018/2/layout/IconCircleList"/>
    <dgm:cxn modelId="{2076A1C5-5353-40FC-871B-A4527941C81E}" type="presParOf" srcId="{D2585583-D349-4F25-B48D-02ED621C7457}" destId="{35F5D8BD-B8C9-4931-BAF9-F57862C54201}" srcOrd="2" destOrd="0" presId="urn:microsoft.com/office/officeart/2018/2/layout/IconCircleList"/>
    <dgm:cxn modelId="{2ED41B8A-E024-432C-9AD9-4103D7C93D59}" type="presParOf" srcId="{D2585583-D349-4F25-B48D-02ED621C7457}" destId="{1068FAAC-F530-46F8-BC0E-B29D374997F4}" srcOrd="3" destOrd="0" presId="urn:microsoft.com/office/officeart/2018/2/layout/IconCircleList"/>
    <dgm:cxn modelId="{06EF464C-CF47-46D1-A327-342626EE6D12}" type="presParOf" srcId="{3F44A9C9-98A3-4133-BF99-854EDAD6786A}" destId="{7C008E94-63CB-4F4E-B0A8-F03E7CEDE474}" srcOrd="1" destOrd="0" presId="urn:microsoft.com/office/officeart/2018/2/layout/IconCircleList"/>
    <dgm:cxn modelId="{2EC3A5D9-49A5-4EBD-84E5-D95E2CA4D8E1}" type="presParOf" srcId="{3F44A9C9-98A3-4133-BF99-854EDAD6786A}" destId="{7342F5CB-F89D-4931-B2B1-A5BE8310BC5C}" srcOrd="2" destOrd="0" presId="urn:microsoft.com/office/officeart/2018/2/layout/IconCircleList"/>
    <dgm:cxn modelId="{D398A847-AE71-4656-AF63-3F8818A7C267}" type="presParOf" srcId="{7342F5CB-F89D-4931-B2B1-A5BE8310BC5C}" destId="{CF15F775-DB29-43B2-995A-F28DFB621E61}" srcOrd="0" destOrd="0" presId="urn:microsoft.com/office/officeart/2018/2/layout/IconCircleList"/>
    <dgm:cxn modelId="{879D4536-640E-4FE9-8E2C-E788C4A71BB9}" type="presParOf" srcId="{7342F5CB-F89D-4931-B2B1-A5BE8310BC5C}" destId="{47B0C4B9-9566-43D9-B133-7312C9DA7E66}" srcOrd="1" destOrd="0" presId="urn:microsoft.com/office/officeart/2018/2/layout/IconCircleList"/>
    <dgm:cxn modelId="{C876089D-2130-407F-8C0C-0E701CAF2516}" type="presParOf" srcId="{7342F5CB-F89D-4931-B2B1-A5BE8310BC5C}" destId="{2DABA213-BAE7-4F9A-89A3-D648A5DF7ED3}" srcOrd="2" destOrd="0" presId="urn:microsoft.com/office/officeart/2018/2/layout/IconCircleList"/>
    <dgm:cxn modelId="{C38453E7-6331-4F4A-9037-A4B27B2DDBAB}" type="presParOf" srcId="{7342F5CB-F89D-4931-B2B1-A5BE8310BC5C}" destId="{2DC584D6-A6EF-4825-86A0-E57DC04FDA86}" srcOrd="3" destOrd="0" presId="urn:microsoft.com/office/officeart/2018/2/layout/IconCircleList"/>
    <dgm:cxn modelId="{C1AEBEFC-D850-450E-8AB2-819BF65FBE20}" type="presParOf" srcId="{3F44A9C9-98A3-4133-BF99-854EDAD6786A}" destId="{F480385B-A0F2-481A-BEE7-D6A47DABE2A8}" srcOrd="3" destOrd="0" presId="urn:microsoft.com/office/officeart/2018/2/layout/IconCircleList"/>
    <dgm:cxn modelId="{69B6779B-BF61-497D-B26E-BF992B45D18F}" type="presParOf" srcId="{3F44A9C9-98A3-4133-BF99-854EDAD6786A}" destId="{682EDA4F-D23F-4C55-9168-DB97DEF59263}" srcOrd="4" destOrd="0" presId="urn:microsoft.com/office/officeart/2018/2/layout/IconCircleList"/>
    <dgm:cxn modelId="{DA13FE38-713A-4C35-9F94-B38412361BC8}" type="presParOf" srcId="{682EDA4F-D23F-4C55-9168-DB97DEF59263}" destId="{0A3EF72A-B0CE-4F42-A403-04DE4DA7C6B4}" srcOrd="0" destOrd="0" presId="urn:microsoft.com/office/officeart/2018/2/layout/IconCircleList"/>
    <dgm:cxn modelId="{AAF90220-DC4F-426B-B57C-A7B4D2DBE665}" type="presParOf" srcId="{682EDA4F-D23F-4C55-9168-DB97DEF59263}" destId="{C70990AF-6705-49A7-B804-686AF8D76C62}" srcOrd="1" destOrd="0" presId="urn:microsoft.com/office/officeart/2018/2/layout/IconCircleList"/>
    <dgm:cxn modelId="{1CF362E7-35DC-41B2-A80C-08150D870C15}" type="presParOf" srcId="{682EDA4F-D23F-4C55-9168-DB97DEF59263}" destId="{2DD680BC-3116-4D9F-86B4-C1940BA2D6C6}" srcOrd="2" destOrd="0" presId="urn:microsoft.com/office/officeart/2018/2/layout/IconCircleList"/>
    <dgm:cxn modelId="{15185E23-60B9-4E9C-A04C-AE17CABA57E6}" type="presParOf" srcId="{682EDA4F-D23F-4C55-9168-DB97DEF59263}" destId="{C5B78D48-5C7F-4FE6-AC7E-EC83E68D2EC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71019-EA7D-40AE-84B2-9B3646604FC0}">
      <dsp:nvSpPr>
        <dsp:cNvPr id="0" name=""/>
        <dsp:cNvSpPr/>
      </dsp:nvSpPr>
      <dsp:spPr>
        <a:xfrm>
          <a:off x="0" y="507"/>
          <a:ext cx="716101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379EC6A-FA65-475D-9045-65EA931266FF}">
      <dsp:nvSpPr>
        <dsp:cNvPr id="0" name=""/>
        <dsp:cNvSpPr/>
      </dsp:nvSpPr>
      <dsp:spPr>
        <a:xfrm>
          <a:off x="0" y="507"/>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H</a:t>
          </a:r>
          <a:r>
            <a:rPr lang="en-GB" sz="1700" b="0" i="0" kern="1200" dirty="0"/>
            <a:t>ypnotherapy or hypnotic suggestion, </a:t>
          </a:r>
          <a:r>
            <a:rPr lang="en-GB" sz="1700" kern="1200" dirty="0"/>
            <a:t>i</a:t>
          </a:r>
          <a:r>
            <a:rPr lang="en-GB" sz="1700" b="0" i="0" kern="1200" dirty="0"/>
            <a:t>s a trance-like state in which you have more focus and concentration.</a:t>
          </a:r>
          <a:endParaRPr lang="en-US" sz="1700" kern="1200" dirty="0"/>
        </a:p>
      </dsp:txBody>
      <dsp:txXfrm>
        <a:off x="0" y="507"/>
        <a:ext cx="7161017" cy="830669"/>
      </dsp:txXfrm>
    </dsp:sp>
    <dsp:sp modelId="{0C8C443C-AF3F-4F74-BA61-28194060AD67}">
      <dsp:nvSpPr>
        <dsp:cNvPr id="0" name=""/>
        <dsp:cNvSpPr/>
      </dsp:nvSpPr>
      <dsp:spPr>
        <a:xfrm>
          <a:off x="0" y="831176"/>
          <a:ext cx="7161017" cy="0"/>
        </a:xfrm>
        <a:prstGeom prst="line">
          <a:avLst/>
        </a:prstGeom>
        <a:solidFill>
          <a:schemeClr val="accent5">
            <a:hueOff val="-1689636"/>
            <a:satOff val="-4355"/>
            <a:lumOff val="-2941"/>
            <a:alphaOff val="0"/>
          </a:schemeClr>
        </a:solidFill>
        <a:ln w="19050" cap="rnd" cmpd="sng" algn="ctr">
          <a:solidFill>
            <a:schemeClr val="accent5">
              <a:hueOff val="-1689636"/>
              <a:satOff val="-4355"/>
              <a:lumOff val="-294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1E7200E-D12E-4F9B-A8E7-4EF90E08B4E3}">
      <dsp:nvSpPr>
        <dsp:cNvPr id="0" name=""/>
        <dsp:cNvSpPr/>
      </dsp:nvSpPr>
      <dsp:spPr>
        <a:xfrm>
          <a:off x="0" y="831176"/>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Hypnosis is usually done with the help of a therapist using verbal repetition and mental images. </a:t>
          </a:r>
          <a:endParaRPr lang="en-US" sz="1700" kern="1200" dirty="0"/>
        </a:p>
      </dsp:txBody>
      <dsp:txXfrm>
        <a:off x="0" y="831176"/>
        <a:ext cx="7161017" cy="830669"/>
      </dsp:txXfrm>
    </dsp:sp>
    <dsp:sp modelId="{C0D776DF-F4F7-497C-8AA0-F9C7FA1ED2DE}">
      <dsp:nvSpPr>
        <dsp:cNvPr id="0" name=""/>
        <dsp:cNvSpPr/>
      </dsp:nvSpPr>
      <dsp:spPr>
        <a:xfrm>
          <a:off x="0" y="1661845"/>
          <a:ext cx="7161017" cy="0"/>
        </a:xfrm>
        <a:prstGeom prst="line">
          <a:avLst/>
        </a:prstGeom>
        <a:solidFill>
          <a:schemeClr val="accent5">
            <a:hueOff val="-3379271"/>
            <a:satOff val="-8710"/>
            <a:lumOff val="-5883"/>
            <a:alphaOff val="0"/>
          </a:schemeClr>
        </a:solidFill>
        <a:ln w="19050" cap="rnd" cmpd="sng" algn="ctr">
          <a:solidFill>
            <a:schemeClr val="accent5">
              <a:hueOff val="-3379271"/>
              <a:satOff val="-8710"/>
              <a:lumOff val="-588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40E8A8F-8826-44B7-9CE5-122E7787A3DD}">
      <dsp:nvSpPr>
        <dsp:cNvPr id="0" name=""/>
        <dsp:cNvSpPr/>
      </dsp:nvSpPr>
      <dsp:spPr>
        <a:xfrm>
          <a:off x="0" y="1661845"/>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When you are under hypnosis, you should feel calm and relaxed, and are more open to suggestions. It is usually used to calm mental anxiety, phobias, and post traumatic stress (Flammer, 2003).</a:t>
          </a:r>
          <a:endParaRPr lang="en-US" sz="1700" kern="1200" dirty="0"/>
        </a:p>
      </dsp:txBody>
      <dsp:txXfrm>
        <a:off x="0" y="1661845"/>
        <a:ext cx="7161017" cy="830669"/>
      </dsp:txXfrm>
    </dsp:sp>
    <dsp:sp modelId="{A6A4E00F-6AAD-4BD9-8C21-DE7B254B3AA7}">
      <dsp:nvSpPr>
        <dsp:cNvPr id="0" name=""/>
        <dsp:cNvSpPr/>
      </dsp:nvSpPr>
      <dsp:spPr>
        <a:xfrm>
          <a:off x="0" y="2492515"/>
          <a:ext cx="7161017" cy="0"/>
        </a:xfrm>
        <a:prstGeom prst="line">
          <a:avLst/>
        </a:prstGeom>
        <a:solidFill>
          <a:schemeClr val="accent5">
            <a:hueOff val="-5068907"/>
            <a:satOff val="-13064"/>
            <a:lumOff val="-8824"/>
            <a:alphaOff val="0"/>
          </a:schemeClr>
        </a:solidFill>
        <a:ln w="19050" cap="rnd" cmpd="sng" algn="ctr">
          <a:solidFill>
            <a:schemeClr val="accent5">
              <a:hueOff val="-5068907"/>
              <a:satOff val="-13064"/>
              <a:lumOff val="-882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DA9409F-2794-479B-A07B-334C045A01B4}">
      <dsp:nvSpPr>
        <dsp:cNvPr id="0" name=""/>
        <dsp:cNvSpPr/>
      </dsp:nvSpPr>
      <dsp:spPr>
        <a:xfrm>
          <a:off x="0" y="2492515"/>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Hypnotherapy is frequently used to help control pain related to burns, childbirth, cancer and dental procedures.</a:t>
          </a:r>
          <a:endParaRPr lang="en-US" sz="1700" kern="1200" dirty="0"/>
        </a:p>
      </dsp:txBody>
      <dsp:txXfrm>
        <a:off x="0" y="2492515"/>
        <a:ext cx="7161017" cy="830669"/>
      </dsp:txXfrm>
    </dsp:sp>
    <dsp:sp modelId="{8E8AC656-310D-4627-956B-5B5995F9418C}">
      <dsp:nvSpPr>
        <dsp:cNvPr id="0" name=""/>
        <dsp:cNvSpPr/>
      </dsp:nvSpPr>
      <dsp:spPr>
        <a:xfrm>
          <a:off x="0" y="3323184"/>
          <a:ext cx="7161017" cy="0"/>
        </a:xfrm>
        <a:prstGeom prst="line">
          <a:avLst/>
        </a:prstGeom>
        <a:solidFill>
          <a:schemeClr val="accent5">
            <a:hueOff val="-6758543"/>
            <a:satOff val="-17419"/>
            <a:lumOff val="-11765"/>
            <a:alphaOff val="0"/>
          </a:schemeClr>
        </a:solidFill>
        <a:ln w="19050" cap="rnd" cmpd="sng" algn="ctr">
          <a:solidFill>
            <a:schemeClr val="accent5">
              <a:hueOff val="-6758543"/>
              <a:satOff val="-17419"/>
              <a:lumOff val="-1176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B5791D6-F497-48A2-8B32-713A7AF8E163}">
      <dsp:nvSpPr>
        <dsp:cNvPr id="0" name=""/>
        <dsp:cNvSpPr/>
      </dsp:nvSpPr>
      <dsp:spPr>
        <a:xfrm>
          <a:off x="0" y="3323184"/>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Hypnosis is usually done with aid of a qualified therapist.</a:t>
          </a:r>
          <a:endParaRPr lang="en-US" sz="1700" kern="1200" dirty="0"/>
        </a:p>
      </dsp:txBody>
      <dsp:txXfrm>
        <a:off x="0" y="3323184"/>
        <a:ext cx="7161017" cy="830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63DF8-77B9-4673-9923-E0E4FE2CEEAB}">
      <dsp:nvSpPr>
        <dsp:cNvPr id="0" name=""/>
        <dsp:cNvSpPr/>
      </dsp:nvSpPr>
      <dsp:spPr>
        <a:xfrm>
          <a:off x="2753278" y="65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Hypnosis can help with pain and discomfort in medical settings, such as Radiotherapy, Chemotherapy.</a:t>
          </a:r>
          <a:endParaRPr lang="en-US" sz="800" kern="1200" dirty="0"/>
        </a:p>
      </dsp:txBody>
      <dsp:txXfrm>
        <a:off x="3237601" y="657"/>
        <a:ext cx="968645" cy="1598264"/>
      </dsp:txXfrm>
    </dsp:sp>
    <dsp:sp modelId="{3FCE362E-DB35-4C5E-A589-9C3C558FD9BA}">
      <dsp:nvSpPr>
        <dsp:cNvPr id="0" name=""/>
        <dsp:cNvSpPr/>
      </dsp:nvSpPr>
      <dsp:spPr>
        <a:xfrm rot="3600000">
          <a:off x="4523486" y="102268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This can help with treatment of:</a:t>
          </a:r>
          <a:endParaRPr lang="en-US" sz="800" kern="1200" dirty="0"/>
        </a:p>
      </dsp:txBody>
      <dsp:txXfrm rot="-5400000">
        <a:off x="4839802" y="1422253"/>
        <a:ext cx="1598264" cy="968645"/>
      </dsp:txXfrm>
    </dsp:sp>
    <dsp:sp modelId="{B6115336-A22A-4E61-9845-EB51663E9084}">
      <dsp:nvSpPr>
        <dsp:cNvPr id="0" name=""/>
        <dsp:cNvSpPr/>
      </dsp:nvSpPr>
      <dsp:spPr>
        <a:xfrm rot="7200000">
          <a:off x="4523486" y="3066748"/>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IBS, treats pain relief </a:t>
          </a:r>
          <a:endParaRPr lang="en-US" sz="800" kern="1200" dirty="0"/>
        </a:p>
      </dsp:txBody>
      <dsp:txXfrm rot="-5400000">
        <a:off x="4839802" y="3635827"/>
        <a:ext cx="1598264" cy="968645"/>
      </dsp:txXfrm>
    </dsp:sp>
    <dsp:sp modelId="{45708764-3A8F-462D-A171-7F1CB2389D09}">
      <dsp:nvSpPr>
        <dsp:cNvPr id="0" name=""/>
        <dsp:cNvSpPr/>
      </dsp:nvSpPr>
      <dsp:spPr>
        <a:xfrm rot="10800000">
          <a:off x="2753278" y="4088778"/>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CANCER aids anxiety and depression</a:t>
          </a:r>
          <a:endParaRPr lang="en-US" sz="800" kern="1200" dirty="0"/>
        </a:p>
      </dsp:txBody>
      <dsp:txXfrm rot="10800000">
        <a:off x="3237600" y="4427804"/>
        <a:ext cx="968645" cy="1598264"/>
      </dsp:txXfrm>
    </dsp:sp>
    <dsp:sp modelId="{A5B44D3B-C1F9-440B-8AEA-CEB8422BEA76}">
      <dsp:nvSpPr>
        <dsp:cNvPr id="0" name=""/>
        <dsp:cNvSpPr/>
      </dsp:nvSpPr>
      <dsp:spPr>
        <a:xfrm rot="14400000">
          <a:off x="1137186" y="3050231"/>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Relieves stress and helps child abuse survivors. Also can help with sleep disorders.</a:t>
          </a:r>
          <a:endParaRPr lang="en-US" sz="800" kern="1200" dirty="0"/>
        </a:p>
      </dsp:txBody>
      <dsp:txXfrm rot="5400000">
        <a:off x="1159897" y="3619309"/>
        <a:ext cx="1598264" cy="968645"/>
      </dsp:txXfrm>
    </dsp:sp>
    <dsp:sp modelId="{03A7ACCF-BDF8-4A73-B7BF-0752158D4719}">
      <dsp:nvSpPr>
        <dsp:cNvPr id="0" name=""/>
        <dsp:cNvSpPr/>
      </dsp:nvSpPr>
      <dsp:spPr>
        <a:xfrm rot="18000000">
          <a:off x="983069" y="102268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Can reduce cost to the NHS  in the long term</a:t>
          </a:r>
          <a:endParaRPr lang="en-US" sz="800" kern="1200" dirty="0"/>
        </a:p>
      </dsp:txBody>
      <dsp:txXfrm rot="5400000">
        <a:off x="1005780" y="1422252"/>
        <a:ext cx="1598264" cy="9686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470C5-040D-4ACB-8990-FDCE77464220}">
      <dsp:nvSpPr>
        <dsp:cNvPr id="0" name=""/>
        <dsp:cNvSpPr/>
      </dsp:nvSpPr>
      <dsp:spPr>
        <a:xfrm>
          <a:off x="34493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3C56F-5766-43A2-8BE4-2D0903E9FE4E}">
      <dsp:nvSpPr>
        <dsp:cNvPr id="0" name=""/>
        <dsp:cNvSpPr/>
      </dsp:nvSpPr>
      <dsp:spPr>
        <a:xfrm>
          <a:off x="515480" y="1657521"/>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68FAAC-F530-46F8-BC0E-B29D374997F4}">
      <dsp:nvSpPr>
        <dsp:cNvPr id="0" name=""/>
        <dsp:cNvSpPr/>
      </dsp:nvSpPr>
      <dsp:spPr>
        <a:xfrm>
          <a:off x="1331094"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Not recommended for people with scytofrenia  </a:t>
          </a:r>
          <a:endParaRPr lang="en-US" sz="1100" kern="1200" dirty="0"/>
        </a:p>
      </dsp:txBody>
      <dsp:txXfrm>
        <a:off x="1331094" y="1486973"/>
        <a:ext cx="1914313" cy="812133"/>
      </dsp:txXfrm>
    </dsp:sp>
    <dsp:sp modelId="{CF15F775-DB29-43B2-995A-F28DFB621E61}">
      <dsp:nvSpPr>
        <dsp:cNvPr id="0" name=""/>
        <dsp:cNvSpPr/>
      </dsp:nvSpPr>
      <dsp:spPr>
        <a:xfrm>
          <a:off x="3578962" y="1486973"/>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0C4B9-9566-43D9-B133-7312C9DA7E66}">
      <dsp:nvSpPr>
        <dsp:cNvPr id="0" name=""/>
        <dsp:cNvSpPr/>
      </dsp:nvSpPr>
      <dsp:spPr>
        <a:xfrm>
          <a:off x="3749510" y="1657521"/>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C584D6-A6EF-4825-86A0-E57DC04FDA86}">
      <dsp:nvSpPr>
        <dsp:cNvPr id="0" name=""/>
        <dsp:cNvSpPr/>
      </dsp:nvSpPr>
      <dsp:spPr>
        <a:xfrm>
          <a:off x="456512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Undertaking complex other therapies such as psychotic or suffering from severe personality disorder.</a:t>
          </a:r>
          <a:endParaRPr lang="en-US" sz="1100" kern="1200" dirty="0"/>
        </a:p>
      </dsp:txBody>
      <dsp:txXfrm>
        <a:off x="4565123" y="1486973"/>
        <a:ext cx="1914313" cy="812133"/>
      </dsp:txXfrm>
    </dsp:sp>
    <dsp:sp modelId="{0A3EF72A-B0CE-4F42-A403-04DE4DA7C6B4}">
      <dsp:nvSpPr>
        <dsp:cNvPr id="0" name=""/>
        <dsp:cNvSpPr/>
      </dsp:nvSpPr>
      <dsp:spPr>
        <a:xfrm>
          <a:off x="6812992" y="1486973"/>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0990AF-6705-49A7-B804-686AF8D76C62}">
      <dsp:nvSpPr>
        <dsp:cNvPr id="0" name=""/>
        <dsp:cNvSpPr/>
      </dsp:nvSpPr>
      <dsp:spPr>
        <a:xfrm>
          <a:off x="6983540" y="1657521"/>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B78D48-5C7F-4FE6-AC7E-EC83E68D2ECF}">
      <dsp:nvSpPr>
        <dsp:cNvPr id="0" name=""/>
        <dsp:cNvSpPr/>
      </dsp:nvSpPr>
      <dsp:spPr>
        <a:xfrm>
          <a:off x="779915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Not recommended for heart patients unless advised by GP’s.</a:t>
          </a:r>
          <a:endParaRPr lang="en-US" sz="1100" kern="1200" dirty="0"/>
        </a:p>
      </dsp:txBody>
      <dsp:txXfrm>
        <a:off x="7799153" y="1486973"/>
        <a:ext cx="1914313" cy="8121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C5554C-4EA2-4F09-983F-5ECE2A8F4640}" type="datetimeFigureOut">
              <a:rPr lang="en-GB" smtClean="0"/>
              <a:t>22/06/2020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003A35-33AE-45E4-873B-E56708440D2E}" type="slidenum">
              <a:rPr lang="en-GB" smtClean="0"/>
              <a:t>‹#›</a:t>
            </a:fld>
            <a:endParaRPr lang="en-GB" dirty="0"/>
          </a:p>
        </p:txBody>
      </p:sp>
    </p:spTree>
    <p:extLst>
      <p:ext uri="{BB962C8B-B14F-4D97-AF65-F5344CB8AC3E}">
        <p14:creationId xmlns:p14="http://schemas.microsoft.com/office/powerpoint/2010/main" val="1980106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03A35-33AE-45E4-873B-E56708440D2E}" type="slidenum">
              <a:rPr lang="en-GB" smtClean="0"/>
              <a:t>2</a:t>
            </a:fld>
            <a:endParaRPr lang="en-GB" dirty="0"/>
          </a:p>
        </p:txBody>
      </p:sp>
    </p:spTree>
    <p:extLst>
      <p:ext uri="{BB962C8B-B14F-4D97-AF65-F5344CB8AC3E}">
        <p14:creationId xmlns:p14="http://schemas.microsoft.com/office/powerpoint/2010/main" val="26464806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C3E3D77C-C37B-5842-88A3-CEC78033D92C}" type="datetimeFigureOut">
              <a:rPr lang="en-US" smtClean="0"/>
              <a:t>6/22/2020</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6C0C3F66-8812-6C4D-9B3E-3BEF587B83B4}" type="slidenum">
              <a:rPr lang="en-US" smtClean="0"/>
              <a:t>‹#›</a:t>
            </a:fld>
            <a:endParaRPr lang="en-US" dirty="0"/>
          </a:p>
        </p:txBody>
      </p:sp>
    </p:spTree>
    <p:extLst>
      <p:ext uri="{BB962C8B-B14F-4D97-AF65-F5344CB8AC3E}">
        <p14:creationId xmlns:p14="http://schemas.microsoft.com/office/powerpoint/2010/main" val="1511804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783518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389367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830483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425022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614460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06045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398012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919332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22579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257712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846925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865418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062430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091477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820941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965517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C3E3D77C-C37B-5842-88A3-CEC78033D92C}" type="datetimeFigureOut">
              <a:rPr lang="en-US" smtClean="0"/>
              <a:t>6/22/2020</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6C0C3F66-8812-6C4D-9B3E-3BEF587B83B4}" type="slidenum">
              <a:rPr lang="en-US" smtClean="0"/>
              <a:t>‹#›</a:t>
            </a:fld>
            <a:endParaRPr lang="en-US" dirty="0"/>
          </a:p>
        </p:txBody>
      </p:sp>
    </p:spTree>
    <p:extLst>
      <p:ext uri="{BB962C8B-B14F-4D97-AF65-F5344CB8AC3E}">
        <p14:creationId xmlns:p14="http://schemas.microsoft.com/office/powerpoint/2010/main" val="146891541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Tablet_(pharmacy)"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84jlpJ4A8kk" TargetMode="External"/><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hgi.org.uk/resorces/delve-our-extensive-library/ethics/uses-and-abuses-hypnosi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974ED-6B53-E842-91B8-3355B9A1D9C1}"/>
              </a:ext>
            </a:extLst>
          </p:cNvPr>
          <p:cNvSpPr>
            <a:spLocks noGrp="1"/>
          </p:cNvSpPr>
          <p:nvPr>
            <p:ph type="title"/>
          </p:nvPr>
        </p:nvSpPr>
        <p:spPr>
          <a:xfrm>
            <a:off x="836247" y="1085549"/>
            <a:ext cx="3430947" cy="4686903"/>
          </a:xfrm>
        </p:spPr>
        <p:txBody>
          <a:bodyPr anchor="ctr">
            <a:normAutofit/>
          </a:bodyPr>
          <a:lstStyle/>
          <a:p>
            <a:pPr algn="ct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r>
              <a:rPr lang="en-US" sz="2800" b="1" dirty="0">
                <a:solidFill>
                  <a:schemeClr val="tx1"/>
                </a:solidFill>
                <a:latin typeface="Arial Black" panose="020B0A04020102020204" pitchFamily="34" charset="0"/>
              </a:rPr>
              <a:t>Complimentary Therapies (BMHP5001_BIRM)</a:t>
            </a:r>
          </a:p>
        </p:txBody>
      </p:sp>
      <p:sp>
        <p:nvSpPr>
          <p:cNvPr id="44" name="Content Placeholder 2">
            <a:extLst>
              <a:ext uri="{FF2B5EF4-FFF2-40B4-BE49-F238E27FC236}">
                <a16:creationId xmlns:a16="http://schemas.microsoft.com/office/drawing/2014/main" id="{2FEA3BEB-0359-494F-A3B6-83D3F616A24A}"/>
              </a:ext>
            </a:extLst>
          </p:cNvPr>
          <p:cNvSpPr>
            <a:spLocks noGrp="1"/>
          </p:cNvSpPr>
          <p:nvPr>
            <p:ph idx="1"/>
          </p:nvPr>
        </p:nvSpPr>
        <p:spPr>
          <a:xfrm>
            <a:off x="5041399" y="1085549"/>
            <a:ext cx="5579707" cy="4686903"/>
          </a:xfrm>
        </p:spPr>
        <p:txBody>
          <a:bodyPr anchor="ctr">
            <a:normAutofit/>
          </a:bodyPr>
          <a:lstStyle/>
          <a:p>
            <a:pPr marL="0" indent="0">
              <a:buNone/>
            </a:pPr>
            <a:endParaRPr lang="en-US" b="1" dirty="0">
              <a:solidFill>
                <a:schemeClr val="tx1"/>
              </a:solidFill>
            </a:endParaRPr>
          </a:p>
          <a:p>
            <a:pPr marL="0" indent="0">
              <a:buNone/>
            </a:pPr>
            <a:endParaRPr lang="en-US" dirty="0">
              <a:solidFill>
                <a:schemeClr val="tx1"/>
              </a:solidFill>
            </a:endParaRPr>
          </a:p>
          <a:p>
            <a:pPr marL="0" indent="0">
              <a:buNone/>
            </a:pPr>
            <a:endParaRPr lang="en-US" dirty="0">
              <a:solidFill>
                <a:schemeClr val="tx1"/>
              </a:solidFill>
            </a:endParaRPr>
          </a:p>
          <a:p>
            <a:pPr marL="0" indent="0">
              <a:buNone/>
            </a:pPr>
            <a:r>
              <a:rPr lang="en-US" sz="2400" u="sng" dirty="0">
                <a:solidFill>
                  <a:schemeClr val="tx1"/>
                </a:solidFill>
                <a:latin typeface="Arial" panose="020B0604020202020204" pitchFamily="34" charset="0"/>
                <a:cs typeface="Arial" panose="020B0604020202020204" pitchFamily="34" charset="0"/>
              </a:rPr>
              <a:t>Group 5 </a:t>
            </a:r>
          </a:p>
          <a:p>
            <a:pPr marL="0" indent="0">
              <a:buNone/>
            </a:pPr>
            <a:r>
              <a:rPr lang="en-US" sz="2400" dirty="0">
                <a:solidFill>
                  <a:schemeClr val="tx1"/>
                </a:solidFill>
                <a:latin typeface="Arial" panose="020B0604020202020204" pitchFamily="34" charset="0"/>
                <a:cs typeface="Arial" panose="020B0604020202020204" pitchFamily="34" charset="0"/>
              </a:rPr>
              <a:t>Suma begum 1808421</a:t>
            </a:r>
          </a:p>
          <a:p>
            <a:pPr marL="0" indent="0">
              <a:buNone/>
            </a:pPr>
            <a:r>
              <a:rPr lang="en-US" sz="2400" dirty="0">
                <a:solidFill>
                  <a:schemeClr val="tx1"/>
                </a:solidFill>
                <a:latin typeface="Arial" panose="020B0604020202020204" pitchFamily="34" charset="0"/>
                <a:cs typeface="Arial" panose="020B0604020202020204" pitchFamily="34" charset="0"/>
              </a:rPr>
              <a:t>Shilpi Begum   1810998</a:t>
            </a:r>
          </a:p>
          <a:p>
            <a:pPr marL="0" indent="0">
              <a:buNone/>
            </a:pPr>
            <a:r>
              <a:rPr lang="en-US" sz="2400" dirty="0">
                <a:solidFill>
                  <a:schemeClr val="tx1"/>
                </a:solidFill>
                <a:latin typeface="Arial" panose="020B0604020202020204" pitchFamily="34" charset="0"/>
                <a:cs typeface="Arial" panose="020B0604020202020204" pitchFamily="34" charset="0"/>
              </a:rPr>
              <a:t>Rifna Begum   1713342</a:t>
            </a:r>
          </a:p>
          <a:p>
            <a:pPr marL="0" indent="0">
              <a:buNone/>
            </a:pPr>
            <a:r>
              <a:rPr lang="en-US" sz="2400" dirty="0">
                <a:solidFill>
                  <a:schemeClr val="tx1"/>
                </a:solidFill>
                <a:latin typeface="Arial" panose="020B0604020202020204" pitchFamily="34" charset="0"/>
                <a:cs typeface="Arial" panose="020B0604020202020204" pitchFamily="34" charset="0"/>
              </a:rPr>
              <a:t>Safeena Ali      1715941 </a:t>
            </a:r>
          </a:p>
          <a:p>
            <a:pPr marL="0" indent="0">
              <a:buNone/>
            </a:pPr>
            <a:endParaRPr lang="en-US" dirty="0">
              <a:solidFill>
                <a:schemeClr val="tx1"/>
              </a:solidFill>
            </a:endParaRPr>
          </a:p>
          <a:p>
            <a:pPr marL="0" indent="0">
              <a:buNone/>
            </a:pPr>
            <a:endParaRPr lang="en-US" dirty="0">
              <a:solidFill>
                <a:schemeClr val="tx1"/>
              </a:solidFill>
            </a:endParaRPr>
          </a:p>
        </p:txBody>
      </p:sp>
    </p:spTree>
    <p:extLst>
      <p:ext uri="{BB962C8B-B14F-4D97-AF65-F5344CB8AC3E}">
        <p14:creationId xmlns:p14="http://schemas.microsoft.com/office/powerpoint/2010/main" val="36982138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CBA5A-F359-1E45-B2E4-0005E5FC79B5}"/>
              </a:ext>
            </a:extLst>
          </p:cNvPr>
          <p:cNvSpPr>
            <a:spLocks noGrp="1"/>
          </p:cNvSpPr>
          <p:nvPr>
            <p:ph type="ctrTitle"/>
          </p:nvPr>
        </p:nvSpPr>
        <p:spPr>
          <a:xfrm>
            <a:off x="6744929" y="973394"/>
            <a:ext cx="4798142" cy="3421626"/>
          </a:xfrm>
        </p:spPr>
        <p:txBody>
          <a:bodyPr>
            <a:normAutofit/>
          </a:bodyPr>
          <a:lstStyle/>
          <a:p>
            <a:r>
              <a:rPr lang="en-GB" sz="4800" b="1" u="sng" dirty="0">
                <a:solidFill>
                  <a:schemeClr val="tx1"/>
                </a:solidFill>
                <a:latin typeface="Arial" panose="020B0604020202020204" pitchFamily="34" charset="0"/>
                <a:cs typeface="Arial" panose="020B0604020202020204" pitchFamily="34" charset="0"/>
              </a:rPr>
              <a:t>Hypnotherapy</a:t>
            </a:r>
            <a:r>
              <a:rPr lang="en-GB" sz="4800" b="1" dirty="0">
                <a:solidFill>
                  <a:schemeClr val="tx1"/>
                </a:solidFill>
              </a:rPr>
              <a:t> </a:t>
            </a:r>
            <a:endParaRPr lang="en-US" sz="4800" b="1" dirty="0">
              <a:solidFill>
                <a:schemeClr val="tx1"/>
              </a:solidFill>
            </a:endParaRPr>
          </a:p>
        </p:txBody>
      </p:sp>
      <p:sp>
        <p:nvSpPr>
          <p:cNvPr id="3" name="Subtitle 2">
            <a:extLst>
              <a:ext uri="{FF2B5EF4-FFF2-40B4-BE49-F238E27FC236}">
                <a16:creationId xmlns:a16="http://schemas.microsoft.com/office/drawing/2014/main" id="{19B625B8-7084-3E48-A2DA-1498A1C4795B}"/>
              </a:ext>
            </a:extLst>
          </p:cNvPr>
          <p:cNvSpPr>
            <a:spLocks noGrp="1"/>
          </p:cNvSpPr>
          <p:nvPr>
            <p:ph type="subTitle" idx="1"/>
          </p:nvPr>
        </p:nvSpPr>
        <p:spPr>
          <a:xfrm>
            <a:off x="6744929" y="4591665"/>
            <a:ext cx="4798142" cy="1622322"/>
          </a:xfrm>
        </p:spPr>
        <p:txBody>
          <a:bodyPr>
            <a:normAutofit/>
          </a:bodyPr>
          <a:lstStyle/>
          <a:p>
            <a:endParaRPr lang="en-GB" dirty="0"/>
          </a:p>
          <a:p>
            <a:endParaRPr lang="en-US" dirty="0"/>
          </a:p>
        </p:txBody>
      </p:sp>
      <p:pic>
        <p:nvPicPr>
          <p:cNvPr id="5" name="Picture 4">
            <a:extLst>
              <a:ext uri="{FF2B5EF4-FFF2-40B4-BE49-F238E27FC236}">
                <a16:creationId xmlns:a16="http://schemas.microsoft.com/office/drawing/2014/main" id="{FB2C7C8B-1B83-4261-B333-F4667A3F4875}"/>
              </a:ext>
            </a:extLst>
          </p:cNvPr>
          <p:cNvPicPr>
            <a:picLocks noChangeAspect="1"/>
          </p:cNvPicPr>
          <p:nvPr/>
        </p:nvPicPr>
        <p:blipFill rotWithShape="1">
          <a:blip r:embed="rId3"/>
          <a:srcRect t="5941" r="-1" b="31487"/>
          <a:stretch/>
        </p:blipFill>
        <p:spPr>
          <a:xfrm>
            <a:off x="1109764" y="2117060"/>
            <a:ext cx="4986236" cy="26207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18912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99EC6-2590-4242-9C3C-4AC6BE192163}"/>
              </a:ext>
            </a:extLst>
          </p:cNvPr>
          <p:cNvSpPr>
            <a:spLocks noGrp="1"/>
          </p:cNvSpPr>
          <p:nvPr>
            <p:ph type="title"/>
          </p:nvPr>
        </p:nvSpPr>
        <p:spPr>
          <a:xfrm>
            <a:off x="4384039" y="365125"/>
            <a:ext cx="7164493" cy="1325563"/>
          </a:xfrm>
        </p:spPr>
        <p:txBody>
          <a:bodyPr>
            <a:normAutofit/>
          </a:bodyPr>
          <a:lstStyle/>
          <a:p>
            <a:r>
              <a:rPr lang="en-GB" b="1" u="sng" dirty="0">
                <a:solidFill>
                  <a:schemeClr val="tx1"/>
                </a:solidFill>
                <a:latin typeface="Arial Black" panose="020B0A04020102020204" pitchFamily="34" charset="0"/>
                <a:cs typeface="Arial" panose="020B0604020202020204" pitchFamily="34" charset="0"/>
              </a:rPr>
              <a:t>What is Hypnotherapy? </a:t>
            </a:r>
            <a:endParaRPr lang="en-US" b="1" u="sng" dirty="0">
              <a:solidFill>
                <a:schemeClr val="tx1"/>
              </a:solidFill>
              <a:latin typeface="Arial Black" panose="020B0A04020102020204" pitchFamily="34" charset="0"/>
              <a:cs typeface="Arial" panose="020B0604020202020204" pitchFamily="34" charset="0"/>
            </a:endParaRPr>
          </a:p>
        </p:txBody>
      </p:sp>
      <p:graphicFrame>
        <p:nvGraphicFramePr>
          <p:cNvPr id="51" name="Content Placeholder 2">
            <a:extLst>
              <a:ext uri="{FF2B5EF4-FFF2-40B4-BE49-F238E27FC236}">
                <a16:creationId xmlns:a16="http://schemas.microsoft.com/office/drawing/2014/main" id="{24F27771-D47B-48BF-BD24-0055DCD92028}"/>
              </a:ext>
            </a:extLst>
          </p:cNvPr>
          <p:cNvGraphicFramePr>
            <a:graphicFrameLocks noGrp="1"/>
          </p:cNvGraphicFramePr>
          <p:nvPr>
            <p:ph idx="1"/>
            <p:extLst>
              <p:ext uri="{D42A27DB-BD31-4B8C-83A1-F6EECF244321}">
                <p14:modId xmlns:p14="http://schemas.microsoft.com/office/powerpoint/2010/main" val="926958206"/>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4" name="Picture 73">
            <a:extLst>
              <a:ext uri="{FF2B5EF4-FFF2-40B4-BE49-F238E27FC236}">
                <a16:creationId xmlns:a16="http://schemas.microsoft.com/office/drawing/2014/main" id="{65BE61B0-15DD-4944-9F78-0B228B5EF008}"/>
              </a:ext>
            </a:extLst>
          </p:cNvPr>
          <p:cNvPicPr>
            <a:picLocks noChangeAspect="1"/>
          </p:cNvPicPr>
          <p:nvPr/>
        </p:nvPicPr>
        <p:blipFill rotWithShape="1">
          <a:blip r:embed="rId7"/>
          <a:srcRect t="2150" b="4100"/>
          <a:stretch/>
        </p:blipFill>
        <p:spPr>
          <a:xfrm>
            <a:off x="480060" y="2465209"/>
            <a:ext cx="3425957" cy="1927101"/>
          </a:xfrm>
          <a:prstGeom prst="rect">
            <a:avLst/>
          </a:prstGeom>
        </p:spPr>
      </p:pic>
    </p:spTree>
    <p:extLst>
      <p:ext uri="{BB962C8B-B14F-4D97-AF65-F5344CB8AC3E}">
        <p14:creationId xmlns:p14="http://schemas.microsoft.com/office/powerpoint/2010/main" val="90816168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7814-2E97-1941-B419-7D62040A178C}"/>
              </a:ext>
            </a:extLst>
          </p:cNvPr>
          <p:cNvSpPr>
            <a:spLocks noGrp="1"/>
          </p:cNvSpPr>
          <p:nvPr>
            <p:ph type="title"/>
          </p:nvPr>
        </p:nvSpPr>
        <p:spPr>
          <a:xfrm>
            <a:off x="836247" y="1085549"/>
            <a:ext cx="3430947" cy="4686903"/>
          </a:xfrm>
        </p:spPr>
        <p:txBody>
          <a:bodyPr anchor="ctr">
            <a:normAutofit/>
          </a:bodyPr>
          <a:lstStyle/>
          <a:p>
            <a:pPr algn="r"/>
            <a:r>
              <a:rPr lang="en-GB" b="1" u="sng" dirty="0">
                <a:solidFill>
                  <a:schemeClr val="tx1"/>
                </a:solidFill>
                <a:latin typeface="Arial" panose="020B0604020202020204" pitchFamily="34" charset="0"/>
                <a:cs typeface="Arial" panose="020B0604020202020204" pitchFamily="34" charset="0"/>
              </a:rPr>
              <a:t>History of Hypnotherapy</a:t>
            </a:r>
            <a:br>
              <a:rPr lang="en-GB" b="1" u="sng" dirty="0">
                <a:solidFill>
                  <a:schemeClr val="tx1"/>
                </a:solidFill>
                <a:latin typeface="Arial" panose="020B0604020202020204" pitchFamily="34" charset="0"/>
                <a:cs typeface="Arial" panose="020B0604020202020204" pitchFamily="34" charset="0"/>
              </a:rPr>
            </a:br>
            <a:r>
              <a:rPr lang="en-GB" b="1" u="sng" dirty="0">
                <a:solidFill>
                  <a:schemeClr val="tx1"/>
                </a:solidFill>
                <a:latin typeface="Arial" panose="020B0604020202020204" pitchFamily="34" charset="0"/>
                <a:cs typeface="Arial" panose="020B0604020202020204" pitchFamily="34" charset="0"/>
              </a:rPr>
              <a:t> </a:t>
            </a:r>
            <a:endParaRPr lang="en-US" b="1"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D9BC1C7-4601-1D4D-98AF-00E821592215}"/>
              </a:ext>
            </a:extLst>
          </p:cNvPr>
          <p:cNvSpPr>
            <a:spLocks noGrp="1"/>
          </p:cNvSpPr>
          <p:nvPr>
            <p:ph idx="1"/>
          </p:nvPr>
        </p:nvSpPr>
        <p:spPr>
          <a:xfrm>
            <a:off x="5041399" y="1085549"/>
            <a:ext cx="5579707" cy="4686903"/>
          </a:xfrm>
        </p:spPr>
        <p:txBody>
          <a:bodyPr anchor="ctr">
            <a:normAutofit/>
          </a:bodyPr>
          <a:lstStyle/>
          <a:p>
            <a:r>
              <a:rPr lang="en-GB" i="0" dirty="0">
                <a:solidFill>
                  <a:schemeClr val="tx1"/>
                </a:solidFill>
                <a:effectLst/>
                <a:latin typeface="Arial" panose="020B0604020202020204" pitchFamily="34" charset="0"/>
                <a:cs typeface="Arial" panose="020B0604020202020204" pitchFamily="34" charset="0"/>
              </a:rPr>
              <a:t>The earliest references to hypnosis date back to ancient Egypt and Greece. </a:t>
            </a:r>
          </a:p>
          <a:p>
            <a:r>
              <a:rPr lang="en-GB" dirty="0">
                <a:solidFill>
                  <a:schemeClr val="tx1"/>
                </a:solidFill>
                <a:latin typeface="Arial" panose="020B0604020202020204" pitchFamily="34" charset="0"/>
                <a:cs typeface="Arial" panose="020B0604020202020204" pitchFamily="34" charset="0"/>
              </a:rPr>
              <a:t>H</a:t>
            </a:r>
            <a:r>
              <a:rPr lang="en-GB" i="0" dirty="0">
                <a:solidFill>
                  <a:schemeClr val="tx1"/>
                </a:solidFill>
                <a:effectLst/>
                <a:latin typeface="Arial" panose="020B0604020202020204" pitchFamily="34" charset="0"/>
                <a:cs typeface="Arial" panose="020B0604020202020204" pitchFamily="34" charset="0"/>
              </a:rPr>
              <a:t>ypnos</a:t>
            </a:r>
            <a:r>
              <a:rPr lang="en-GB" dirty="0">
                <a:solidFill>
                  <a:schemeClr val="tx1"/>
                </a:solidFill>
                <a:latin typeface="Arial" panose="020B0604020202020204" pitchFamily="34" charset="0"/>
                <a:cs typeface="Arial" panose="020B0604020202020204" pitchFamily="34" charset="0"/>
              </a:rPr>
              <a:t>is began with Franz Anton Mesmer (1734-1815) who devised a plan to create a healing process called mesmerism.</a:t>
            </a:r>
          </a:p>
          <a:p>
            <a:r>
              <a:rPr lang="en-GB" i="0" dirty="0">
                <a:solidFill>
                  <a:schemeClr val="tx1"/>
                </a:solidFill>
                <a:effectLst/>
                <a:latin typeface="Arial" panose="020B0604020202020204" pitchFamily="34" charset="0"/>
                <a:cs typeface="Arial" panose="020B0604020202020204" pitchFamily="34" charset="0"/>
              </a:rPr>
              <a:t>Mesmer believed that all humans had an energy or life </a:t>
            </a:r>
            <a:r>
              <a:rPr lang="en-GB" dirty="0">
                <a:solidFill>
                  <a:schemeClr val="tx1"/>
                </a:solidFill>
                <a:latin typeface="Arial" panose="020B0604020202020204" pitchFamily="34" charset="0"/>
                <a:cs typeface="Arial" panose="020B0604020202020204" pitchFamily="34" charset="0"/>
              </a:rPr>
              <a:t>fo</a:t>
            </a:r>
            <a:r>
              <a:rPr lang="en-GB" i="0" dirty="0">
                <a:solidFill>
                  <a:schemeClr val="tx1"/>
                </a:solidFill>
                <a:effectLst/>
                <a:latin typeface="Arial" panose="020B0604020202020204" pitchFamily="34" charset="0"/>
                <a:cs typeface="Arial" panose="020B0604020202020204" pitchFamily="34" charset="0"/>
              </a:rPr>
              <a:t>rce running through them that he calle</a:t>
            </a:r>
            <a:r>
              <a:rPr lang="en-GB" dirty="0">
                <a:solidFill>
                  <a:schemeClr val="tx1"/>
                </a:solidFill>
                <a:latin typeface="Arial" panose="020B0604020202020204" pitchFamily="34" charset="0"/>
                <a:cs typeface="Arial" panose="020B0604020202020204" pitchFamily="34" charset="0"/>
              </a:rPr>
              <a:t>d ‘animal magnetism.’</a:t>
            </a:r>
          </a:p>
          <a:p>
            <a:r>
              <a:rPr lang="en-GB" i="0" dirty="0">
                <a:solidFill>
                  <a:schemeClr val="tx1"/>
                </a:solidFill>
                <a:effectLst/>
                <a:latin typeface="Arial" panose="020B0604020202020204" pitchFamily="34" charset="0"/>
                <a:cs typeface="Arial" panose="020B0604020202020204" pitchFamily="34" charset="0"/>
              </a:rPr>
              <a:t>Mesmer used magnets as part of the process of his hypnosis technique when treating people.</a:t>
            </a:r>
          </a:p>
          <a:p>
            <a:r>
              <a:rPr lang="en-GB" i="0" dirty="0">
                <a:solidFill>
                  <a:schemeClr val="tx1"/>
                </a:solidFill>
                <a:effectLst/>
                <a:latin typeface="Arial" panose="020B0604020202020204" pitchFamily="34" charset="0"/>
                <a:cs typeface="Arial" panose="020B0604020202020204" pitchFamily="34" charset="0"/>
              </a:rPr>
              <a:t>Mesmer’s hypnosis attracted widespread scientific interest in the 1880s. </a:t>
            </a:r>
          </a:p>
          <a:p>
            <a:pPr marL="0" indent="0">
              <a:buNone/>
            </a:pP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15060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E88517-D144-40D0-B73F-AC82F4324307}"/>
              </a:ext>
            </a:extLst>
          </p:cNvPr>
          <p:cNvSpPr/>
          <p:nvPr/>
        </p:nvSpPr>
        <p:spPr>
          <a:xfrm>
            <a:off x="2786766" y="993335"/>
            <a:ext cx="6096000" cy="5309146"/>
          </a:xfrm>
          <a:prstGeom prst="rect">
            <a:avLst/>
          </a:prstGeom>
        </p:spPr>
        <p:txBody>
          <a:bodyPr>
            <a:spAutoFit/>
          </a:bodyPr>
          <a:lstStyle/>
          <a:p>
            <a:pPr algn="ctr">
              <a:spcAft>
                <a:spcPts val="0"/>
              </a:spcAft>
            </a:pPr>
            <a:r>
              <a:rPr lang="en-GB" sz="2800" b="1" u="sng"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rPr>
              <a:t>USES</a:t>
            </a:r>
          </a:p>
          <a:p>
            <a:pPr>
              <a:spcAft>
                <a:spcPts val="0"/>
              </a:spcAft>
            </a:pPr>
            <a:endParaRPr lang="en-GB" sz="2000"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2000"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endParaRPr>
          </a:p>
          <a:p>
            <a:pPr marL="34290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People with cancer use hypnotherapy</a:t>
            </a:r>
          </a:p>
          <a:p>
            <a:pPr>
              <a:spcAft>
                <a:spcPts val="0"/>
              </a:spcAft>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Helps them to relax and cope with symptoms and treatments</a:t>
            </a:r>
          </a:p>
          <a:p>
            <a:pPr>
              <a:spcAft>
                <a:spcPts val="0"/>
              </a:spcAft>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There is evidence that hypnotherapy helps with symptoms such as sickness, pain, stress, anxiety and depression.</a:t>
            </a:r>
          </a:p>
          <a:p>
            <a:pPr marL="342900" lvl="0" indent="-342900">
              <a:spcAft>
                <a:spcPts val="0"/>
              </a:spcAft>
              <a:buFont typeface="Wingdings" panose="05000000000000000000" pitchFamily="2" charset="2"/>
              <a:buChar char="v"/>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Professionals like doctors and dentists have hypnotherapy training to use alongside conventional treatments such as chemotherapy or radiotherapy.  </a:t>
            </a:r>
          </a:p>
          <a:p>
            <a:pPr marL="914400" algn="ctr">
              <a:spcAft>
                <a:spcPts val="0"/>
              </a:spcAft>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914400" algn="ctr">
              <a:spcAft>
                <a:spcPts val="0"/>
              </a:spcAft>
            </a:pPr>
            <a:r>
              <a:rPr lang="en-GB" sz="1100" b="1"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 </a:t>
            </a:r>
            <a:endParaRPr lang="en-GB" sz="11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5567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58071-CF52-4047-9C7B-1C098A6094BC}"/>
              </a:ext>
            </a:extLst>
          </p:cNvPr>
          <p:cNvSpPr>
            <a:spLocks noGrp="1"/>
          </p:cNvSpPr>
          <p:nvPr>
            <p:ph type="title"/>
          </p:nvPr>
        </p:nvSpPr>
        <p:spPr>
          <a:xfrm>
            <a:off x="642259" y="634946"/>
            <a:ext cx="3372529" cy="5055904"/>
          </a:xfrm>
        </p:spPr>
        <p:txBody>
          <a:bodyPr anchor="ctr">
            <a:normAutofit/>
          </a:bodyPr>
          <a:lstStyle/>
          <a:p>
            <a:r>
              <a:rPr lang="en-GB" b="1" dirty="0">
                <a:solidFill>
                  <a:schemeClr val="tx1"/>
                </a:solidFill>
              </a:rPr>
              <a:t>Hypnotherapy benefits</a:t>
            </a:r>
          </a:p>
        </p:txBody>
      </p:sp>
      <p:graphicFrame>
        <p:nvGraphicFramePr>
          <p:cNvPr id="20" name="Content Placeholder 2">
            <a:extLst>
              <a:ext uri="{FF2B5EF4-FFF2-40B4-BE49-F238E27FC236}">
                <a16:creationId xmlns:a16="http://schemas.microsoft.com/office/drawing/2014/main" id="{9245A162-651F-48A7-9CB5-08ACA29352E4}"/>
              </a:ext>
            </a:extLst>
          </p:cNvPr>
          <p:cNvGraphicFramePr>
            <a:graphicFrameLocks noGrp="1"/>
          </p:cNvGraphicFramePr>
          <p:nvPr>
            <p:ph idx="1"/>
          </p:nvPr>
        </p:nvGraphicFramePr>
        <p:xfrm>
          <a:off x="4401785" y="374074"/>
          <a:ext cx="7443847" cy="602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1927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59571-461D-41A3-BB32-AC9C710B7EE7}"/>
              </a:ext>
            </a:extLst>
          </p:cNvPr>
          <p:cNvSpPr>
            <a:spLocks noGrp="1"/>
          </p:cNvSpPr>
          <p:nvPr>
            <p:ph type="title"/>
          </p:nvPr>
        </p:nvSpPr>
        <p:spPr>
          <a:xfrm>
            <a:off x="1097280" y="286603"/>
            <a:ext cx="10058400" cy="1450757"/>
          </a:xfrm>
        </p:spPr>
        <p:txBody>
          <a:bodyPr>
            <a:normAutofit/>
          </a:bodyPr>
          <a:lstStyle/>
          <a:p>
            <a:r>
              <a:rPr lang="en-GB" dirty="0"/>
              <a:t>CONTRAINDICATIONS OF HYPNOTHERAPY</a:t>
            </a:r>
          </a:p>
        </p:txBody>
      </p:sp>
      <p:graphicFrame>
        <p:nvGraphicFramePr>
          <p:cNvPr id="17" name="Content Placeholder 2">
            <a:extLst>
              <a:ext uri="{FF2B5EF4-FFF2-40B4-BE49-F238E27FC236}">
                <a16:creationId xmlns:a16="http://schemas.microsoft.com/office/drawing/2014/main" id="{0BE2D55F-133B-4964-87A7-D8AA28236600}"/>
              </a:ext>
            </a:extLst>
          </p:cNvPr>
          <p:cNvGraphicFramePr>
            <a:graphicFrameLocks noGrp="1"/>
          </p:cNvGraphicFramePr>
          <p:nvPr>
            <p:ph idx="1"/>
            <p:extLst>
              <p:ext uri="{D42A27DB-BD31-4B8C-83A1-F6EECF244321}">
                <p14:modId xmlns:p14="http://schemas.microsoft.com/office/powerpoint/2010/main" val="162621733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3317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D64A8F-0E7A-4045-A6BB-BF07E5103B2F}"/>
              </a:ext>
            </a:extLst>
          </p:cNvPr>
          <p:cNvPicPr>
            <a:picLocks noChangeAspect="1"/>
          </p:cNvPicPr>
          <p:nvPr/>
        </p:nvPicPr>
        <p:blipFill>
          <a:blip r:embed="rId2"/>
          <a:stretch>
            <a:fillRect/>
          </a:stretch>
        </p:blipFill>
        <p:spPr>
          <a:xfrm>
            <a:off x="1" y="1"/>
            <a:ext cx="12192000" cy="6858000"/>
          </a:xfrm>
          <a:prstGeom prst="rect">
            <a:avLst/>
          </a:prstGeom>
        </p:spPr>
      </p:pic>
    </p:spTree>
    <p:extLst>
      <p:ext uri="{BB962C8B-B14F-4D97-AF65-F5344CB8AC3E}">
        <p14:creationId xmlns:p14="http://schemas.microsoft.com/office/powerpoint/2010/main" val="1025366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9B572-5CCE-4210-97E4-B59D500A25C4}"/>
              </a:ext>
            </a:extLst>
          </p:cNvPr>
          <p:cNvSpPr>
            <a:spLocks noGrp="1"/>
          </p:cNvSpPr>
          <p:nvPr>
            <p:ph type="title"/>
          </p:nvPr>
        </p:nvSpPr>
        <p:spPr>
          <a:xfrm>
            <a:off x="643467" y="516835"/>
            <a:ext cx="3448259" cy="1666501"/>
          </a:xfrm>
        </p:spPr>
        <p:txBody>
          <a:bodyPr>
            <a:normAutofit fontScale="90000"/>
          </a:bodyPr>
          <a:lstStyle/>
          <a:p>
            <a:r>
              <a:rPr lang="en-GB" sz="3700" b="1" dirty="0">
                <a:solidFill>
                  <a:schemeClr val="tx1"/>
                </a:solidFill>
              </a:rPr>
              <a:t>COMPARING TO TRADITIONAL TREATMENTS</a:t>
            </a:r>
          </a:p>
        </p:txBody>
      </p:sp>
      <p:sp>
        <p:nvSpPr>
          <p:cNvPr id="3" name="Content Placeholder 2">
            <a:extLst>
              <a:ext uri="{FF2B5EF4-FFF2-40B4-BE49-F238E27FC236}">
                <a16:creationId xmlns:a16="http://schemas.microsoft.com/office/drawing/2014/main" id="{71D15B1E-F03E-49F1-9D6E-7D2F292ABD1E}"/>
              </a:ext>
              <a:ext uri="{C183D7F6-B498-43B3-948B-1728B52AA6E4}">
                <adec:decorative xmlns:adec="http://schemas.microsoft.com/office/drawing/2017/decorative" val="0"/>
              </a:ext>
            </a:extLst>
          </p:cNvPr>
          <p:cNvSpPr>
            <a:spLocks noGrp="1"/>
          </p:cNvSpPr>
          <p:nvPr>
            <p:ph idx="1"/>
          </p:nvPr>
        </p:nvSpPr>
        <p:spPr>
          <a:xfrm>
            <a:off x="643467" y="2546224"/>
            <a:ext cx="3448259" cy="3342747"/>
          </a:xfrm>
        </p:spPr>
        <p:txBody>
          <a:bodyPr>
            <a:normAutofit lnSpcReduction="10000"/>
          </a:bodyPr>
          <a:lstStyle/>
          <a:p>
            <a:pPr>
              <a:lnSpc>
                <a:spcPct val="110000"/>
              </a:lnSpc>
            </a:pPr>
            <a:r>
              <a:rPr lang="en-GB" sz="1500" dirty="0">
                <a:solidFill>
                  <a:schemeClr val="tx1"/>
                </a:solidFill>
              </a:rPr>
              <a:t>Traditional treatments are  available on the NHS</a:t>
            </a:r>
          </a:p>
          <a:p>
            <a:pPr>
              <a:lnSpc>
                <a:spcPct val="110000"/>
              </a:lnSpc>
            </a:pPr>
            <a:r>
              <a:rPr lang="en-GB" sz="1500" dirty="0">
                <a:solidFill>
                  <a:schemeClr val="tx1"/>
                </a:solidFill>
              </a:rPr>
              <a:t>These treatments include tablets, medicine and modern Chemotherapy and radiotherapy</a:t>
            </a:r>
          </a:p>
          <a:p>
            <a:pPr>
              <a:lnSpc>
                <a:spcPct val="110000"/>
              </a:lnSpc>
            </a:pPr>
            <a:r>
              <a:rPr lang="en-GB" sz="1500" dirty="0">
                <a:solidFill>
                  <a:schemeClr val="tx1"/>
                </a:solidFill>
              </a:rPr>
              <a:t>They can be cost effective however intrusive to the body and mind</a:t>
            </a:r>
          </a:p>
          <a:p>
            <a:pPr>
              <a:lnSpc>
                <a:spcPct val="110000"/>
              </a:lnSpc>
            </a:pPr>
            <a:r>
              <a:rPr lang="en-GB" sz="1500" dirty="0">
                <a:solidFill>
                  <a:schemeClr val="tx1"/>
                </a:solidFill>
              </a:rPr>
              <a:t>Many treatments have side effects due to different chemicals</a:t>
            </a:r>
            <a:r>
              <a:rPr lang="en-GB" sz="1500" dirty="0">
                <a:solidFill>
                  <a:srgbClr val="FFFFFF"/>
                </a:solidFill>
              </a:rPr>
              <a:t>.</a:t>
            </a:r>
          </a:p>
        </p:txBody>
      </p:sp>
      <p:pic>
        <p:nvPicPr>
          <p:cNvPr id="5" name="Picture 4" descr="A picture containing light&#10;&#10;Description automatically generated">
            <a:extLst>
              <a:ext uri="{FF2B5EF4-FFF2-40B4-BE49-F238E27FC236}">
                <a16:creationId xmlns:a16="http://schemas.microsoft.com/office/drawing/2014/main" id="{D85C2F08-E94C-4D45-88AC-18E19A49121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253" r="8314"/>
          <a:stretch/>
        </p:blipFill>
        <p:spPr>
          <a:xfrm>
            <a:off x="4654296" y="10"/>
            <a:ext cx="7537703" cy="6857990"/>
          </a:xfrm>
          <a:prstGeom prst="rect">
            <a:avLst/>
          </a:prstGeom>
        </p:spPr>
      </p:pic>
      <p:sp>
        <p:nvSpPr>
          <p:cNvPr id="6" name="TextBox 5">
            <a:extLst>
              <a:ext uri="{FF2B5EF4-FFF2-40B4-BE49-F238E27FC236}">
                <a16:creationId xmlns:a16="http://schemas.microsoft.com/office/drawing/2014/main" id="{9E4E6747-78A9-4D71-8692-81F2BB49FA5A}"/>
              </a:ext>
            </a:extLst>
          </p:cNvPr>
          <p:cNvSpPr txBox="1"/>
          <p:nvPr/>
        </p:nvSpPr>
        <p:spPr>
          <a:xfrm>
            <a:off x="9482604" y="6657945"/>
            <a:ext cx="270939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en.wikipedia.org/wiki/Tablet_(pharmac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536805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2C13D4-8098-40DA-9E18-25DC622A7D5F}"/>
              </a:ext>
            </a:extLst>
          </p:cNvPr>
          <p:cNvSpPr/>
          <p:nvPr/>
        </p:nvSpPr>
        <p:spPr>
          <a:xfrm>
            <a:off x="3393989" y="863637"/>
            <a:ext cx="6096000" cy="5460149"/>
          </a:xfrm>
          <a:prstGeom prst="rect">
            <a:avLst/>
          </a:prstGeom>
        </p:spPr>
        <p:txBody>
          <a:bodyPr>
            <a:spAutoFit/>
          </a:bodyPr>
          <a:lstStyle/>
          <a:p>
            <a:pPr>
              <a:lnSpc>
                <a:spcPct val="107000"/>
              </a:lnSpc>
              <a:spcAft>
                <a:spcPts val="800"/>
              </a:spcAft>
            </a:pPr>
            <a:r>
              <a:rPr lang="en-GB" sz="2800" b="1" u="sng" dirty="0">
                <a:latin typeface="Arial" panose="020B0604020202020204" pitchFamily="34" charset="0"/>
                <a:ea typeface="DengXian" panose="020B0503020204020204" pitchFamily="2" charset="-122"/>
                <a:cs typeface="Times New Roman" panose="02020603050405020304" pitchFamily="18" charset="0"/>
              </a:rPr>
              <a:t>Advantages of Hypnotherapy:</a:t>
            </a:r>
            <a:endParaRPr lang="en-GB" sz="2800" u="sng" dirty="0">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As cancer patient suffer from high levels of anxiety, depression, express the feeling of helplessness, and hopelessness triggering a major risk in relapse or early death.</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Hypnotherapy sessions are individually tailored to patients needs and allowing them to better manage and coup with following:</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Managing of anger, depression, anxiety, frustration</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Managing pain, insomnia, fatigue</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Support in managing side effects of radiotherapy and chemotherapy</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Promote health improvements through visualization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457200">
              <a:lnSpc>
                <a:spcPct val="107000"/>
              </a:lnSpc>
              <a:spcAft>
                <a:spcPts val="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457200">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Hypnotherapy: Holistic cancer treatment: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rPr>
              <a:t>              </a:t>
            </a:r>
            <a:r>
              <a:rPr lang="en-GB" u="sng" dirty="0">
                <a:solidFill>
                  <a:schemeClr val="bg1"/>
                </a:solidFill>
                <a:latin typeface="Arial" panose="020B0604020202020204" pitchFamily="34" charset="0"/>
                <a:ea typeface="DengXian" panose="020B0503020204020204"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https://youtu.be/84jlpJ4A8kk</a:t>
            </a:r>
            <a:endParaRPr lang="en-GB" dirty="0">
              <a:solidFill>
                <a:schemeClr val="bg1"/>
              </a:solidFill>
              <a:effectLst/>
              <a:latin typeface="Calibri" panose="020F0502020204030204" pitchFamily="34" charset="0"/>
              <a:ea typeface="DengXian" panose="020B0503020204020204" pitchFamily="2" charset="-122"/>
              <a:cs typeface="Times New Roman" panose="02020603050405020304" pitchFamily="18" charset="0"/>
            </a:endParaRPr>
          </a:p>
        </p:txBody>
      </p:sp>
    </p:spTree>
    <p:extLst>
      <p:ext uri="{BB962C8B-B14F-4D97-AF65-F5344CB8AC3E}">
        <p14:creationId xmlns:p14="http://schemas.microsoft.com/office/powerpoint/2010/main" val="3857999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908131-746E-4204-8D7B-4B880F03371B}"/>
              </a:ext>
            </a:extLst>
          </p:cNvPr>
          <p:cNvSpPr/>
          <p:nvPr/>
        </p:nvSpPr>
        <p:spPr>
          <a:xfrm>
            <a:off x="3048000" y="612973"/>
            <a:ext cx="6096000" cy="5796715"/>
          </a:xfrm>
          <a:prstGeom prst="rect">
            <a:avLst/>
          </a:prstGeom>
        </p:spPr>
        <p:txBody>
          <a:bodyPr>
            <a:spAutoFit/>
          </a:bodyPr>
          <a:lstStyle/>
          <a:p>
            <a:pPr>
              <a:lnSpc>
                <a:spcPct val="107000"/>
              </a:lnSpc>
              <a:spcAft>
                <a:spcPts val="800"/>
              </a:spcAft>
            </a:pPr>
            <a:r>
              <a:rPr lang="en-GB" sz="2800" b="1" u="sng" dirty="0">
                <a:latin typeface="Arial" panose="020B0604020202020204" pitchFamily="34" charset="0"/>
                <a:ea typeface="DengXian" panose="020B0503020204020204" pitchFamily="2" charset="-122"/>
                <a:cs typeface="Times New Roman" panose="02020603050405020304" pitchFamily="18" charset="0"/>
              </a:rPr>
              <a:t>Disadvantages of Hypnotherapy:</a:t>
            </a:r>
            <a:endParaRPr lang="en-GB" sz="2800" u="sng" dirty="0">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Like everything hypnotherapy has its disadvantages, it is a powerful process and anything that is powerful can be harmful whether intentionally or unintentionally, it must be used with understanding, integrity, and care.</a:t>
            </a:r>
            <a:endParaRPr lang="en-GB" sz="1600"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Hypnosis is the brains programming pathway (Tyrrell, 2016)</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Inducing hallucinations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Danger of creating false memorise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Promoting confusion of half truth</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Hypnotherapy is not a quick fix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In deep trance people often have no memory of what was said by therapist,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Psychologically unnerved about being ‘out of control’</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Possible side effects such as headaches, dizziness, even after relaxation session</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Unsuitable for drug and alcohol user</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Conditioning </a:t>
            </a:r>
            <a:endParaRPr lang="en-GB" dirty="0">
              <a:solidFill>
                <a:schemeClr val="bg1"/>
              </a:solidFill>
            </a:endParaRPr>
          </a:p>
          <a:p>
            <a:pPr>
              <a:lnSpc>
                <a:spcPct val="107000"/>
              </a:lnSpc>
              <a:spcAft>
                <a:spcPts val="800"/>
              </a:spcAft>
            </a:pPr>
            <a:r>
              <a:rPr lang="en-GB" sz="1600" dirty="0">
                <a:solidFill>
                  <a:schemeClr val="bg1"/>
                </a:solidFill>
                <a:latin typeface="Calibri" panose="020F0502020204030204" pitchFamily="34" charset="0"/>
                <a:ea typeface="DengXian" panose="020B0503020204020204" pitchFamily="2" charset="-122"/>
                <a:cs typeface="Times New Roman" panose="02020603050405020304" pitchFamily="18" charset="0"/>
              </a:rPr>
              <a:t> </a:t>
            </a:r>
            <a:endParaRPr lang="en-GB" sz="1600" dirty="0">
              <a:solidFill>
                <a:schemeClr val="bg1"/>
              </a:solidFill>
              <a:effectLst/>
              <a:latin typeface="Calibri" panose="020F0502020204030204" pitchFamily="34" charset="0"/>
              <a:ea typeface="DengXian" panose="020B0503020204020204" pitchFamily="2" charset="-122"/>
              <a:cs typeface="Times New Roman" panose="02020603050405020304" pitchFamily="18" charset="0"/>
            </a:endParaRPr>
          </a:p>
        </p:txBody>
      </p:sp>
    </p:spTree>
    <p:extLst>
      <p:ext uri="{BB962C8B-B14F-4D97-AF65-F5344CB8AC3E}">
        <p14:creationId xmlns:p14="http://schemas.microsoft.com/office/powerpoint/2010/main" val="1899894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012831-CA07-42E2-B946-491D5C59715E}"/>
              </a:ext>
            </a:extLst>
          </p:cNvPr>
          <p:cNvSpPr txBox="1"/>
          <p:nvPr/>
        </p:nvSpPr>
        <p:spPr>
          <a:xfrm>
            <a:off x="2191266" y="2718486"/>
            <a:ext cx="7459362" cy="584775"/>
          </a:xfrm>
          <a:prstGeom prst="rect">
            <a:avLst/>
          </a:prstGeom>
          <a:noFill/>
        </p:spPr>
        <p:txBody>
          <a:bodyPr wrap="square" rtlCol="0">
            <a:spAutoFit/>
          </a:bodyPr>
          <a:lstStyle/>
          <a:p>
            <a:pPr algn="ctr"/>
            <a:r>
              <a:rPr lang="en-GB" sz="3200" b="1" u="sng" dirty="0">
                <a:latin typeface="Arial Black" panose="020B0A04020102020204" pitchFamily="34" charset="0"/>
              </a:rPr>
              <a:t>Conclusion/Recommendation</a:t>
            </a:r>
          </a:p>
        </p:txBody>
      </p:sp>
    </p:spTree>
    <p:extLst>
      <p:ext uri="{BB962C8B-B14F-4D97-AF65-F5344CB8AC3E}">
        <p14:creationId xmlns:p14="http://schemas.microsoft.com/office/powerpoint/2010/main" val="684858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6495DB-E572-427F-AA04-64A5243623EE}"/>
              </a:ext>
            </a:extLst>
          </p:cNvPr>
          <p:cNvSpPr txBox="1"/>
          <p:nvPr/>
        </p:nvSpPr>
        <p:spPr>
          <a:xfrm>
            <a:off x="1562210" y="873210"/>
            <a:ext cx="8056605" cy="2862322"/>
          </a:xfrm>
          <a:prstGeom prst="rect">
            <a:avLst/>
          </a:prstGeom>
          <a:noFill/>
        </p:spPr>
        <p:txBody>
          <a:bodyPr wrap="square" rtlCol="0">
            <a:spAutoFit/>
          </a:bodyPr>
          <a:lstStyle/>
          <a:p>
            <a:pPr algn="ctr"/>
            <a:r>
              <a:rPr lang="en-GB" sz="3600" u="sng" dirty="0">
                <a:latin typeface="Arial Black" panose="020B0A04020102020204" pitchFamily="34" charset="0"/>
                <a:cs typeface="Arial" panose="020B0604020202020204" pitchFamily="34" charset="0"/>
              </a:rPr>
              <a:t>References</a:t>
            </a:r>
          </a:p>
          <a:p>
            <a:pPr algn="ctr"/>
            <a:endParaRPr lang="en-GB" sz="3600" u="sng" dirty="0">
              <a:latin typeface="Arial Black" panose="020B0A04020102020204" pitchFamily="34" charset="0"/>
              <a:cs typeface="Arial" panose="020B0604020202020204" pitchFamily="34" charset="0"/>
            </a:endParaRPr>
          </a:p>
          <a:p>
            <a:pPr algn="ctr"/>
            <a:endParaRPr lang="en-GB" sz="3600" u="sng" dirty="0">
              <a:latin typeface="Arial Black" panose="020B0A04020102020204" pitchFamily="34" charset="0"/>
              <a:cs typeface="Arial" panose="020B0604020202020204" pitchFamily="34" charset="0"/>
            </a:endParaRPr>
          </a:p>
          <a:p>
            <a:pPr algn="ctr"/>
            <a:endParaRPr lang="en-GB" sz="3600" u="sng" dirty="0">
              <a:latin typeface="Arial Black" panose="020B0A04020102020204" pitchFamily="34" charset="0"/>
              <a:cs typeface="Arial" panose="020B0604020202020204" pitchFamily="34" charset="0"/>
            </a:endParaRPr>
          </a:p>
          <a:p>
            <a:endParaRPr lang="en-GB" sz="3600" u="sng" dirty="0">
              <a:latin typeface="Arial Black" panose="020B0A040201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EF527B4-3BC3-481F-A081-60901E3F7F58}"/>
              </a:ext>
            </a:extLst>
          </p:cNvPr>
          <p:cNvSpPr txBox="1"/>
          <p:nvPr/>
        </p:nvSpPr>
        <p:spPr>
          <a:xfrm>
            <a:off x="1439694" y="2062264"/>
            <a:ext cx="9902757" cy="3785652"/>
          </a:xfrm>
          <a:prstGeom prst="rect">
            <a:avLst/>
          </a:prstGeom>
          <a:noFill/>
        </p:spPr>
        <p:txBody>
          <a:bodyPr wrap="square" rtlCol="0">
            <a:spAutoFit/>
          </a:bodyPr>
          <a:lstStyle/>
          <a:p>
            <a:r>
              <a:rPr lang="en-GB" sz="2000" dirty="0">
                <a:solidFill>
                  <a:schemeClr val="bg1"/>
                </a:solidFill>
              </a:rPr>
              <a:t>Griffiths, M.J., (2017). The role of hypnotherapy in evidence-based clinical practice. Oral diseases, 23(4), pp. 420-423.</a:t>
            </a:r>
          </a:p>
          <a:p>
            <a:endParaRPr lang="en-GB" sz="2000" dirty="0">
              <a:solidFill>
                <a:schemeClr val="bg1"/>
              </a:solidFill>
            </a:endParaRPr>
          </a:p>
          <a:p>
            <a:r>
              <a:rPr lang="en-GB" sz="2000" dirty="0">
                <a:solidFill>
                  <a:schemeClr val="bg1"/>
                </a:solidFill>
              </a:rPr>
              <a:t>Hilgard, J.R. and </a:t>
            </a:r>
            <a:r>
              <a:rPr lang="en-GB" sz="2000" dirty="0" err="1">
                <a:solidFill>
                  <a:schemeClr val="bg1"/>
                </a:solidFill>
              </a:rPr>
              <a:t>LeBaron</a:t>
            </a:r>
            <a:r>
              <a:rPr lang="en-GB" sz="2000" dirty="0">
                <a:solidFill>
                  <a:schemeClr val="bg1"/>
                </a:solidFill>
              </a:rPr>
              <a:t>, S., (2019). </a:t>
            </a:r>
            <a:r>
              <a:rPr lang="en-GB" sz="2000" i="1" dirty="0">
                <a:solidFill>
                  <a:schemeClr val="bg1"/>
                </a:solidFill>
              </a:rPr>
              <a:t>Hypnotherapy of pain in children with cancer. </a:t>
            </a:r>
            <a:r>
              <a:rPr lang="en-GB" sz="2000" dirty="0">
                <a:solidFill>
                  <a:schemeClr val="bg1"/>
                </a:solidFill>
              </a:rPr>
              <a:t>Routledge.</a:t>
            </a:r>
          </a:p>
          <a:p>
            <a:endParaRPr lang="en-GB" sz="2000" dirty="0">
              <a:solidFill>
                <a:schemeClr val="bg1"/>
              </a:solidFill>
            </a:endParaRPr>
          </a:p>
          <a:p>
            <a:r>
              <a:rPr lang="en-GB" sz="2000" dirty="0" err="1">
                <a:solidFill>
                  <a:schemeClr val="bg1"/>
                </a:solidFill>
              </a:rPr>
              <a:t>Tyerrll</a:t>
            </a:r>
            <a:r>
              <a:rPr lang="en-GB" sz="2000" dirty="0">
                <a:solidFill>
                  <a:schemeClr val="bg1"/>
                </a:solidFill>
              </a:rPr>
              <a:t>, I. (2016). Humans Givens Institute. </a:t>
            </a:r>
            <a:r>
              <a:rPr lang="en-GB" sz="2000" i="1" dirty="0">
                <a:solidFill>
                  <a:schemeClr val="bg1"/>
                </a:solidFill>
              </a:rPr>
              <a:t>‘Uses and Abuses of Hypnosis.’ </a:t>
            </a:r>
          </a:p>
          <a:p>
            <a:r>
              <a:rPr lang="en-GB" sz="2000" dirty="0">
                <a:solidFill>
                  <a:schemeClr val="bg1"/>
                </a:solidFill>
              </a:rPr>
              <a:t>Available at: </a:t>
            </a:r>
            <a:r>
              <a:rPr lang="en-GB" sz="2000" dirty="0">
                <a:solidFill>
                  <a:schemeClr val="bg1"/>
                </a:solidFill>
                <a:hlinkClick r:id="rId2">
                  <a:extLst>
                    <a:ext uri="{A12FA001-AC4F-418D-AE19-62706E023703}">
                      <ahyp:hlinkClr xmlns:ahyp="http://schemas.microsoft.com/office/drawing/2018/hyperlinkcolor" val="tx"/>
                    </a:ext>
                  </a:extLst>
                </a:hlinkClick>
              </a:rPr>
              <a:t>https://www.hgi.org.uk/resorces/delve-our-extensive-library/ethics/uses-and-abuses-hypnosis</a:t>
            </a:r>
            <a:endParaRPr lang="en-GB" sz="2000" dirty="0">
              <a:solidFill>
                <a:schemeClr val="bg1"/>
              </a:solidFill>
            </a:endParaRPr>
          </a:p>
          <a:p>
            <a:endParaRPr lang="en-GB" sz="2000" dirty="0">
              <a:solidFill>
                <a:schemeClr val="bg1"/>
              </a:solidFill>
            </a:endParaRPr>
          </a:p>
          <a:p>
            <a:r>
              <a:rPr lang="en-GB" sz="2000" dirty="0">
                <a:solidFill>
                  <a:schemeClr val="bg1"/>
                </a:solidFill>
              </a:rPr>
              <a:t>Flammer, E. and </a:t>
            </a:r>
            <a:r>
              <a:rPr lang="en-GB" sz="2000" dirty="0" err="1">
                <a:solidFill>
                  <a:schemeClr val="bg1"/>
                </a:solidFill>
              </a:rPr>
              <a:t>Bongartz</a:t>
            </a:r>
            <a:r>
              <a:rPr lang="en-GB" sz="2000" dirty="0">
                <a:solidFill>
                  <a:schemeClr val="bg1"/>
                </a:solidFill>
              </a:rPr>
              <a:t>, W., (2003). On the efficacy of hypnosis: a meta-analytic study. </a:t>
            </a:r>
            <a:r>
              <a:rPr lang="en-GB" sz="2000" i="1" dirty="0">
                <a:solidFill>
                  <a:schemeClr val="bg1"/>
                </a:solidFill>
              </a:rPr>
              <a:t>Contemporary Hypnosis, </a:t>
            </a:r>
            <a:r>
              <a:rPr lang="en-GB" sz="2000" dirty="0">
                <a:solidFill>
                  <a:schemeClr val="bg1"/>
                </a:solidFill>
              </a:rPr>
              <a:t>20(4), pp. 179-197.</a:t>
            </a:r>
          </a:p>
        </p:txBody>
      </p:sp>
    </p:spTree>
    <p:extLst>
      <p:ext uri="{BB962C8B-B14F-4D97-AF65-F5344CB8AC3E}">
        <p14:creationId xmlns:p14="http://schemas.microsoft.com/office/powerpoint/2010/main" val="1310478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Wave 2">
            <a:extLst>
              <a:ext uri="{FF2B5EF4-FFF2-40B4-BE49-F238E27FC236}">
                <a16:creationId xmlns:a16="http://schemas.microsoft.com/office/drawing/2014/main" id="{D29FDFC1-AED4-41DB-B5C1-35B506FEAD49}"/>
              </a:ext>
            </a:extLst>
          </p:cNvPr>
          <p:cNvSpPr/>
          <p:nvPr/>
        </p:nvSpPr>
        <p:spPr>
          <a:xfrm>
            <a:off x="2347784" y="2084173"/>
            <a:ext cx="7092778" cy="247958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Arial Black" panose="020B0A04020102020204" pitchFamily="34" charset="0"/>
              </a:rPr>
              <a:t>Thank you for watching.</a:t>
            </a:r>
          </a:p>
        </p:txBody>
      </p:sp>
    </p:spTree>
    <p:extLst>
      <p:ext uri="{BB962C8B-B14F-4D97-AF65-F5344CB8AC3E}">
        <p14:creationId xmlns:p14="http://schemas.microsoft.com/office/powerpoint/2010/main" val="31847010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5" ma:contentTypeDescription="Create a new document." ma:contentTypeScope="" ma:versionID="8baf0c4ecc2252204cbe095b5df18473">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377c93a24bc3b74c9048d6f2abed06fe"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E3A71A-F794-48C9-AA4A-4ABE4AB1391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65A26C5-8BF9-478D-83E8-24CA53D35F9F}">
  <ds:schemaRefs>
    <ds:schemaRef ds:uri="http://schemas.microsoft.com/sharepoint/v3/contenttype/forms"/>
  </ds:schemaRefs>
</ds:datastoreItem>
</file>

<file path=customXml/itemProps3.xml><?xml version="1.0" encoding="utf-8"?>
<ds:datastoreItem xmlns:ds="http://schemas.openxmlformats.org/officeDocument/2006/customXml" ds:itemID="{4FB0AC8E-86CA-4D59-B308-DB4B9909AF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190</TotalTime>
  <Words>767</Words>
  <Application>Microsoft Office PowerPoint</Application>
  <PresentationFormat>Widescreen</PresentationFormat>
  <Paragraphs>88</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 Boardroom</vt:lpstr>
      <vt:lpstr>    Complimentary Therapies (BMHP5001_BIRM)</vt:lpstr>
      <vt:lpstr>Hypnotherapy </vt:lpstr>
      <vt:lpstr>What is Hypnotherapy? </vt:lpstr>
      <vt:lpstr>History of Hypnotherapy  </vt:lpstr>
      <vt:lpstr>PowerPoint Presentation</vt:lpstr>
      <vt:lpstr>Hypnotherapy benefits</vt:lpstr>
      <vt:lpstr>CONTRAINDICATIONS OF HYPNOTHERAPY</vt:lpstr>
      <vt:lpstr>PowerPoint Presentation</vt:lpstr>
      <vt:lpstr>COMPARING TO TRADITIONAL TREATMENTS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Complimentary Therapies (BMHP5001_BIRM)</dc:title>
  <dc:creator>shuma Begum</dc:creator>
  <cp:lastModifiedBy>shuma Begum</cp:lastModifiedBy>
  <cp:revision>27</cp:revision>
  <dcterms:created xsi:type="dcterms:W3CDTF">2020-06-16T11:51:46Z</dcterms:created>
  <dcterms:modified xsi:type="dcterms:W3CDTF">2020-06-22T12:35:39Z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