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50"/>
  </p:notesMasterIdLst>
  <p:handoutMasterIdLst>
    <p:handoutMasterId r:id="rId51"/>
  </p:handoutMasterIdLst>
  <p:sldIdLst>
    <p:sldId id="256" r:id="rId5"/>
    <p:sldId id="275" r:id="rId6"/>
    <p:sldId id="307" r:id="rId7"/>
    <p:sldId id="335" r:id="rId8"/>
    <p:sldId id="420" r:id="rId9"/>
    <p:sldId id="428" r:id="rId10"/>
    <p:sldId id="423" r:id="rId11"/>
    <p:sldId id="424" r:id="rId12"/>
    <p:sldId id="425" r:id="rId13"/>
    <p:sldId id="426" r:id="rId14"/>
    <p:sldId id="429" r:id="rId15"/>
    <p:sldId id="427" r:id="rId16"/>
    <p:sldId id="430" r:id="rId17"/>
    <p:sldId id="431" r:id="rId18"/>
    <p:sldId id="432" r:id="rId19"/>
    <p:sldId id="433" r:id="rId20"/>
    <p:sldId id="434" r:id="rId21"/>
    <p:sldId id="435" r:id="rId22"/>
    <p:sldId id="437" r:id="rId23"/>
    <p:sldId id="436" r:id="rId24"/>
    <p:sldId id="443" r:id="rId25"/>
    <p:sldId id="439" r:id="rId26"/>
    <p:sldId id="440" r:id="rId27"/>
    <p:sldId id="438" r:id="rId28"/>
    <p:sldId id="441" r:id="rId29"/>
    <p:sldId id="442" r:id="rId30"/>
    <p:sldId id="444" r:id="rId31"/>
    <p:sldId id="446" r:id="rId32"/>
    <p:sldId id="447" r:id="rId33"/>
    <p:sldId id="448" r:id="rId34"/>
    <p:sldId id="449" r:id="rId35"/>
    <p:sldId id="336" r:id="rId36"/>
    <p:sldId id="366" r:id="rId37"/>
    <p:sldId id="370" r:id="rId38"/>
    <p:sldId id="371" r:id="rId39"/>
    <p:sldId id="372" r:id="rId40"/>
    <p:sldId id="337" r:id="rId41"/>
    <p:sldId id="373" r:id="rId42"/>
    <p:sldId id="308" r:id="rId43"/>
    <p:sldId id="338" r:id="rId44"/>
    <p:sldId id="374" r:id="rId45"/>
    <p:sldId id="339" r:id="rId46"/>
    <p:sldId id="340" r:id="rId47"/>
    <p:sldId id="385" r:id="rId48"/>
    <p:sldId id="274" r:id="rId4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99" autoAdjust="0"/>
    <p:restoredTop sz="94660"/>
  </p:normalViewPr>
  <p:slideViewPr>
    <p:cSldViewPr>
      <p:cViewPr varScale="1">
        <p:scale>
          <a:sx n="100" d="100"/>
          <a:sy n="100" d="100"/>
        </p:scale>
        <p:origin x="759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22/10/2020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</a:t>
            </a:r>
            <a:r>
              <a:rPr lang="en-GB" dirty="0"/>
              <a:t>–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</a:t>
            </a:r>
            <a:r>
              <a:rPr lang="en-GB" baseline="0" dirty="0"/>
              <a:t> </a:t>
            </a:r>
            <a:r>
              <a:rPr lang="en-GB" dirty="0"/>
              <a:t>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539041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12 –</a:t>
            </a:r>
            <a:r>
              <a:rPr lang="en-GB" dirty="0"/>
              <a:t> </a:t>
            </a:r>
            <a:r>
              <a:rPr lang="en-IN" dirty="0"/>
              <a:t>Network Security Infrastructure</a:t>
            </a:r>
            <a:endParaRPr lang="en-US" sz="1200" b="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en-US" sz="1200" b="0" dirty="0">
                <a:solidFill>
                  <a:srgbClr val="FF0000"/>
                </a:solidFill>
              </a:rPr>
              <a:t>12.1 </a:t>
            </a:r>
            <a:r>
              <a:rPr lang="en-GB" dirty="0"/>
              <a:t>–</a:t>
            </a:r>
            <a:r>
              <a:rPr lang="en-US" sz="1200" b="0" dirty="0">
                <a:solidFill>
                  <a:srgbClr val="FF0000"/>
                </a:solidFill>
              </a:rPr>
              <a:t> </a:t>
            </a:r>
            <a:r>
              <a:rPr lang="en-IN" sz="1200" b="0" dirty="0">
                <a:solidFill>
                  <a:srgbClr val="FF0000"/>
                </a:solidFill>
              </a:rPr>
              <a:t>Network Topologies</a:t>
            </a:r>
            <a:endParaRPr lang="en-GB" b="0" dirty="0">
              <a:solidFill>
                <a:srgbClr val="FF0000"/>
              </a:solidFill>
            </a:endParaRPr>
          </a:p>
          <a:p>
            <a:r>
              <a:rPr lang="en-GB" dirty="0"/>
              <a:t>12.1.7 – </a:t>
            </a:r>
            <a:r>
              <a:rPr lang="en-IN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Security Architectures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41589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hyperlink" Target="http://www.iptools.com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hois.net/" TargetMode="External"/><Relationship Id="rId5" Type="http://schemas.openxmlformats.org/officeDocument/2006/relationships/hyperlink" Target="http://netcraft.com/" TargetMode="External"/><Relationship Id="rId4" Type="http://schemas.openxmlformats.org/officeDocument/2006/relationships/hyperlink" Target="http://www.tamos.com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hyperlink" Target="http://www.iptools.com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eckdns.net/" TargetMode="External"/><Relationship Id="rId5" Type="http://schemas.openxmlformats.org/officeDocument/2006/relationships/hyperlink" Target="http://network-tools.com/" TargetMode="External"/><Relationship Id="rId4" Type="http://schemas.openxmlformats.org/officeDocument/2006/relationships/hyperlink" Target="http://www.dnsstuff.com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ebmaster-a.com/link-extractor-internal.php" TargetMode="External"/><Relationship Id="rId4" Type="http://schemas.openxmlformats.org/officeDocument/2006/relationships/hyperlink" Target="http://news.netcraft.com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gif"/><Relationship Id="rId4" Type="http://schemas.openxmlformats.org/officeDocument/2006/relationships/image" Target="../media/image18.gi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26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78UdORll-Q" TargetMode="External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Advanced Cybersecurity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(ACCB6000)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Monitoring and Attacking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6332" t="14654" r="5651" b="16630"/>
          <a:stretch/>
        </p:blipFill>
        <p:spPr>
          <a:xfrm>
            <a:off x="6732240" y="2595281"/>
            <a:ext cx="2285155" cy="14340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Real cyber world…</a:t>
            </a:r>
          </a:p>
          <a:p>
            <a:pPr lvl="1"/>
            <a:r>
              <a:rPr lang="en-GB" sz="2400" dirty="0" smtClean="0"/>
              <a:t>Threats… Actors… Defending Threats…</a:t>
            </a:r>
          </a:p>
          <a:p>
            <a:r>
              <a:rPr lang="en-GB" sz="2800" dirty="0" smtClean="0"/>
              <a:t>Network Infrastructure…</a:t>
            </a:r>
            <a:endParaRPr lang="en-GB" sz="2800" dirty="0"/>
          </a:p>
          <a:p>
            <a:pPr lvl="1"/>
            <a:r>
              <a:rPr lang="en-GB" sz="2400" dirty="0" smtClean="0"/>
              <a:t>Network Hierarchy, Security Architectures</a:t>
            </a:r>
          </a:p>
          <a:p>
            <a:pPr lvl="1"/>
            <a:r>
              <a:rPr lang="en-GB" sz="2400" dirty="0" smtClean="0"/>
              <a:t>Firewalls and other security Services</a:t>
            </a:r>
          </a:p>
          <a:p>
            <a:r>
              <a:rPr lang="en-GB" sz="2800" dirty="0" smtClean="0"/>
              <a:t>Tools and Attacks…</a:t>
            </a:r>
            <a:endParaRPr lang="en-GB" sz="2800" dirty="0"/>
          </a:p>
          <a:p>
            <a:pPr lvl="1"/>
            <a:r>
              <a:rPr lang="en-GB" sz="2400" dirty="0" smtClean="0"/>
              <a:t>Threats, Vulnerabilities, Risks</a:t>
            </a:r>
            <a:endParaRPr lang="en-GB" sz="2400" dirty="0"/>
          </a:p>
          <a:p>
            <a:pPr lvl="1"/>
            <a:r>
              <a:rPr lang="en-GB" sz="2400" dirty="0" smtClean="0"/>
              <a:t>Managing Risks</a:t>
            </a:r>
            <a:endParaRPr lang="en-GB" sz="2400" dirty="0"/>
          </a:p>
          <a:p>
            <a:pPr lvl="1"/>
            <a:r>
              <a:rPr lang="en-GB" sz="2400" dirty="0" smtClean="0"/>
              <a:t>Attacks: Malwares, Social Engineering..</a:t>
            </a:r>
            <a:endParaRPr lang="en-GB" sz="2400" dirty="0"/>
          </a:p>
          <a:p>
            <a:pPr lvl="1"/>
            <a:endParaRPr lang="en-GB" sz="2400" dirty="0" smtClean="0"/>
          </a:p>
          <a:p>
            <a:pPr lvl="1"/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0804" y="1208303"/>
            <a:ext cx="1931294" cy="128752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7504" y="1139588"/>
            <a:ext cx="492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INTENTIONALLY CAUSING NEGATIVE IMPACTS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6" t="6580" r="6357"/>
          <a:stretch/>
        </p:blipFill>
        <p:spPr bwMode="auto">
          <a:xfrm>
            <a:off x="7117912" y="4223829"/>
            <a:ext cx="1453019" cy="1262684"/>
          </a:xfrm>
          <a:prstGeom prst="rect">
            <a:avLst/>
          </a:prstGeom>
          <a:noFill/>
          <a:ln w="3175">
            <a:solidFill>
              <a:schemeClr val="bg1">
                <a:lumMod val="8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3376" t="13942" r="-798" b="67765"/>
          <a:stretch/>
        </p:blipFill>
        <p:spPr>
          <a:xfrm>
            <a:off x="1187624" y="1056337"/>
            <a:ext cx="6372708" cy="44608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800" y="1988840"/>
            <a:ext cx="3672408" cy="252028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Warm Up Lab</a:t>
            </a: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Attacks &amp; Defence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Security Lab Setup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Feel the Analyst!!!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Collecting Information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 smtClean="0">
                <a:solidFill>
                  <a:schemeClr val="bg1"/>
                </a:solidFill>
              </a:rPr>
              <a:t>Look, Observe and Attack</a:t>
            </a:r>
            <a:endParaRPr lang="en-GB" b="1" dirty="0">
              <a:solidFill>
                <a:schemeClr val="bg1"/>
              </a:solidFill>
            </a:endParaRPr>
          </a:p>
          <a:p>
            <a:pPr lvl="1"/>
            <a:endParaRPr lang="en-GB" b="1" dirty="0" smtClean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18341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84784"/>
            <a:ext cx="5112568" cy="3744416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Process Phase !!!</a:t>
            </a:r>
          </a:p>
          <a:p>
            <a:pPr lvl="1"/>
            <a:r>
              <a:rPr lang="en-GB" dirty="0" smtClean="0"/>
              <a:t>What is the process ?</a:t>
            </a:r>
            <a:endParaRPr lang="en-GB" dirty="0" smtClean="0"/>
          </a:p>
          <a:p>
            <a:r>
              <a:rPr lang="en-GB" dirty="0" smtClean="0"/>
              <a:t>Watch out </a:t>
            </a:r>
            <a:r>
              <a:rPr lang="en-GB" dirty="0" smtClean="0"/>
              <a:t>Phase !!!</a:t>
            </a:r>
          </a:p>
          <a:p>
            <a:pPr lvl="1"/>
            <a:r>
              <a:rPr lang="en-GB" dirty="0" smtClean="0"/>
              <a:t>Steps in Action…</a:t>
            </a:r>
          </a:p>
          <a:p>
            <a:r>
              <a:rPr lang="en-GB" dirty="0" smtClean="0"/>
              <a:t>Attack Phase !!!!</a:t>
            </a:r>
          </a:p>
          <a:p>
            <a:pPr lvl="1"/>
            <a:r>
              <a:rPr lang="en-GB" dirty="0" smtClean="0"/>
              <a:t>Lets begin </a:t>
            </a:r>
            <a:r>
              <a:rPr lang="en-GB" dirty="0" smtClean="0"/>
              <a:t>…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available tools to gain information</a:t>
            </a:r>
          </a:p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Monitoring and </a:t>
            </a:r>
            <a:r>
              <a:rPr lang="en-GB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Sniffing</a:t>
            </a:r>
            <a:endParaRPr lang="en-GB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b="1" dirty="0"/>
          </a:p>
          <a:p>
            <a:pPr lvl="1"/>
            <a:endParaRPr lang="en-GB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052736"/>
            <a:ext cx="28575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12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251520" y="3645024"/>
            <a:ext cx="30901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1" dirty="0" smtClean="0"/>
              <a:t>Understand the basics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i="1" dirty="0" smtClean="0"/>
              <a:t>To </a:t>
            </a:r>
            <a:r>
              <a:rPr lang="en-US" i="1" dirty="0" smtClean="0"/>
              <a:t>Attack</a:t>
            </a:r>
            <a:endParaRPr lang="en-US" i="1" dirty="0"/>
          </a:p>
          <a:p>
            <a:pPr lvl="1" algn="just"/>
            <a:r>
              <a:rPr lang="en-US" i="1" dirty="0" smtClean="0"/>
              <a:t>You need a </a:t>
            </a:r>
            <a:r>
              <a:rPr lang="en-US" b="1" i="1" dirty="0" smtClean="0"/>
              <a:t>MOTIVE</a:t>
            </a:r>
          </a:p>
          <a:p>
            <a:pPr lvl="1" algn="just"/>
            <a:r>
              <a:rPr lang="en-US" i="1" dirty="0" smtClean="0"/>
              <a:t>You need a </a:t>
            </a:r>
            <a:r>
              <a:rPr lang="en-US" b="1" i="1" dirty="0" smtClean="0"/>
              <a:t>METHOD</a:t>
            </a:r>
          </a:p>
          <a:p>
            <a:pPr lvl="1" algn="just"/>
            <a:r>
              <a:rPr lang="en-US" i="1" dirty="0" smtClean="0"/>
              <a:t>You need a </a:t>
            </a:r>
            <a:r>
              <a:rPr lang="en-US" b="1" i="1" dirty="0" smtClean="0"/>
              <a:t>WEAKPOINT</a:t>
            </a:r>
            <a:endParaRPr lang="en-US" b="1" i="1" dirty="0"/>
          </a:p>
        </p:txBody>
      </p:sp>
      <p:pic>
        <p:nvPicPr>
          <p:cNvPr id="3" name="Picture 2" descr="About ICT systems security and the recent ZSE websit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6" y="0"/>
            <a:ext cx="2857500" cy="1971675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 rotWithShape="1">
          <a:blip r:embed="rId3"/>
          <a:srcRect l="31525" t="6556" r="11057" b="51789"/>
          <a:stretch/>
        </p:blipFill>
        <p:spPr bwMode="auto">
          <a:xfrm>
            <a:off x="3419872" y="1628800"/>
            <a:ext cx="5328592" cy="298172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6525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192694" y="1268760"/>
            <a:ext cx="554461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Hacking </a:t>
            </a:r>
            <a:endParaRPr lang="en-US" b="1" dirty="0" smtClean="0"/>
          </a:p>
          <a:p>
            <a:pPr algn="ctr"/>
            <a:r>
              <a:rPr lang="en-US" i="1" dirty="0" smtClean="0"/>
              <a:t>(</a:t>
            </a:r>
            <a:r>
              <a:rPr lang="en-US" i="1" dirty="0"/>
              <a:t>Data theft, corporate espionage, identity theft)</a:t>
            </a:r>
          </a:p>
          <a:p>
            <a:pPr algn="ctr"/>
            <a:endParaRPr lang="en-US" dirty="0" smtClean="0"/>
          </a:p>
          <a:p>
            <a:pPr algn="ctr"/>
            <a:r>
              <a:rPr lang="en-US" b="1" dirty="0" smtClean="0"/>
              <a:t>Social </a:t>
            </a:r>
            <a:r>
              <a:rPr lang="en-US" b="1" dirty="0"/>
              <a:t>Engineering </a:t>
            </a:r>
            <a:endParaRPr lang="en-US" b="1" dirty="0" smtClean="0"/>
          </a:p>
          <a:p>
            <a:pPr algn="ctr"/>
            <a:r>
              <a:rPr lang="en-US" i="1" dirty="0" smtClean="0"/>
              <a:t>(</a:t>
            </a:r>
            <a:r>
              <a:rPr lang="en-US" i="1" dirty="0"/>
              <a:t>Spear Phishing, Phishing, traditional SE)</a:t>
            </a:r>
          </a:p>
          <a:p>
            <a:pPr algn="ctr"/>
            <a:endParaRPr lang="en-US" dirty="0" smtClean="0"/>
          </a:p>
          <a:p>
            <a:pPr algn="ctr"/>
            <a:r>
              <a:rPr lang="en-US" b="1" dirty="0" smtClean="0"/>
              <a:t>Internal attacks</a:t>
            </a:r>
          </a:p>
          <a:p>
            <a:pPr algn="ctr"/>
            <a:r>
              <a:rPr lang="en-US" i="1" dirty="0" smtClean="0"/>
              <a:t>Unauthorized </a:t>
            </a:r>
            <a:r>
              <a:rPr lang="en-US" i="1" dirty="0"/>
              <a:t>access and access </a:t>
            </a:r>
            <a:r>
              <a:rPr lang="en-US" i="1" dirty="0" smtClean="0"/>
              <a:t>control</a:t>
            </a:r>
          </a:p>
          <a:p>
            <a:pPr algn="ctr"/>
            <a:endParaRPr lang="en-US" i="1" dirty="0"/>
          </a:p>
          <a:p>
            <a:pPr algn="ctr"/>
            <a:r>
              <a:rPr lang="en-US" b="1" dirty="0"/>
              <a:t>Cloud Attacks and Breaches </a:t>
            </a:r>
            <a:endParaRPr lang="en-US" b="1" dirty="0" smtClean="0"/>
          </a:p>
          <a:p>
            <a:pPr algn="ctr"/>
            <a:r>
              <a:rPr lang="en-US" i="1" dirty="0" smtClean="0"/>
              <a:t>(</a:t>
            </a:r>
            <a:r>
              <a:rPr lang="en-US" i="1" dirty="0"/>
              <a:t>Dropbox, iCloud, OneDrive, Etc.)</a:t>
            </a:r>
          </a:p>
          <a:p>
            <a:pPr algn="ctr"/>
            <a:endParaRPr lang="en-US" dirty="0" smtClean="0"/>
          </a:p>
          <a:p>
            <a:pPr algn="ctr"/>
            <a:r>
              <a:rPr lang="en-US" b="1" i="1" dirty="0" smtClean="0"/>
              <a:t>Virus/Malware/Botnet</a:t>
            </a:r>
            <a:endParaRPr lang="en-US" b="1" i="1" dirty="0"/>
          </a:p>
          <a:p>
            <a:pPr algn="ctr"/>
            <a:r>
              <a:rPr lang="en-US" b="1" i="1" dirty="0"/>
              <a:t>Ransomware and Extortion</a:t>
            </a:r>
            <a:endParaRPr lang="en-US" b="1" i="1" dirty="0"/>
          </a:p>
        </p:txBody>
      </p:sp>
      <p:grpSp>
        <p:nvGrpSpPr>
          <p:cNvPr id="7" name="Group 6"/>
          <p:cNvGrpSpPr/>
          <p:nvPr/>
        </p:nvGrpSpPr>
        <p:grpSpPr>
          <a:xfrm>
            <a:off x="80480" y="1556792"/>
            <a:ext cx="3143013" cy="3130701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8" y="4208263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90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0" y="3235840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8282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8166" y="274638"/>
            <a:ext cx="581863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203848" y="2060067"/>
            <a:ext cx="5544616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0"/>
              </a:spcBef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dirty="0"/>
              <a:t>Attacks are generally carried out in four </a:t>
            </a:r>
            <a:r>
              <a:rPr lang="en-US" dirty="0" smtClean="0"/>
              <a:t>stages </a:t>
            </a:r>
            <a:r>
              <a:rPr lang="en-US" b="1" dirty="0" smtClean="0"/>
              <a:t>“</a:t>
            </a:r>
            <a:r>
              <a:rPr lang="en-US" b="1" dirty="0"/>
              <a:t>The Breach Quadrilateral”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Controls must be deployed within the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Typical defensive focus is on the infiltration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stage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Successful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defense is often tied to controls in the later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80480" y="1556792"/>
            <a:ext cx="3143013" cy="3130701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8" y="4208263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90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0" y="3235840"/>
                <a:ext cx="1377697" cy="3377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0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40872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– As an Attacker!!!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983933" y="1189392"/>
            <a:ext cx="6845567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/>
              <a:t>Attacker scans and attempts </a:t>
            </a:r>
            <a:r>
              <a:rPr lang="en-US" b="1" dirty="0" smtClean="0"/>
              <a:t>exploitation</a:t>
            </a:r>
            <a:r>
              <a:rPr lang="en-US" dirty="0" smtClean="0"/>
              <a:t> </a:t>
            </a:r>
            <a:r>
              <a:rPr lang="en-US" i="1" dirty="0" smtClean="0"/>
              <a:t>(if failed ~ Generally fails in the 1</a:t>
            </a:r>
            <a:r>
              <a:rPr lang="en-US" i="1" baseline="30000" dirty="0" smtClean="0"/>
              <a:t>st</a:t>
            </a:r>
            <a:r>
              <a:rPr lang="en-US" i="1" dirty="0" smtClean="0"/>
              <a:t> method)</a:t>
            </a:r>
            <a:endParaRPr lang="en-US" i="1" dirty="0"/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/>
              <a:t>Attacker utilizes social engineering against a selected population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dirty="0"/>
              <a:t>Victim(s) fall for the ruse </a:t>
            </a:r>
            <a:r>
              <a:rPr lang="en-US" b="1" dirty="0"/>
              <a:t>allowing attacker to enter the </a:t>
            </a:r>
            <a:r>
              <a:rPr lang="en-US" b="1" dirty="0" smtClean="0"/>
              <a:t>environment</a:t>
            </a:r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0" y="44624"/>
            <a:ext cx="1899232" cy="1656184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8" cy="491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9" y="4205156"/>
                <a:ext cx="1377698" cy="343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89"/>
                <a:ext cx="1377698" cy="441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1" y="3221983"/>
                <a:ext cx="1377698" cy="365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1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267744" y="3132477"/>
            <a:ext cx="5403409" cy="2127041"/>
            <a:chOff x="1190930" y="3029773"/>
            <a:chExt cx="7877002" cy="2888674"/>
          </a:xfrm>
        </p:grpSpPr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0930" y="3029773"/>
              <a:ext cx="6305550" cy="2888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Explosion 2 20"/>
            <p:cNvSpPr/>
            <p:nvPr/>
          </p:nvSpPr>
          <p:spPr>
            <a:xfrm>
              <a:off x="1870902" y="3607498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2" name="Explosion 2 21"/>
            <p:cNvSpPr/>
            <p:nvPr/>
          </p:nvSpPr>
          <p:spPr>
            <a:xfrm>
              <a:off x="2874328" y="3292833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3" name="Explosion 2 22"/>
            <p:cNvSpPr/>
            <p:nvPr/>
          </p:nvSpPr>
          <p:spPr>
            <a:xfrm>
              <a:off x="6459500" y="3151692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4" name="Explosion 2 23"/>
            <p:cNvSpPr/>
            <p:nvPr/>
          </p:nvSpPr>
          <p:spPr>
            <a:xfrm>
              <a:off x="5988720" y="3889779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5" name="Explosion 2 24"/>
            <p:cNvSpPr/>
            <p:nvPr/>
          </p:nvSpPr>
          <p:spPr>
            <a:xfrm>
              <a:off x="4214241" y="4719566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6" name="Explosion 2 25"/>
            <p:cNvSpPr/>
            <p:nvPr/>
          </p:nvSpPr>
          <p:spPr>
            <a:xfrm>
              <a:off x="3471857" y="4153797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7634463" y="3433973"/>
              <a:ext cx="1433469" cy="355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rgbClr val="FF0000"/>
                  </a:solidFill>
                </a:rPr>
                <a:t>Infiltration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6762222" y="4241243"/>
              <a:ext cx="1433469" cy="355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rgbClr val="DEA900"/>
                  </a:solidFill>
                </a:rPr>
                <a:t>Propagation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3791712" y="5483314"/>
              <a:ext cx="1433469" cy="355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chemeClr val="accent2">
                      <a:lumMod val="75000"/>
                    </a:schemeClr>
                  </a:solidFill>
                </a:rPr>
                <a:t>Aggregation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592826" y="4522152"/>
              <a:ext cx="1454030" cy="3761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1" dirty="0">
                  <a:solidFill>
                    <a:srgbClr val="0070C0"/>
                  </a:solidFill>
                </a:rPr>
                <a:t>Exfiltration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465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– As an Attacker!!!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983933" y="1189392"/>
            <a:ext cx="6845567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dirty="0" smtClean="0"/>
              <a:t>Attacker </a:t>
            </a:r>
            <a:r>
              <a:rPr lang="en-US" dirty="0"/>
              <a:t>leverages </a:t>
            </a:r>
            <a:r>
              <a:rPr lang="en-US" b="1" dirty="0"/>
              <a:t>user/system access to spread to other systems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/>
              <a:t>Attacker consolidates loot </a:t>
            </a:r>
            <a:r>
              <a:rPr lang="en-US" dirty="0"/>
              <a:t>(data, passwords, bank access, etc.)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dirty="0"/>
              <a:t>Attacker </a:t>
            </a:r>
            <a:r>
              <a:rPr lang="en-US" b="1" dirty="0"/>
              <a:t>sends data back </a:t>
            </a:r>
            <a:r>
              <a:rPr lang="en-US" dirty="0"/>
              <a:t>out of environment</a:t>
            </a:r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0" y="44624"/>
            <a:ext cx="1899232" cy="1656184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8" cy="491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9" y="4205156"/>
                <a:ext cx="1377698" cy="343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89"/>
                <a:ext cx="1377698" cy="441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1" y="3221983"/>
                <a:ext cx="1377698" cy="365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1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267744" y="3132477"/>
            <a:ext cx="5403409" cy="2127041"/>
            <a:chOff x="1190930" y="3029773"/>
            <a:chExt cx="7877002" cy="2888674"/>
          </a:xfrm>
        </p:grpSpPr>
        <p:pic>
          <p:nvPicPr>
            <p:cNvPr id="20" name="Picture 2"/>
            <p:cNvPicPr>
              <a:picLocks noChangeAspect="1" noChangeArrowheads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90930" y="3029773"/>
              <a:ext cx="6305550" cy="2888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Explosion 2 20"/>
            <p:cNvSpPr/>
            <p:nvPr/>
          </p:nvSpPr>
          <p:spPr>
            <a:xfrm>
              <a:off x="1870902" y="3607498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2" name="Explosion 2 21"/>
            <p:cNvSpPr/>
            <p:nvPr/>
          </p:nvSpPr>
          <p:spPr>
            <a:xfrm>
              <a:off x="2874328" y="3292833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3" name="Explosion 2 22"/>
            <p:cNvSpPr/>
            <p:nvPr/>
          </p:nvSpPr>
          <p:spPr>
            <a:xfrm>
              <a:off x="6459500" y="3151692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4" name="Explosion 2 23"/>
            <p:cNvSpPr/>
            <p:nvPr/>
          </p:nvSpPr>
          <p:spPr>
            <a:xfrm>
              <a:off x="5988720" y="3889779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5" name="Explosion 2 24"/>
            <p:cNvSpPr/>
            <p:nvPr/>
          </p:nvSpPr>
          <p:spPr>
            <a:xfrm>
              <a:off x="4214241" y="4719566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6" name="Explosion 2 25"/>
            <p:cNvSpPr/>
            <p:nvPr/>
          </p:nvSpPr>
          <p:spPr>
            <a:xfrm>
              <a:off x="3471857" y="4153797"/>
              <a:ext cx="345056" cy="282281"/>
            </a:xfrm>
            <a:prstGeom prst="irregularSeal2">
              <a:avLst/>
            </a:prstGeom>
            <a:solidFill>
              <a:srgbClr val="FF0000"/>
            </a:solidFill>
            <a:ln/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7634463" y="3433973"/>
              <a:ext cx="1433469" cy="355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rgbClr val="FF0000"/>
                  </a:solidFill>
                </a:rPr>
                <a:t>Infiltration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6762222" y="4241243"/>
              <a:ext cx="1433469" cy="355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rgbClr val="DEA900"/>
                  </a:solidFill>
                </a:rPr>
                <a:t>Propagation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3791712" y="5483314"/>
              <a:ext cx="1433469" cy="355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b="1" dirty="0">
                  <a:solidFill>
                    <a:schemeClr val="accent2">
                      <a:lumMod val="75000"/>
                    </a:schemeClr>
                  </a:solidFill>
                </a:rPr>
                <a:t>Aggregation</a:t>
              </a: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1592826" y="4522152"/>
              <a:ext cx="1454030" cy="3761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b="1" dirty="0">
                  <a:solidFill>
                    <a:srgbClr val="0070C0"/>
                  </a:solidFill>
                </a:rPr>
                <a:t>Exfiltration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0" y="5191609"/>
            <a:ext cx="37179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74% of targeted attack attempts use email as a vector</a:t>
            </a:r>
          </a:p>
        </p:txBody>
      </p:sp>
    </p:spTree>
    <p:extLst>
      <p:ext uri="{BB962C8B-B14F-4D97-AF65-F5344CB8AC3E}">
        <p14:creationId xmlns:p14="http://schemas.microsoft.com/office/powerpoint/2010/main" val="192994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– As an Defender!!!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983933" y="1189392"/>
            <a:ext cx="6845567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/>
              <a:t>Blacklist attacker</a:t>
            </a:r>
            <a:r>
              <a:rPr lang="en-US" dirty="0"/>
              <a:t>, add offending IP to custom IDS/SIEM alerts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/>
              <a:t>Rapid removal of emails</a:t>
            </a:r>
            <a:r>
              <a:rPr lang="en-US" dirty="0"/>
              <a:t>, add embedded outbound IP to alerts, analyze malware from attachments/website, and add custom AV </a:t>
            </a:r>
            <a:r>
              <a:rPr lang="en-US" dirty="0" smtClean="0"/>
              <a:t>alert</a:t>
            </a:r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0" y="44624"/>
            <a:ext cx="1899232" cy="1656184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8" cy="491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9" y="4205156"/>
                <a:ext cx="1377698" cy="343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89"/>
                <a:ext cx="1377698" cy="441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1" y="3221983"/>
                <a:ext cx="1377698" cy="365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1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745285" y="2523098"/>
            <a:ext cx="7877002" cy="2888674"/>
            <a:chOff x="1338411" y="3944175"/>
            <a:chExt cx="7877002" cy="2888674"/>
          </a:xfrm>
        </p:grpSpPr>
        <p:pic>
          <p:nvPicPr>
            <p:cNvPr id="33" name="Picture 2"/>
            <p:cNvPicPr>
              <a:picLocks noChangeAspect="1" noChangeArrowheads="1"/>
            </p:cNvPicPr>
            <p:nvPr/>
          </p:nvPicPr>
          <p:blipFill>
            <a:blip r:embed="rId2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8411" y="3944175"/>
              <a:ext cx="6305550" cy="2888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Explosion 2 33"/>
            <p:cNvSpPr/>
            <p:nvPr/>
          </p:nvSpPr>
          <p:spPr>
            <a:xfrm>
              <a:off x="2018383" y="4521900"/>
              <a:ext cx="345056" cy="282281"/>
            </a:xfrm>
            <a:prstGeom prst="irregularSeal2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35" name="Explosion 2 34"/>
            <p:cNvSpPr/>
            <p:nvPr/>
          </p:nvSpPr>
          <p:spPr>
            <a:xfrm>
              <a:off x="3021809" y="4207235"/>
              <a:ext cx="345056" cy="282281"/>
            </a:xfrm>
            <a:prstGeom prst="irregularSeal2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36" name="Explosion 2 35"/>
            <p:cNvSpPr/>
            <p:nvPr/>
          </p:nvSpPr>
          <p:spPr>
            <a:xfrm>
              <a:off x="6606981" y="4066094"/>
              <a:ext cx="345056" cy="282281"/>
            </a:xfrm>
            <a:prstGeom prst="irregularSeal2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37" name="Explosion 2 36"/>
            <p:cNvSpPr/>
            <p:nvPr/>
          </p:nvSpPr>
          <p:spPr>
            <a:xfrm>
              <a:off x="6136201" y="4804181"/>
              <a:ext cx="345056" cy="282281"/>
            </a:xfrm>
            <a:prstGeom prst="irregularSeal2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38" name="Explosion 2 37"/>
            <p:cNvSpPr/>
            <p:nvPr/>
          </p:nvSpPr>
          <p:spPr>
            <a:xfrm>
              <a:off x="4361722" y="5633968"/>
              <a:ext cx="345056" cy="282281"/>
            </a:xfrm>
            <a:prstGeom prst="irregularSeal2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39" name="Explosion 2 38"/>
            <p:cNvSpPr/>
            <p:nvPr/>
          </p:nvSpPr>
          <p:spPr>
            <a:xfrm>
              <a:off x="3619338" y="5068199"/>
              <a:ext cx="345056" cy="282281"/>
            </a:xfrm>
            <a:prstGeom prst="irregularSeal2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1">
              <a:schemeClr val="accent6"/>
            </a:lnRef>
            <a:fillRef idx="1003">
              <a:schemeClr val="lt2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7781943" y="4348375"/>
              <a:ext cx="143347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rgbClr val="FF0000"/>
                  </a:solidFill>
                </a:rPr>
                <a:t>Infiltration</a:t>
              </a: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6909704" y="5155645"/>
              <a:ext cx="143347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rgbClr val="DEA900"/>
                  </a:solidFill>
                </a:rPr>
                <a:t>Propagation</a:t>
              </a: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3939193" y="6400534"/>
              <a:ext cx="143347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chemeClr val="accent2">
                      <a:lumMod val="75000"/>
                    </a:schemeClr>
                  </a:solidFill>
                </a:rPr>
                <a:t>Aggregation</a:t>
              </a: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1809135" y="5436554"/>
              <a:ext cx="1385202" cy="3139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b="1" dirty="0">
                  <a:solidFill>
                    <a:srgbClr val="0070C0"/>
                  </a:solidFill>
                </a:rPr>
                <a:t>Exfiltration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3803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– As an Defender!!!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625106" y="2065263"/>
            <a:ext cx="684556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 smtClean="0"/>
              <a:t>Isolate/rebuild </a:t>
            </a:r>
            <a:r>
              <a:rPr lang="en-US" b="1" dirty="0"/>
              <a:t>systems</a:t>
            </a:r>
            <a:r>
              <a:rPr lang="en-US" dirty="0"/>
              <a:t>, password resets for affected users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/>
              <a:t>Mass password resets</a:t>
            </a:r>
            <a:r>
              <a:rPr lang="en-US" dirty="0"/>
              <a:t>, 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 smtClean="0"/>
              <a:t>Network </a:t>
            </a:r>
            <a:r>
              <a:rPr lang="en-US" b="1" dirty="0"/>
              <a:t>isolation</a:t>
            </a:r>
            <a:r>
              <a:rPr lang="en-US" dirty="0"/>
              <a:t>, limitation to data stores</a:t>
            </a:r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 smtClean="0"/>
              <a:t>Emergency </a:t>
            </a:r>
            <a:r>
              <a:rPr lang="en-US" b="1" dirty="0"/>
              <a:t>exfiltration </a:t>
            </a:r>
            <a:r>
              <a:rPr lang="en-US" dirty="0"/>
              <a:t>changes, </a:t>
            </a:r>
            <a:endParaRPr lang="en-US" dirty="0" smtClean="0"/>
          </a:p>
          <a:p>
            <a:pPr marL="285750" indent="-285750" algn="just">
              <a:spcBef>
                <a:spcPts val="600"/>
              </a:spcBef>
              <a:buFont typeface="Wingdings" panose="05000000000000000000" pitchFamily="2" charset="2"/>
              <a:buChar char="Ø"/>
            </a:pPr>
            <a:r>
              <a:rPr lang="en-US" b="1" dirty="0" smtClean="0"/>
              <a:t>Retroactive </a:t>
            </a:r>
            <a:r>
              <a:rPr lang="en-US" b="1" dirty="0"/>
              <a:t>analysis of offending internal and external IPs</a:t>
            </a:r>
            <a:r>
              <a:rPr lang="en-US" dirty="0"/>
              <a:t>, initiation of full breach response process</a:t>
            </a:r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0" y="44624"/>
            <a:ext cx="1899232" cy="1656184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8" cy="491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9" y="4205156"/>
                <a:ext cx="1377698" cy="343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89"/>
                <a:ext cx="1377698" cy="441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1" y="3221983"/>
                <a:ext cx="1377698" cy="365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1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5430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258" y="274638"/>
            <a:ext cx="6755542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Process Phase – As an Defender!!!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625106" y="2065263"/>
            <a:ext cx="684556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i="1" dirty="0"/>
              <a:t>Basic Security Elements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i="1" dirty="0"/>
              <a:t>Confidentiality </a:t>
            </a:r>
            <a:r>
              <a:rPr lang="en-US" b="1" i="1" dirty="0"/>
              <a:t>(Privacy)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i="1" dirty="0"/>
              <a:t>Integrity </a:t>
            </a:r>
            <a:r>
              <a:rPr lang="en-US" b="1" i="1" dirty="0"/>
              <a:t>(Trustworthy)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i="1" dirty="0"/>
              <a:t>Availability </a:t>
            </a:r>
            <a:r>
              <a:rPr lang="en-US" b="1" i="1" dirty="0"/>
              <a:t>(When required)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i="1" dirty="0"/>
              <a:t>Authenticity (</a:t>
            </a:r>
            <a:r>
              <a:rPr lang="en-US" b="1" i="1" dirty="0"/>
              <a:t>Genuine</a:t>
            </a:r>
            <a:r>
              <a:rPr lang="en-US" i="1" dirty="0"/>
              <a:t>)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i="1" dirty="0"/>
              <a:t>Non-Repudiation (</a:t>
            </a:r>
            <a:r>
              <a:rPr lang="en-US" b="1" i="1" dirty="0"/>
              <a:t>Evidence/ Guarantee)</a:t>
            </a:r>
            <a:r>
              <a:rPr lang="en-US" i="1" dirty="0"/>
              <a:t> – Like sender can’t say I didn’t send and receiver can’t say I didn’t receive)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0" y="44624"/>
            <a:ext cx="1899232" cy="1656184"/>
            <a:chOff x="1124187" y="3090995"/>
            <a:chExt cx="3143013" cy="3130701"/>
          </a:xfrm>
        </p:grpSpPr>
        <p:grpSp>
          <p:nvGrpSpPr>
            <p:cNvPr id="9" name="Group 8"/>
            <p:cNvGrpSpPr>
              <a:grpSpLocks noChangeAspect="1"/>
            </p:cNvGrpSpPr>
            <p:nvPr/>
          </p:nvGrpSpPr>
          <p:grpSpPr>
            <a:xfrm>
              <a:off x="1124187" y="3090995"/>
              <a:ext cx="3143013" cy="3130701"/>
              <a:chOff x="-2372690" y="2604468"/>
              <a:chExt cx="2653106" cy="2642713"/>
            </a:xfrm>
          </p:grpSpPr>
          <p:sp>
            <p:nvSpPr>
              <p:cNvPr id="11" name="Bent Arrow 10"/>
              <p:cNvSpPr/>
              <p:nvPr/>
            </p:nvSpPr>
            <p:spPr>
              <a:xfrm>
                <a:off x="-2220421" y="2604468"/>
                <a:ext cx="929543" cy="1901951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1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Bent Arrow 11"/>
              <p:cNvSpPr/>
              <p:nvPr/>
            </p:nvSpPr>
            <p:spPr>
              <a:xfrm rot="16200000">
                <a:off x="-1886485" y="3683892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Bent Arrow 12"/>
              <p:cNvSpPr/>
              <p:nvPr/>
            </p:nvSpPr>
            <p:spPr>
              <a:xfrm rot="10800000">
                <a:off x="-803732" y="3345229"/>
                <a:ext cx="929543" cy="1901952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99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Bent Arrow 13"/>
              <p:cNvSpPr/>
              <p:nvPr/>
            </p:nvSpPr>
            <p:spPr>
              <a:xfrm rot="5400000">
                <a:off x="-1135332" y="2266237"/>
                <a:ext cx="929543" cy="1901953"/>
              </a:xfrm>
              <a:prstGeom prst="bentArrow">
                <a:avLst>
                  <a:gd name="adj1" fmla="val 48276"/>
                  <a:gd name="adj2" fmla="val 40517"/>
                  <a:gd name="adj3" fmla="val 33620"/>
                  <a:gd name="adj4" fmla="val 43750"/>
                </a:avLst>
              </a:prstGeom>
              <a:solidFill>
                <a:srgbClr val="FF0000"/>
              </a:solidFill>
              <a:ln>
                <a:noFill/>
              </a:ln>
              <a:effectLst/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en-US" sz="20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TextBox 14"/>
              <p:cNvSpPr txBox="1"/>
              <p:nvPr/>
            </p:nvSpPr>
            <p:spPr>
              <a:xfrm>
                <a:off x="-1261331" y="2803899"/>
                <a:ext cx="1377698" cy="491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400" dirty="0">
                    <a:solidFill>
                      <a:schemeClr val="bg1"/>
                    </a:solidFill>
                  </a:rPr>
                  <a:t>Infiltration</a:t>
                </a:r>
              </a:p>
            </p:txBody>
          </p:sp>
          <p:sp>
            <p:nvSpPr>
              <p:cNvPr id="16" name="TextBox 15"/>
              <p:cNvSpPr txBox="1"/>
              <p:nvPr/>
            </p:nvSpPr>
            <p:spPr>
              <a:xfrm rot="5400000">
                <a:off x="-791369" y="4205156"/>
                <a:ext cx="1377698" cy="3439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>
                    <a:solidFill>
                      <a:schemeClr val="bg1"/>
                    </a:solidFill>
                  </a:rPr>
                  <a:t>Propagation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-2109218" y="4662989"/>
                <a:ext cx="1377698" cy="441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solidFill>
                      <a:schemeClr val="bg1"/>
                    </a:solidFill>
                  </a:rPr>
                  <a:t>Aggregation</a:t>
                </a:r>
              </a:p>
            </p:txBody>
          </p:sp>
          <p:sp>
            <p:nvSpPr>
              <p:cNvPr id="18" name="TextBox 17"/>
              <p:cNvSpPr txBox="1"/>
              <p:nvPr/>
            </p:nvSpPr>
            <p:spPr>
              <a:xfrm rot="16200000">
                <a:off x="-2689751" y="3221983"/>
                <a:ext cx="1377698" cy="3654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100" dirty="0">
                    <a:solidFill>
                      <a:schemeClr val="bg1"/>
                    </a:solidFill>
                  </a:rPr>
                  <a:t>Exfiltration</a:t>
                </a:r>
              </a:p>
            </p:txBody>
          </p:sp>
        </p:grpSp>
        <p:sp>
          <p:nvSpPr>
            <p:cNvPr id="10" name="Right Arrow 9"/>
            <p:cNvSpPr/>
            <p:nvPr/>
          </p:nvSpPr>
          <p:spPr>
            <a:xfrm>
              <a:off x="1836224" y="3093663"/>
              <a:ext cx="569535" cy="877546"/>
            </a:xfrm>
            <a:prstGeom prst="rightArrow">
              <a:avLst>
                <a:gd name="adj1" fmla="val 60572"/>
                <a:gd name="adj2" fmla="val 64992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90814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979713" y="1100572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i="1" dirty="0" smtClean="0"/>
              <a:t>Data Gathering….</a:t>
            </a:r>
            <a:endParaRPr lang="en-US" b="1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/>
          <a:srcRect l="30596" t="16359" r="28833" b="10311"/>
          <a:stretch/>
        </p:blipFill>
        <p:spPr>
          <a:xfrm>
            <a:off x="5148064" y="971029"/>
            <a:ext cx="3959017" cy="4200266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1765520" y="1510189"/>
            <a:ext cx="32772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i="1" dirty="0" smtClean="0"/>
              <a:t>Seriously</a:t>
            </a:r>
            <a:r>
              <a:rPr lang="en-US" b="1" i="1" dirty="0" smtClean="0"/>
              <a:t>??? Why should I gather information? </a:t>
            </a:r>
            <a:endParaRPr lang="en-US" b="1" i="1" dirty="0"/>
          </a:p>
        </p:txBody>
      </p:sp>
      <p:sp>
        <p:nvSpPr>
          <p:cNvPr id="21" name="Rectangle 20"/>
          <p:cNvSpPr/>
          <p:nvPr/>
        </p:nvSpPr>
        <p:spPr>
          <a:xfrm>
            <a:off x="423763" y="2276872"/>
            <a:ext cx="4508277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b="1" i="1" dirty="0" smtClean="0"/>
              <a:t>Where should I ge</a:t>
            </a:r>
            <a:r>
              <a:rPr lang="en-US" b="1" i="1" dirty="0" smtClean="0"/>
              <a:t>t useful </a:t>
            </a:r>
            <a:r>
              <a:rPr lang="en-US" b="1" i="1" dirty="0" smtClean="0"/>
              <a:t>information?  </a:t>
            </a:r>
            <a:r>
              <a:rPr lang="en-US" i="1" dirty="0" smtClean="0"/>
              <a:t>(Anywhere!!! Everywhere!!!)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Google </a:t>
            </a:r>
            <a:r>
              <a:rPr lang="en-GB" i="1" dirty="0"/>
              <a:t>Alerts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/>
              <a:t>Job </a:t>
            </a:r>
            <a:r>
              <a:rPr lang="en-GB" i="1" dirty="0" smtClean="0"/>
              <a:t>portal websites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Social Media websites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www.anywho.com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www.whois.com</a:t>
            </a:r>
            <a:endParaRPr lang="en-GB" i="1" dirty="0"/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https</a:t>
            </a:r>
            <a:r>
              <a:rPr lang="en-GB" i="1" dirty="0"/>
              <a:t>://www.netcraft.com/</a:t>
            </a:r>
            <a:endParaRPr lang="en-GB" i="1" dirty="0" smtClean="0"/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https</a:t>
            </a:r>
            <a:r>
              <a:rPr lang="en-GB" i="1" dirty="0"/>
              <a:t>://archive.org/web/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GB" i="1" dirty="0" smtClean="0"/>
              <a:t>www.hackthissite.com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9504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67544" y="2501064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b="1" dirty="0" err="1"/>
              <a:t>Footprinting</a:t>
            </a:r>
            <a:r>
              <a:rPr lang="en-US" dirty="0"/>
              <a:t> is the process of </a:t>
            </a:r>
            <a:r>
              <a:rPr lang="en-US" b="1" i="1" u="sng" dirty="0">
                <a:solidFill>
                  <a:schemeClr val="tx2">
                    <a:lumMod val="75000"/>
                  </a:schemeClr>
                </a:solidFill>
              </a:rPr>
              <a:t>accumulating data regarding a specific network environment for the purpose of revealing system vulnerabilities</a:t>
            </a:r>
            <a:r>
              <a:rPr lang="en-US" dirty="0"/>
              <a:t>.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b="1" dirty="0" smtClean="0"/>
              <a:t>Reconnaissance</a:t>
            </a:r>
            <a:r>
              <a:rPr lang="en-US" dirty="0" smtClean="0"/>
              <a:t> </a:t>
            </a:r>
            <a:r>
              <a:rPr lang="en-US" dirty="0"/>
              <a:t>is the process of gathering data or a preliminary inspection of an area of interest over a short period of time.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objective is to </a:t>
            </a:r>
            <a:r>
              <a:rPr lang="en-US" b="1" dirty="0"/>
              <a:t>map the target network </a:t>
            </a:r>
            <a:r>
              <a:rPr lang="en-US" dirty="0"/>
              <a:t>or collect all possible information about the intended target by probing the target network completely</a:t>
            </a:r>
            <a:r>
              <a:rPr lang="en-US" dirty="0" smtClean="0"/>
              <a:t>.</a:t>
            </a:r>
            <a:endParaRPr lang="en-US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01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67544" y="2501064"/>
            <a:ext cx="381642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External </a:t>
            </a:r>
            <a:r>
              <a:rPr lang="en-US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Footprinting</a:t>
            </a:r>
            <a:endPara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i="1" dirty="0">
                <a:latin typeface="Bookman Old Style" pitchFamily="18" charset="0"/>
              </a:rPr>
              <a:t>Identify External Ranges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i="1" dirty="0">
                <a:latin typeface="Bookman Old Style" pitchFamily="18" charset="0"/>
              </a:rPr>
              <a:t>Passive, and </a:t>
            </a:r>
            <a:r>
              <a:rPr lang="en-US" i="1" dirty="0" smtClean="0">
                <a:latin typeface="Bookman Old Style" pitchFamily="18" charset="0"/>
              </a:rPr>
              <a:t>Active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endParaRPr lang="en-US" i="1" dirty="0">
              <a:latin typeface="Bookman Old Style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Internal </a:t>
            </a:r>
            <a:r>
              <a:rPr lang="en-US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Footprinting</a:t>
            </a:r>
            <a:endPara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i="1" dirty="0">
                <a:latin typeface="Bookman Old Style" pitchFamily="18" charset="0"/>
              </a:rPr>
              <a:t>Identify Internal Ranges</a:t>
            </a:r>
          </a:p>
          <a:p>
            <a:pPr marL="742950" lvl="1" indent="-285750">
              <a:buFont typeface="Wingdings" panose="05000000000000000000" pitchFamily="2" charset="2"/>
              <a:buChar char="q"/>
            </a:pPr>
            <a:r>
              <a:rPr lang="en-US" i="1" dirty="0">
                <a:latin typeface="Bookman Old Style" pitchFamily="18" charset="0"/>
              </a:rPr>
              <a:t>Passive, and Active</a:t>
            </a:r>
            <a:endParaRPr lang="en-US" i="1" dirty="0">
              <a:latin typeface="Bookman Old Style" pitchFamily="18" charset="0"/>
            </a:endParaRPr>
          </a:p>
        </p:txBody>
      </p:sp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211960" y="2336880"/>
            <a:ext cx="483966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Clr>
                <a:srgbClr val="FF0000"/>
              </a:buClr>
            </a:pPr>
            <a:r>
              <a:rPr lang="en-US" i="1" dirty="0">
                <a:latin typeface="Bookman Old Style" pitchFamily="18" charset="0"/>
              </a:rPr>
              <a:t>The major goals of intelligence gathering during a penetration test is to determine hosts which will be in scope.</a:t>
            </a:r>
            <a:r>
              <a:rPr lang="en-US" sz="2400" dirty="0">
                <a:latin typeface="Bookman Old Style" pitchFamily="18" charset="0"/>
              </a:rPr>
              <a:t> </a:t>
            </a:r>
            <a:endParaRPr lang="en-US" sz="2400" dirty="0" smtClean="0">
              <a:latin typeface="Bookman Old Style" pitchFamily="18" charset="0"/>
            </a:endParaRPr>
          </a:p>
          <a:p>
            <a:pPr algn="just">
              <a:buClr>
                <a:srgbClr val="FF0000"/>
              </a:buClr>
            </a:pPr>
            <a:endParaRPr lang="en-US" sz="2400" dirty="0">
              <a:latin typeface="Bookman Old Style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sz="1600" dirty="0"/>
              <a:t>Recognize the </a:t>
            </a:r>
            <a:r>
              <a:rPr lang="en-US" sz="1600" b="1" i="1" dirty="0"/>
              <a:t>role of search engines</a:t>
            </a:r>
            <a:r>
              <a:rPr lang="en-US" sz="1600" dirty="0"/>
              <a:t>.</a:t>
            </a:r>
            <a:endParaRPr lang="en-GB" sz="1600" dirty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sz="1600" dirty="0"/>
              <a:t>Understand the </a:t>
            </a:r>
            <a:r>
              <a:rPr lang="en-US" sz="1600" b="1" i="1" dirty="0"/>
              <a:t>role of financial Websites</a:t>
            </a:r>
            <a:r>
              <a:rPr lang="en-US" sz="1600" dirty="0"/>
              <a:t>.</a:t>
            </a:r>
            <a:endParaRPr lang="en-GB" sz="1600" dirty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sz="1600" dirty="0"/>
              <a:t>Understand </a:t>
            </a:r>
            <a:r>
              <a:rPr lang="en-US" sz="1600" b="1" i="1" dirty="0"/>
              <a:t>competitive intelligence and its need</a:t>
            </a:r>
            <a:r>
              <a:rPr lang="en-US" sz="1600" dirty="0"/>
              <a:t>.</a:t>
            </a:r>
            <a:endParaRPr lang="en-GB" sz="1600" dirty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sz="1600" dirty="0"/>
              <a:t>Understand </a:t>
            </a:r>
            <a:r>
              <a:rPr lang="en-US" sz="1600" b="1" i="1" dirty="0" err="1"/>
              <a:t>Whois</a:t>
            </a:r>
            <a:r>
              <a:rPr lang="en-US" sz="1600" dirty="0"/>
              <a:t>.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1600" dirty="0"/>
              <a:t>Learn </a:t>
            </a:r>
            <a:r>
              <a:rPr lang="en-US" sz="1600" b="1" i="1" dirty="0"/>
              <a:t>different types of DNS records.</a:t>
            </a:r>
            <a:endParaRPr lang="en-US" sz="1400" b="1" i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696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95536" y="2334272"/>
            <a:ext cx="4320480" cy="27997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US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you can do by </a:t>
            </a:r>
            <a:r>
              <a:rPr lang="en-US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footprinting</a:t>
            </a:r>
            <a:r>
              <a:rPr lang="en-US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Domain name</a:t>
            </a:r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Internet domain names</a:t>
            </a:r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blocks</a:t>
            </a:r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 addresses of the reachable systems</a:t>
            </a:r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Rogue Websites/ private </a:t>
            </a:r>
            <a:r>
              <a:rPr lang="en-US" b="1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Websites</a:t>
            </a:r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644008" y="2196853"/>
            <a:ext cx="4248472" cy="3091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TCP and UDP services running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Networking protocols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VPN points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ACLs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IDSes</a:t>
            </a: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running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Analog/digital telephone numbers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Authentication mechanisms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14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12876" y="1830431"/>
            <a:ext cx="4320480" cy="2626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en-US" dirty="0" smtClean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print out foot?</a:t>
            </a:r>
          </a:p>
          <a:p>
            <a:pPr lvl="0"/>
            <a:endParaRPr lang="en-US" dirty="0" smtClean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 </a:t>
            </a: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gathering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Determining network range 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active machines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Finding open ports and applications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 fingerprinting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Fingerprinting services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US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Mapping the network</a:t>
            </a:r>
            <a:endParaRPr lang="en-GB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150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95536" y="2005147"/>
            <a:ext cx="8101408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 smtClean="0"/>
              <a:t>Open </a:t>
            </a:r>
            <a:r>
              <a:rPr lang="en-US" sz="1600" b="1" dirty="0"/>
              <a:t>source or passive information </a:t>
            </a:r>
            <a:r>
              <a:rPr lang="en-US" sz="1600" b="1" dirty="0" smtClean="0"/>
              <a:t>gathering</a:t>
            </a:r>
            <a:endParaRPr lang="en-US" sz="1600" dirty="0" smtClean="0"/>
          </a:p>
          <a:p>
            <a:pPr lvl="0" algn="ctr"/>
            <a:r>
              <a:rPr lang="en-US" sz="1600" dirty="0" smtClean="0"/>
              <a:t>Gathers </a:t>
            </a:r>
            <a:r>
              <a:rPr lang="en-US" sz="1600" dirty="0"/>
              <a:t>information regarding a target from the publicity accessible sources</a:t>
            </a:r>
            <a:r>
              <a:rPr lang="en-US" sz="1600" dirty="0" smtClean="0"/>
              <a:t>.</a:t>
            </a:r>
          </a:p>
          <a:p>
            <a:pPr lvl="0" algn="ctr"/>
            <a:endParaRPr lang="en-GB" sz="1600" dirty="0"/>
          </a:p>
          <a:p>
            <a:pPr lvl="0" algn="ctr"/>
            <a:r>
              <a:rPr lang="en-US" sz="1600" b="1" dirty="0"/>
              <a:t>Active information </a:t>
            </a:r>
            <a:r>
              <a:rPr lang="en-US" sz="1600" b="1" dirty="0" smtClean="0"/>
              <a:t>gathering </a:t>
            </a:r>
          </a:p>
          <a:p>
            <a:pPr lvl="0" algn="ctr"/>
            <a:r>
              <a:rPr lang="en-US" sz="1600" dirty="0" smtClean="0"/>
              <a:t>Collects </a:t>
            </a:r>
            <a:r>
              <a:rPr lang="en-US" sz="1600" dirty="0"/>
              <a:t>information via social engineering on-site visits, interviews, and questionnaires.</a:t>
            </a:r>
            <a:endParaRPr lang="en-GB" sz="1600" dirty="0"/>
          </a:p>
          <a:p>
            <a:pPr lvl="0" algn="ctr"/>
            <a:endParaRPr lang="en-US" sz="1600" b="1" dirty="0" smtClean="0"/>
          </a:p>
          <a:p>
            <a:pPr lvl="0" algn="ctr"/>
            <a:r>
              <a:rPr lang="en-US" sz="1600" b="1" dirty="0" smtClean="0"/>
              <a:t>Anonymous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  <a:p>
            <a:pPr lvl="0" algn="ctr"/>
            <a:r>
              <a:rPr lang="en-US" sz="1600" dirty="0" smtClean="0"/>
              <a:t>Collects </a:t>
            </a:r>
            <a:r>
              <a:rPr lang="en-US" sz="1600" dirty="0"/>
              <a:t>information from sources where it is not possible to identify or trace the author of the information.</a:t>
            </a:r>
            <a:endParaRPr lang="en-GB" sz="1600" dirty="0"/>
          </a:p>
          <a:p>
            <a:pPr lvl="0" algn="ctr"/>
            <a:endParaRPr lang="en-US" sz="1600" b="1" dirty="0" smtClean="0"/>
          </a:p>
          <a:p>
            <a:pPr lvl="0" algn="ctr"/>
            <a:r>
              <a:rPr lang="en-US" sz="1600" b="1" dirty="0" smtClean="0"/>
              <a:t>Pseudonymous </a:t>
            </a:r>
            <a:r>
              <a:rPr lang="en-US" sz="1600" b="1" dirty="0" err="1" smtClean="0"/>
              <a:t>footprinting</a:t>
            </a:r>
            <a:r>
              <a:rPr lang="en-US" sz="1600" dirty="0" smtClean="0"/>
              <a:t> </a:t>
            </a:r>
          </a:p>
          <a:p>
            <a:pPr lvl="0" algn="ctr"/>
            <a:r>
              <a:rPr lang="en-US" sz="1600" dirty="0" smtClean="0"/>
              <a:t>Gathers </a:t>
            </a:r>
            <a:r>
              <a:rPr lang="en-US" sz="1600" dirty="0"/>
              <a:t>information that might be published under a different name in an attempt to preserve privacy</a:t>
            </a:r>
            <a:r>
              <a:rPr lang="en-US" sz="1600" dirty="0" smtClean="0"/>
              <a:t>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8256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467544" y="2246031"/>
            <a:ext cx="810140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 smtClean="0"/>
              <a:t>Organizational </a:t>
            </a:r>
            <a:r>
              <a:rPr lang="en-US" sz="1600" b="1" dirty="0"/>
              <a:t>or private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  <a:p>
            <a:pPr lvl="0" algn="ctr"/>
            <a:r>
              <a:rPr lang="en-US" sz="1600" dirty="0" smtClean="0"/>
              <a:t>Gathers </a:t>
            </a:r>
            <a:r>
              <a:rPr lang="en-US" sz="1600" dirty="0"/>
              <a:t>information from an organization's web-based calendar and email services.</a:t>
            </a:r>
            <a:endParaRPr lang="en-GB" sz="1600" dirty="0"/>
          </a:p>
          <a:p>
            <a:pPr lvl="0" algn="ctr"/>
            <a:endParaRPr lang="en-US" sz="1600" b="1" dirty="0" smtClean="0"/>
          </a:p>
          <a:p>
            <a:pPr lvl="0" algn="ctr"/>
            <a:r>
              <a:rPr lang="en-US" sz="1600" b="1" dirty="0" smtClean="0"/>
              <a:t>Internet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  <a:p>
            <a:pPr lvl="0" algn="ctr"/>
            <a:r>
              <a:rPr lang="en-US" sz="1600" dirty="0" smtClean="0"/>
              <a:t>Gathers </a:t>
            </a:r>
            <a:r>
              <a:rPr lang="en-US" sz="1600" dirty="0"/>
              <a:t>information regarding a target from the Internet</a:t>
            </a:r>
            <a:r>
              <a:rPr lang="en-US" sz="1600" dirty="0" smtClean="0"/>
              <a:t>.</a:t>
            </a:r>
          </a:p>
          <a:p>
            <a:pPr lvl="0" algn="ctr"/>
            <a:endParaRPr lang="en-GB" sz="1600" dirty="0"/>
          </a:p>
          <a:p>
            <a:pPr lvl="0" algn="ctr"/>
            <a:r>
              <a:rPr lang="en-US" sz="1600" b="1" dirty="0"/>
              <a:t>Competitive </a:t>
            </a:r>
            <a:r>
              <a:rPr lang="en-US" sz="1600" b="1" dirty="0" err="1" smtClean="0"/>
              <a:t>footprinting</a:t>
            </a:r>
            <a:r>
              <a:rPr lang="en-US" sz="1600" dirty="0" smtClean="0"/>
              <a:t> </a:t>
            </a:r>
          </a:p>
          <a:p>
            <a:pPr lvl="0" algn="ctr"/>
            <a:r>
              <a:rPr lang="en-US" sz="1600" dirty="0" smtClean="0"/>
              <a:t>Gathers </a:t>
            </a:r>
            <a:r>
              <a:rPr lang="en-US" sz="1600" dirty="0"/>
              <a:t>information on when the company began, how it developed, where resources are placed and who controls those resources</a:t>
            </a:r>
            <a:r>
              <a:rPr lang="en-US" sz="1600" dirty="0" smtClean="0"/>
              <a:t>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0781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23528" y="2272090"/>
            <a:ext cx="8568952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/>
              <a:t>WHOIS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  <a:p>
            <a:pPr lvl="0" algn="ctr"/>
            <a:r>
              <a:rPr lang="en-US" sz="1600" dirty="0" smtClean="0"/>
              <a:t>Is </a:t>
            </a:r>
            <a:r>
              <a:rPr lang="en-US" sz="1600" dirty="0"/>
              <a:t>the quick way to get technical and administrative contacts (phone, e-mail, location) as well as Domain Name Servers, </a:t>
            </a:r>
            <a:r>
              <a:rPr lang="en-US" sz="1600" dirty="0" err="1"/>
              <a:t>NetRange</a:t>
            </a:r>
            <a:r>
              <a:rPr lang="en-US" sz="1600" dirty="0"/>
              <a:t>, etc</a:t>
            </a:r>
            <a:r>
              <a:rPr lang="en-US" sz="1600" dirty="0" smtClean="0"/>
              <a:t>.</a:t>
            </a:r>
          </a:p>
          <a:p>
            <a:pPr lvl="0" algn="ctr"/>
            <a:endParaRPr lang="en-US" sz="1600" dirty="0"/>
          </a:p>
          <a:p>
            <a:pPr lvl="0" algn="ctr"/>
            <a:r>
              <a:rPr lang="en-US" u="sng" dirty="0">
                <a:hlinkClick r:id="rId4"/>
              </a:rPr>
              <a:t>http://www.tamos.com</a:t>
            </a:r>
            <a:r>
              <a:rPr lang="en-US" dirty="0"/>
              <a:t> </a:t>
            </a:r>
            <a:endParaRPr lang="en-GB" dirty="0"/>
          </a:p>
          <a:p>
            <a:pPr lvl="0" algn="ctr"/>
            <a:r>
              <a:rPr lang="en-US" u="sng" dirty="0">
                <a:hlinkClick r:id="rId5"/>
              </a:rPr>
              <a:t>http://netcraft.com</a:t>
            </a:r>
            <a:r>
              <a:rPr lang="en-US" dirty="0"/>
              <a:t> </a:t>
            </a:r>
            <a:endParaRPr lang="en-GB" dirty="0"/>
          </a:p>
          <a:p>
            <a:pPr lvl="0" algn="ctr"/>
            <a:r>
              <a:rPr lang="en-US" u="sng" dirty="0">
                <a:hlinkClick r:id="rId6"/>
              </a:rPr>
              <a:t>http://www.whois.net</a:t>
            </a:r>
            <a:r>
              <a:rPr lang="en-US" dirty="0"/>
              <a:t> </a:t>
            </a:r>
            <a:endParaRPr lang="en-GB" dirty="0"/>
          </a:p>
          <a:p>
            <a:pPr lvl="0" algn="ctr"/>
            <a:r>
              <a:rPr lang="en-US" u="sng" dirty="0">
                <a:hlinkClick r:id="rId7"/>
              </a:rPr>
              <a:t>http://www.iptools.com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13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29406" y="1844824"/>
            <a:ext cx="8568952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 smtClean="0"/>
              <a:t>DNS </a:t>
            </a:r>
            <a:r>
              <a:rPr lang="en-US" sz="1600" b="1" dirty="0" err="1" smtClean="0"/>
              <a:t>footprinting</a:t>
            </a:r>
            <a:r>
              <a:rPr lang="en-US" sz="1600" dirty="0" smtClean="0"/>
              <a:t> </a:t>
            </a:r>
          </a:p>
          <a:p>
            <a:pPr lvl="0" algn="ctr"/>
            <a:r>
              <a:rPr lang="en-US" sz="1600" dirty="0" smtClean="0"/>
              <a:t>Takes </a:t>
            </a:r>
            <a:r>
              <a:rPr lang="en-US" sz="1600" dirty="0"/>
              <a:t>place when a hacker obtains DNS zone information from the DNS server to gather naming and IP information for resources within the network</a:t>
            </a:r>
            <a:r>
              <a:rPr lang="en-US" sz="1600" dirty="0" smtClean="0"/>
              <a:t>.</a:t>
            </a:r>
          </a:p>
          <a:p>
            <a:pPr lvl="0" algn="ctr"/>
            <a:endParaRPr lang="en-US" sz="1600" dirty="0"/>
          </a:p>
          <a:p>
            <a:pPr lvl="0" algn="ctr"/>
            <a:r>
              <a:rPr lang="en-US" u="sng" dirty="0">
                <a:hlinkClick r:id="rId4"/>
              </a:rPr>
              <a:t>http://www.dnsstuff.com</a:t>
            </a:r>
            <a:r>
              <a:rPr lang="en-US" dirty="0"/>
              <a:t> </a:t>
            </a:r>
            <a:endParaRPr lang="en-GB" dirty="0"/>
          </a:p>
          <a:p>
            <a:pPr lvl="0" algn="ctr"/>
            <a:r>
              <a:rPr lang="en-US" u="sng" dirty="0">
                <a:hlinkClick r:id="rId5"/>
              </a:rPr>
              <a:t>http://network-tools.com</a:t>
            </a:r>
            <a:endParaRPr lang="en-GB" dirty="0"/>
          </a:p>
          <a:p>
            <a:pPr lvl="0" algn="ctr"/>
            <a:r>
              <a:rPr lang="en-US" u="sng" dirty="0">
                <a:hlinkClick r:id="rId6"/>
              </a:rPr>
              <a:t>http://www.checkdns.net</a:t>
            </a:r>
            <a:endParaRPr lang="en-GB" dirty="0"/>
          </a:p>
          <a:p>
            <a:pPr lvl="0" algn="ctr"/>
            <a:r>
              <a:rPr lang="en-US" u="sng" dirty="0">
                <a:hlinkClick r:id="rId7"/>
              </a:rPr>
              <a:t>http://</a:t>
            </a:r>
            <a:r>
              <a:rPr lang="en-US" u="sng" dirty="0" smtClean="0">
                <a:hlinkClick r:id="rId7"/>
              </a:rPr>
              <a:t>www.iptools.com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87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29406" y="1844824"/>
            <a:ext cx="856895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 smtClean="0"/>
              <a:t>Network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  <a:p>
            <a:pPr lvl="0" algn="ctr"/>
            <a:r>
              <a:rPr lang="en-US" sz="1600" dirty="0" smtClean="0"/>
              <a:t>Collects </a:t>
            </a:r>
            <a:r>
              <a:rPr lang="en-US" sz="1600" dirty="0"/>
              <a:t>information about a company's network. </a:t>
            </a:r>
            <a:endParaRPr lang="en-US" sz="1600" dirty="0" smtClean="0"/>
          </a:p>
          <a:p>
            <a:pPr lvl="0" algn="ctr"/>
            <a:r>
              <a:rPr lang="en-US" sz="1600" dirty="0" smtClean="0"/>
              <a:t>Active </a:t>
            </a:r>
            <a:r>
              <a:rPr lang="en-US" sz="1600" dirty="0"/>
              <a:t>and passive are two types of network </a:t>
            </a:r>
            <a:r>
              <a:rPr lang="en-US" sz="1600" dirty="0" err="1"/>
              <a:t>footprinting</a:t>
            </a:r>
            <a:r>
              <a:rPr lang="en-US" sz="1600" dirty="0"/>
              <a:t>. </a:t>
            </a:r>
            <a:endParaRPr lang="en-US" sz="1600" dirty="0" smtClean="0"/>
          </a:p>
          <a:p>
            <a:pPr lvl="0" algn="ctr"/>
            <a:r>
              <a:rPr lang="en-US" sz="1600" dirty="0" smtClean="0"/>
              <a:t>Passive </a:t>
            </a:r>
            <a:r>
              <a:rPr lang="en-US" sz="1600" dirty="0" err="1"/>
              <a:t>footprinting</a:t>
            </a:r>
            <a:r>
              <a:rPr lang="en-US" sz="1600" dirty="0"/>
              <a:t> involves viewing the company's website. </a:t>
            </a:r>
            <a:endParaRPr lang="en-US" sz="1600" dirty="0" smtClean="0"/>
          </a:p>
          <a:p>
            <a:pPr lvl="0" algn="ctr"/>
            <a:r>
              <a:rPr lang="en-US" sz="1600" dirty="0" smtClean="0"/>
              <a:t>Active </a:t>
            </a:r>
            <a:r>
              <a:rPr lang="en-US" sz="1600" dirty="0" err="1"/>
              <a:t>footprinting</a:t>
            </a:r>
            <a:r>
              <a:rPr lang="en-US" sz="1600" dirty="0"/>
              <a:t> involves gathering information through social engineering</a:t>
            </a:r>
            <a:r>
              <a:rPr lang="en-US" sz="1600" dirty="0" smtClean="0"/>
              <a:t>.</a:t>
            </a:r>
          </a:p>
          <a:p>
            <a:pPr lvl="0" algn="ctr"/>
            <a:endParaRPr lang="en-US" sz="1600" dirty="0"/>
          </a:p>
          <a:p>
            <a:pPr algn="just"/>
            <a:r>
              <a:rPr lang="en-US" sz="1600" b="1" dirty="0"/>
              <a:t>Finding companies external and internal URLs:</a:t>
            </a:r>
            <a:r>
              <a:rPr lang="en-US" sz="1600" dirty="0"/>
              <a:t> An attacker can find a company's URL using various types of tools, such as Google search engine, various types of news groups, blogs for sensitive data, etc. </a:t>
            </a:r>
            <a:endParaRPr lang="en-US" sz="1600" dirty="0" smtClean="0"/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smtClean="0"/>
              <a:t>Few sites you can use in today’s lab: </a:t>
            </a:r>
            <a:endParaRPr lang="en-GB" sz="1600" dirty="0"/>
          </a:p>
          <a:p>
            <a:pPr lvl="1" algn="just"/>
            <a:r>
              <a:rPr lang="en-US" sz="1600" u="sng" dirty="0" smtClean="0">
                <a:hlinkClick r:id="rId4"/>
              </a:rPr>
              <a:t>http</a:t>
            </a:r>
            <a:r>
              <a:rPr lang="en-US" sz="1600" u="sng" dirty="0">
                <a:hlinkClick r:id="rId4"/>
              </a:rPr>
              <a:t>://news.netcraft.com</a:t>
            </a:r>
            <a:r>
              <a:rPr lang="en-US" sz="1600" dirty="0"/>
              <a:t> </a:t>
            </a:r>
            <a:endParaRPr lang="en-GB" sz="1400" dirty="0"/>
          </a:p>
          <a:p>
            <a:pPr lvl="1" algn="just"/>
            <a:r>
              <a:rPr lang="en-US" sz="1600" u="sng" dirty="0">
                <a:hlinkClick r:id="rId5"/>
              </a:rPr>
              <a:t>http://www.webmaster-a.com/link-extractor-internal.php</a:t>
            </a:r>
            <a:r>
              <a:rPr lang="en-US" sz="1600" dirty="0"/>
              <a:t> </a:t>
            </a:r>
            <a:endParaRPr lang="en-GB" sz="1400" dirty="0"/>
          </a:p>
          <a:p>
            <a:pPr lvl="0" algn="ctr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7773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30266" y="1088152"/>
            <a:ext cx="85689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 smtClean="0"/>
              <a:t>Network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</p:txBody>
      </p:sp>
      <p:pic>
        <p:nvPicPr>
          <p:cNvPr id="10" name="Picture 9" descr="http://s3.amazonaws.com/jigyaasa_content_static/microsoft_0001cn.gif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3950"/>
            <a:ext cx="4892675" cy="28740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http://s3.amazonaws.com/jigyaasa_content_static/microsoft_image_0001D3.gif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211" y="4169160"/>
            <a:ext cx="3630403" cy="7907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915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1600" b="1" dirty="0" smtClean="0"/>
              <a:t>Website </a:t>
            </a:r>
            <a:r>
              <a:rPr lang="en-US" sz="1600" b="1" dirty="0"/>
              <a:t>and email </a:t>
            </a:r>
            <a:r>
              <a:rPr lang="en-US" sz="1600" b="1" dirty="0" err="1" smtClean="0"/>
              <a:t>footprinting</a:t>
            </a:r>
            <a:endParaRPr lang="en-US" sz="1600" b="1" dirty="0" smtClean="0"/>
          </a:p>
          <a:p>
            <a:pPr lvl="0" algn="ctr"/>
            <a:r>
              <a:rPr lang="en-US" sz="1600" dirty="0" smtClean="0"/>
              <a:t> </a:t>
            </a:r>
            <a:r>
              <a:rPr lang="en-US" sz="1600" dirty="0"/>
              <a:t>In Website </a:t>
            </a:r>
            <a:r>
              <a:rPr lang="en-US" sz="1600" dirty="0" err="1"/>
              <a:t>footprinting</a:t>
            </a:r>
            <a:r>
              <a:rPr lang="en-US" sz="1600" dirty="0"/>
              <a:t>, a user can make a mirror copy of a Website and download the full Website. </a:t>
            </a:r>
            <a:endParaRPr lang="en-US" sz="1600" dirty="0" smtClean="0"/>
          </a:p>
          <a:p>
            <a:pPr lvl="0" algn="ctr"/>
            <a:endParaRPr lang="en-US" sz="1600" dirty="0"/>
          </a:p>
          <a:p>
            <a:pPr lvl="0" algn="ctr"/>
            <a:r>
              <a:rPr lang="en-US" sz="1600" dirty="0" smtClean="0"/>
              <a:t>After </a:t>
            </a:r>
            <a:r>
              <a:rPr lang="en-US" sz="1600" dirty="0"/>
              <a:t>this, the user can look for emails, phone numbers, and employee details if they are present in the Website by digging the full Website</a:t>
            </a:r>
            <a:r>
              <a:rPr lang="en-US" sz="1600" dirty="0" smtClean="0"/>
              <a:t>.</a:t>
            </a:r>
          </a:p>
          <a:p>
            <a:pPr lvl="0" algn="ctr"/>
            <a:endParaRPr lang="en-US" sz="1600" dirty="0"/>
          </a:p>
          <a:p>
            <a:pPr lvl="0" algn="ctr"/>
            <a:r>
              <a:rPr lang="en-US" sz="16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</a:t>
            </a:r>
            <a:r>
              <a:rPr lang="en-US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https://www.httrack.com/</a:t>
            </a:r>
            <a:endParaRPr lang="en-US" sz="16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algn="ctr"/>
            <a:endParaRPr lang="en-GB" sz="1600" dirty="0"/>
          </a:p>
          <a:p>
            <a:pPr lvl="0" algn="ctr"/>
            <a:r>
              <a:rPr lang="en-US" sz="1600" b="1" dirty="0"/>
              <a:t>Google </a:t>
            </a:r>
            <a:r>
              <a:rPr lang="en-US" sz="1600" b="1" dirty="0" smtClean="0"/>
              <a:t>hacking</a:t>
            </a:r>
          </a:p>
          <a:p>
            <a:pPr lvl="0" algn="ctr"/>
            <a:r>
              <a:rPr lang="en-US" sz="1600" dirty="0" smtClean="0"/>
              <a:t>Involves </a:t>
            </a:r>
            <a:r>
              <a:rPr lang="en-US" sz="1600" dirty="0"/>
              <a:t>using advanced operators in the Google search engine to locate specific strings of text within search results.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2398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b="1" dirty="0"/>
              <a:t>Locating the network </a:t>
            </a:r>
            <a:r>
              <a:rPr lang="en-US" b="1" dirty="0" smtClean="0"/>
              <a:t>range</a:t>
            </a:r>
          </a:p>
          <a:p>
            <a:pPr lvl="0" algn="ctr"/>
            <a:r>
              <a:rPr lang="en-US" dirty="0" smtClean="0"/>
              <a:t>In </a:t>
            </a:r>
            <a:r>
              <a:rPr lang="en-US" dirty="0"/>
              <a:t>this type of </a:t>
            </a:r>
            <a:r>
              <a:rPr lang="en-US" dirty="0" err="1"/>
              <a:t>footprinting</a:t>
            </a:r>
            <a:r>
              <a:rPr lang="en-US" dirty="0"/>
              <a:t> attack, the attacker finds the range of IP addresses and discerns the subnet mask.</a:t>
            </a:r>
            <a:endParaRPr lang="en-GB" dirty="0"/>
          </a:p>
          <a:p>
            <a:pPr lvl="0" algn="ctr"/>
            <a:endParaRPr lang="en-US" b="1" dirty="0" smtClean="0"/>
          </a:p>
          <a:p>
            <a:pPr lvl="0" algn="ctr"/>
            <a:r>
              <a:rPr lang="en-US" b="1" dirty="0" smtClean="0"/>
              <a:t>Analyzing </a:t>
            </a:r>
            <a:r>
              <a:rPr lang="en-US" b="1" dirty="0"/>
              <a:t>companies' infrastructure details from job </a:t>
            </a:r>
            <a:r>
              <a:rPr lang="en-US" b="1" dirty="0" smtClean="0"/>
              <a:t>postings</a:t>
            </a:r>
          </a:p>
          <a:p>
            <a:pPr lvl="0" algn="ctr"/>
            <a:r>
              <a:rPr lang="en-US" dirty="0" smtClean="0"/>
              <a:t>In </a:t>
            </a:r>
            <a:r>
              <a:rPr lang="en-US" dirty="0"/>
              <a:t>this type of </a:t>
            </a:r>
            <a:r>
              <a:rPr lang="en-US" dirty="0" err="1"/>
              <a:t>footprinting</a:t>
            </a:r>
            <a:r>
              <a:rPr lang="en-US" dirty="0"/>
              <a:t> attack, the hacker/penetration tester can gather company's infrastructure details from job postings. </a:t>
            </a:r>
            <a:endParaRPr lang="en-US" dirty="0" smtClean="0"/>
          </a:p>
          <a:p>
            <a:pPr lvl="0" algn="ctr"/>
            <a:r>
              <a:rPr lang="en-US" dirty="0" smtClean="0"/>
              <a:t>Job </a:t>
            </a:r>
            <a:r>
              <a:rPr lang="en-US" dirty="0"/>
              <a:t>posting sites can be helpful in determining job requirements, employee profile, hardware information, software information, etc. For example, a job posting like "looking for system administrator to manage Solaris 15 network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34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220072" y="431458"/>
            <a:ext cx="21602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pPr algn="just"/>
            <a:r>
              <a:rPr lang="en-US" sz="1400" i="1" dirty="0" smtClean="0"/>
              <a:t>1</a:t>
            </a:r>
            <a:r>
              <a:rPr lang="en-US" sz="1400" i="1" baseline="30000" dirty="0" smtClean="0"/>
              <a:t>st</a:t>
            </a:r>
            <a:r>
              <a:rPr lang="en-US" sz="1400" i="1" dirty="0" smtClean="0"/>
              <a:t> Step to hack...</a:t>
            </a:r>
            <a:endParaRPr lang="en-US" sz="1400" i="1" dirty="0"/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9960" y="295849"/>
            <a:ext cx="1969024" cy="160944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b="1" dirty="0" smtClean="0"/>
              <a:t>Tracking email</a:t>
            </a:r>
          </a:p>
          <a:p>
            <a:pPr lvl="0" algn="ctr"/>
            <a:r>
              <a:rPr lang="en-US" dirty="0" smtClean="0"/>
              <a:t>E-mail </a:t>
            </a:r>
            <a:r>
              <a:rPr lang="en-US" dirty="0"/>
              <a:t>tracking is a method for monitoring the e-mail delivery to the intended recipient.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665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672373" y="714499"/>
            <a:ext cx="1969024" cy="16094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148064" y="529833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/>
              <a:t>Footprinting</a:t>
            </a:r>
            <a:r>
              <a:rPr lang="en-US" b="1" dirty="0"/>
              <a:t> countermeasures </a:t>
            </a:r>
            <a:endParaRPr lang="en-GB" b="1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Configure </a:t>
            </a:r>
            <a:r>
              <a:rPr lang="en-US" dirty="0"/>
              <a:t>routers in order to restrict the responses to </a:t>
            </a:r>
            <a:r>
              <a:rPr lang="en-US" dirty="0" err="1"/>
              <a:t>footprinting</a:t>
            </a:r>
            <a:r>
              <a:rPr lang="en-US" dirty="0"/>
              <a:t> requests.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Configure </a:t>
            </a:r>
            <a:r>
              <a:rPr lang="en-US" dirty="0"/>
              <a:t>web servers in order to avoid information leakage and disable unwanted protocols.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Lock </a:t>
            </a:r>
            <a:r>
              <a:rPr lang="en-US" dirty="0"/>
              <a:t>the ports with the suitable firewall configuration.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Use </a:t>
            </a:r>
            <a:r>
              <a:rPr lang="en-US" dirty="0"/>
              <a:t>an IDS that can be configured in order to refuse suspicious traffic and pick up </a:t>
            </a:r>
            <a:r>
              <a:rPr lang="en-US" dirty="0" err="1"/>
              <a:t>footprinting</a:t>
            </a:r>
            <a:r>
              <a:rPr lang="en-US" dirty="0"/>
              <a:t> patterns.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3486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672373" y="714499"/>
            <a:ext cx="1969024" cy="16094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148064" y="529833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/>
              <a:t>Footprinting</a:t>
            </a:r>
            <a:r>
              <a:rPr lang="en-US" b="1" dirty="0"/>
              <a:t> countermeasures </a:t>
            </a:r>
            <a:endParaRPr lang="en-GB" b="1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/>
              <a:t>Evaluate the information before publishing it on the Website/Internet.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Perform </a:t>
            </a:r>
            <a:r>
              <a:rPr lang="en-US" dirty="0" err="1"/>
              <a:t>footprinting</a:t>
            </a:r>
            <a:r>
              <a:rPr lang="en-US" dirty="0"/>
              <a:t> techniques and remove any sensitive information found.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Prevent </a:t>
            </a:r>
            <a:r>
              <a:rPr lang="en-US" dirty="0"/>
              <a:t>search engines from caching a webpage and use anonymous registration services.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Disable </a:t>
            </a:r>
            <a:r>
              <a:rPr lang="en-US" dirty="0"/>
              <a:t>directory listings and use split-DNS.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45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672373" y="714499"/>
            <a:ext cx="1969024" cy="16094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148064" y="529833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/>
              <a:t>Footprinting</a:t>
            </a:r>
            <a:r>
              <a:rPr lang="en-US" b="1" dirty="0"/>
              <a:t> countermeasures </a:t>
            </a:r>
            <a:r>
              <a:rPr lang="en-US" b="1" dirty="0" smtClean="0"/>
              <a:t>– Pentest </a:t>
            </a:r>
            <a:endParaRPr lang="en-GB" b="1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 err="1" smtClean="0"/>
              <a:t>Footprinting</a:t>
            </a:r>
            <a:r>
              <a:rPr lang="en-US" dirty="0" smtClean="0"/>
              <a:t> </a:t>
            </a:r>
            <a:r>
              <a:rPr lang="en-US" dirty="0"/>
              <a:t>pen test is used to find organization's publicly available information on the Internet such as network architecture and operating systems.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 smtClean="0"/>
              <a:t>The </a:t>
            </a:r>
            <a:r>
              <a:rPr lang="en-US" dirty="0"/>
              <a:t>tester tries to collect as much information as possible about the target organization from the Internet and other publicly accessible sources.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q"/>
            </a:pPr>
            <a:endParaRPr lang="en-US" dirty="0"/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dirty="0" err="1" smtClean="0"/>
              <a:t>Footprinting</a:t>
            </a:r>
            <a:r>
              <a:rPr lang="en-US" dirty="0" smtClean="0"/>
              <a:t> </a:t>
            </a:r>
            <a:r>
              <a:rPr lang="en-US" dirty="0"/>
              <a:t>pen testing supports administrators in preventing information leakage, social engineering attempts, and DNS record retrieval from publically available servers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41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672373" y="714499"/>
            <a:ext cx="1969024" cy="16094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148064" y="529833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2201858"/>
            <a:ext cx="85689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err="1"/>
              <a:t>Footprinting</a:t>
            </a:r>
            <a:r>
              <a:rPr lang="en-US" b="1" dirty="0"/>
              <a:t> countermeasures </a:t>
            </a:r>
            <a:r>
              <a:rPr lang="en-US" b="1" dirty="0" smtClean="0"/>
              <a:t>– Pentest </a:t>
            </a:r>
            <a:endParaRPr lang="en-GB" b="1" dirty="0"/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 smtClean="0"/>
              <a:t>Get </a:t>
            </a:r>
            <a:r>
              <a:rPr lang="en-US" dirty="0"/>
              <a:t>proper authorization and define the scope of the assessment</a:t>
            </a:r>
            <a:r>
              <a:rPr lang="en-US" dirty="0" smtClean="0"/>
              <a:t>.</a:t>
            </a:r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/>
              <a:t>Perform Internet </a:t>
            </a:r>
            <a:r>
              <a:rPr lang="en-US" dirty="0" err="1"/>
              <a:t>footprinting</a:t>
            </a:r>
            <a:r>
              <a:rPr lang="en-US" dirty="0"/>
              <a:t> by using tools such as Web Data Extractor, Link Extractor, etc.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 smtClean="0"/>
              <a:t>Gather </a:t>
            </a:r>
            <a:r>
              <a:rPr lang="en-US" dirty="0"/>
              <a:t>competitive intelligence using tools such as SEC Info, Business Wire, C-SPAN, etc</a:t>
            </a:r>
            <a:r>
              <a:rPr lang="en-US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05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uilding an Online Business - Action Steps - Nancy N. Wilso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672373" y="714499"/>
            <a:ext cx="1969024" cy="16094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44624"/>
            <a:ext cx="4186808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Watch out Phase !!! 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148064" y="529833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  <p:pic>
        <p:nvPicPr>
          <p:cNvPr id="4" name="Picture 3" descr="Free vector graphic: Detective, Cartoon, Magnifying - Fre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441992" cy="182386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9512" y="1618169"/>
            <a:ext cx="85689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err="1"/>
              <a:t>Footprinting</a:t>
            </a:r>
            <a:r>
              <a:rPr lang="en-US" b="1" dirty="0"/>
              <a:t> countermeasures </a:t>
            </a:r>
            <a:r>
              <a:rPr lang="en-US" b="1" dirty="0" smtClean="0"/>
              <a:t>– Pentest </a:t>
            </a:r>
            <a:endParaRPr lang="en-GB" b="1" dirty="0"/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/>
              <a:t>Perform WHOIS fingerprinting using tools such as </a:t>
            </a:r>
            <a:r>
              <a:rPr lang="en-US" dirty="0" err="1"/>
              <a:t>SmartWHOIS</a:t>
            </a:r>
            <a:r>
              <a:rPr lang="en-US" dirty="0"/>
              <a:t>, Alchemy Eye, etc</a:t>
            </a:r>
            <a:r>
              <a:rPr lang="en-US" dirty="0" smtClean="0"/>
              <a:t>.</a:t>
            </a:r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/>
              <a:t>Perform network </a:t>
            </a:r>
            <a:r>
              <a:rPr lang="en-US" dirty="0" err="1"/>
              <a:t>footprinting</a:t>
            </a:r>
            <a:r>
              <a:rPr lang="en-US" dirty="0"/>
              <a:t> using tools such as </a:t>
            </a:r>
            <a:r>
              <a:rPr lang="en-US" dirty="0" err="1"/>
              <a:t>NetInspector</a:t>
            </a:r>
            <a:r>
              <a:rPr lang="en-US" dirty="0"/>
              <a:t>, </a:t>
            </a:r>
            <a:r>
              <a:rPr lang="en-US" dirty="0" err="1"/>
              <a:t>NsLookup</a:t>
            </a:r>
            <a:r>
              <a:rPr lang="en-US" dirty="0"/>
              <a:t>, etc.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 smtClean="0"/>
              <a:t>Perform </a:t>
            </a:r>
            <a:r>
              <a:rPr lang="en-US" dirty="0"/>
              <a:t>Website </a:t>
            </a:r>
            <a:r>
              <a:rPr lang="en-US" dirty="0" err="1"/>
              <a:t>footprinting</a:t>
            </a:r>
            <a:r>
              <a:rPr lang="en-US" dirty="0"/>
              <a:t> using tools such as 3D Traceroute, </a:t>
            </a:r>
            <a:r>
              <a:rPr lang="en-US" dirty="0" err="1"/>
              <a:t>LoriotPro</a:t>
            </a:r>
            <a:r>
              <a:rPr lang="en-US" dirty="0"/>
              <a:t>, etc.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 smtClean="0"/>
              <a:t>Perform </a:t>
            </a:r>
            <a:r>
              <a:rPr lang="en-US" dirty="0"/>
              <a:t>email </a:t>
            </a:r>
            <a:r>
              <a:rPr lang="en-US" dirty="0" err="1"/>
              <a:t>footprinting</a:t>
            </a:r>
            <a:r>
              <a:rPr lang="en-US" dirty="0"/>
              <a:t> using tools such as </a:t>
            </a:r>
            <a:r>
              <a:rPr lang="en-US" dirty="0" err="1"/>
              <a:t>eMailTrackerPro</a:t>
            </a:r>
            <a:r>
              <a:rPr lang="en-US" dirty="0"/>
              <a:t>, </a:t>
            </a:r>
            <a:r>
              <a:rPr lang="en-US" dirty="0" err="1"/>
              <a:t>PoliteMail</a:t>
            </a:r>
            <a:r>
              <a:rPr lang="en-US" dirty="0"/>
              <a:t>, etc.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 smtClean="0"/>
              <a:t>Perform </a:t>
            </a:r>
            <a:r>
              <a:rPr lang="en-US" dirty="0"/>
              <a:t>Google hacking using tools such as GHDB, </a:t>
            </a:r>
            <a:r>
              <a:rPr lang="en-US" dirty="0" err="1"/>
              <a:t>MetaGoofil</a:t>
            </a:r>
            <a:r>
              <a:rPr lang="en-US" dirty="0"/>
              <a:t>, </a:t>
            </a:r>
            <a:r>
              <a:rPr lang="en-US" dirty="0" err="1"/>
              <a:t>SiteDigger</a:t>
            </a:r>
            <a:r>
              <a:rPr lang="en-US" dirty="0"/>
              <a:t>, etc. </a:t>
            </a:r>
            <a:endParaRPr lang="en-GB" dirty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endParaRPr lang="en-US" dirty="0" smtClean="0"/>
          </a:p>
          <a:p>
            <a:pPr marL="285750" lvl="0" indent="-285750" algn="just">
              <a:buFont typeface="Wingdings" panose="05000000000000000000" pitchFamily="2" charset="2"/>
              <a:buChar char="ü"/>
            </a:pPr>
            <a:r>
              <a:rPr lang="en-US" dirty="0" smtClean="0"/>
              <a:t>Document </a:t>
            </a:r>
            <a:r>
              <a:rPr lang="en-US" dirty="0"/>
              <a:t>all the findings at the end of pen testing.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64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Watch out !!! – 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in Infrastructure</a:t>
            </a: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90303" y="1800548"/>
            <a:ext cx="806489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Traffic </a:t>
            </a:r>
            <a:r>
              <a:rPr lang="en-US" dirty="0"/>
              <a:t>flow,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Bandwidth </a:t>
            </a:r>
            <a:r>
              <a:rPr lang="en-US" dirty="0"/>
              <a:t>usage,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Resource </a:t>
            </a:r>
            <a:r>
              <a:rPr lang="en-US" dirty="0"/>
              <a:t>access. </a:t>
            </a:r>
            <a:endParaRPr lang="en-US" dirty="0" smtClean="0"/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algn="ctr"/>
            <a:r>
              <a:rPr lang="en-US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Find out the Patterns!!!</a:t>
            </a:r>
          </a:p>
          <a:p>
            <a:pPr algn="ctr"/>
            <a:endParaRPr lang="en-US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Patterns </a:t>
            </a:r>
            <a:r>
              <a:rPr lang="en-US" dirty="0"/>
              <a:t>identify normal network </a:t>
            </a:r>
            <a:r>
              <a:rPr lang="en-US" dirty="0" smtClean="0"/>
              <a:t>behavior.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 smtClean="0"/>
              <a:t>To </a:t>
            </a:r>
            <a:r>
              <a:rPr lang="en-US" dirty="0"/>
              <a:t>determine normal network behavior, network monitoring must be implemented</a:t>
            </a:r>
            <a:r>
              <a:rPr lang="en-US" dirty="0" smtClean="0"/>
              <a:t>.</a:t>
            </a:r>
          </a:p>
        </p:txBody>
      </p:sp>
      <p:pic>
        <p:nvPicPr>
          <p:cNvPr id="3" name="Picture 2" descr="The Days of Johann, an agility dog!: Where you can watch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10"/>
            <a:ext cx="2857500" cy="150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37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Watch out !!! – </a:t>
            </a:r>
            <a:br>
              <a:rPr lang="en-GB" sz="36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in Infrastructure?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692326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/>
              <a:t>How to monitor? </a:t>
            </a:r>
            <a:endParaRPr lang="en-US" b="1" dirty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Use tools </a:t>
            </a:r>
            <a:r>
              <a:rPr lang="en-US" dirty="0"/>
              <a:t>such as IDS, packet analyzers, SNMP, </a:t>
            </a:r>
            <a:r>
              <a:rPr lang="en-US" dirty="0" err="1"/>
              <a:t>NetFlow</a:t>
            </a:r>
            <a:r>
              <a:rPr lang="en-US" dirty="0"/>
              <a:t>, </a:t>
            </a:r>
            <a:r>
              <a:rPr lang="en-US" dirty="0" smtClean="0"/>
              <a:t>etc.</a:t>
            </a:r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742950" lvl="1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Capture the packets and send to the network monitoring tools.</a:t>
            </a:r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Network </a:t>
            </a:r>
            <a:r>
              <a:rPr lang="en-US" dirty="0"/>
              <a:t>taps, sometimes known as Test Access Points (</a:t>
            </a:r>
            <a:r>
              <a:rPr lang="en-US" dirty="0" smtClean="0"/>
              <a:t>TAPs)</a:t>
            </a:r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endParaRPr lang="en-US" dirty="0" smtClean="0"/>
          </a:p>
          <a:p>
            <a:pPr marL="1200150" lvl="2" indent="-285750" algn="just">
              <a:buFont typeface="Wingdings" panose="05000000000000000000" pitchFamily="2" charset="2"/>
              <a:buChar char="Ø"/>
            </a:pPr>
            <a:r>
              <a:rPr lang="en-US" dirty="0" smtClean="0"/>
              <a:t>Traffic </a:t>
            </a:r>
            <a:r>
              <a:rPr lang="en-US" dirty="0"/>
              <a:t>mirroring using Switch Port Analyzer (SPAN) or other port mirroring.</a:t>
            </a:r>
          </a:p>
        </p:txBody>
      </p:sp>
      <p:pic>
        <p:nvPicPr>
          <p:cNvPr id="6" name="Picture 5" descr="The Days of Johann, an agility dog!: Where you can watch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10"/>
            <a:ext cx="2857500" cy="150495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614045" y="1628800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Defending </a:t>
            </a:r>
            <a:r>
              <a:rPr lang="en-US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Footprinting</a:t>
            </a:r>
            <a:r>
              <a:rPr 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229529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8" y="44624"/>
            <a:ext cx="3419872" cy="213373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Network Taps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2204864"/>
            <a:ext cx="806489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A network tap is a </a:t>
            </a:r>
            <a:r>
              <a:rPr lang="en-US" b="1" i="1" dirty="0"/>
              <a:t>passive splitting device </a:t>
            </a:r>
            <a:r>
              <a:rPr lang="en-US" dirty="0"/>
              <a:t>implemented inline between a device of interest and the network. 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A </a:t>
            </a:r>
            <a:r>
              <a:rPr lang="en-US" b="1" i="1" dirty="0"/>
              <a:t>tap forwards all traffic</a:t>
            </a:r>
            <a:r>
              <a:rPr lang="en-US" dirty="0"/>
              <a:t>, including physical layer errors, </a:t>
            </a:r>
            <a:r>
              <a:rPr lang="en-US" b="1" i="1" dirty="0"/>
              <a:t>to an analysis device while allowing the traffic </a:t>
            </a:r>
            <a:r>
              <a:rPr lang="en-US" dirty="0"/>
              <a:t>to reach its intended destination.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 smtClean="0"/>
              <a:t>This </a:t>
            </a:r>
            <a:r>
              <a:rPr lang="en-US" dirty="0"/>
              <a:t>ensures that </a:t>
            </a:r>
            <a:r>
              <a:rPr lang="en-US" b="1" i="1" dirty="0"/>
              <a:t>all data arrives at the monitoring device</a:t>
            </a:r>
            <a:r>
              <a:rPr lang="en-US" dirty="0"/>
              <a:t> in real time.</a:t>
            </a:r>
          </a:p>
          <a:p>
            <a:pPr algn="just">
              <a:spcBef>
                <a:spcPts val="400"/>
              </a:spcBef>
              <a:spcAft>
                <a:spcPts val="400"/>
              </a:spcAft>
            </a:pPr>
            <a:r>
              <a:rPr lang="en-US" dirty="0"/>
              <a:t>Taps are fail-safe, which means that the </a:t>
            </a:r>
            <a:r>
              <a:rPr lang="en-US" b="1" i="1" dirty="0"/>
              <a:t>traffic between the firewall and internal router is not affected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011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Traffic Monitoring &amp; SPAN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106164" y="1340768"/>
            <a:ext cx="446449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Capturing data for network monitoring requires </a:t>
            </a:r>
            <a:r>
              <a:rPr lang="en-US" b="1" i="1" dirty="0" smtClean="0"/>
              <a:t>all </a:t>
            </a:r>
            <a:r>
              <a:rPr lang="en-US" b="1" i="1" dirty="0"/>
              <a:t>traffic to be </a:t>
            </a:r>
            <a:r>
              <a:rPr lang="en-US" b="1" i="1" dirty="0" smtClean="0"/>
              <a:t>captured</a:t>
            </a:r>
            <a:r>
              <a:rPr lang="en-US" dirty="0" smtClean="0"/>
              <a:t>.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Special </a:t>
            </a:r>
            <a:r>
              <a:rPr lang="en-US" dirty="0"/>
              <a:t>techniques such as </a:t>
            </a:r>
            <a:r>
              <a:rPr lang="en-US" b="1" i="1" dirty="0"/>
              <a:t>port mirroring </a:t>
            </a:r>
            <a:r>
              <a:rPr lang="en-US" dirty="0"/>
              <a:t>must be employed to bypass network segmentation imposed by network switches. </a:t>
            </a:r>
          </a:p>
          <a:p>
            <a:pPr algn="just"/>
            <a:endParaRPr lang="en-US" dirty="0" smtClean="0"/>
          </a:p>
          <a:p>
            <a:pPr algn="just"/>
            <a:r>
              <a:rPr lang="en-US" dirty="0" smtClean="0"/>
              <a:t>Port </a:t>
            </a:r>
            <a:r>
              <a:rPr lang="en-US" dirty="0"/>
              <a:t>mirroring enables the switch to </a:t>
            </a:r>
            <a:r>
              <a:rPr lang="en-US" b="1" i="1" dirty="0"/>
              <a:t>copy frames that are received on one or more ports to a Switch Port Analyzer (SPAN) port that is connected to an analysis device</a:t>
            </a:r>
            <a:r>
              <a:rPr lang="en-US" dirty="0"/>
              <a:t>.</a:t>
            </a:r>
          </a:p>
          <a:p>
            <a:pPr algn="just"/>
            <a:endParaRPr lang="en-US" dirty="0" smtClean="0"/>
          </a:p>
          <a:p>
            <a:pPr algn="just"/>
            <a:r>
              <a:rPr lang="en-US" i="1" dirty="0" smtClean="0"/>
              <a:t>The </a:t>
            </a:r>
            <a:r>
              <a:rPr lang="en-US" i="1" dirty="0"/>
              <a:t>table identifies and describes the SPAN terms.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C0402EF-DC60-4A7F-8F75-F6A17DCA8A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8607004"/>
              </p:ext>
            </p:extLst>
          </p:nvPr>
        </p:nvGraphicFramePr>
        <p:xfrm>
          <a:off x="4570660" y="1700808"/>
          <a:ext cx="4427935" cy="3136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384">
                  <a:extLst>
                    <a:ext uri="{9D8B030D-6E8A-4147-A177-3AD203B41FA5}">
                      <a16:colId xmlns:a16="http://schemas.microsoft.com/office/drawing/2014/main" val="3215831619"/>
                    </a:ext>
                  </a:extLst>
                </a:gridCol>
                <a:gridCol w="3108551">
                  <a:extLst>
                    <a:ext uri="{9D8B030D-6E8A-4147-A177-3AD203B41FA5}">
                      <a16:colId xmlns:a16="http://schemas.microsoft.com/office/drawing/2014/main" val="276475465"/>
                    </a:ext>
                  </a:extLst>
                </a:gridCol>
              </a:tblGrid>
              <a:tr h="40592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SPAN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Term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8427975"/>
                  </a:ext>
                </a:extLst>
              </a:tr>
              <a:tr h="52062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Ingress traffic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enters the switch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58594367"/>
                  </a:ext>
                </a:extLst>
              </a:tr>
              <a:tr h="525447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Egress traffic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leaves the switch.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125566603"/>
                  </a:ext>
                </a:extLst>
              </a:tr>
              <a:tr h="546248"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ports are monitored as traffic entering them is replicated (mirrored) to the destination ports.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831502776"/>
                  </a:ext>
                </a:extLst>
              </a:tr>
              <a:tr h="7567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Destination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port that mirrors source ports. Destination SPAN ports often connect to analysis devices such as a packet analyzer or an IDS.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67046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7103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74638"/>
            <a:ext cx="58293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Traffic Monitoring &amp; SPAN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1C0402EF-DC60-4A7F-8F75-F6A17DCA8A9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08607004"/>
              </p:ext>
            </p:extLst>
          </p:nvPr>
        </p:nvGraphicFramePr>
        <p:xfrm>
          <a:off x="4570660" y="1700808"/>
          <a:ext cx="4427935" cy="3136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384">
                  <a:extLst>
                    <a:ext uri="{9D8B030D-6E8A-4147-A177-3AD203B41FA5}">
                      <a16:colId xmlns:a16="http://schemas.microsoft.com/office/drawing/2014/main" val="3215831619"/>
                    </a:ext>
                  </a:extLst>
                </a:gridCol>
                <a:gridCol w="3108551">
                  <a:extLst>
                    <a:ext uri="{9D8B030D-6E8A-4147-A177-3AD203B41FA5}">
                      <a16:colId xmlns:a16="http://schemas.microsoft.com/office/drawing/2014/main" val="276475465"/>
                    </a:ext>
                  </a:extLst>
                </a:gridCol>
              </a:tblGrid>
              <a:tr h="40592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SPAN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Term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68427975"/>
                  </a:ext>
                </a:extLst>
              </a:tr>
              <a:tr h="520626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Ingress traffic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enters the switch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58594367"/>
                  </a:ext>
                </a:extLst>
              </a:tr>
              <a:tr h="525447"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Egress traffic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Traffic that leaves the switch.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125566603"/>
                  </a:ext>
                </a:extLst>
              </a:tr>
              <a:tr h="546248"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l" defTabSz="685777" rtl="0" eaLnBrk="1" fontAlgn="ctr" latinLnBrk="0" hangingPunct="1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 ports are monitored as traffic entering them is replicated (mirrored) to the destination ports.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831502776"/>
                  </a:ext>
                </a:extLst>
              </a:tr>
              <a:tr h="756727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Destination (SPAN) port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port that mirrors source ports. Destination SPAN ports often connect to analysis devices such as a packet analyzer or an IDS.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2267046280"/>
                  </a:ext>
                </a:extLst>
              </a:tr>
            </a:tbl>
          </a:graphicData>
        </a:graphic>
      </p:graphicFrame>
      <p:pic>
        <p:nvPicPr>
          <p:cNvPr id="7" name="Picture 2">
            <a:extLst>
              <a:ext uri="{FF2B5EF4-FFF2-40B4-BE49-F238E27FC236}">
                <a16:creationId xmlns:a16="http://schemas.microsoft.com/office/drawing/2014/main" id="{1EA24FB1-48C6-4E35-B362-4AF0D479FA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l="26175" t="18597" r="27351" b="9006"/>
          <a:stretch/>
        </p:blipFill>
        <p:spPr bwMode="auto">
          <a:xfrm>
            <a:off x="107504" y="1417638"/>
            <a:ext cx="4357558" cy="3816424"/>
          </a:xfrm>
          <a:prstGeom prst="rect">
            <a:avLst/>
          </a:prstGeom>
          <a:noFill/>
          <a:ln w="9525">
            <a:solidFill>
              <a:schemeClr val="tx1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3891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Tools to Monitor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6" name="Picture 3">
            <a:extLst>
              <a:ext uri="{FF2B5EF4-FFF2-40B4-BE49-F238E27FC236}">
                <a16:creationId xmlns:a16="http://schemas.microsoft.com/office/drawing/2014/main" id="{71BCAA28-F303-4126-B3C6-822C85BEBF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l="18847" t="352" r="21412" b="3980"/>
          <a:stretch/>
        </p:blipFill>
        <p:spPr bwMode="auto">
          <a:xfrm>
            <a:off x="323528" y="1340768"/>
            <a:ext cx="3965814" cy="3726182"/>
          </a:xfrm>
          <a:prstGeom prst="rect">
            <a:avLst/>
          </a:prstGeom>
          <a:noFill/>
          <a:ln w="9525">
            <a:solidFill>
              <a:schemeClr val="tx1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4355976" y="134076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2763" indent="-228600">
              <a:buFont typeface="Arial" pitchFamily="34" charset="0"/>
              <a:buChar char="•"/>
            </a:pPr>
            <a:r>
              <a:rPr lang="en-US" dirty="0" smtClean="0"/>
              <a:t>Network </a:t>
            </a:r>
            <a:r>
              <a:rPr lang="en-US" dirty="0"/>
              <a:t>protocol </a:t>
            </a:r>
            <a:r>
              <a:rPr lang="en-US" dirty="0" smtClean="0"/>
              <a:t>analyzers </a:t>
            </a:r>
            <a:r>
              <a:rPr lang="en-US" i="1" dirty="0" smtClean="0"/>
              <a:t>(Wireshark </a:t>
            </a:r>
            <a:r>
              <a:rPr lang="en-US" i="1" dirty="0"/>
              <a:t>and </a:t>
            </a:r>
            <a:r>
              <a:rPr lang="en-US" i="1" dirty="0" err="1" smtClean="0"/>
              <a:t>Tcpdump</a:t>
            </a:r>
            <a:r>
              <a:rPr lang="en-US" i="1" dirty="0" smtClean="0"/>
              <a:t>)</a:t>
            </a:r>
          </a:p>
          <a:p>
            <a:pPr marL="512763" indent="-228600">
              <a:buFont typeface="Arial" pitchFamily="34" charset="0"/>
              <a:buChar char="•"/>
            </a:pPr>
            <a:endParaRPr lang="en-US" i="1" dirty="0"/>
          </a:p>
          <a:p>
            <a:pPr marL="512763" indent="-228600">
              <a:buFont typeface="Arial" pitchFamily="34" charset="0"/>
              <a:buChar char="•"/>
            </a:pPr>
            <a:r>
              <a:rPr lang="en-US" dirty="0" err="1"/>
              <a:t>NetFlow</a:t>
            </a:r>
            <a:endParaRPr lang="en-US" dirty="0"/>
          </a:p>
          <a:p>
            <a:pPr marL="512763" indent="-228600">
              <a:buFont typeface="Arial" pitchFamily="34" charset="0"/>
              <a:buChar char="•"/>
            </a:pPr>
            <a:endParaRPr lang="en-US" dirty="0" smtClean="0"/>
          </a:p>
          <a:p>
            <a:pPr marL="512763" indent="-228600">
              <a:buFont typeface="Arial" pitchFamily="34" charset="0"/>
              <a:buChar char="•"/>
            </a:pPr>
            <a:r>
              <a:rPr lang="en-US" dirty="0" smtClean="0"/>
              <a:t>Security </a:t>
            </a:r>
            <a:r>
              <a:rPr lang="en-US" dirty="0"/>
              <a:t>Information and Event Management Systems (SIEM)</a:t>
            </a:r>
          </a:p>
          <a:p>
            <a:endParaRPr lang="en-US" dirty="0" smtClean="0"/>
          </a:p>
          <a:p>
            <a:pPr algn="just"/>
            <a:endParaRPr lang="en-US" i="1" dirty="0" smtClean="0"/>
          </a:p>
          <a:p>
            <a:pPr algn="just"/>
            <a:endParaRPr lang="en-US" i="1" dirty="0"/>
          </a:p>
          <a:p>
            <a:pPr algn="just"/>
            <a:r>
              <a:rPr lang="en-US" i="1" dirty="0" smtClean="0"/>
              <a:t>It </a:t>
            </a:r>
            <a:r>
              <a:rPr lang="en-US" i="1" dirty="0"/>
              <a:t>is common for security analysts to rely on log files and Simple Network Management Protocol (SNMP) for network behavior discovery.</a:t>
            </a:r>
          </a:p>
        </p:txBody>
      </p:sp>
    </p:spTree>
    <p:extLst>
      <p:ext uri="{BB962C8B-B14F-4D97-AF65-F5344CB8AC3E}">
        <p14:creationId xmlns:p14="http://schemas.microsoft.com/office/powerpoint/2010/main" val="1583586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Tools to Monitor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3275856" y="1046691"/>
            <a:ext cx="55446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 smtClean="0"/>
              <a:t>We have </a:t>
            </a:r>
            <a:r>
              <a:rPr lang="en-US" dirty="0"/>
              <a:t>already </a:t>
            </a:r>
            <a:r>
              <a:rPr lang="en-US" dirty="0" smtClean="0"/>
              <a:t>worked with Wireshark in our labs, </a:t>
            </a:r>
            <a:r>
              <a:rPr lang="en-US" b="1" i="1" dirty="0" err="1"/>
              <a:t>NetFlow</a:t>
            </a:r>
            <a:r>
              <a:rPr lang="en-US" b="1" i="1" dirty="0"/>
              <a:t> </a:t>
            </a:r>
            <a:r>
              <a:rPr lang="en-US" dirty="0"/>
              <a:t>is </a:t>
            </a:r>
            <a:r>
              <a:rPr lang="en-US" dirty="0" smtClean="0"/>
              <a:t>another tool of  </a:t>
            </a:r>
            <a:r>
              <a:rPr lang="en-US" dirty="0"/>
              <a:t>Cisco IOS technology that provides 24x7 statistics on packets that flow through a Cisco router or multilayer switch</a:t>
            </a:r>
            <a:r>
              <a:rPr lang="en-US" dirty="0" smtClean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b="1" i="1" dirty="0" err="1"/>
              <a:t>NetFlow</a:t>
            </a:r>
            <a:r>
              <a:rPr lang="en-US" b="1" i="1" dirty="0"/>
              <a:t> is the standard for collecting IP operational data in IP networks</a:t>
            </a:r>
            <a:r>
              <a:rPr lang="en-US" b="1" i="1" dirty="0" smtClean="0"/>
              <a:t>.</a:t>
            </a:r>
          </a:p>
          <a:p>
            <a:pPr algn="just"/>
            <a:endParaRPr lang="en-US" dirty="0"/>
          </a:p>
          <a:p>
            <a:pPr algn="just"/>
            <a:r>
              <a:rPr lang="en-US" dirty="0" err="1"/>
              <a:t>NetFlow</a:t>
            </a:r>
            <a:r>
              <a:rPr lang="en-US" dirty="0"/>
              <a:t> can be used for </a:t>
            </a:r>
            <a:endParaRPr lang="en-US" dirty="0" smtClean="0"/>
          </a:p>
          <a:p>
            <a:pPr algn="just"/>
            <a:r>
              <a:rPr lang="en-US" dirty="0"/>
              <a:t>	</a:t>
            </a:r>
            <a:r>
              <a:rPr lang="en-US" dirty="0" smtClean="0"/>
              <a:t>network </a:t>
            </a:r>
            <a:r>
              <a:rPr lang="en-US" dirty="0"/>
              <a:t>and security monitoring, </a:t>
            </a:r>
            <a:endParaRPr lang="en-US" dirty="0" smtClean="0"/>
          </a:p>
          <a:p>
            <a:pPr algn="just"/>
            <a:r>
              <a:rPr lang="en-US" dirty="0"/>
              <a:t>	</a:t>
            </a:r>
            <a:r>
              <a:rPr lang="en-US" dirty="0" smtClean="0"/>
              <a:t>network </a:t>
            </a:r>
            <a:r>
              <a:rPr lang="en-US" dirty="0"/>
              <a:t>planning, and traffic analysis. </a:t>
            </a:r>
            <a:endParaRPr lang="en-US" dirty="0" smtClean="0"/>
          </a:p>
          <a:p>
            <a:pPr algn="just"/>
            <a:endParaRPr lang="en-US" dirty="0" smtClean="0"/>
          </a:p>
          <a:p>
            <a:pPr algn="just"/>
            <a:r>
              <a:rPr lang="en-US" dirty="0" err="1" smtClean="0"/>
              <a:t>NetFlow</a:t>
            </a:r>
            <a:r>
              <a:rPr lang="en-US" dirty="0" smtClean="0"/>
              <a:t> </a:t>
            </a:r>
            <a:r>
              <a:rPr lang="en-US" dirty="0"/>
              <a:t>stores flow information in a local cache on the </a:t>
            </a:r>
            <a:r>
              <a:rPr lang="en-US" dirty="0" smtClean="0"/>
              <a:t>device. However, it </a:t>
            </a:r>
            <a:r>
              <a:rPr lang="en-US" dirty="0"/>
              <a:t>should always be configured to forward data to a </a:t>
            </a:r>
            <a:r>
              <a:rPr lang="en-US" dirty="0" err="1"/>
              <a:t>NetFlow</a:t>
            </a:r>
            <a:r>
              <a:rPr lang="en-US" dirty="0"/>
              <a:t> collector which stores the </a:t>
            </a:r>
            <a:r>
              <a:rPr lang="en-US" dirty="0" err="1"/>
              <a:t>NetFlow</a:t>
            </a:r>
            <a:r>
              <a:rPr lang="en-US" dirty="0"/>
              <a:t> data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7C1A3D-91CE-478E-AD7A-E41BFC9E7B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25" t="26227" r="8079" b="12458"/>
          <a:stretch/>
        </p:blipFill>
        <p:spPr>
          <a:xfrm>
            <a:off x="163778" y="1196752"/>
            <a:ext cx="2986890" cy="2166511"/>
          </a:xfrm>
          <a:prstGeom prst="rect">
            <a:avLst/>
          </a:prstGeom>
          <a:ln>
            <a:solidFill>
              <a:schemeClr val="tx1">
                <a:lumMod val="60000"/>
                <a:lumOff val="40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894" t="2586" r="894" b="3236"/>
          <a:stretch/>
        </p:blipFill>
        <p:spPr>
          <a:xfrm>
            <a:off x="140337" y="3442838"/>
            <a:ext cx="3010331" cy="1066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3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3728" y="764704"/>
            <a:ext cx="4792307" cy="252028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</p:pic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1823" y="260648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altLang="en-US" sz="3600" dirty="0" smtClean="0">
                <a:solidFill>
                  <a:schemeClr val="accent1">
                    <a:lumMod val="50000"/>
                  </a:schemeClr>
                </a:solidFill>
                <a:ea typeface="+mj-ea"/>
                <a:cs typeface="+mj-cs"/>
              </a:rPr>
              <a:t>Tools to Monitor</a:t>
            </a:r>
            <a:endParaRPr lang="en-US" altLang="en-US" sz="3600" dirty="0">
              <a:solidFill>
                <a:schemeClr val="accent1">
                  <a:lumMod val="50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51520" y="3284984"/>
            <a:ext cx="8610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 err="1"/>
              <a:t>NetFlow</a:t>
            </a:r>
            <a:r>
              <a:rPr lang="en-US" sz="1600" dirty="0"/>
              <a:t> can monitor application connection by tracking byte and packet counts for that individual application flow. 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smtClean="0"/>
              <a:t>It </a:t>
            </a:r>
            <a:r>
              <a:rPr lang="en-US" sz="1600" dirty="0"/>
              <a:t>pushes the statistics over to an external server called a </a:t>
            </a:r>
            <a:r>
              <a:rPr lang="en-US" sz="1600" b="1" i="1" dirty="0" err="1"/>
              <a:t>NetFlow</a:t>
            </a:r>
            <a:r>
              <a:rPr lang="en-US" sz="1600" b="1" i="1" dirty="0"/>
              <a:t> collector</a:t>
            </a:r>
            <a:r>
              <a:rPr lang="en-US" sz="1600" dirty="0"/>
              <a:t>.</a:t>
            </a:r>
          </a:p>
          <a:p>
            <a:pPr algn="just"/>
            <a:endParaRPr lang="en-US" sz="1600" dirty="0" smtClean="0"/>
          </a:p>
          <a:p>
            <a:pPr algn="just"/>
            <a:r>
              <a:rPr lang="en-US" sz="1600" dirty="0" smtClean="0"/>
              <a:t>Cisco </a:t>
            </a:r>
            <a:r>
              <a:rPr lang="en-US" sz="1600" dirty="0" err="1"/>
              <a:t>Stealthwatch</a:t>
            </a:r>
            <a:r>
              <a:rPr lang="en-US" sz="1600" dirty="0"/>
              <a:t> collects </a:t>
            </a:r>
            <a:r>
              <a:rPr lang="en-US" sz="1600" dirty="0" err="1"/>
              <a:t>NetFlow</a:t>
            </a:r>
            <a:r>
              <a:rPr lang="en-US" sz="1600" dirty="0"/>
              <a:t> statistics to perform advanced functions including:</a:t>
            </a:r>
          </a:p>
          <a:p>
            <a:pPr lvl="1" algn="just"/>
            <a:r>
              <a:rPr lang="en-US" sz="1600" b="1" dirty="0"/>
              <a:t>Flow stitching -</a:t>
            </a:r>
            <a:r>
              <a:rPr lang="en-US" sz="1600" dirty="0"/>
              <a:t> It groups individual entries into flows.</a:t>
            </a:r>
          </a:p>
          <a:p>
            <a:pPr lvl="1" algn="just"/>
            <a:r>
              <a:rPr lang="en-US" sz="1600" b="1" dirty="0"/>
              <a:t>Flow deduplication</a:t>
            </a:r>
            <a:r>
              <a:rPr lang="en-US" sz="1600" dirty="0"/>
              <a:t> - It filters duplicate incoming entries from multiple </a:t>
            </a:r>
            <a:r>
              <a:rPr lang="en-US" sz="1600" dirty="0" err="1"/>
              <a:t>NetFlow</a:t>
            </a:r>
            <a:r>
              <a:rPr lang="en-US" sz="1600" dirty="0"/>
              <a:t> clients.</a:t>
            </a:r>
          </a:p>
          <a:p>
            <a:pPr lvl="1" algn="just"/>
            <a:r>
              <a:rPr lang="en-US" sz="1600" b="1" dirty="0"/>
              <a:t>NAT stitching</a:t>
            </a:r>
            <a:r>
              <a:rPr lang="en-US" sz="1600" dirty="0"/>
              <a:t> - It simplifies flows with NAT entries.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18003987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SIEM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539552" y="1124744"/>
            <a:ext cx="8352928" cy="39780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en-US" sz="1600" b="1" i="1" dirty="0" smtClean="0"/>
              <a:t>Security </a:t>
            </a:r>
            <a:r>
              <a:rPr lang="en-US" sz="1600" b="1" i="1" dirty="0"/>
              <a:t>Information Event Management (SIEM)</a:t>
            </a:r>
            <a:r>
              <a:rPr lang="en-US" sz="1600" dirty="0"/>
              <a:t> is a technology used in enterprise organizations to provide </a:t>
            </a:r>
            <a:r>
              <a:rPr lang="en-US" sz="1600" b="1" i="1" dirty="0"/>
              <a:t>real time reporting and long-term analysis of security events</a:t>
            </a:r>
            <a:r>
              <a:rPr lang="en-US" sz="1600" dirty="0"/>
              <a:t>.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endParaRPr lang="en-US" sz="1600" dirty="0" smtClean="0"/>
          </a:p>
          <a:p>
            <a:pPr algn="just">
              <a:spcBef>
                <a:spcPts val="300"/>
              </a:spcBef>
              <a:spcAft>
                <a:spcPts val="300"/>
              </a:spcAft>
            </a:pPr>
            <a:r>
              <a:rPr lang="en-US" sz="1600" dirty="0" smtClean="0"/>
              <a:t>SIEM </a:t>
            </a:r>
            <a:r>
              <a:rPr lang="en-US" sz="1600" dirty="0"/>
              <a:t>systems include the following essential functions: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Forensic </a:t>
            </a:r>
            <a:r>
              <a:rPr lang="en-US" sz="1600" b="1" dirty="0"/>
              <a:t>analysis</a:t>
            </a:r>
            <a:r>
              <a:rPr lang="en-US" sz="1600" dirty="0"/>
              <a:t> – The ability to search logs and event records from sources and provide complete information for forensic analysis.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Correlation</a:t>
            </a:r>
            <a:r>
              <a:rPr lang="en-US" sz="1600" dirty="0"/>
              <a:t> – Examines logs and events from different systems or applications, speeding detection of and reaction to security threats.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Aggregation</a:t>
            </a:r>
            <a:r>
              <a:rPr lang="en-US" sz="1600" dirty="0"/>
              <a:t> - Reduces the volume of event data by consolidating duplicate event records.</a:t>
            </a:r>
          </a:p>
          <a:p>
            <a:pPr lvl="1" algn="just"/>
            <a:endParaRPr lang="en-US" sz="1600" b="1" dirty="0" smtClean="0"/>
          </a:p>
          <a:p>
            <a:pPr lvl="1" algn="just"/>
            <a:r>
              <a:rPr lang="en-US" sz="1600" b="1" dirty="0" smtClean="0"/>
              <a:t>Reporting</a:t>
            </a:r>
            <a:r>
              <a:rPr lang="en-US" sz="1600" dirty="0"/>
              <a:t> - Presents the correlated and aggregated event data in real-time monitoring and long-term summaries.</a:t>
            </a:r>
          </a:p>
        </p:txBody>
      </p:sp>
    </p:spTree>
    <p:extLst>
      <p:ext uri="{BB962C8B-B14F-4D97-AF65-F5344CB8AC3E}">
        <p14:creationId xmlns:p14="http://schemas.microsoft.com/office/powerpoint/2010/main" val="272958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El Blog de Ricardo SB: Gestión de LOGS de eventos de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93895"/>
            <a:ext cx="5508104" cy="221438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3785"/>
            <a:ext cx="5050904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SIEM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33872" y="2679818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/>
              <a:t>SIEM provides </a:t>
            </a:r>
            <a:r>
              <a:rPr lang="en-US" sz="1600" b="1" i="1" dirty="0"/>
              <a:t>details on the source of suspicious </a:t>
            </a:r>
            <a:r>
              <a:rPr lang="en-US" sz="1600" b="1" i="1" dirty="0" smtClean="0"/>
              <a:t>activity</a:t>
            </a:r>
            <a:r>
              <a:rPr lang="en-US" sz="1600" dirty="0" smtClean="0"/>
              <a:t>:</a:t>
            </a:r>
          </a:p>
          <a:p>
            <a:pPr algn="just"/>
            <a:endParaRPr lang="en-US" sz="1600" dirty="0"/>
          </a:p>
          <a:p>
            <a:pPr algn="just"/>
            <a:r>
              <a:rPr lang="en-US" sz="1600" b="1" dirty="0" smtClean="0"/>
              <a:t>User </a:t>
            </a:r>
            <a:r>
              <a:rPr lang="en-US" sz="1600" b="1" dirty="0"/>
              <a:t>information </a:t>
            </a:r>
            <a:r>
              <a:rPr lang="en-US" sz="1600" dirty="0"/>
              <a:t>such as username, authentication status, </a:t>
            </a:r>
            <a:r>
              <a:rPr lang="en-US" sz="1600" dirty="0" smtClean="0"/>
              <a:t>location.</a:t>
            </a:r>
          </a:p>
          <a:p>
            <a:pPr algn="just"/>
            <a:endParaRPr lang="en-US" sz="1600" b="1" dirty="0" smtClean="0"/>
          </a:p>
          <a:p>
            <a:pPr algn="just"/>
            <a:r>
              <a:rPr lang="en-US" sz="1600" b="1" dirty="0" smtClean="0"/>
              <a:t>Device </a:t>
            </a:r>
            <a:r>
              <a:rPr lang="en-US" sz="1600" b="1" dirty="0"/>
              <a:t>information</a:t>
            </a:r>
            <a:r>
              <a:rPr lang="en-US" sz="1600" dirty="0"/>
              <a:t> such as manufacturer, model, OS version, MAC address, network connection method, and </a:t>
            </a:r>
            <a:r>
              <a:rPr lang="en-US" sz="1600" dirty="0" smtClean="0"/>
              <a:t>location.</a:t>
            </a:r>
          </a:p>
          <a:p>
            <a:pPr algn="just"/>
            <a:endParaRPr lang="en-US" sz="1600" b="1" dirty="0" smtClean="0"/>
          </a:p>
          <a:p>
            <a:pPr algn="just"/>
            <a:r>
              <a:rPr lang="en-US" sz="1600" b="1" dirty="0" smtClean="0"/>
              <a:t>Posture </a:t>
            </a:r>
            <a:r>
              <a:rPr lang="en-US" sz="1600" b="1" dirty="0"/>
              <a:t>information </a:t>
            </a:r>
            <a:r>
              <a:rPr lang="en-US" sz="1600" dirty="0"/>
              <a:t>such as compliance of the device with the security policy and updated antivirus files and OS patches</a:t>
            </a:r>
            <a:r>
              <a:rPr lang="en-US" sz="1600" dirty="0" smtClean="0"/>
              <a:t>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80298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SOAR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755576" y="2204864"/>
            <a:ext cx="7848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i="1" dirty="0" smtClean="0"/>
              <a:t>Security </a:t>
            </a:r>
            <a:r>
              <a:rPr lang="en-US" sz="1600" i="1" dirty="0"/>
              <a:t>Orchestration, Automation, and Response (SOAR) enhances SIEM</a:t>
            </a:r>
            <a:r>
              <a:rPr lang="en-US" sz="1600" i="1" dirty="0" smtClean="0"/>
              <a:t>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b="1" i="1" dirty="0"/>
              <a:t>SOAR helps security teams investigate security incidents and add enhanced data gathering and a number of functionalities that aid in security incident response</a:t>
            </a:r>
            <a:r>
              <a:rPr lang="en-US" sz="1600" b="1" i="1" dirty="0" smtClean="0"/>
              <a:t>.</a:t>
            </a:r>
          </a:p>
          <a:p>
            <a:pPr algn="ctr"/>
            <a:endParaRPr lang="en-US" sz="1600" dirty="0" smtClean="0"/>
          </a:p>
          <a:p>
            <a:pPr algn="ctr"/>
            <a:r>
              <a:rPr lang="en-US" sz="1600" b="1" i="1" dirty="0" smtClean="0">
                <a:solidFill>
                  <a:schemeClr val="tx2"/>
                </a:solidFill>
              </a:rPr>
              <a:t>SOAR </a:t>
            </a:r>
            <a:r>
              <a:rPr lang="en-US" sz="1600" b="1" i="1" dirty="0">
                <a:solidFill>
                  <a:schemeClr val="tx2"/>
                </a:solidFill>
              </a:rPr>
              <a:t>helps analysts respond to the threat.</a:t>
            </a:r>
          </a:p>
          <a:p>
            <a:pPr algn="ctr"/>
            <a:endParaRPr lang="en-US" sz="1600" b="1" i="1" dirty="0"/>
          </a:p>
        </p:txBody>
      </p:sp>
    </p:spTree>
    <p:extLst>
      <p:ext uri="{BB962C8B-B14F-4D97-AF65-F5344CB8AC3E}">
        <p14:creationId xmlns:p14="http://schemas.microsoft.com/office/powerpoint/2010/main" val="3613460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631896"/>
            <a:ext cx="3538736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SIEM &amp; SOAR</a:t>
            </a:r>
            <a:endParaRPr lang="en-GB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8" name="Rectangle 7"/>
          <p:cNvSpPr/>
          <p:nvPr/>
        </p:nvSpPr>
        <p:spPr>
          <a:xfrm>
            <a:off x="3419872" y="1268760"/>
            <a:ext cx="496855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/>
              <a:t>An open source product called </a:t>
            </a:r>
            <a:r>
              <a:rPr lang="en-US" sz="1600" b="1" dirty="0"/>
              <a:t>Security Onion </a:t>
            </a:r>
            <a:r>
              <a:rPr lang="en-US" sz="1600" dirty="0"/>
              <a:t>includes the ELK suite for SIEM functionality. </a:t>
            </a:r>
            <a:endParaRPr lang="en-US" sz="1600" dirty="0" smtClean="0"/>
          </a:p>
          <a:p>
            <a:pPr algn="just"/>
            <a:endParaRPr lang="en-US" sz="1600" dirty="0"/>
          </a:p>
          <a:p>
            <a:pPr algn="just"/>
            <a:r>
              <a:rPr lang="en-US" sz="1600" dirty="0"/>
              <a:t>ELK is an acronym for three products from Elastic:</a:t>
            </a:r>
          </a:p>
          <a:p>
            <a:pPr lvl="1" algn="just"/>
            <a:r>
              <a:rPr lang="en-US" sz="1600" b="1" dirty="0" err="1"/>
              <a:t>Elasticsearch</a:t>
            </a:r>
            <a:r>
              <a:rPr lang="en-US" sz="1600" dirty="0"/>
              <a:t> - Document oriented full text search engine.</a:t>
            </a:r>
          </a:p>
          <a:p>
            <a:pPr lvl="1" algn="just"/>
            <a:r>
              <a:rPr lang="en-US" sz="1600" b="1" dirty="0" err="1"/>
              <a:t>Logstash</a:t>
            </a:r>
            <a:r>
              <a:rPr lang="en-US" sz="1600" dirty="0"/>
              <a:t> - Pipeline processing system that connects ‘inputs’ to ‘outputs’ with optional ‘filters’ in between.</a:t>
            </a:r>
          </a:p>
          <a:p>
            <a:pPr lvl="1" algn="just"/>
            <a:r>
              <a:rPr lang="en-US" sz="1600" b="1" dirty="0" err="1"/>
              <a:t>Kibana</a:t>
            </a:r>
            <a:r>
              <a:rPr lang="en-US" sz="1600" dirty="0"/>
              <a:t> - Browser based analytics and search dashboard for </a:t>
            </a:r>
            <a:r>
              <a:rPr lang="en-US" sz="1600" dirty="0" err="1"/>
              <a:t>Elasticsearch</a:t>
            </a:r>
            <a:r>
              <a:rPr lang="en-US" sz="1600" dirty="0" smtClean="0"/>
              <a:t>.</a:t>
            </a:r>
          </a:p>
          <a:p>
            <a:pPr lvl="1" algn="just"/>
            <a:endParaRPr lang="en-US" sz="1600" dirty="0"/>
          </a:p>
          <a:p>
            <a:pPr algn="just"/>
            <a:r>
              <a:rPr lang="en-US" sz="1600" b="1" dirty="0"/>
              <a:t>Note</a:t>
            </a:r>
            <a:r>
              <a:rPr lang="en-US" sz="1600" dirty="0"/>
              <a:t>: </a:t>
            </a:r>
            <a:r>
              <a:rPr lang="en-US" sz="1600" dirty="0" err="1"/>
              <a:t>SolarWinds</a:t>
            </a:r>
            <a:r>
              <a:rPr lang="en-US" sz="1600" dirty="0"/>
              <a:t> Security Event Manager and </a:t>
            </a:r>
            <a:r>
              <a:rPr lang="en-US" sz="1600" dirty="0" err="1"/>
              <a:t>Splunk</a:t>
            </a:r>
            <a:r>
              <a:rPr lang="en-US" sz="1600" dirty="0"/>
              <a:t> Enterprise Security are two popular proprietary SIEM systems used by SOCs.</a:t>
            </a: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64089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">
            <a:extLst>
              <a:ext uri="{FF2B5EF4-FFF2-40B4-BE49-F238E27FC236}">
                <a16:creationId xmlns:a16="http://schemas.microsoft.com/office/drawing/2014/main" id="{A7E249FF-01FC-487E-B05D-F7C27AD56C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96" y="332656"/>
            <a:ext cx="8999935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 sz="2400" kern="1200">
                <a:solidFill>
                  <a:schemeClr val="accent4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/>
            <a:r>
              <a:rPr lang="en-IN" altLang="en-US" sz="3600" dirty="0" smtClean="0">
                <a:solidFill>
                  <a:schemeClr val="accent1">
                    <a:lumMod val="50000"/>
                  </a:schemeClr>
                </a:solidFill>
              </a:rPr>
              <a:t>So far….</a:t>
            </a:r>
            <a:endParaRPr lang="en-US" altLang="en-US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Content Placeholder 2"/>
          <p:cNvSpPr txBox="1"/>
          <p:nvPr/>
        </p:nvSpPr>
        <p:spPr>
          <a:xfrm>
            <a:off x="539552" y="1628800"/>
            <a:ext cx="3600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00000"/>
            </a:pPr>
            <a:r>
              <a:rPr lang="en-US" sz="1600" b="1" dirty="0" smtClean="0"/>
              <a:t>Virtual Machines (Oracle Virtual Box)</a:t>
            </a:r>
          </a:p>
          <a:p>
            <a:pPr>
              <a:buSzPct val="100000"/>
            </a:pPr>
            <a:r>
              <a:rPr lang="en-US" sz="1600" b="1" dirty="0" err="1" smtClean="0"/>
              <a:t>CyberOps</a:t>
            </a:r>
            <a:r>
              <a:rPr lang="en-US" sz="1600" b="1" dirty="0" smtClean="0"/>
              <a:t> Lab (Linux)</a:t>
            </a:r>
          </a:p>
          <a:p>
            <a:pPr>
              <a:buSzPct val="100000"/>
            </a:pPr>
            <a:r>
              <a:rPr lang="en-US" sz="1600" b="1" dirty="0" smtClean="0"/>
              <a:t>Kali Linux 2020.3</a:t>
            </a:r>
          </a:p>
          <a:p>
            <a:pPr>
              <a:buSzPct val="100000"/>
            </a:pPr>
            <a:r>
              <a:rPr lang="en-US" sz="1600" b="1" dirty="0" smtClean="0"/>
              <a:t>TCPView</a:t>
            </a:r>
          </a:p>
          <a:p>
            <a:pPr>
              <a:buSzPct val="100000"/>
            </a:pPr>
            <a:r>
              <a:rPr lang="en-US" sz="1600" b="1" dirty="0" smtClean="0"/>
              <a:t>Packet Tracer</a:t>
            </a:r>
          </a:p>
          <a:p>
            <a:pPr>
              <a:buSzPct val="100000"/>
            </a:pPr>
            <a:r>
              <a:rPr lang="en-US" sz="1600" b="1" dirty="0" err="1" smtClean="0"/>
              <a:t>Mininet</a:t>
            </a:r>
            <a:endParaRPr lang="en-US" sz="1600" b="1" dirty="0" smtClean="0"/>
          </a:p>
          <a:p>
            <a:pPr>
              <a:buSzPct val="100000"/>
            </a:pPr>
            <a:r>
              <a:rPr lang="en-US" sz="1600" b="1" dirty="0" smtClean="0"/>
              <a:t>Social Engineering Toolkit</a:t>
            </a:r>
            <a:endParaRPr lang="en-US" sz="1600" b="1" dirty="0"/>
          </a:p>
        </p:txBody>
      </p:sp>
      <p:sp>
        <p:nvSpPr>
          <p:cNvPr id="4" name="Content Placeholder 2"/>
          <p:cNvSpPr txBox="1"/>
          <p:nvPr/>
        </p:nvSpPr>
        <p:spPr>
          <a:xfrm>
            <a:off x="5364088" y="2420888"/>
            <a:ext cx="36004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SzPct val="100000"/>
            </a:pPr>
            <a:r>
              <a:rPr lang="en-US" sz="1600" b="1" dirty="0" smtClean="0"/>
              <a:t>Understand Cyberattacks</a:t>
            </a:r>
          </a:p>
          <a:p>
            <a:pPr>
              <a:buSzPct val="100000"/>
            </a:pPr>
            <a:r>
              <a:rPr lang="en-US" sz="1600" b="1" dirty="0" smtClean="0"/>
              <a:t>The Target and Outcomes of Attacks</a:t>
            </a:r>
          </a:p>
          <a:p>
            <a:pPr>
              <a:buSzPct val="100000"/>
            </a:pPr>
            <a:r>
              <a:rPr lang="en-US" sz="1600" b="1" dirty="0" smtClean="0"/>
              <a:t>The Vulnerabilities and Exploits</a:t>
            </a:r>
          </a:p>
          <a:p>
            <a:pPr>
              <a:buSzPct val="100000"/>
            </a:pPr>
            <a:r>
              <a:rPr lang="en-US" sz="1600" b="1" dirty="0" smtClean="0"/>
              <a:t>Scope for Cybersecurity Professional</a:t>
            </a:r>
          </a:p>
          <a:p>
            <a:pPr>
              <a:buSzPct val="100000"/>
            </a:pPr>
            <a:r>
              <a:rPr lang="en-US" sz="1600" b="1" dirty="0" smtClean="0"/>
              <a:t>Run and Troubleshoot</a:t>
            </a:r>
          </a:p>
          <a:p>
            <a:pPr>
              <a:buSzPct val="100000"/>
            </a:pPr>
            <a:r>
              <a:rPr lang="en-US" sz="1600" b="1" dirty="0" smtClean="0"/>
              <a:t>	Virtual Machines</a:t>
            </a:r>
          </a:p>
          <a:p>
            <a:pPr>
              <a:buSzPct val="100000"/>
            </a:pPr>
            <a:r>
              <a:rPr lang="en-US" sz="1600" b="1" dirty="0" smtClean="0"/>
              <a:t>	Linux OS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err="1" smtClean="0"/>
              <a:t>SETool</a:t>
            </a:r>
            <a:r>
              <a:rPr lang="en-US" sz="1600" b="1" dirty="0" smtClean="0"/>
              <a:t> Kit</a:t>
            </a:r>
          </a:p>
          <a:p>
            <a:pPr>
              <a:buSzPct val="100000"/>
            </a:pPr>
            <a:r>
              <a:rPr lang="en-US" sz="1600" b="1" dirty="0" smtClean="0"/>
              <a:t>Run Simulations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smtClean="0"/>
              <a:t>Packet Tracer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err="1" smtClean="0"/>
              <a:t>Mininet</a:t>
            </a:r>
            <a:endParaRPr lang="en-US" sz="1600" b="1" dirty="0" smtClean="0"/>
          </a:p>
          <a:p>
            <a:pPr>
              <a:buSzPct val="100000"/>
            </a:pPr>
            <a:r>
              <a:rPr lang="en-US" sz="1600" b="1" dirty="0" smtClean="0"/>
              <a:t>Tools</a:t>
            </a:r>
          </a:p>
          <a:p>
            <a:pPr>
              <a:buSzPct val="100000"/>
            </a:pPr>
            <a:r>
              <a:rPr lang="en-US" sz="1600" b="1" dirty="0"/>
              <a:t>	</a:t>
            </a:r>
            <a:r>
              <a:rPr lang="en-US" sz="1600" b="1" dirty="0" smtClean="0"/>
              <a:t>TCPView </a:t>
            </a:r>
            <a:r>
              <a:rPr lang="en-US" sz="1600" b="1" dirty="0" smtClean="0">
                <a:sym typeface="Wingdings" panose="05000000000000000000" pitchFamily="2" charset="2"/>
              </a:rPr>
              <a:t> </a:t>
            </a:r>
            <a:r>
              <a:rPr lang="en-US" sz="1600" b="1" dirty="0" err="1" smtClean="0">
                <a:sym typeface="Wingdings" panose="05000000000000000000" pitchFamily="2" charset="2"/>
              </a:rPr>
              <a:t>Analyse</a:t>
            </a:r>
            <a:r>
              <a:rPr lang="en-US" sz="1600" b="1" dirty="0" smtClean="0">
                <a:sym typeface="Wingdings" panose="05000000000000000000" pitchFamily="2" charset="2"/>
              </a:rPr>
              <a:t> Ports</a:t>
            </a:r>
            <a:endParaRPr lang="en-US" sz="1600" b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34877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</a:t>
            </a:r>
            <a:r>
              <a:rPr lang="en-US" kern="0" baseline="-25000" dirty="0" err="1" smtClean="0"/>
              <a:t>Cyberops</a:t>
            </a:r>
            <a:r>
              <a:rPr lang="en-US" kern="0" baseline="-25000" dirty="0" smtClean="0"/>
              <a:t> Associate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 </a:t>
            </a:r>
            <a:r>
              <a:rPr lang="en-US" b="1" kern="0" baseline="-25000" dirty="0" smtClean="0"/>
              <a:t>YouTube</a:t>
            </a:r>
            <a:r>
              <a:rPr lang="en-US" kern="0" baseline="-25000" dirty="0" smtClean="0"/>
              <a:t>: </a:t>
            </a:r>
            <a:r>
              <a:rPr lang="en-US" kern="0" baseline="-25000" dirty="0" err="1" smtClean="0"/>
              <a:t>Defcon</a:t>
            </a:r>
            <a:r>
              <a:rPr lang="en-US" kern="0" baseline="-25000" dirty="0" smtClean="0"/>
              <a:t> Social </a:t>
            </a:r>
            <a:r>
              <a:rPr lang="en-US" kern="0" baseline="-25000" dirty="0"/>
              <a:t>Engineering </a:t>
            </a:r>
            <a:r>
              <a:rPr lang="en-US" kern="0" baseline="-25000" dirty="0">
                <a:hlinkClick r:id="rId3"/>
              </a:rPr>
              <a:t>https://</a:t>
            </a:r>
            <a:r>
              <a:rPr lang="en-US" kern="0" baseline="-25000" dirty="0" smtClean="0">
                <a:hlinkClick r:id="rId3"/>
              </a:rPr>
              <a:t>youtu.be/F78UdORll-Q</a:t>
            </a:r>
            <a:r>
              <a:rPr lang="en-US" kern="0" baseline="-25000" dirty="0" smtClean="0"/>
              <a:t> 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1606</TotalTime>
  <Words>3003</Words>
  <Application>Microsoft Office PowerPoint</Application>
  <PresentationFormat>On-screen Show (4:3)</PresentationFormat>
  <Paragraphs>519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4" baseType="lpstr">
      <vt:lpstr>ＭＳ Ｐゴシック</vt:lpstr>
      <vt:lpstr>Arial</vt:lpstr>
      <vt:lpstr>Bookman Old Style</vt:lpstr>
      <vt:lpstr>Calibri</vt:lpstr>
      <vt:lpstr>CiscoSans</vt:lpstr>
      <vt:lpstr>Myriad Pro</vt:lpstr>
      <vt:lpstr>Times New Roman</vt:lpstr>
      <vt:lpstr>Wingdings</vt:lpstr>
      <vt:lpstr>20140311PresentationUWTSDTemplate</vt:lpstr>
      <vt:lpstr>Advanced Cybersecurity (ACCB6000) Monitoring and Attacking</vt:lpstr>
      <vt:lpstr>From our previous class… (recap)</vt:lpstr>
      <vt:lpstr>From our previous class… (recap)</vt:lpstr>
      <vt:lpstr>Objectives and Discussions</vt:lpstr>
      <vt:lpstr>Process Phase !!! </vt:lpstr>
      <vt:lpstr>Process Phase !!! </vt:lpstr>
      <vt:lpstr>Process Phase !!! </vt:lpstr>
      <vt:lpstr>Process Phase – As an Attacker!!! </vt:lpstr>
      <vt:lpstr>Process Phase – As an Attacker!!! </vt:lpstr>
      <vt:lpstr>Process Phase – As an Defender!!! </vt:lpstr>
      <vt:lpstr>Process Phase – As an Defender!!! </vt:lpstr>
      <vt:lpstr>Process Phase – As an Defender!!!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Phase !!! </vt:lpstr>
      <vt:lpstr>Watch out !!! –  in Infrastructure?</vt:lpstr>
      <vt:lpstr>Watch out !!! –  in Infrastructure?</vt:lpstr>
      <vt:lpstr>Network Taps</vt:lpstr>
      <vt:lpstr>Traffic Monitoring &amp; SPAN</vt:lpstr>
      <vt:lpstr>Traffic Monitoring &amp; SPAN</vt:lpstr>
      <vt:lpstr>Tools to Monitor</vt:lpstr>
      <vt:lpstr>Tools to Monitor</vt:lpstr>
      <vt:lpstr>PowerPoint Presentation</vt:lpstr>
      <vt:lpstr>SIEM</vt:lpstr>
      <vt:lpstr>SIEM</vt:lpstr>
      <vt:lpstr>SOAR</vt:lpstr>
      <vt:lpstr>SIEM &amp; SOAR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85</cp:revision>
  <dcterms:created xsi:type="dcterms:W3CDTF">2020-09-20T20:16:38Z</dcterms:created>
  <dcterms:modified xsi:type="dcterms:W3CDTF">2020-10-22T12:06:09Z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