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7" r:id="rId1"/>
  </p:sldMasterIdLst>
  <p:notesMasterIdLst>
    <p:notesMasterId r:id="rId14"/>
  </p:notesMasterIdLst>
  <p:sldIdLst>
    <p:sldId id="268" r:id="rId2"/>
    <p:sldId id="256" r:id="rId3"/>
    <p:sldId id="257" r:id="rId4"/>
    <p:sldId id="263" r:id="rId5"/>
    <p:sldId id="259" r:id="rId6"/>
    <p:sldId id="258" r:id="rId7"/>
    <p:sldId id="265" r:id="rId8"/>
    <p:sldId id="266" r:id="rId9"/>
    <p:sldId id="260" r:id="rId10"/>
    <p:sldId id="261"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5" d="100"/>
          <a:sy n="85" d="100"/>
        </p:scale>
        <p:origin x="90"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37924-B7F2-4363-8C80-6C03EB759447}" type="datetimeFigureOut">
              <a:rPr lang="en-GB" smtClean="0"/>
              <a:t>06/11/2017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A646DB-3197-4284-BBAF-64AF4B9D78EE}" type="slidenum">
              <a:rPr lang="en-GB" smtClean="0"/>
              <a:t>‹#›</a:t>
            </a:fld>
            <a:endParaRPr lang="en-GB"/>
          </a:p>
        </p:txBody>
      </p:sp>
    </p:spTree>
    <p:extLst>
      <p:ext uri="{BB962C8B-B14F-4D97-AF65-F5344CB8AC3E}">
        <p14:creationId xmlns:p14="http://schemas.microsoft.com/office/powerpoint/2010/main" val="957348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for me to talk about mental health advocacy I must mention the Mental Health Measures that have been law in Wales since 2010. Part 1 of the measure is in place to ensure that when a person presents to their Doctors surgery with mental health concerns the practitioner can request and assessment under part 1 of the measure. This assessment then has to occur within 28 days from receipt of the referral part 1 of the measures are for all ages form the cradle to the grave. So it includes not just adults but children and older adults. Part 2 is about again all ages once </a:t>
            </a:r>
            <a:r>
              <a:rPr lang="en-GB" dirty="0" err="1"/>
              <a:t>recieiving</a:t>
            </a:r>
            <a:r>
              <a:rPr lang="en-GB" dirty="0"/>
              <a:t> treatment in secondary mental health services must have a care and treatment plan, a care coordinator and a minimum of yearly CTP meetings.  Part 3 is that after discharge from inpatient or community mental health if the person has been on a </a:t>
            </a:r>
            <a:r>
              <a:rPr lang="en-GB" dirty="0" err="1"/>
              <a:t>ctp</a:t>
            </a:r>
            <a:r>
              <a:rPr lang="en-GB" dirty="0"/>
              <a:t> they can re refer them selves back into services if its within 3 years. If a young person has been in services and reaches 18 within the 3 years once they are an adult they can re refer themselves. Part 4 I will discuss fully in the next slide as it relates specifically </a:t>
            </a:r>
            <a:r>
              <a:rPr lang="en-GB"/>
              <a:t>to mental health </a:t>
            </a:r>
            <a:r>
              <a:rPr lang="en-GB" dirty="0"/>
              <a:t>advocacy.</a:t>
            </a:r>
          </a:p>
        </p:txBody>
      </p:sp>
      <p:sp>
        <p:nvSpPr>
          <p:cNvPr id="4" name="Slide Number Placeholder 3"/>
          <p:cNvSpPr>
            <a:spLocks noGrp="1"/>
          </p:cNvSpPr>
          <p:nvPr>
            <p:ph type="sldNum" sz="quarter" idx="10"/>
          </p:nvPr>
        </p:nvSpPr>
        <p:spPr/>
        <p:txBody>
          <a:bodyPr/>
          <a:lstStyle/>
          <a:p>
            <a:fld id="{11A646DB-3197-4284-BBAF-64AF4B9D78EE}" type="slidenum">
              <a:rPr lang="en-GB" smtClean="0"/>
              <a:t>2</a:t>
            </a:fld>
            <a:endParaRPr lang="en-GB"/>
          </a:p>
        </p:txBody>
      </p:sp>
    </p:spTree>
    <p:extLst>
      <p:ext uri="{BB962C8B-B14F-4D97-AF65-F5344CB8AC3E}">
        <p14:creationId xmlns:p14="http://schemas.microsoft.com/office/powerpoint/2010/main" val="1613975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mental health measures are law in Wales, which means all agencies working in Mental Health have to ensure it is  promoted and report to the welsh government, independent advocates have to be available. As they are independent they can ensure that the person they are supporting, speaking on behalf of gets </a:t>
            </a:r>
            <a:r>
              <a:rPr lang="en-GB" dirty="0" err="1"/>
              <a:t>recieved</a:t>
            </a:r>
            <a:r>
              <a:rPr lang="en-GB" dirty="0"/>
              <a:t> the care they should and their concerns are voice  and taken notice of.</a:t>
            </a:r>
          </a:p>
        </p:txBody>
      </p:sp>
      <p:sp>
        <p:nvSpPr>
          <p:cNvPr id="4" name="Slide Number Placeholder 3"/>
          <p:cNvSpPr>
            <a:spLocks noGrp="1"/>
          </p:cNvSpPr>
          <p:nvPr>
            <p:ph type="sldNum" sz="quarter" idx="10"/>
          </p:nvPr>
        </p:nvSpPr>
        <p:spPr/>
        <p:txBody>
          <a:bodyPr/>
          <a:lstStyle/>
          <a:p>
            <a:fld id="{11A646DB-3197-4284-BBAF-64AF4B9D78EE}" type="slidenum">
              <a:rPr lang="en-GB" smtClean="0"/>
              <a:t>3</a:t>
            </a:fld>
            <a:endParaRPr lang="en-GB"/>
          </a:p>
        </p:txBody>
      </p:sp>
    </p:spTree>
    <p:extLst>
      <p:ext uri="{BB962C8B-B14F-4D97-AF65-F5344CB8AC3E}">
        <p14:creationId xmlns:p14="http://schemas.microsoft.com/office/powerpoint/2010/main" val="1184358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advocacy is vital and essential for this population that are struggling on a day to day basis with their mental health.</a:t>
            </a:r>
          </a:p>
        </p:txBody>
      </p:sp>
      <p:sp>
        <p:nvSpPr>
          <p:cNvPr id="4" name="Slide Number Placeholder 3"/>
          <p:cNvSpPr>
            <a:spLocks noGrp="1"/>
          </p:cNvSpPr>
          <p:nvPr>
            <p:ph type="sldNum" sz="quarter" idx="10"/>
          </p:nvPr>
        </p:nvSpPr>
        <p:spPr/>
        <p:txBody>
          <a:bodyPr/>
          <a:lstStyle/>
          <a:p>
            <a:fld id="{11A646DB-3197-4284-BBAF-64AF4B9D78EE}" type="slidenum">
              <a:rPr lang="en-GB" smtClean="0"/>
              <a:t>4</a:t>
            </a:fld>
            <a:endParaRPr lang="en-GB"/>
          </a:p>
        </p:txBody>
      </p:sp>
    </p:spTree>
    <p:extLst>
      <p:ext uri="{BB962C8B-B14F-4D97-AF65-F5344CB8AC3E}">
        <p14:creationId xmlns:p14="http://schemas.microsoft.com/office/powerpoint/2010/main" val="2819996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advocate is a voice when you need it most. They help you understand your rights and think about your choices and what would be the most suited to you and your situation. They also support you in finding information and help and encourage you in having a say on decisions made about you. </a:t>
            </a:r>
          </a:p>
        </p:txBody>
      </p:sp>
      <p:sp>
        <p:nvSpPr>
          <p:cNvPr id="4" name="Slide Number Placeholder 3"/>
          <p:cNvSpPr>
            <a:spLocks noGrp="1"/>
          </p:cNvSpPr>
          <p:nvPr>
            <p:ph type="sldNum" sz="quarter" idx="10"/>
          </p:nvPr>
        </p:nvSpPr>
        <p:spPr/>
        <p:txBody>
          <a:bodyPr/>
          <a:lstStyle/>
          <a:p>
            <a:fld id="{11A646DB-3197-4284-BBAF-64AF4B9D78EE}" type="slidenum">
              <a:rPr lang="en-GB" smtClean="0"/>
              <a:t>5</a:t>
            </a:fld>
            <a:endParaRPr lang="en-GB"/>
          </a:p>
        </p:txBody>
      </p:sp>
    </p:spTree>
    <p:extLst>
      <p:ext uri="{BB962C8B-B14F-4D97-AF65-F5344CB8AC3E}">
        <p14:creationId xmlns:p14="http://schemas.microsoft.com/office/powerpoint/2010/main" val="3039156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has grown and is continually striving to ensure services across HDUHB is equitable and available.</a:t>
            </a:r>
          </a:p>
        </p:txBody>
      </p:sp>
      <p:sp>
        <p:nvSpPr>
          <p:cNvPr id="4" name="Slide Number Placeholder 3"/>
          <p:cNvSpPr>
            <a:spLocks noGrp="1"/>
          </p:cNvSpPr>
          <p:nvPr>
            <p:ph type="sldNum" sz="quarter" idx="10"/>
          </p:nvPr>
        </p:nvSpPr>
        <p:spPr/>
        <p:txBody>
          <a:bodyPr/>
          <a:lstStyle/>
          <a:p>
            <a:fld id="{11A646DB-3197-4284-BBAF-64AF4B9D78EE}" type="slidenum">
              <a:rPr lang="en-GB" smtClean="0"/>
              <a:t>7</a:t>
            </a:fld>
            <a:endParaRPr lang="en-GB"/>
          </a:p>
        </p:txBody>
      </p:sp>
    </p:spTree>
    <p:extLst>
      <p:ext uri="{BB962C8B-B14F-4D97-AF65-F5344CB8AC3E}">
        <p14:creationId xmlns:p14="http://schemas.microsoft.com/office/powerpoint/2010/main" val="3426413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and IMHA is an independent mental health advocate that has had recognised training to </a:t>
            </a:r>
            <a:r>
              <a:rPr lang="en-GB" dirty="0" err="1"/>
              <a:t>emsure</a:t>
            </a:r>
            <a:r>
              <a:rPr lang="en-GB" dirty="0"/>
              <a:t> that the legislation for part 4 of the measure is being adhered to and they have to report to the Welsh </a:t>
            </a:r>
            <a:r>
              <a:rPr lang="en-GB" dirty="0" err="1"/>
              <a:t>Governemnet</a:t>
            </a:r>
            <a:r>
              <a:rPr lang="en-GB" dirty="0"/>
              <a:t> quarterly how many  {</a:t>
            </a:r>
            <a:r>
              <a:rPr lang="en-GB" dirty="0" err="1"/>
              <a:t>eople</a:t>
            </a:r>
            <a:r>
              <a:rPr lang="en-GB" dirty="0"/>
              <a:t> take this up but also the health board has to demonstrate that its achieving %100 in </a:t>
            </a:r>
            <a:r>
              <a:rPr lang="en-GB" dirty="0" err="1"/>
              <a:t>offereng</a:t>
            </a:r>
            <a:r>
              <a:rPr lang="en-GB" dirty="0"/>
              <a:t> every service user the right to have an advocate.</a:t>
            </a:r>
          </a:p>
        </p:txBody>
      </p:sp>
      <p:sp>
        <p:nvSpPr>
          <p:cNvPr id="4" name="Slide Number Placeholder 3"/>
          <p:cNvSpPr>
            <a:spLocks noGrp="1"/>
          </p:cNvSpPr>
          <p:nvPr>
            <p:ph type="sldNum" sz="quarter" idx="10"/>
          </p:nvPr>
        </p:nvSpPr>
        <p:spPr/>
        <p:txBody>
          <a:bodyPr/>
          <a:lstStyle/>
          <a:p>
            <a:fld id="{11A646DB-3197-4284-BBAF-64AF4B9D78EE}" type="slidenum">
              <a:rPr lang="en-GB" smtClean="0"/>
              <a:t>8</a:t>
            </a:fld>
            <a:endParaRPr lang="en-GB"/>
          </a:p>
        </p:txBody>
      </p:sp>
    </p:spTree>
    <p:extLst>
      <p:ext uri="{BB962C8B-B14F-4D97-AF65-F5344CB8AC3E}">
        <p14:creationId xmlns:p14="http://schemas.microsoft.com/office/powerpoint/2010/main" val="3166620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1E6C1D-4275-4646-ADD6-7180EDEA732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15411628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E6C1D-4275-4646-ADD6-7180EDEA732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1496196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1E6C1D-4275-4646-ADD6-7180EDEA732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989463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71E6C1D-4275-4646-ADD6-7180EDEA732D}" type="datetimeFigureOut">
              <a:rPr lang="en-GB" smtClean="0"/>
              <a:t>06/11/2017</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1791337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71E6C1D-4275-4646-ADD6-7180EDEA732D}" type="datetimeFigureOut">
              <a:rPr lang="en-GB" smtClean="0"/>
              <a:t>06/11/2017</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74588264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71E6C1D-4275-4646-ADD6-7180EDEA732D}" type="datetimeFigureOut">
              <a:rPr lang="en-GB" smtClean="0"/>
              <a:t>06/11/2017</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036403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71E6C1D-4275-4646-ADD6-7180EDEA732D}"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57578871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71E6C1D-4275-4646-ADD6-7180EDEA732D}" type="datetimeFigureOut">
              <a:rPr lang="en-GB" smtClean="0"/>
              <a:t>06/11/2017</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89441362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71E6C1D-4275-4646-ADD6-7180EDEA732D}" type="datetimeFigureOut">
              <a:rPr lang="en-GB" smtClean="0"/>
              <a:t>06/11/2017</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07776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1E6C1D-4275-4646-ADD6-7180EDEA732D}"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1344637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1E6C1D-4275-4646-ADD6-7180EDEA732D}"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562566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71E6C1D-4275-4646-ADD6-7180EDEA732D}" type="datetimeFigureOut">
              <a:rPr lang="en-GB" smtClean="0"/>
              <a:t>06/11/2017</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8E04B336-8A70-4A85-AC9D-2F95528129BB}" type="slidenum">
              <a:rPr lang="en-GB" smtClean="0"/>
              <a:t>‹#›</a:t>
            </a:fld>
            <a:endParaRPr lang="en-GB"/>
          </a:p>
        </p:txBody>
      </p:sp>
    </p:spTree>
    <p:extLst>
      <p:ext uri="{BB962C8B-B14F-4D97-AF65-F5344CB8AC3E}">
        <p14:creationId xmlns:p14="http://schemas.microsoft.com/office/powerpoint/2010/main" val="762125080"/>
      </p:ext>
    </p:extLst>
  </p:cSld>
  <p:clrMap bg1="lt1" tx1="dk1" bg2="lt2" tx2="dk2" accent1="accent1" accent2="accent2" accent3="accent3" accent4="accent4" accent5="accent5" accent6="accent6" hlink="hlink" folHlink="folHlink"/>
  <p:sldLayoutIdLst>
    <p:sldLayoutId id="2147484358" r:id="rId1"/>
    <p:sldLayoutId id="2147484359" r:id="rId2"/>
    <p:sldLayoutId id="2147484360" r:id="rId3"/>
    <p:sldLayoutId id="2147484361" r:id="rId4"/>
    <p:sldLayoutId id="2147484362" r:id="rId5"/>
    <p:sldLayoutId id="2147484363" r:id="rId6"/>
    <p:sldLayoutId id="2147484364" r:id="rId7"/>
    <p:sldLayoutId id="2147484365" r:id="rId8"/>
    <p:sldLayoutId id="2147484366" r:id="rId9"/>
    <p:sldLayoutId id="2147484367" r:id="rId10"/>
    <p:sldLayoutId id="214748436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DA57-5D95-415B-A99A-EFACFB2317D8}"/>
              </a:ext>
            </a:extLst>
          </p:cNvPr>
          <p:cNvSpPr>
            <a:spLocks noGrp="1"/>
          </p:cNvSpPr>
          <p:nvPr>
            <p:ph type="title"/>
          </p:nvPr>
        </p:nvSpPr>
        <p:spPr>
          <a:xfrm>
            <a:off x="1047924" y="532670"/>
            <a:ext cx="9603275" cy="1049235"/>
          </a:xfrm>
        </p:spPr>
        <p:txBody>
          <a:bodyPr/>
          <a:lstStyle/>
          <a:p>
            <a:r>
              <a:rPr lang="en-GB" sz="4800" b="1" dirty="0">
                <a:solidFill>
                  <a:schemeClr val="tx1"/>
                </a:solidFill>
              </a:rPr>
              <a:t>Advocacy west wales </a:t>
            </a:r>
            <a:r>
              <a:rPr lang="en-GB" b="1" dirty="0"/>
              <a:t>(aww</a:t>
            </a:r>
            <a:r>
              <a:rPr lang="en-GB" dirty="0"/>
              <a:t>)</a:t>
            </a:r>
          </a:p>
        </p:txBody>
      </p:sp>
      <p:pic>
        <p:nvPicPr>
          <p:cNvPr id="4" name="Content Placeholder 3">
            <a:extLst>
              <a:ext uri="{FF2B5EF4-FFF2-40B4-BE49-F238E27FC236}">
                <a16:creationId xmlns:a16="http://schemas.microsoft.com/office/drawing/2014/main" id="{9C2F35A2-B979-4DFF-9728-A16EDA0318D2}"/>
              </a:ext>
            </a:extLst>
          </p:cNvPr>
          <p:cNvPicPr>
            <a:picLocks noGrp="1" noChangeAspect="1"/>
          </p:cNvPicPr>
          <p:nvPr>
            <p:ph idx="1"/>
          </p:nvPr>
        </p:nvPicPr>
        <p:blipFill>
          <a:blip r:embed="rId2"/>
          <a:stretch>
            <a:fillRect/>
          </a:stretch>
        </p:blipFill>
        <p:spPr>
          <a:xfrm>
            <a:off x="5603728" y="1788508"/>
            <a:ext cx="5219700" cy="4429125"/>
          </a:xfrm>
          <a:prstGeom prst="rect">
            <a:avLst/>
          </a:prstGeom>
        </p:spPr>
      </p:pic>
      <p:pic>
        <p:nvPicPr>
          <p:cNvPr id="9" name="Picture 8">
            <a:extLst>
              <a:ext uri="{FF2B5EF4-FFF2-40B4-BE49-F238E27FC236}">
                <a16:creationId xmlns:a16="http://schemas.microsoft.com/office/drawing/2014/main" id="{2652043B-5B6B-4C6E-A207-7749AF02BD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033" y="2238375"/>
            <a:ext cx="4086225" cy="2990850"/>
          </a:xfrm>
          <a:prstGeom prst="rect">
            <a:avLst/>
          </a:prstGeom>
        </p:spPr>
      </p:pic>
    </p:spTree>
    <p:extLst>
      <p:ext uri="{BB962C8B-B14F-4D97-AF65-F5344CB8AC3E}">
        <p14:creationId xmlns:p14="http://schemas.microsoft.com/office/powerpoint/2010/main" val="3983861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07DD3-5F6B-4749-8494-43ABD8A93827}"/>
              </a:ext>
            </a:extLst>
          </p:cNvPr>
          <p:cNvSpPr>
            <a:spLocks noGrp="1"/>
          </p:cNvSpPr>
          <p:nvPr>
            <p:ph type="ctrTitle"/>
          </p:nvPr>
        </p:nvSpPr>
        <p:spPr>
          <a:xfrm>
            <a:off x="1214284" y="0"/>
            <a:ext cx="9144000" cy="2387600"/>
          </a:xfrm>
        </p:spPr>
        <p:txBody>
          <a:bodyPr>
            <a:normAutofit/>
          </a:bodyPr>
          <a:lstStyle/>
          <a:p>
            <a:r>
              <a:rPr lang="en-GB" sz="4800" dirty="0">
                <a:solidFill>
                  <a:schemeClr val="tx1"/>
                </a:solidFill>
              </a:rPr>
              <a:t>Mental Health Measures (Wales) 2010</a:t>
            </a:r>
          </a:p>
        </p:txBody>
      </p:sp>
      <p:sp>
        <p:nvSpPr>
          <p:cNvPr id="3" name="Subtitle 2">
            <a:extLst>
              <a:ext uri="{FF2B5EF4-FFF2-40B4-BE49-F238E27FC236}">
                <a16:creationId xmlns:a16="http://schemas.microsoft.com/office/drawing/2014/main" id="{5989BBBE-C956-43F6-86CB-6BAE66A2EDAD}"/>
              </a:ext>
            </a:extLst>
          </p:cNvPr>
          <p:cNvSpPr>
            <a:spLocks noGrp="1"/>
          </p:cNvSpPr>
          <p:nvPr>
            <p:ph type="subTitle" idx="1"/>
          </p:nvPr>
        </p:nvSpPr>
        <p:spPr>
          <a:xfrm>
            <a:off x="449892" y="1761524"/>
            <a:ext cx="10404802" cy="4241800"/>
          </a:xfrm>
        </p:spPr>
        <p:txBody>
          <a:bodyPr>
            <a:noAutofit/>
          </a:bodyPr>
          <a:lstStyle/>
          <a:p>
            <a:pPr algn="just"/>
            <a:endParaRPr lang="en-GB" sz="2800" dirty="0"/>
          </a:p>
          <a:p>
            <a:pPr algn="just"/>
            <a:endParaRPr lang="en-GB" sz="2800" dirty="0"/>
          </a:p>
          <a:p>
            <a:pPr algn="just"/>
            <a:r>
              <a:rPr lang="en-GB" sz="2400" b="1" dirty="0">
                <a:solidFill>
                  <a:schemeClr val="tx1"/>
                </a:solidFill>
              </a:rPr>
              <a:t>Part 1 </a:t>
            </a:r>
            <a:r>
              <a:rPr lang="en-GB" sz="2400" dirty="0">
                <a:solidFill>
                  <a:schemeClr val="tx1"/>
                </a:solidFill>
              </a:rPr>
              <a:t>-   Primary care mental health</a:t>
            </a:r>
          </a:p>
          <a:p>
            <a:pPr algn="just"/>
            <a:r>
              <a:rPr lang="en-GB" sz="2400" b="1" dirty="0">
                <a:solidFill>
                  <a:schemeClr val="tx1"/>
                </a:solidFill>
              </a:rPr>
              <a:t>Part 2 </a:t>
            </a:r>
            <a:r>
              <a:rPr lang="en-GB" sz="2400" dirty="0">
                <a:solidFill>
                  <a:schemeClr val="tx1"/>
                </a:solidFill>
              </a:rPr>
              <a:t>-  Secondary care mental health and a care and treatment plan</a:t>
            </a:r>
          </a:p>
          <a:p>
            <a:pPr algn="just"/>
            <a:r>
              <a:rPr lang="en-GB" sz="2400" b="1" dirty="0">
                <a:solidFill>
                  <a:schemeClr val="tx1"/>
                </a:solidFill>
              </a:rPr>
              <a:t>Part 3 </a:t>
            </a:r>
            <a:r>
              <a:rPr lang="en-GB" sz="2400" dirty="0">
                <a:solidFill>
                  <a:schemeClr val="tx1"/>
                </a:solidFill>
              </a:rPr>
              <a:t>- Following discharge from mental health services  adults can self refer </a:t>
            </a:r>
          </a:p>
          <a:p>
            <a:pPr algn="just"/>
            <a:r>
              <a:rPr lang="en-GB" sz="2400" b="1" dirty="0">
                <a:solidFill>
                  <a:schemeClr val="tx1"/>
                </a:solidFill>
              </a:rPr>
              <a:t>Part 4 </a:t>
            </a:r>
            <a:r>
              <a:rPr lang="en-GB" sz="2400" dirty="0">
                <a:solidFill>
                  <a:schemeClr val="tx1"/>
                </a:solidFill>
              </a:rPr>
              <a:t>- Every in patient should have access to an independent advocate</a:t>
            </a:r>
          </a:p>
        </p:txBody>
      </p:sp>
    </p:spTree>
    <p:extLst>
      <p:ext uri="{BB962C8B-B14F-4D97-AF65-F5344CB8AC3E}">
        <p14:creationId xmlns:p14="http://schemas.microsoft.com/office/powerpoint/2010/main" val="1272631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F37B-96C5-4363-B268-4E6D0EE9BDF1}"/>
              </a:ext>
            </a:extLst>
          </p:cNvPr>
          <p:cNvSpPr>
            <a:spLocks noGrp="1"/>
          </p:cNvSpPr>
          <p:nvPr>
            <p:ph type="ctrTitle"/>
          </p:nvPr>
        </p:nvSpPr>
        <p:spPr>
          <a:xfrm>
            <a:off x="1177413" y="0"/>
            <a:ext cx="9144000" cy="2387600"/>
          </a:xfrm>
        </p:spPr>
        <p:txBody>
          <a:bodyPr>
            <a:normAutofit/>
          </a:bodyPr>
          <a:lstStyle/>
          <a:p>
            <a:r>
              <a:rPr lang="en-GB" sz="4800" dirty="0">
                <a:solidFill>
                  <a:schemeClr val="tx1"/>
                </a:solidFill>
              </a:rPr>
              <a:t>Part 4 – Independent Mental Health Advocacy(IMHA)</a:t>
            </a:r>
          </a:p>
        </p:txBody>
      </p:sp>
      <p:sp>
        <p:nvSpPr>
          <p:cNvPr id="3" name="Subtitle 2">
            <a:extLst>
              <a:ext uri="{FF2B5EF4-FFF2-40B4-BE49-F238E27FC236}">
                <a16:creationId xmlns:a16="http://schemas.microsoft.com/office/drawing/2014/main" id="{00B7407A-86C6-42BC-B7BD-719E4643D2E5}"/>
              </a:ext>
            </a:extLst>
          </p:cNvPr>
          <p:cNvSpPr>
            <a:spLocks noGrp="1"/>
          </p:cNvSpPr>
          <p:nvPr>
            <p:ph type="subTitle" idx="1"/>
          </p:nvPr>
        </p:nvSpPr>
        <p:spPr>
          <a:xfrm>
            <a:off x="0" y="2387600"/>
            <a:ext cx="10750502" cy="4026309"/>
          </a:xfrm>
        </p:spPr>
        <p:txBody>
          <a:bodyPr>
            <a:normAutofit/>
          </a:bodyPr>
          <a:lstStyle/>
          <a:p>
            <a:pPr algn="just"/>
            <a:r>
              <a:rPr lang="en-GB" sz="2400" b="1" dirty="0">
                <a:solidFill>
                  <a:schemeClr val="tx1"/>
                </a:solidFill>
              </a:rPr>
              <a:t>Part 4 </a:t>
            </a:r>
            <a:r>
              <a:rPr lang="en-GB" sz="2400" dirty="0">
                <a:solidFill>
                  <a:schemeClr val="tx1"/>
                </a:solidFill>
              </a:rPr>
              <a:t>of the measure ensures that all in patients in Wales who are receiving services for a mental health disorder are entitled to request and receive support from an independent mental health advocate</a:t>
            </a:r>
          </a:p>
          <a:p>
            <a:pPr algn="just"/>
            <a:r>
              <a:rPr lang="en-GB" sz="2400" dirty="0">
                <a:solidFill>
                  <a:schemeClr val="tx1"/>
                </a:solidFill>
              </a:rPr>
              <a:t>Regardless of whether they have been detained under the mental health act (formal admission) or agreed to come into Hospital (informal admission) </a:t>
            </a:r>
          </a:p>
          <a:p>
            <a:pPr algn="just"/>
            <a:r>
              <a:rPr lang="en-GB" sz="2400" b="1" dirty="0">
                <a:solidFill>
                  <a:schemeClr val="tx1"/>
                </a:solidFill>
              </a:rPr>
              <a:t>Part 4 </a:t>
            </a:r>
            <a:r>
              <a:rPr lang="en-GB" sz="2400" dirty="0">
                <a:solidFill>
                  <a:schemeClr val="tx1"/>
                </a:solidFill>
              </a:rPr>
              <a:t>of the measure also includes service users who are receiving treatment in the community and is not age specific </a:t>
            </a:r>
          </a:p>
        </p:txBody>
      </p:sp>
    </p:spTree>
    <p:extLst>
      <p:ext uri="{BB962C8B-B14F-4D97-AF65-F5344CB8AC3E}">
        <p14:creationId xmlns:p14="http://schemas.microsoft.com/office/powerpoint/2010/main" val="4001207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82847-A605-4086-853C-B1DADFB26EEF}"/>
              </a:ext>
            </a:extLst>
          </p:cNvPr>
          <p:cNvSpPr>
            <a:spLocks noGrp="1"/>
          </p:cNvSpPr>
          <p:nvPr>
            <p:ph type="title"/>
          </p:nvPr>
        </p:nvSpPr>
        <p:spPr>
          <a:xfrm>
            <a:off x="771833" y="55409"/>
            <a:ext cx="10515600" cy="1325563"/>
          </a:xfrm>
        </p:spPr>
        <p:txBody>
          <a:bodyPr>
            <a:normAutofit/>
          </a:bodyPr>
          <a:lstStyle/>
          <a:p>
            <a:pPr algn="ctr"/>
            <a:r>
              <a:rPr lang="en-GB" sz="4800" dirty="0">
                <a:solidFill>
                  <a:schemeClr val="tx1"/>
                </a:solidFill>
              </a:rPr>
              <a:t>Mental Health statistics</a:t>
            </a:r>
          </a:p>
        </p:txBody>
      </p:sp>
      <p:sp>
        <p:nvSpPr>
          <p:cNvPr id="3" name="Content Placeholder 2">
            <a:extLst>
              <a:ext uri="{FF2B5EF4-FFF2-40B4-BE49-F238E27FC236}">
                <a16:creationId xmlns:a16="http://schemas.microsoft.com/office/drawing/2014/main" id="{28CDDCF8-8FF3-492A-96FD-5D4C862CB518}"/>
              </a:ext>
            </a:extLst>
          </p:cNvPr>
          <p:cNvSpPr>
            <a:spLocks noGrp="1"/>
          </p:cNvSpPr>
          <p:nvPr>
            <p:ph idx="1"/>
          </p:nvPr>
        </p:nvSpPr>
        <p:spPr>
          <a:xfrm>
            <a:off x="557747" y="1748776"/>
            <a:ext cx="10729686" cy="4680856"/>
          </a:xfrm>
        </p:spPr>
        <p:txBody>
          <a:bodyPr>
            <a:normAutofit/>
          </a:bodyPr>
          <a:lstStyle/>
          <a:p>
            <a:r>
              <a:rPr lang="en-GB" sz="2400" dirty="0">
                <a:solidFill>
                  <a:schemeClr val="tx1"/>
                </a:solidFill>
              </a:rPr>
              <a:t>1 in 4 people experience a mental illness each year (MIND,2012)</a:t>
            </a:r>
          </a:p>
          <a:p>
            <a:r>
              <a:rPr lang="en-GB" sz="2400" dirty="0">
                <a:solidFill>
                  <a:schemeClr val="tx1"/>
                </a:solidFill>
              </a:rPr>
              <a:t>Mental health is the 2</a:t>
            </a:r>
            <a:r>
              <a:rPr lang="en-GB" sz="2400" baseline="30000" dirty="0">
                <a:solidFill>
                  <a:schemeClr val="tx1"/>
                </a:solidFill>
              </a:rPr>
              <a:t>nd</a:t>
            </a:r>
            <a:r>
              <a:rPr lang="en-GB" sz="2400" dirty="0">
                <a:solidFill>
                  <a:schemeClr val="tx1"/>
                </a:solidFill>
              </a:rPr>
              <a:t> most reason a person sees their GP</a:t>
            </a:r>
          </a:p>
          <a:p>
            <a:r>
              <a:rPr lang="en-GB" sz="2400" dirty="0">
                <a:solidFill>
                  <a:schemeClr val="tx1"/>
                </a:solidFill>
              </a:rPr>
              <a:t>Waiting times for interventions within mental health services are increasing</a:t>
            </a:r>
          </a:p>
          <a:p>
            <a:r>
              <a:rPr lang="en-GB" sz="2400" dirty="0">
                <a:solidFill>
                  <a:schemeClr val="tx1"/>
                </a:solidFill>
              </a:rPr>
              <a:t>People of all ages who need a mental health bed often have to be sent out of their area</a:t>
            </a:r>
          </a:p>
          <a:p>
            <a:r>
              <a:rPr lang="en-GB" sz="2400" dirty="0">
                <a:solidFill>
                  <a:schemeClr val="tx1"/>
                </a:solidFill>
              </a:rPr>
              <a:t>Every year 70 million workdays are lost due to mental illness (MHF,2006)</a:t>
            </a:r>
          </a:p>
          <a:p>
            <a:pPr marL="0" indent="0">
              <a:buNone/>
            </a:pPr>
            <a:endParaRPr lang="en-GB" dirty="0"/>
          </a:p>
        </p:txBody>
      </p:sp>
    </p:spTree>
    <p:extLst>
      <p:ext uri="{BB962C8B-B14F-4D97-AF65-F5344CB8AC3E}">
        <p14:creationId xmlns:p14="http://schemas.microsoft.com/office/powerpoint/2010/main" val="1775481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A9F5-8542-481F-8714-94F4847FAB0E}"/>
              </a:ext>
            </a:extLst>
          </p:cNvPr>
          <p:cNvSpPr>
            <a:spLocks noGrp="1"/>
          </p:cNvSpPr>
          <p:nvPr>
            <p:ph type="title"/>
          </p:nvPr>
        </p:nvSpPr>
        <p:spPr>
          <a:xfrm>
            <a:off x="252919" y="1123837"/>
            <a:ext cx="3177466" cy="4601183"/>
          </a:xfrm>
        </p:spPr>
        <p:txBody>
          <a:bodyPr>
            <a:normAutofit/>
          </a:bodyPr>
          <a:lstStyle/>
          <a:p>
            <a:pPr algn="ctr"/>
            <a:r>
              <a:rPr lang="en-GB" sz="4800" dirty="0">
                <a:solidFill>
                  <a:schemeClr val="tx1"/>
                </a:solidFill>
              </a:rPr>
              <a:t>What is an advocate?</a:t>
            </a:r>
          </a:p>
        </p:txBody>
      </p:sp>
      <p:sp>
        <p:nvSpPr>
          <p:cNvPr id="3" name="Content Placeholder 2">
            <a:extLst>
              <a:ext uri="{FF2B5EF4-FFF2-40B4-BE49-F238E27FC236}">
                <a16:creationId xmlns:a16="http://schemas.microsoft.com/office/drawing/2014/main" id="{594569FB-3F1B-4250-BD48-B1EF49787FF0}"/>
              </a:ext>
            </a:extLst>
          </p:cNvPr>
          <p:cNvSpPr>
            <a:spLocks noGrp="1"/>
          </p:cNvSpPr>
          <p:nvPr>
            <p:ph idx="1"/>
          </p:nvPr>
        </p:nvSpPr>
        <p:spPr>
          <a:xfrm>
            <a:off x="3430385" y="764772"/>
            <a:ext cx="7924800" cy="4705004"/>
          </a:xfrm>
        </p:spPr>
        <p:txBody>
          <a:bodyPr>
            <a:normAutofit fontScale="92500" lnSpcReduction="10000"/>
          </a:bodyPr>
          <a:lstStyle/>
          <a:p>
            <a:r>
              <a:rPr lang="en-GB" sz="2600" dirty="0">
                <a:solidFill>
                  <a:schemeClr val="tx1"/>
                </a:solidFill>
              </a:rPr>
              <a:t>Someone who supports another person to make sure that their rights are respected and their views and wishes are heard at all times </a:t>
            </a:r>
          </a:p>
          <a:p>
            <a:r>
              <a:rPr lang="en-GB" sz="2600" dirty="0">
                <a:solidFill>
                  <a:schemeClr val="tx1"/>
                </a:solidFill>
              </a:rPr>
              <a:t>An advocate will not tell a person what to do, but will help them to decide for themselves </a:t>
            </a:r>
          </a:p>
          <a:p>
            <a:r>
              <a:rPr lang="en-GB" sz="2600" dirty="0">
                <a:solidFill>
                  <a:schemeClr val="tx1"/>
                </a:solidFill>
              </a:rPr>
              <a:t>An advocate will not repeat things that a person tells them unless it is ok and unless that person or another is at risk</a:t>
            </a:r>
          </a:p>
          <a:p>
            <a:endParaRPr lang="en-GB" sz="4000" dirty="0"/>
          </a:p>
          <a:p>
            <a:pPr marL="0" indent="0" algn="ctr">
              <a:buNone/>
            </a:pPr>
            <a:r>
              <a:rPr lang="en-GB" sz="6000" dirty="0"/>
              <a:t>A Voice When You Need it Most!</a:t>
            </a:r>
          </a:p>
        </p:txBody>
      </p:sp>
    </p:spTree>
    <p:extLst>
      <p:ext uri="{BB962C8B-B14F-4D97-AF65-F5344CB8AC3E}">
        <p14:creationId xmlns:p14="http://schemas.microsoft.com/office/powerpoint/2010/main" val="3676535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DC573-639C-4DDA-A66D-0FD21C935C51}"/>
              </a:ext>
            </a:extLst>
          </p:cNvPr>
          <p:cNvSpPr>
            <a:spLocks noGrp="1"/>
          </p:cNvSpPr>
          <p:nvPr>
            <p:ph type="title"/>
          </p:nvPr>
        </p:nvSpPr>
        <p:spPr>
          <a:xfrm>
            <a:off x="0" y="1123837"/>
            <a:ext cx="3391593" cy="4601183"/>
          </a:xfrm>
        </p:spPr>
        <p:txBody>
          <a:bodyPr>
            <a:normAutofit/>
          </a:bodyPr>
          <a:lstStyle/>
          <a:p>
            <a:r>
              <a:rPr lang="en-GB" sz="4800" dirty="0">
                <a:solidFill>
                  <a:schemeClr val="tx1"/>
                </a:solidFill>
              </a:rPr>
              <a:t>Advocacy West Wales</a:t>
            </a:r>
            <a:br>
              <a:rPr lang="en-GB" sz="4800" dirty="0">
                <a:solidFill>
                  <a:schemeClr val="tx1"/>
                </a:solidFill>
              </a:rPr>
            </a:br>
            <a:r>
              <a:rPr lang="en-GB" sz="4800" dirty="0">
                <a:solidFill>
                  <a:schemeClr val="tx1"/>
                </a:solidFill>
              </a:rPr>
              <a:t>(AWW)</a:t>
            </a:r>
          </a:p>
        </p:txBody>
      </p:sp>
      <p:sp>
        <p:nvSpPr>
          <p:cNvPr id="3" name="Content Placeholder 2">
            <a:extLst>
              <a:ext uri="{FF2B5EF4-FFF2-40B4-BE49-F238E27FC236}">
                <a16:creationId xmlns:a16="http://schemas.microsoft.com/office/drawing/2014/main" id="{0A12ACE6-D1CD-4262-9BCA-50BACBACFED5}"/>
              </a:ext>
            </a:extLst>
          </p:cNvPr>
          <p:cNvSpPr>
            <a:spLocks noGrp="1"/>
          </p:cNvSpPr>
          <p:nvPr>
            <p:ph idx="1"/>
          </p:nvPr>
        </p:nvSpPr>
        <p:spPr/>
        <p:txBody>
          <a:bodyPr>
            <a:normAutofit/>
          </a:bodyPr>
          <a:lstStyle/>
          <a:p>
            <a:endParaRPr lang="en-GB" sz="2400" dirty="0">
              <a:solidFill>
                <a:schemeClr val="tx1"/>
              </a:solidFill>
            </a:endParaRPr>
          </a:p>
          <a:p>
            <a:r>
              <a:rPr lang="en-GB" sz="2400" dirty="0">
                <a:solidFill>
                  <a:schemeClr val="tx1"/>
                </a:solidFill>
              </a:rPr>
              <a:t>Established in Pembrokeshire in 1993</a:t>
            </a:r>
          </a:p>
          <a:p>
            <a:r>
              <a:rPr lang="en-GB" sz="2400" dirty="0">
                <a:solidFill>
                  <a:schemeClr val="tx1"/>
                </a:solidFill>
              </a:rPr>
              <a:t>Specialist independent advocacy service</a:t>
            </a:r>
          </a:p>
          <a:p>
            <a:r>
              <a:rPr lang="en-GB" sz="2400" dirty="0">
                <a:solidFill>
                  <a:schemeClr val="tx1"/>
                </a:solidFill>
              </a:rPr>
              <a:t>Advocacy information and training</a:t>
            </a:r>
          </a:p>
          <a:p>
            <a:r>
              <a:rPr lang="en-GB" sz="2400" dirty="0">
                <a:solidFill>
                  <a:schemeClr val="tx1"/>
                </a:solidFill>
              </a:rPr>
              <a:t>Aim – To relieve the effects of mental health problems to those people affected who live in the Counties of Carmarthenshire, Ceredigion and Pembrokeshire. This is achieved through the provision of a comprehensive independent advocacy service</a:t>
            </a:r>
          </a:p>
        </p:txBody>
      </p:sp>
    </p:spTree>
    <p:extLst>
      <p:ext uri="{BB962C8B-B14F-4D97-AF65-F5344CB8AC3E}">
        <p14:creationId xmlns:p14="http://schemas.microsoft.com/office/powerpoint/2010/main" val="422660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12E2A-8C7A-4054-B09F-BD435FAB2157}"/>
              </a:ext>
            </a:extLst>
          </p:cNvPr>
          <p:cNvSpPr>
            <a:spLocks noGrp="1"/>
          </p:cNvSpPr>
          <p:nvPr>
            <p:ph type="title"/>
          </p:nvPr>
        </p:nvSpPr>
        <p:spPr>
          <a:xfrm>
            <a:off x="1442884" y="674841"/>
            <a:ext cx="10515600" cy="1325563"/>
          </a:xfrm>
        </p:spPr>
        <p:txBody>
          <a:bodyPr>
            <a:normAutofit/>
          </a:bodyPr>
          <a:lstStyle/>
          <a:p>
            <a:r>
              <a:rPr lang="en-GB" sz="4800" dirty="0">
                <a:solidFill>
                  <a:schemeClr val="tx1"/>
                </a:solidFill>
              </a:rPr>
              <a:t>History of the organisation</a:t>
            </a:r>
          </a:p>
        </p:txBody>
      </p:sp>
      <p:sp>
        <p:nvSpPr>
          <p:cNvPr id="3" name="Content Placeholder 2">
            <a:extLst>
              <a:ext uri="{FF2B5EF4-FFF2-40B4-BE49-F238E27FC236}">
                <a16:creationId xmlns:a16="http://schemas.microsoft.com/office/drawing/2014/main" id="{1FC0A335-CDEE-4A78-A6B7-16FE6344832E}"/>
              </a:ext>
            </a:extLst>
          </p:cNvPr>
          <p:cNvSpPr>
            <a:spLocks noGrp="1"/>
          </p:cNvSpPr>
          <p:nvPr>
            <p:ph idx="1"/>
          </p:nvPr>
        </p:nvSpPr>
        <p:spPr>
          <a:xfrm>
            <a:off x="822040" y="2048407"/>
            <a:ext cx="10515600" cy="4351338"/>
          </a:xfrm>
        </p:spPr>
        <p:txBody>
          <a:bodyPr>
            <a:noAutofit/>
          </a:bodyPr>
          <a:lstStyle/>
          <a:p>
            <a:r>
              <a:rPr lang="en-GB" sz="2400" dirty="0">
                <a:solidFill>
                  <a:schemeClr val="tx1"/>
                </a:solidFill>
              </a:rPr>
              <a:t>In 1993 Mental Health Advocacy Pembrokeshire (MAP) was formed</a:t>
            </a:r>
          </a:p>
          <a:p>
            <a:r>
              <a:rPr lang="en-GB" sz="2400" dirty="0">
                <a:solidFill>
                  <a:schemeClr val="tx1"/>
                </a:solidFill>
              </a:rPr>
              <a:t> MAP was led by past and current service users with a significant emphasis on being service led</a:t>
            </a:r>
          </a:p>
          <a:p>
            <a:r>
              <a:rPr lang="en-GB" sz="2400" dirty="0">
                <a:solidFill>
                  <a:schemeClr val="tx1"/>
                </a:solidFill>
              </a:rPr>
              <a:t>In 2002 it encompassed older people with mental health problems in Pembrokeshire</a:t>
            </a:r>
          </a:p>
          <a:p>
            <a:r>
              <a:rPr lang="en-GB" sz="2400" dirty="0">
                <a:solidFill>
                  <a:schemeClr val="tx1"/>
                </a:solidFill>
              </a:rPr>
              <a:t>In 2003 it expanded to include children and young people</a:t>
            </a:r>
          </a:p>
        </p:txBody>
      </p:sp>
    </p:spTree>
    <p:extLst>
      <p:ext uri="{BB962C8B-B14F-4D97-AF65-F5344CB8AC3E}">
        <p14:creationId xmlns:p14="http://schemas.microsoft.com/office/powerpoint/2010/main" val="3585018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D961-605C-406C-A061-69DD6221CB3C}"/>
              </a:ext>
            </a:extLst>
          </p:cNvPr>
          <p:cNvSpPr>
            <a:spLocks noGrp="1"/>
          </p:cNvSpPr>
          <p:nvPr>
            <p:ph type="ctrTitle"/>
          </p:nvPr>
        </p:nvSpPr>
        <p:spPr>
          <a:xfrm>
            <a:off x="-669565" y="168305"/>
            <a:ext cx="12287823" cy="1423219"/>
          </a:xfrm>
        </p:spPr>
        <p:txBody>
          <a:bodyPr>
            <a:normAutofit/>
          </a:bodyPr>
          <a:lstStyle/>
          <a:p>
            <a:pPr algn="ctr"/>
            <a:r>
              <a:rPr lang="en-GB" sz="4800" dirty="0">
                <a:solidFill>
                  <a:schemeClr val="tx1"/>
                </a:solidFill>
              </a:rPr>
              <a:t>History Continued</a:t>
            </a:r>
          </a:p>
        </p:txBody>
      </p:sp>
      <p:sp>
        <p:nvSpPr>
          <p:cNvPr id="3" name="Subtitle 2">
            <a:extLst>
              <a:ext uri="{FF2B5EF4-FFF2-40B4-BE49-F238E27FC236}">
                <a16:creationId xmlns:a16="http://schemas.microsoft.com/office/drawing/2014/main" id="{B765C41A-41EA-4FAA-A7DB-FE818ADDE3BD}"/>
              </a:ext>
            </a:extLst>
          </p:cNvPr>
          <p:cNvSpPr>
            <a:spLocks noGrp="1"/>
          </p:cNvSpPr>
          <p:nvPr>
            <p:ph type="subTitle" idx="1"/>
          </p:nvPr>
        </p:nvSpPr>
        <p:spPr>
          <a:xfrm>
            <a:off x="1252497" y="2097742"/>
            <a:ext cx="9415503" cy="2519138"/>
          </a:xfrm>
        </p:spPr>
        <p:txBody>
          <a:bodyPr>
            <a:normAutofit fontScale="55000" lnSpcReduction="20000"/>
          </a:bodyPr>
          <a:lstStyle/>
          <a:p>
            <a:pPr marL="457200" indent="-457200" algn="just">
              <a:buFont typeface="Arial" panose="020B0604020202020204" pitchFamily="34" charset="0"/>
              <a:buChar char="•"/>
            </a:pPr>
            <a:r>
              <a:rPr lang="en-GB" sz="4400" dirty="0">
                <a:solidFill>
                  <a:schemeClr val="tx1"/>
                </a:solidFill>
              </a:rPr>
              <a:t>In 2007 it provided provision across the counties of Carmarthenshire, Ceredigion and Pembrokeshire</a:t>
            </a:r>
          </a:p>
          <a:p>
            <a:pPr marL="457200" indent="-457200" algn="just">
              <a:buFont typeface="Arial" panose="020B0604020202020204" pitchFamily="34" charset="0"/>
              <a:buChar char="•"/>
            </a:pPr>
            <a:r>
              <a:rPr lang="en-GB" sz="4400" dirty="0">
                <a:solidFill>
                  <a:schemeClr val="tx1"/>
                </a:solidFill>
              </a:rPr>
              <a:t>It was rebranded in 2014 as Advocacy West Wales</a:t>
            </a:r>
          </a:p>
          <a:p>
            <a:pPr marL="457200" indent="-457200" algn="just">
              <a:buFont typeface="Arial" panose="020B0604020202020204" pitchFamily="34" charset="0"/>
              <a:buChar char="•"/>
            </a:pPr>
            <a:r>
              <a:rPr lang="en-GB" sz="4400" dirty="0">
                <a:solidFill>
                  <a:schemeClr val="tx1"/>
                </a:solidFill>
              </a:rPr>
              <a:t>In 2015 it was successful in securing the contract for funding and the provision for the new IMHA until 2020</a:t>
            </a:r>
          </a:p>
          <a:p>
            <a:pPr marL="457200" indent="-457200" algn="just">
              <a:buFont typeface="Arial" panose="020B0604020202020204" pitchFamily="34" charset="0"/>
              <a:buChar char="•"/>
            </a:pPr>
            <a:r>
              <a:rPr lang="en-GB" sz="4400" dirty="0">
                <a:solidFill>
                  <a:schemeClr val="tx1"/>
                </a:solidFill>
              </a:rPr>
              <a:t>Since September 2016 AWW is delivering mental health training in schools in Pembrokeshire</a:t>
            </a:r>
          </a:p>
          <a:p>
            <a:endParaRPr lang="en-GB" dirty="0"/>
          </a:p>
        </p:txBody>
      </p:sp>
    </p:spTree>
    <p:extLst>
      <p:ext uri="{BB962C8B-B14F-4D97-AF65-F5344CB8AC3E}">
        <p14:creationId xmlns:p14="http://schemas.microsoft.com/office/powerpoint/2010/main" val="2267745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717AC-ADC3-4657-A68F-E4E3518E6FA6}"/>
              </a:ext>
            </a:extLst>
          </p:cNvPr>
          <p:cNvSpPr>
            <a:spLocks noGrp="1"/>
          </p:cNvSpPr>
          <p:nvPr>
            <p:ph type="title"/>
          </p:nvPr>
        </p:nvSpPr>
        <p:spPr>
          <a:xfrm>
            <a:off x="1492768" y="326725"/>
            <a:ext cx="9603275" cy="1049235"/>
          </a:xfrm>
        </p:spPr>
        <p:txBody>
          <a:bodyPr>
            <a:normAutofit/>
          </a:bodyPr>
          <a:lstStyle/>
          <a:p>
            <a:pPr algn="ctr"/>
            <a:r>
              <a:rPr lang="en-GB" sz="4800" dirty="0">
                <a:solidFill>
                  <a:schemeClr val="tx1"/>
                </a:solidFill>
              </a:rPr>
              <a:t>Staff within the Organisation</a:t>
            </a:r>
          </a:p>
        </p:txBody>
      </p:sp>
      <p:sp>
        <p:nvSpPr>
          <p:cNvPr id="3" name="Content Placeholder 2">
            <a:extLst>
              <a:ext uri="{FF2B5EF4-FFF2-40B4-BE49-F238E27FC236}">
                <a16:creationId xmlns:a16="http://schemas.microsoft.com/office/drawing/2014/main" id="{EE826ECD-F41B-4328-99F5-E5391C2D200D}"/>
              </a:ext>
            </a:extLst>
          </p:cNvPr>
          <p:cNvSpPr>
            <a:spLocks noGrp="1"/>
          </p:cNvSpPr>
          <p:nvPr>
            <p:ph idx="1"/>
          </p:nvPr>
        </p:nvSpPr>
        <p:spPr>
          <a:xfrm>
            <a:off x="691208" y="1881090"/>
            <a:ext cx="10601632" cy="4923350"/>
          </a:xfrm>
        </p:spPr>
        <p:txBody>
          <a:bodyPr/>
          <a:lstStyle/>
          <a:p>
            <a:r>
              <a:rPr lang="en-GB" sz="2400" dirty="0">
                <a:solidFill>
                  <a:schemeClr val="tx1"/>
                </a:solidFill>
              </a:rPr>
              <a:t>Board of Trustees which includes a Chair, a Vice Chair and a Treasurer</a:t>
            </a:r>
          </a:p>
          <a:p>
            <a:r>
              <a:rPr lang="en-GB" sz="2400" dirty="0">
                <a:solidFill>
                  <a:schemeClr val="tx1"/>
                </a:solidFill>
              </a:rPr>
              <a:t>A Chief officer</a:t>
            </a:r>
          </a:p>
          <a:p>
            <a:r>
              <a:rPr lang="en-GB" sz="2400" dirty="0">
                <a:solidFill>
                  <a:schemeClr val="tx1"/>
                </a:solidFill>
              </a:rPr>
              <a:t>A Professional Lead</a:t>
            </a:r>
          </a:p>
          <a:p>
            <a:r>
              <a:rPr lang="en-GB" sz="2400" dirty="0">
                <a:solidFill>
                  <a:schemeClr val="tx1"/>
                </a:solidFill>
              </a:rPr>
              <a:t>8 Independent Mental health Advocates (IMHAs)</a:t>
            </a:r>
          </a:p>
          <a:p>
            <a:r>
              <a:rPr lang="en-GB" sz="2400" dirty="0">
                <a:solidFill>
                  <a:schemeClr val="tx1"/>
                </a:solidFill>
              </a:rPr>
              <a:t>Administrator/Office Manager</a:t>
            </a:r>
          </a:p>
          <a:p>
            <a:pPr marL="0" indent="0">
              <a:buNone/>
            </a:pPr>
            <a:r>
              <a:rPr lang="en-GB" dirty="0"/>
              <a:t>.</a:t>
            </a:r>
          </a:p>
        </p:txBody>
      </p:sp>
    </p:spTree>
    <p:extLst>
      <p:ext uri="{BB962C8B-B14F-4D97-AF65-F5344CB8AC3E}">
        <p14:creationId xmlns:p14="http://schemas.microsoft.com/office/powerpoint/2010/main" val="2010615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9387A-474F-49A6-8309-D0CBD58A1492}"/>
              </a:ext>
            </a:extLst>
          </p:cNvPr>
          <p:cNvSpPr>
            <a:spLocks noGrp="1"/>
          </p:cNvSpPr>
          <p:nvPr>
            <p:ph type="title"/>
          </p:nvPr>
        </p:nvSpPr>
        <p:spPr>
          <a:xfrm>
            <a:off x="100977" y="1123837"/>
            <a:ext cx="3248084" cy="4601183"/>
          </a:xfrm>
        </p:spPr>
        <p:txBody>
          <a:bodyPr>
            <a:normAutofit/>
          </a:bodyPr>
          <a:lstStyle/>
          <a:p>
            <a:pPr algn="ctr"/>
            <a:r>
              <a:rPr lang="en-GB" sz="4800" dirty="0">
                <a:solidFill>
                  <a:schemeClr val="tx1"/>
                </a:solidFill>
              </a:rPr>
              <a:t>Further Information</a:t>
            </a:r>
          </a:p>
        </p:txBody>
      </p:sp>
      <p:sp>
        <p:nvSpPr>
          <p:cNvPr id="3" name="Content Placeholder 2">
            <a:extLst>
              <a:ext uri="{FF2B5EF4-FFF2-40B4-BE49-F238E27FC236}">
                <a16:creationId xmlns:a16="http://schemas.microsoft.com/office/drawing/2014/main" id="{022FC359-5F6D-41FF-AB88-823D70CA7EAB}"/>
              </a:ext>
            </a:extLst>
          </p:cNvPr>
          <p:cNvSpPr>
            <a:spLocks noGrp="1"/>
          </p:cNvSpPr>
          <p:nvPr>
            <p:ph idx="1"/>
          </p:nvPr>
        </p:nvSpPr>
        <p:spPr/>
        <p:txBody>
          <a:bodyPr>
            <a:noAutofit/>
          </a:bodyPr>
          <a:lstStyle/>
          <a:p>
            <a:r>
              <a:rPr lang="en-GB" sz="2400" dirty="0">
                <a:solidFill>
                  <a:schemeClr val="tx1"/>
                </a:solidFill>
              </a:rPr>
              <a:t>The advocates, whilst working within the remit of part 4 of the mental health measure also work with all ages who are receiving ,mental health services living at home and in the community</a:t>
            </a:r>
          </a:p>
          <a:p>
            <a:r>
              <a:rPr lang="en-GB" sz="2400" dirty="0">
                <a:solidFill>
                  <a:schemeClr val="tx1"/>
                </a:solidFill>
              </a:rPr>
              <a:t>Referrals are taken from individuals themselves, their families/carers and friends. From mental health professionals and any other professional</a:t>
            </a:r>
          </a:p>
          <a:p>
            <a:r>
              <a:rPr lang="en-GB" sz="2400" dirty="0">
                <a:solidFill>
                  <a:schemeClr val="tx1"/>
                </a:solidFill>
              </a:rPr>
              <a:t>This is a community based service that is full time and offers services in both English and Welsh</a:t>
            </a:r>
          </a:p>
        </p:txBody>
      </p:sp>
    </p:spTree>
    <p:extLst>
      <p:ext uri="{BB962C8B-B14F-4D97-AF65-F5344CB8AC3E}">
        <p14:creationId xmlns:p14="http://schemas.microsoft.com/office/powerpoint/2010/main" val="3297573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C132B-1FDE-4B7A-9E52-76AE6A593C3D}"/>
              </a:ext>
            </a:extLst>
          </p:cNvPr>
          <p:cNvSpPr>
            <a:spLocks noGrp="1"/>
          </p:cNvSpPr>
          <p:nvPr>
            <p:ph type="title"/>
          </p:nvPr>
        </p:nvSpPr>
        <p:spPr/>
        <p:txBody>
          <a:bodyPr>
            <a:normAutofit/>
          </a:bodyPr>
          <a:lstStyle/>
          <a:p>
            <a:r>
              <a:rPr lang="en-GB" sz="4800" dirty="0">
                <a:solidFill>
                  <a:schemeClr val="tx1"/>
                </a:solidFill>
              </a:rPr>
              <a:t>Referral form</a:t>
            </a:r>
          </a:p>
        </p:txBody>
      </p:sp>
      <p:graphicFrame>
        <p:nvGraphicFramePr>
          <p:cNvPr id="5" name="Content Placeholder 4">
            <a:extLst>
              <a:ext uri="{FF2B5EF4-FFF2-40B4-BE49-F238E27FC236}">
                <a16:creationId xmlns:a16="http://schemas.microsoft.com/office/drawing/2014/main" id="{FC3D05ED-2413-49BF-BAF8-30C40F71F3E9}"/>
              </a:ext>
            </a:extLst>
          </p:cNvPr>
          <p:cNvGraphicFramePr>
            <a:graphicFrameLocks noGrp="1"/>
          </p:cNvGraphicFramePr>
          <p:nvPr>
            <p:ph idx="1"/>
            <p:extLst>
              <p:ext uri="{D42A27DB-BD31-4B8C-83A1-F6EECF244321}">
                <p14:modId xmlns:p14="http://schemas.microsoft.com/office/powerpoint/2010/main" val="207272221"/>
              </p:ext>
            </p:extLst>
          </p:nvPr>
        </p:nvGraphicFramePr>
        <p:xfrm>
          <a:off x="3936687" y="808452"/>
          <a:ext cx="7425813" cy="5575518"/>
        </p:xfrm>
        <a:graphic>
          <a:graphicData uri="http://schemas.openxmlformats.org/drawingml/2006/table">
            <a:tbl>
              <a:tblPr firstRow="1" firstCol="1" bandRow="1"/>
              <a:tblGrid>
                <a:gridCol w="3715789">
                  <a:extLst>
                    <a:ext uri="{9D8B030D-6E8A-4147-A177-3AD203B41FA5}">
                      <a16:colId xmlns:a16="http://schemas.microsoft.com/office/drawing/2014/main" val="537224986"/>
                    </a:ext>
                  </a:extLst>
                </a:gridCol>
                <a:gridCol w="3710024">
                  <a:extLst>
                    <a:ext uri="{9D8B030D-6E8A-4147-A177-3AD203B41FA5}">
                      <a16:colId xmlns:a16="http://schemas.microsoft.com/office/drawing/2014/main" val="1055943318"/>
                    </a:ext>
                  </a:extLst>
                </a:gridCol>
              </a:tblGrid>
              <a:tr h="673635">
                <a:tc gridSpan="2">
                  <a:txBody>
                    <a:bodyPr/>
                    <a:lstStyle/>
                    <a:p>
                      <a:pPr marL="635">
                        <a:lnSpc>
                          <a:spcPct val="107000"/>
                        </a:lnSpc>
                        <a:spcAft>
                          <a:spcPts val="0"/>
                        </a:spcAft>
                      </a:pPr>
                      <a:r>
                        <a:rPr lang="en-GB" sz="8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Advocacy West Wales (formerly MAP)  	</a:t>
                      </a:r>
                      <a:r>
                        <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8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IMHA SERVICE REFERRAL FORM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815052547"/>
                  </a:ext>
                </a:extLst>
              </a:tr>
              <a:tr h="845193">
                <a:tc>
                  <a:txBody>
                    <a:bodyPr/>
                    <a:lstStyle/>
                    <a:p>
                      <a:pPr>
                        <a:lnSpc>
                          <a:spcPct val="107000"/>
                        </a:lnSpc>
                        <a:spcAft>
                          <a:spcPts val="225"/>
                        </a:spcAft>
                        <a:tabLst>
                          <a:tab pos="1604010" algn="ctr"/>
                          <a:tab pos="2406015" algn="ctr"/>
                        </a:tabLst>
                      </a:pPr>
                      <a:r>
                        <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a:t>
                      </a:r>
                      <a:r>
                        <a:rPr lang="en-GB" sz="500" baseline="30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st</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Floor, 59 King Street</a:t>
                      </a:r>
                      <a:r>
                        <a:rPr lang="en-GB" sz="5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IMHA OFFICE 	</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tabLst>
                          <a:tab pos="1602740" algn="ctr"/>
                          <a:tab pos="2604135" algn="ctr"/>
                        </a:tabLst>
                      </a:pPr>
                      <a:r>
                        <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Tŷ Carwyn 3 St Peter's StreetCarmarthen, SA31 1BA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R="5715" algn="ctr">
                        <a:lnSpc>
                          <a:spcPct val="107000"/>
                        </a:lnSpc>
                        <a:spcAft>
                          <a:spcPts val="51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Carmarthen, Carmarthenshire SA31 1LN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             TEL/FAX: 01267 223197TEL: 01267 223197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R="3810" algn="ctr">
                        <a:lnSpc>
                          <a:spcPct val="107000"/>
                        </a:lnSpc>
                        <a:spcAft>
                          <a:spcPts val="7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36</a:t>
                      </a:r>
                      <a:r>
                        <a:rPr lang="en-GB" sz="5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HEAD OFFICE</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/38 High Street</a:t>
                      </a:r>
                      <a:r>
                        <a:rPr lang="en-GB" sz="5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R="1905" algn="ctr">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The Liberal </a:t>
                      </a:r>
                      <a:r>
                        <a:rPr lang="en-GB" sz="500" dirty="0" err="1">
                          <a:solidFill>
                            <a:srgbClr val="000000"/>
                          </a:solidFill>
                          <a:effectLst/>
                          <a:latin typeface="Arial" panose="020B0604020202020204" pitchFamily="34" charset="0"/>
                          <a:ea typeface="Arial" panose="020B0604020202020204" pitchFamily="34" charset="0"/>
                          <a:cs typeface="Times New Roman" panose="02020603050405020304" pitchFamily="18" charset="0"/>
                        </a:rPr>
                        <a:t>ChambersHaverfordwest</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Pembrokeshire - 4 St Mary’s Street SA61 2DA</a:t>
                      </a:r>
                      <a:r>
                        <a:rPr lang="en-GB" sz="700" baseline="-25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algn="ctr">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Haverfordwest, Pembrokeshire SA61 2DR </a:t>
                      </a:r>
                      <a:r>
                        <a:rPr lang="en-GB" sz="5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TEL: 01437 762935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28575" cap="flat" cmpd="dbl"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26910059"/>
                  </a:ext>
                </a:extLst>
              </a:tr>
              <a:tr h="125053">
                <a:tc gridSpan="2">
                  <a:txBody>
                    <a:bodyPr/>
                    <a:lstStyle/>
                    <a:p>
                      <a:pPr marR="635" algn="ct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E-MAIL: </a:t>
                      </a:r>
                      <a:r>
                        <a:rPr lang="en-GB" sz="500" u="sng">
                          <a:solidFill>
                            <a:srgbClr val="0000FF"/>
                          </a:solidFill>
                          <a:effectLst/>
                          <a:uFill>
                            <a:solidFill>
                              <a:srgbClr val="0000FF"/>
                            </a:solidFill>
                          </a:uFill>
                          <a:latin typeface="Arial" panose="020B0604020202020204" pitchFamily="34" charset="0"/>
                          <a:ea typeface="Arial" panose="020B0604020202020204" pitchFamily="34" charset="0"/>
                          <a:cs typeface="Times New Roman" panose="02020603050405020304" pitchFamily="18" charset="0"/>
                        </a:rPr>
                        <a:t>imha@advocacywestwales.org.uk</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500" b="1" u="sng">
                          <a:solidFill>
                            <a:srgbClr val="000000"/>
                          </a:solidFill>
                          <a:effectLst/>
                          <a:uFill>
                            <a:solidFill>
                              <a:srgbClr val="000000"/>
                            </a:solidFill>
                          </a:uFill>
                          <a:latin typeface="Arial" panose="020B0604020202020204" pitchFamily="34" charset="0"/>
                          <a:ea typeface="Arial" panose="020B0604020202020204" pitchFamily="34" charset="0"/>
                          <a:cs typeface="Times New Roman" panose="02020603050405020304" pitchFamily="18" charset="0"/>
                        </a:rPr>
                        <a:t>IMHA FAX: 01437 839174</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879286898"/>
                  </a:ext>
                </a:extLst>
              </a:tr>
              <a:tr h="227241">
                <a:tc gridSpan="2">
                  <a:txBody>
                    <a:bodyPr/>
                    <a:lstStyle/>
                    <a:p>
                      <a:pPr algn="ctr">
                        <a:lnSpc>
                          <a:spcPct val="107000"/>
                        </a:lnSpc>
                        <a:spcAft>
                          <a:spcPts val="0"/>
                        </a:spcAft>
                      </a:pPr>
                      <a:r>
                        <a:rPr lang="en-GB" sz="500" b="1" i="1">
                          <a:solidFill>
                            <a:srgbClr val="000000"/>
                          </a:solidFill>
                          <a:effectLst/>
                          <a:latin typeface="Arial" panose="020B0604020202020204" pitchFamily="34" charset="0"/>
                          <a:ea typeface="Arial" panose="020B0604020202020204" pitchFamily="34" charset="0"/>
                          <a:cs typeface="Times New Roman" panose="02020603050405020304" pitchFamily="18" charset="0"/>
                        </a:rPr>
                        <a:t>Referrals can be made by any individual involved with the care and treatment of the person being referred.</a:t>
                      </a:r>
                      <a:r>
                        <a:rPr lang="en-GB" sz="500" baseline="-25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412465709"/>
                  </a:ext>
                </a:extLst>
              </a:tr>
              <a:tr h="156440">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person being referred: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626053211"/>
                  </a:ext>
                </a:extLst>
              </a:tr>
              <a:tr h="550045">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Hospital and Ward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Home Address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Tel 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33678401"/>
                  </a:ext>
                </a:extLst>
              </a:tr>
              <a:tr h="13418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Birth: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Admission: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24205794"/>
                  </a:ext>
                </a:extLst>
              </a:tr>
              <a:tr h="13519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Section of MHA (if applicable):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Section (if applicable):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36540309"/>
                  </a:ext>
                </a:extLst>
              </a:tr>
              <a:tr h="134189">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Responsible Clinician: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561920722"/>
                  </a:ext>
                </a:extLst>
              </a:tr>
              <a:tr h="135199">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Nearest Relative or Next of Kin: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377826975"/>
                  </a:ext>
                </a:extLst>
              </a:tr>
              <a:tr h="641673">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Communication requirements: Welsh, English, other spoken language, British Sign Language, non-verbal communication, other (please specify):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803975460"/>
                  </a:ext>
                </a:extLst>
              </a:tr>
              <a:tr h="337550">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Has the patient consented to the referral? YES/NO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4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Does patient lack capacity to consent to referral? YES/NO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If patient lacks capacity to consent is referral made in the patient’s best interests? YES/NO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854354657"/>
                  </a:ext>
                </a:extLst>
              </a:tr>
              <a:tr h="337550">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Dates/details of any forthcoming deadlines or meetings: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34122565"/>
                  </a:ext>
                </a:extLst>
              </a:tr>
              <a:tr h="641673">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Any other relevant information</a:t>
                      </a:r>
                      <a:r>
                        <a:rPr lang="en-GB" sz="5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 (including any information required to keep the person and/or the IMHA safe):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895457114"/>
                  </a:ext>
                </a:extLst>
              </a:tr>
              <a:tr h="13418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Referred by: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referral: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52226104"/>
                  </a:ext>
                </a:extLst>
              </a:tr>
              <a:tr h="13519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Position: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Telephone: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15686134"/>
                  </a:ext>
                </a:extLst>
              </a:tr>
              <a:tr h="231301">
                <a:tc gridSpan="2">
                  <a:txBody>
                    <a:bodyPr/>
                    <a:lstStyle/>
                    <a:p>
                      <a:pPr marL="635">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Signature: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258220004"/>
                  </a:ext>
                </a:extLst>
              </a:tr>
            </a:tbl>
          </a:graphicData>
        </a:graphic>
      </p:graphicFrame>
      <p:pic>
        <p:nvPicPr>
          <p:cNvPr id="1025" name="Picture 16">
            <a:extLst>
              <a:ext uri="{FF2B5EF4-FFF2-40B4-BE49-F238E27FC236}">
                <a16:creationId xmlns:a16="http://schemas.microsoft.com/office/drawing/2014/main" id="{F0FAE1EF-F65A-4AF9-8A3B-5FE873E783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1659" y="-308984"/>
            <a:ext cx="3426400" cy="960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8556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C6C92-C6FC-4C81-9641-FD418227F3A7}"/>
              </a:ext>
            </a:extLst>
          </p:cNvPr>
          <p:cNvSpPr>
            <a:spLocks noGrp="1"/>
          </p:cNvSpPr>
          <p:nvPr>
            <p:ph type="title"/>
          </p:nvPr>
        </p:nvSpPr>
        <p:spPr/>
        <p:txBody>
          <a:bodyPr>
            <a:normAutofit/>
          </a:bodyPr>
          <a:lstStyle/>
          <a:p>
            <a:pPr algn="ctr"/>
            <a:r>
              <a:rPr lang="en-GB" dirty="0">
                <a:solidFill>
                  <a:schemeClr val="tx1"/>
                </a:solidFill>
              </a:rPr>
              <a:t>References/further reading</a:t>
            </a:r>
          </a:p>
        </p:txBody>
      </p:sp>
      <p:sp>
        <p:nvSpPr>
          <p:cNvPr id="3" name="Content Placeholder 2">
            <a:extLst>
              <a:ext uri="{FF2B5EF4-FFF2-40B4-BE49-F238E27FC236}">
                <a16:creationId xmlns:a16="http://schemas.microsoft.com/office/drawing/2014/main" id="{4DC65575-1A90-4110-9EBE-46D6FD4EAAA4}"/>
              </a:ext>
            </a:extLst>
          </p:cNvPr>
          <p:cNvSpPr>
            <a:spLocks noGrp="1"/>
          </p:cNvSpPr>
          <p:nvPr>
            <p:ph idx="1"/>
          </p:nvPr>
        </p:nvSpPr>
        <p:spPr>
          <a:xfrm>
            <a:off x="3607112" y="1071475"/>
            <a:ext cx="8094964" cy="5636434"/>
          </a:xfrm>
        </p:spPr>
        <p:txBody>
          <a:bodyPr>
            <a:normAutofit/>
          </a:bodyPr>
          <a:lstStyle/>
          <a:p>
            <a:r>
              <a:rPr lang="en-GB" sz="2400" dirty="0">
                <a:solidFill>
                  <a:schemeClr val="tx1"/>
                </a:solidFill>
              </a:rPr>
              <a:t>Legislation.gov.uk. (2017). Legislation.gov.uk. [online] Available at: http://www.legislation.gov.uk [Accessed 6 Nov. 2017].	</a:t>
            </a:r>
          </a:p>
          <a:p>
            <a:endParaRPr lang="en-GB" sz="2400" dirty="0">
              <a:solidFill>
                <a:schemeClr val="tx1"/>
              </a:solidFill>
            </a:endParaRPr>
          </a:p>
          <a:p>
            <a:r>
              <a:rPr lang="en-GB" sz="2400" dirty="0">
                <a:solidFill>
                  <a:schemeClr val="tx1"/>
                </a:solidFill>
              </a:rPr>
              <a:t>Anon, (2017). [online] Available at: http://www.mind.org.uk-Common [Accessed 6 Nov. 2017].</a:t>
            </a:r>
          </a:p>
          <a:p>
            <a:pPr marL="0" indent="0">
              <a:buNone/>
            </a:pPr>
            <a:endParaRPr lang="en-GB" sz="2400" dirty="0">
              <a:solidFill>
                <a:schemeClr val="tx1"/>
              </a:solidFill>
            </a:endParaRPr>
          </a:p>
          <a:p>
            <a:r>
              <a:rPr lang="en-GB" sz="2400" dirty="0">
                <a:solidFill>
                  <a:schemeClr val="tx1"/>
                </a:solidFill>
              </a:rPr>
              <a:t>Mental Health Foundation. (2017). Home | Mental Health Foundation. [online] Available at: http://mentalhealth.org.uk [Accessed 6 Nov. 2017].</a:t>
            </a:r>
          </a:p>
          <a:p>
            <a:endParaRPr lang="en-GB" sz="2400" dirty="0">
              <a:solidFill>
                <a:schemeClr val="tx1"/>
              </a:solidFill>
            </a:endParaRPr>
          </a:p>
          <a:p>
            <a:r>
              <a:rPr lang="en-GB" sz="2400" dirty="0">
                <a:solidFill>
                  <a:schemeClr val="tx1"/>
                </a:solidFill>
              </a:rPr>
              <a:t>Legislation.gov.uk. (2017). Legislation.gov.uk. [online] Available at: http://www.legislation.gov.uk [Accessed 6 Nov. 2017].</a:t>
            </a:r>
          </a:p>
          <a:p>
            <a:endParaRPr lang="en-GB" sz="2400" dirty="0">
              <a:solidFill>
                <a:schemeClr val="tx1"/>
              </a:solidFill>
            </a:endParaRPr>
          </a:p>
          <a:p>
            <a:pPr marL="0" indent="0">
              <a:buNone/>
            </a:pPr>
            <a:endParaRPr lang="en-GB" sz="2400" dirty="0">
              <a:solidFill>
                <a:schemeClr val="tx1"/>
              </a:solidFill>
            </a:endParaRPr>
          </a:p>
          <a:p>
            <a:pPr marL="0" indent="0">
              <a:buNone/>
            </a:pPr>
            <a:endParaRPr lang="en-GB" dirty="0"/>
          </a:p>
        </p:txBody>
      </p:sp>
    </p:spTree>
    <p:extLst>
      <p:ext uri="{BB962C8B-B14F-4D97-AF65-F5344CB8AC3E}">
        <p14:creationId xmlns:p14="http://schemas.microsoft.com/office/powerpoint/2010/main" val="120886115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11555</TotalTime>
  <Words>1337</Words>
  <Application>Microsoft Office PowerPoint</Application>
  <PresentationFormat>Widescreen</PresentationFormat>
  <Paragraphs>119</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Corbel</vt:lpstr>
      <vt:lpstr>Times New Roman</vt:lpstr>
      <vt:lpstr>Wingdings 2</vt:lpstr>
      <vt:lpstr>Frame</vt:lpstr>
      <vt:lpstr>Advocacy west wales (aww)</vt:lpstr>
      <vt:lpstr>Mental Health Measures (Wales) 2010</vt:lpstr>
      <vt:lpstr>Part 4 – Independent Mental Health Advocacy(IMHA)</vt:lpstr>
      <vt:lpstr>Mental Health statistics</vt:lpstr>
      <vt:lpstr>What is an advocate?</vt:lpstr>
      <vt:lpstr>Advocacy West Wales (AWW)</vt:lpstr>
      <vt:lpstr>History of the organisation</vt:lpstr>
      <vt:lpstr>History Continued</vt:lpstr>
      <vt:lpstr>Staff within the Organisation</vt:lpstr>
      <vt:lpstr>Further Information</vt:lpstr>
      <vt:lpstr>Referral form</vt:lpstr>
      <vt:lpstr>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Measures (Wales) 2010</dc:title>
  <dc:creator>Mali Burgess</dc:creator>
  <cp:lastModifiedBy>Mali Burgess</cp:lastModifiedBy>
  <cp:revision>46</cp:revision>
  <dcterms:created xsi:type="dcterms:W3CDTF">2017-10-15T18:00:22Z</dcterms:created>
  <dcterms:modified xsi:type="dcterms:W3CDTF">2017-11-06T20:17:03Z</dcterms:modified>
</cp:coreProperties>
</file>