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52" r:id="rId1"/>
  </p:sldMasterIdLst>
  <p:notesMasterIdLst>
    <p:notesMasterId r:id="rId21"/>
  </p:notesMasterIdLst>
  <p:handoutMasterIdLst>
    <p:handoutMasterId r:id="rId22"/>
  </p:handoutMasterIdLst>
  <p:sldIdLst>
    <p:sldId id="484" r:id="rId2"/>
    <p:sldId id="415" r:id="rId3"/>
    <p:sldId id="420" r:id="rId4"/>
    <p:sldId id="421" r:id="rId5"/>
    <p:sldId id="425" r:id="rId6"/>
    <p:sldId id="453" r:id="rId7"/>
    <p:sldId id="454" r:id="rId8"/>
    <p:sldId id="456" r:id="rId9"/>
    <p:sldId id="458" r:id="rId10"/>
    <p:sldId id="459" r:id="rId11"/>
    <p:sldId id="485" r:id="rId12"/>
    <p:sldId id="487" r:id="rId13"/>
    <p:sldId id="486" r:id="rId14"/>
    <p:sldId id="488" r:id="rId15"/>
    <p:sldId id="489" r:id="rId16"/>
    <p:sldId id="490" r:id="rId17"/>
    <p:sldId id="491" r:id="rId18"/>
    <p:sldId id="483" r:id="rId19"/>
    <p:sldId id="412" r:id="rId20"/>
  </p:sldIdLst>
  <p:sldSz cx="9144000" cy="6858000" type="screen4x3"/>
  <p:notesSz cx="6858000" cy="9144000"/>
  <p:defaultTextStyle>
    <a:defPPr>
      <a:defRPr lang="en-US"/>
    </a:defPPr>
    <a:lvl1pPr algn="l" rtl="0" fontAlgn="base">
      <a:spcBef>
        <a:spcPct val="0"/>
      </a:spcBef>
      <a:spcAft>
        <a:spcPct val="0"/>
      </a:spcAft>
      <a:defRPr sz="2800" b="1" kern="1200">
        <a:solidFill>
          <a:srgbClr val="CC3300"/>
        </a:solidFill>
        <a:latin typeface="Tahoma" pitchFamily="34" charset="0"/>
        <a:ea typeface="+mn-ea"/>
        <a:cs typeface="Arial" charset="0"/>
      </a:defRPr>
    </a:lvl1pPr>
    <a:lvl2pPr marL="457200" algn="l" rtl="0" fontAlgn="base">
      <a:spcBef>
        <a:spcPct val="0"/>
      </a:spcBef>
      <a:spcAft>
        <a:spcPct val="0"/>
      </a:spcAft>
      <a:defRPr sz="2800" b="1" kern="1200">
        <a:solidFill>
          <a:srgbClr val="CC3300"/>
        </a:solidFill>
        <a:latin typeface="Tahoma" pitchFamily="34" charset="0"/>
        <a:ea typeface="+mn-ea"/>
        <a:cs typeface="Arial" charset="0"/>
      </a:defRPr>
    </a:lvl2pPr>
    <a:lvl3pPr marL="914400" algn="l" rtl="0" fontAlgn="base">
      <a:spcBef>
        <a:spcPct val="0"/>
      </a:spcBef>
      <a:spcAft>
        <a:spcPct val="0"/>
      </a:spcAft>
      <a:defRPr sz="2800" b="1" kern="1200">
        <a:solidFill>
          <a:srgbClr val="CC3300"/>
        </a:solidFill>
        <a:latin typeface="Tahoma" pitchFamily="34" charset="0"/>
        <a:ea typeface="+mn-ea"/>
        <a:cs typeface="Arial" charset="0"/>
      </a:defRPr>
    </a:lvl3pPr>
    <a:lvl4pPr marL="1371600" algn="l" rtl="0" fontAlgn="base">
      <a:spcBef>
        <a:spcPct val="0"/>
      </a:spcBef>
      <a:spcAft>
        <a:spcPct val="0"/>
      </a:spcAft>
      <a:defRPr sz="2800" b="1" kern="1200">
        <a:solidFill>
          <a:srgbClr val="CC3300"/>
        </a:solidFill>
        <a:latin typeface="Tahoma" pitchFamily="34" charset="0"/>
        <a:ea typeface="+mn-ea"/>
        <a:cs typeface="Arial" charset="0"/>
      </a:defRPr>
    </a:lvl4pPr>
    <a:lvl5pPr marL="1828800" algn="l" rtl="0" fontAlgn="base">
      <a:spcBef>
        <a:spcPct val="0"/>
      </a:spcBef>
      <a:spcAft>
        <a:spcPct val="0"/>
      </a:spcAft>
      <a:defRPr sz="2800" b="1" kern="1200">
        <a:solidFill>
          <a:srgbClr val="CC3300"/>
        </a:solidFill>
        <a:latin typeface="Tahoma" pitchFamily="34" charset="0"/>
        <a:ea typeface="+mn-ea"/>
        <a:cs typeface="Arial" charset="0"/>
      </a:defRPr>
    </a:lvl5pPr>
    <a:lvl6pPr marL="2286000" algn="l" defTabSz="914400" rtl="0" eaLnBrk="1" latinLnBrk="0" hangingPunct="1">
      <a:defRPr sz="2800" b="1" kern="1200">
        <a:solidFill>
          <a:srgbClr val="CC3300"/>
        </a:solidFill>
        <a:latin typeface="Tahoma" pitchFamily="34" charset="0"/>
        <a:ea typeface="+mn-ea"/>
        <a:cs typeface="Arial" charset="0"/>
      </a:defRPr>
    </a:lvl6pPr>
    <a:lvl7pPr marL="2743200" algn="l" defTabSz="914400" rtl="0" eaLnBrk="1" latinLnBrk="0" hangingPunct="1">
      <a:defRPr sz="2800" b="1" kern="1200">
        <a:solidFill>
          <a:srgbClr val="CC3300"/>
        </a:solidFill>
        <a:latin typeface="Tahoma" pitchFamily="34" charset="0"/>
        <a:ea typeface="+mn-ea"/>
        <a:cs typeface="Arial" charset="0"/>
      </a:defRPr>
    </a:lvl7pPr>
    <a:lvl8pPr marL="3200400" algn="l" defTabSz="914400" rtl="0" eaLnBrk="1" latinLnBrk="0" hangingPunct="1">
      <a:defRPr sz="2800" b="1" kern="1200">
        <a:solidFill>
          <a:srgbClr val="CC3300"/>
        </a:solidFill>
        <a:latin typeface="Tahoma" pitchFamily="34" charset="0"/>
        <a:ea typeface="+mn-ea"/>
        <a:cs typeface="Arial" charset="0"/>
      </a:defRPr>
    </a:lvl8pPr>
    <a:lvl9pPr marL="3657600" algn="l" defTabSz="914400" rtl="0" eaLnBrk="1" latinLnBrk="0" hangingPunct="1">
      <a:defRPr sz="2800" b="1" kern="1200">
        <a:solidFill>
          <a:srgbClr val="CC3300"/>
        </a:solidFill>
        <a:latin typeface="Tahoma" pitchFamily="34"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a:srgbClr val="F85E08"/>
    <a:srgbClr val="FF3300"/>
    <a:srgbClr val="CC3300"/>
    <a:srgbClr val="FFA827"/>
    <a:srgbClr val="BE6A0E"/>
    <a:srgbClr val="EE8512"/>
    <a:srgbClr val="0066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671" autoAdjust="0"/>
    <p:restoredTop sz="90844" autoAdjust="0"/>
  </p:normalViewPr>
  <p:slideViewPr>
    <p:cSldViewPr>
      <p:cViewPr varScale="1">
        <p:scale>
          <a:sx n="85" d="100"/>
          <a:sy n="85" d="100"/>
        </p:scale>
        <p:origin x="990" y="7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75" d="100"/>
        <a:sy n="75"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099" name="Rectangle 3"/>
          <p:cNvSpPr>
            <a:spLocks noGrp="1" noChangeArrowheads="1"/>
          </p:cNvSpPr>
          <p:nvPr>
            <p:ph type="dt" sz="quarter" idx="1"/>
          </p:nvPr>
        </p:nvSpPr>
        <p:spPr bwMode="auto">
          <a:xfrm>
            <a:off x="3886200" y="0"/>
            <a:ext cx="2971800" cy="457200"/>
          </a:xfrm>
          <a:prstGeom prst="rect">
            <a:avLst/>
          </a:prstGeom>
          <a:noFill/>
          <a:ln w="9525">
            <a:noFill/>
            <a:miter lim="800000"/>
            <a:headEnd/>
            <a:tailEnd/>
          </a:ln>
          <a:effectLst/>
        </p:spPr>
        <p:txBody>
          <a:bodyPr vert="horz" wrap="none" lIns="92075" tIns="46038" rIns="92075" bIns="46038" numCol="1" anchor="ctr"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4100" name="Rectangle 4"/>
          <p:cNvSpPr>
            <a:spLocks noGrp="1" noChangeArrowheads="1"/>
          </p:cNvSpPr>
          <p:nvPr>
            <p:ph type="ftr" sz="quarter" idx="2"/>
          </p:nvPr>
        </p:nvSpPr>
        <p:spPr bwMode="auto">
          <a:xfrm>
            <a:off x="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4101" name="Rectangle 5"/>
          <p:cNvSpPr>
            <a:spLocks noGrp="1" noChangeArrowheads="1"/>
          </p:cNvSpPr>
          <p:nvPr>
            <p:ph type="sldNum" sz="quarter" idx="3"/>
          </p:nvPr>
        </p:nvSpPr>
        <p:spPr bwMode="auto">
          <a:xfrm>
            <a:off x="3886200" y="8686800"/>
            <a:ext cx="2971800" cy="457200"/>
          </a:xfrm>
          <a:prstGeom prst="rect">
            <a:avLst/>
          </a:prstGeom>
          <a:noFill/>
          <a:ln w="9525">
            <a:noFill/>
            <a:miter lim="800000"/>
            <a:headEnd/>
            <a:tailEnd/>
          </a:ln>
          <a:effectLst/>
        </p:spPr>
        <p:txBody>
          <a:bodyPr vert="horz" wrap="non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2F6D3E4A-37A3-4652-979D-D59837553EFA}" type="slidenum">
              <a:rPr lang="en-US"/>
              <a:pPr>
                <a:defRPr/>
              </a:pPr>
              <a:t>‹#›</a:t>
            </a:fld>
            <a:endParaRPr lang="en-US" dirty="0"/>
          </a:p>
        </p:txBody>
      </p:sp>
    </p:spTree>
    <p:extLst>
      <p:ext uri="{BB962C8B-B14F-4D97-AF65-F5344CB8AC3E}">
        <p14:creationId xmlns:p14="http://schemas.microsoft.com/office/powerpoint/2010/main" val="20055398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1"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endParaRPr lang="en-US" dirty="0"/>
          </a:p>
        </p:txBody>
      </p:sp>
      <p:sp>
        <p:nvSpPr>
          <p:cNvPr id="13316" name="Rectangle 4"/>
          <p:cNvSpPr>
            <a:spLocks noGrp="1" noRot="1" noChangeAspect="1" noChangeArrowheads="1" noTextEdit="1"/>
          </p:cNvSpPr>
          <p:nvPr>
            <p:ph type="sldImg" idx="2"/>
          </p:nvPr>
        </p:nvSpPr>
        <p:spPr bwMode="auto">
          <a:xfrm>
            <a:off x="1144588" y="687388"/>
            <a:ext cx="4568825" cy="3425825"/>
          </a:xfrm>
          <a:prstGeom prst="rect">
            <a:avLst/>
          </a:prstGeom>
          <a:noFill/>
          <a:ln w="12700">
            <a:solidFill>
              <a:srgbClr val="000000"/>
            </a:solidFill>
            <a:miter lim="800000"/>
            <a:headEnd/>
            <a:tailEnd/>
          </a:ln>
        </p:spPr>
      </p:sp>
      <p:sp>
        <p:nvSpPr>
          <p:cNvPr id="2053"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2075" tIns="46038" rIns="92075" bIns="46038" numCol="1" anchor="t" anchorCtr="0" compatLnSpc="1">
            <a:prstTxWarp prst="textNoShape">
              <a:avLst/>
            </a:prstTxWarp>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
        <p:nvSpPr>
          <p:cNvPr id="2054"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l" eaLnBrk="0" hangingPunct="0">
              <a:defRPr sz="1200" b="0">
                <a:solidFill>
                  <a:schemeClr val="tx1"/>
                </a:solidFill>
                <a:effectLst/>
                <a:latin typeface="Times New Roman" pitchFamily="18" charset="0"/>
                <a:cs typeface="+mn-cs"/>
              </a:defRPr>
            </a:lvl1pPr>
          </a:lstStyle>
          <a:p>
            <a:pPr>
              <a:defRPr/>
            </a:pPr>
            <a:endParaRPr lang="en-US" dirty="0"/>
          </a:p>
        </p:txBody>
      </p:sp>
      <p:sp>
        <p:nvSpPr>
          <p:cNvPr id="2055"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2075" tIns="46038" rIns="92075" bIns="46038" numCol="1" anchor="b" anchorCtr="0" compatLnSpc="1">
            <a:prstTxWarp prst="textNoShape">
              <a:avLst/>
            </a:prstTxWarp>
          </a:bodyPr>
          <a:lstStyle>
            <a:lvl1pPr algn="r" eaLnBrk="0" hangingPunct="0">
              <a:defRPr sz="1200" b="0">
                <a:solidFill>
                  <a:schemeClr val="tx1"/>
                </a:solidFill>
                <a:effectLst/>
                <a:latin typeface="Times New Roman" pitchFamily="18" charset="0"/>
                <a:cs typeface="+mn-cs"/>
              </a:defRPr>
            </a:lvl1pPr>
          </a:lstStyle>
          <a:p>
            <a:pPr>
              <a:defRPr/>
            </a:pPr>
            <a:fld id="{F9535BD6-FAB7-4BE8-B3CD-462CB56F63AE}" type="slidenum">
              <a:rPr lang="en-US"/>
              <a:pPr>
                <a:defRPr/>
              </a:pPr>
              <a:t>‹#›</a:t>
            </a:fld>
            <a:endParaRPr lang="en-US" dirty="0"/>
          </a:p>
        </p:txBody>
      </p:sp>
    </p:spTree>
    <p:extLst>
      <p:ext uri="{BB962C8B-B14F-4D97-AF65-F5344CB8AC3E}">
        <p14:creationId xmlns:p14="http://schemas.microsoft.com/office/powerpoint/2010/main" val="226802974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a:t>
            </a:fld>
            <a:endParaRPr lang="en-US" dirty="0"/>
          </a:p>
        </p:txBody>
      </p:sp>
    </p:spTree>
    <p:extLst>
      <p:ext uri="{BB962C8B-B14F-4D97-AF65-F5344CB8AC3E}">
        <p14:creationId xmlns:p14="http://schemas.microsoft.com/office/powerpoint/2010/main" val="5790503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36636626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5</a:t>
            </a:fld>
            <a:endParaRPr lang="en-US" dirty="0"/>
          </a:p>
        </p:txBody>
      </p:sp>
    </p:spTree>
    <p:extLst>
      <p:ext uri="{BB962C8B-B14F-4D97-AF65-F5344CB8AC3E}">
        <p14:creationId xmlns:p14="http://schemas.microsoft.com/office/powerpoint/2010/main" val="15007970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6</a:t>
            </a:fld>
            <a:endParaRPr lang="en-US" dirty="0"/>
          </a:p>
        </p:txBody>
      </p:sp>
    </p:spTree>
    <p:extLst>
      <p:ext uri="{BB962C8B-B14F-4D97-AF65-F5344CB8AC3E}">
        <p14:creationId xmlns:p14="http://schemas.microsoft.com/office/powerpoint/2010/main" val="33452330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7</a:t>
            </a:fld>
            <a:endParaRPr lang="en-US" dirty="0"/>
          </a:p>
        </p:txBody>
      </p:sp>
    </p:spTree>
    <p:extLst>
      <p:ext uri="{BB962C8B-B14F-4D97-AF65-F5344CB8AC3E}">
        <p14:creationId xmlns:p14="http://schemas.microsoft.com/office/powerpoint/2010/main" val="207080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8</a:t>
            </a:fld>
            <a:endParaRPr lang="en-US" dirty="0"/>
          </a:p>
        </p:txBody>
      </p:sp>
    </p:spTree>
    <p:extLst>
      <p:ext uri="{BB962C8B-B14F-4D97-AF65-F5344CB8AC3E}">
        <p14:creationId xmlns:p14="http://schemas.microsoft.com/office/powerpoint/2010/main" val="12428705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9</a:t>
            </a:fld>
            <a:endParaRPr lang="en-US" dirty="0"/>
          </a:p>
        </p:txBody>
      </p:sp>
    </p:spTree>
    <p:extLst>
      <p:ext uri="{BB962C8B-B14F-4D97-AF65-F5344CB8AC3E}">
        <p14:creationId xmlns:p14="http://schemas.microsoft.com/office/powerpoint/2010/main" val="14682261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10</a:t>
            </a:fld>
            <a:endParaRPr lang="en-US" dirty="0"/>
          </a:p>
        </p:txBody>
      </p:sp>
    </p:spTree>
    <p:extLst>
      <p:ext uri="{BB962C8B-B14F-4D97-AF65-F5344CB8AC3E}">
        <p14:creationId xmlns:p14="http://schemas.microsoft.com/office/powerpoint/2010/main" val="5215221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12</a:t>
            </a:fld>
            <a:endParaRPr lang="en-US" dirty="0"/>
          </a:p>
        </p:txBody>
      </p:sp>
    </p:spTree>
    <p:extLst>
      <p:ext uri="{BB962C8B-B14F-4D97-AF65-F5344CB8AC3E}">
        <p14:creationId xmlns:p14="http://schemas.microsoft.com/office/powerpoint/2010/main" val="14709541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S% is 2/5 =0.4, then C% is 3/5</a:t>
            </a:r>
            <a:r>
              <a:rPr lang="en-GB" baseline="0" dirty="0" smtClean="0"/>
              <a:t> = 0.6, then 0.4/0.6=0.666</a:t>
            </a:r>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14</a:t>
            </a:fld>
            <a:endParaRPr lang="en-US" dirty="0"/>
          </a:p>
        </p:txBody>
      </p:sp>
    </p:spTree>
    <p:extLst>
      <p:ext uri="{BB962C8B-B14F-4D97-AF65-F5344CB8AC3E}">
        <p14:creationId xmlns:p14="http://schemas.microsoft.com/office/powerpoint/2010/main" val="344194117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Extracted</a:t>
            </a:r>
            <a:r>
              <a:rPr lang="en-GB" baseline="0" dirty="0" smtClean="0"/>
              <a:t> from file GroceryBasket.csv</a:t>
            </a:r>
            <a:endParaRPr lang="en-GB" dirty="0"/>
          </a:p>
        </p:txBody>
      </p:sp>
      <p:sp>
        <p:nvSpPr>
          <p:cNvPr id="4" name="Slide Number Placeholder 3"/>
          <p:cNvSpPr>
            <a:spLocks noGrp="1"/>
          </p:cNvSpPr>
          <p:nvPr>
            <p:ph type="sldNum" sz="quarter" idx="10"/>
          </p:nvPr>
        </p:nvSpPr>
        <p:spPr/>
        <p:txBody>
          <a:bodyPr/>
          <a:lstStyle/>
          <a:p>
            <a:pPr>
              <a:defRPr/>
            </a:pPr>
            <a:fld id="{F9535BD6-FAB7-4BE8-B3CD-462CB56F63AE}" type="slidenum">
              <a:rPr lang="en-US" smtClean="0"/>
              <a:pPr>
                <a:defRPr/>
              </a:pPr>
              <a:t>17</a:t>
            </a:fld>
            <a:endParaRPr lang="en-US" dirty="0"/>
          </a:p>
        </p:txBody>
      </p:sp>
    </p:spTree>
    <p:extLst>
      <p:ext uri="{BB962C8B-B14F-4D97-AF65-F5344CB8AC3E}">
        <p14:creationId xmlns:p14="http://schemas.microsoft.com/office/powerpoint/2010/main" val="3025361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18</a:t>
            </a:fld>
            <a:endParaRPr lang="en-US" dirty="0"/>
          </a:p>
        </p:txBody>
      </p:sp>
    </p:spTree>
    <p:extLst>
      <p:ext uri="{BB962C8B-B14F-4D97-AF65-F5344CB8AC3E}">
        <p14:creationId xmlns:p14="http://schemas.microsoft.com/office/powerpoint/2010/main" val="33013195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19</a:t>
            </a:fld>
            <a:endParaRPr lang="en-US" dirty="0"/>
          </a:p>
        </p:txBody>
      </p:sp>
    </p:spTree>
    <p:extLst>
      <p:ext uri="{BB962C8B-B14F-4D97-AF65-F5344CB8AC3E}">
        <p14:creationId xmlns:p14="http://schemas.microsoft.com/office/powerpoint/2010/main" val="10200477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spTree>
      <p:nvGrpSpPr>
        <p:cNvPr id="1" name=""/>
        <p:cNvGrpSpPr/>
        <p:nvPr/>
      </p:nvGrpSpPr>
      <p:grpSpPr>
        <a:xfrm>
          <a:off x="0" y="0"/>
          <a:ext cx="0" cy="0"/>
          <a:chOff x="0" y="0"/>
          <a:chExt cx="0" cy="0"/>
        </a:xfrm>
      </p:grpSpPr>
      <p:grpSp>
        <p:nvGrpSpPr>
          <p:cNvPr id="4" name="Group 1026"/>
          <p:cNvGrpSpPr>
            <a:grpSpLocks/>
          </p:cNvGrpSpPr>
          <p:nvPr/>
        </p:nvGrpSpPr>
        <p:grpSpPr bwMode="auto">
          <a:xfrm>
            <a:off x="0" y="2438400"/>
            <a:ext cx="9009063" cy="1052513"/>
            <a:chOff x="0" y="1536"/>
            <a:chExt cx="5675" cy="663"/>
          </a:xfrm>
        </p:grpSpPr>
        <p:grpSp>
          <p:nvGrpSpPr>
            <p:cNvPr id="5" name="Group 1027"/>
            <p:cNvGrpSpPr>
              <a:grpSpLocks/>
            </p:cNvGrpSpPr>
            <p:nvPr/>
          </p:nvGrpSpPr>
          <p:grpSpPr bwMode="auto">
            <a:xfrm>
              <a:off x="185" y="1604"/>
              <a:ext cx="449" cy="299"/>
              <a:chOff x="720" y="336"/>
              <a:chExt cx="624" cy="432"/>
            </a:xfrm>
          </p:grpSpPr>
          <p:sp>
            <p:nvSpPr>
              <p:cNvPr id="12" name="Rectangle 1028"/>
              <p:cNvSpPr>
                <a:spLocks noChangeArrowheads="1"/>
              </p:cNvSpPr>
              <p:nvPr/>
            </p:nvSpPr>
            <p:spPr bwMode="auto">
              <a:xfrm>
                <a:off x="720" y="336"/>
                <a:ext cx="384" cy="432"/>
              </a:xfrm>
              <a:prstGeom prst="rect">
                <a:avLst/>
              </a:prstGeom>
              <a:solidFill>
                <a:schemeClr val="folHlink"/>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3" name="Rectangle 1029"/>
              <p:cNvSpPr>
                <a:spLocks noChangeArrowheads="1"/>
              </p:cNvSpPr>
              <p:nvPr/>
            </p:nvSpPr>
            <p:spPr bwMode="auto">
              <a:xfrm>
                <a:off x="1056" y="336"/>
                <a:ext cx="288" cy="43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grpSp>
          <p:nvGrpSpPr>
            <p:cNvPr id="6" name="Group 1030"/>
            <p:cNvGrpSpPr>
              <a:grpSpLocks/>
            </p:cNvGrpSpPr>
            <p:nvPr/>
          </p:nvGrpSpPr>
          <p:grpSpPr bwMode="auto">
            <a:xfrm>
              <a:off x="263" y="1870"/>
              <a:ext cx="466" cy="299"/>
              <a:chOff x="912" y="2640"/>
              <a:chExt cx="672" cy="432"/>
            </a:xfrm>
          </p:grpSpPr>
          <p:sp>
            <p:nvSpPr>
              <p:cNvPr id="10" name="Rectangle 1031"/>
              <p:cNvSpPr>
                <a:spLocks noChangeArrowheads="1"/>
              </p:cNvSpPr>
              <p:nvPr/>
            </p:nvSpPr>
            <p:spPr bwMode="auto">
              <a:xfrm>
                <a:off x="912" y="2640"/>
                <a:ext cx="384" cy="432"/>
              </a:xfrm>
              <a:prstGeom prst="rect">
                <a:avLst/>
              </a:prstGeom>
              <a:solidFill>
                <a:schemeClr val="accent2"/>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11" name="Rectangle 1032"/>
              <p:cNvSpPr>
                <a:spLocks noChangeArrowheads="1"/>
              </p:cNvSpPr>
              <p:nvPr/>
            </p:nvSpPr>
            <p:spPr bwMode="auto">
              <a:xfrm>
                <a:off x="1248" y="2640"/>
                <a:ext cx="336" cy="43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7" name="Rectangle 1033"/>
            <p:cNvSpPr>
              <a:spLocks noChangeArrowheads="1"/>
            </p:cNvSpPr>
            <p:nvPr/>
          </p:nvSpPr>
          <p:spPr bwMode="auto">
            <a:xfrm>
              <a:off x="0" y="1824"/>
              <a:ext cx="353" cy="266"/>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8" name="Rectangle 1034"/>
            <p:cNvSpPr>
              <a:spLocks noChangeArrowheads="1"/>
            </p:cNvSpPr>
            <p:nvPr/>
          </p:nvSpPr>
          <p:spPr bwMode="auto">
            <a:xfrm>
              <a:off x="400" y="1536"/>
              <a:ext cx="20" cy="663"/>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sp>
          <p:nvSpPr>
            <p:cNvPr id="9" name="Rectangle 1035"/>
            <p:cNvSpPr>
              <a:spLocks noChangeArrowheads="1"/>
            </p:cNvSpPr>
            <p:nvPr/>
          </p:nvSpPr>
          <p:spPr bwMode="auto">
            <a:xfrm flipV="1">
              <a:off x="199" y="2060"/>
              <a:ext cx="5476" cy="29"/>
            </a:xfrm>
            <a:prstGeom prst="rect">
              <a:avLst/>
            </a:prstGeom>
            <a:solidFill>
              <a:srgbClr val="F85E08"/>
            </a:solidFill>
            <a:ln w="9525">
              <a:noFill/>
              <a:miter lim="800000"/>
              <a:headEnd/>
              <a:tailEnd/>
            </a:ln>
            <a:effectLst/>
          </p:spPr>
          <p:txBody>
            <a:bodyPr wrap="none" anchor="ctr"/>
            <a:lstStyle/>
            <a:p>
              <a:pPr algn="ctr">
                <a:defRPr/>
              </a:pPr>
              <a:endParaRPr lang="en-US" dirty="0">
                <a:effectLst>
                  <a:outerShdw blurRad="38100" dist="38100" dir="2700000" algn="tl">
                    <a:srgbClr val="000000">
                      <a:alpha val="43137"/>
                    </a:srgbClr>
                  </a:outerShdw>
                </a:effectLst>
                <a:cs typeface="+mn-cs"/>
              </a:endParaRPr>
            </a:p>
          </p:txBody>
        </p:sp>
      </p:grpSp>
      <p:sp>
        <p:nvSpPr>
          <p:cNvPr id="93197" name="Rectangle 1037"/>
          <p:cNvSpPr>
            <a:spLocks noGrp="1" noChangeArrowheads="1"/>
          </p:cNvSpPr>
          <p:nvPr>
            <p:ph type="subTitle" idx="1" hasCustomPrompt="1"/>
          </p:nvPr>
        </p:nvSpPr>
        <p:spPr>
          <a:xfrm>
            <a:off x="677497" y="3886200"/>
            <a:ext cx="7780703" cy="2286000"/>
          </a:xfrm>
        </p:spPr>
        <p:txBody>
          <a:bodyPr/>
          <a:lstStyle>
            <a:lvl1pPr marL="0" indent="0" algn="ctr">
              <a:buFont typeface="Wingdings" pitchFamily="2" charset="2"/>
              <a:buNone/>
              <a:defRPr sz="4000" b="0">
                <a:solidFill>
                  <a:srgbClr val="0000CC"/>
                </a:solidFill>
                <a:effectLst>
                  <a:outerShdw blurRad="38100" dist="38100" dir="2700000" algn="tl">
                    <a:srgbClr val="C0C0C0"/>
                  </a:outerShdw>
                </a:effectLst>
              </a:defRPr>
            </a:lvl1pPr>
          </a:lstStyle>
          <a:p>
            <a:r>
              <a:rPr lang="en-US" dirty="0" smtClean="0"/>
              <a:t>Chapter 1</a:t>
            </a:r>
          </a:p>
          <a:p>
            <a:r>
              <a:rPr lang="en-US" dirty="0" smtClean="0"/>
              <a:t>Some Title ….</a:t>
            </a:r>
            <a:endParaRPr lang="en-US" dirty="0"/>
          </a:p>
        </p:txBody>
      </p:sp>
      <p:sp>
        <p:nvSpPr>
          <p:cNvPr id="14" name="Rectangle 13"/>
          <p:cNvSpPr>
            <a:spLocks noGrp="1" noChangeArrowheads="1"/>
          </p:cNvSpPr>
          <p:nvPr userDrawn="1"/>
        </p:nvSpPr>
        <p:spPr bwMode="auto">
          <a:xfrm>
            <a:off x="0" y="685800"/>
            <a:ext cx="9144000" cy="2286000"/>
          </a:xfrm>
          <a:prstGeom prst="rect">
            <a:avLst/>
          </a:prstGeom>
          <a:noFill/>
          <a:ln w="9525">
            <a:noFill/>
            <a:miter lim="800000"/>
            <a:headEnd/>
            <a:tailEnd/>
          </a:ln>
          <a:effectLst/>
        </p:spPr>
        <p:txBody>
          <a:bodyPr anchor="b"/>
          <a:lstStyle>
            <a:lvl1pPr algn="ctr" rtl="0" fontAlgn="base">
              <a:spcBef>
                <a:spcPct val="0"/>
              </a:spcBef>
              <a:spcAft>
                <a:spcPct val="0"/>
              </a:spcAft>
              <a:defRPr sz="3600">
                <a:solidFill>
                  <a:srgbClr val="CC3300"/>
                </a:solidFill>
                <a:effectLst>
                  <a:outerShdw blurRad="38100" dist="38100" dir="2700000" algn="tl">
                    <a:srgbClr val="C0C0C0"/>
                  </a:outerShdw>
                </a:effectLst>
                <a:latin typeface="+mj-lt"/>
                <a:ea typeface="+mj-ea"/>
                <a:cs typeface="+mj-cs"/>
              </a:defRPr>
            </a:lvl1pPr>
            <a:lvl2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a:lstStyle>
          <a:p>
            <a:pPr>
              <a:spcBef>
                <a:spcPts val="1200"/>
              </a:spcBef>
              <a:defRPr/>
            </a:pPr>
            <a:r>
              <a:rPr lang="en-US" dirty="0" smtClean="0">
                <a:solidFill>
                  <a:srgbClr val="F85E08"/>
                </a:solidFill>
              </a:rPr>
              <a:t/>
            </a:r>
            <a:br>
              <a:rPr lang="en-US" dirty="0" smtClean="0">
                <a:solidFill>
                  <a:srgbClr val="F85E08"/>
                </a:solidFill>
              </a:rPr>
            </a:br>
            <a:r>
              <a:rPr lang="en-US" dirty="0">
                <a:solidFill>
                  <a:srgbClr val="F85E08"/>
                </a:solidFill>
              </a:rPr>
              <a:t/>
            </a:r>
            <a:br>
              <a:rPr lang="en-US" dirty="0">
                <a:solidFill>
                  <a:srgbClr val="F85E08"/>
                </a:solidFill>
              </a:rPr>
            </a:br>
            <a:r>
              <a:rPr lang="en-US" dirty="0" smtClean="0">
                <a:solidFill>
                  <a:srgbClr val="F85E08"/>
                </a:solidFill>
              </a:rPr>
              <a:t/>
            </a:r>
            <a:br>
              <a:rPr lang="en-US" dirty="0" smtClean="0">
                <a:solidFill>
                  <a:srgbClr val="F85E08"/>
                </a:solidFill>
              </a:rPr>
            </a:br>
            <a:r>
              <a:rPr lang="en-US" sz="4000" b="0" dirty="0" smtClean="0">
                <a:solidFill>
                  <a:srgbClr val="F85E08"/>
                </a:solidFill>
              </a:rPr>
              <a:t>Business Intelligence and Analytics: Systems for Decision Support </a:t>
            </a:r>
          </a:p>
          <a:p>
            <a:pPr>
              <a:spcBef>
                <a:spcPts val="1200"/>
              </a:spcBef>
              <a:defRPr/>
            </a:pPr>
            <a:r>
              <a:rPr lang="en-US" sz="4000" b="0" dirty="0" smtClean="0">
                <a:solidFill>
                  <a:srgbClr val="F85E08"/>
                </a:solidFill>
              </a:rPr>
              <a:t>Global Edition</a:t>
            </a:r>
          </a:p>
          <a:p>
            <a:pPr>
              <a:spcBef>
                <a:spcPts val="1200"/>
              </a:spcBef>
              <a:defRPr/>
            </a:pPr>
            <a:r>
              <a:rPr lang="en-US" sz="4000" b="0" dirty="0" smtClean="0">
                <a:solidFill>
                  <a:srgbClr val="F85E08"/>
                </a:solidFill>
              </a:rPr>
              <a:t>(10</a:t>
            </a:r>
            <a:r>
              <a:rPr lang="en-US" sz="4000" b="0" baseline="30000" dirty="0" smtClean="0">
                <a:solidFill>
                  <a:srgbClr val="F85E08"/>
                </a:solidFill>
              </a:rPr>
              <a:t>th</a:t>
            </a:r>
            <a:r>
              <a:rPr lang="en-US" sz="4000" b="0" dirty="0" smtClean="0">
                <a:solidFill>
                  <a:srgbClr val="F85E08"/>
                </a:solidFill>
              </a:rPr>
              <a:t> Edition)</a:t>
            </a:r>
            <a:endParaRPr lang="en-US" sz="4000" b="0" dirty="0">
              <a:solidFill>
                <a:srgbClr val="F85E08"/>
              </a:solidFill>
            </a:endParaRPr>
          </a:p>
        </p:txBody>
      </p:sp>
      <p:pic>
        <p:nvPicPr>
          <p:cNvPr id="16" name="Picture 2" descr="C:\Users\ubanepa\Desktop\Final\Turban and Sharda Final\Sharda _10_fullcover.jpg"/>
          <p:cNvPicPr>
            <a:picLocks noChangeAspect="1" noChangeArrowheads="1"/>
          </p:cNvPicPr>
          <p:nvPr userDrawn="1"/>
        </p:nvPicPr>
        <p:blipFill>
          <a:blip r:embed="rId2" cstate="print"/>
          <a:srcRect/>
          <a:stretch>
            <a:fillRect/>
          </a:stretch>
        </p:blipFill>
        <p:spPr bwMode="auto">
          <a:xfrm>
            <a:off x="6934441" y="2149823"/>
            <a:ext cx="1831975" cy="2345977"/>
          </a:xfrm>
          <a:prstGeom prst="rect">
            <a:avLst/>
          </a:prstGeom>
          <a:noFill/>
        </p:spPr>
      </p:pic>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a:xfrm>
            <a:off x="762000" y="1524000"/>
            <a:ext cx="8193088" cy="4800600"/>
          </a:xfrm>
        </p:spPr>
        <p:txBody>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Tree>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11826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5145088" y="1524000"/>
            <a:ext cx="3810000" cy="460851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004050" y="250825"/>
            <a:ext cx="1951038" cy="588168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1150938" y="250825"/>
            <a:ext cx="5700712" cy="588168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79" name="Text Box 19"/>
          <p:cNvSpPr txBox="1">
            <a:spLocks noChangeArrowheads="1"/>
          </p:cNvSpPr>
          <p:nvPr/>
        </p:nvSpPr>
        <p:spPr bwMode="auto">
          <a:xfrm>
            <a:off x="990600" y="6431578"/>
            <a:ext cx="7315200" cy="276999"/>
          </a:xfrm>
          <a:prstGeom prst="rect">
            <a:avLst/>
          </a:prstGeom>
          <a:noFill/>
          <a:ln w="9525">
            <a:noFill/>
            <a:miter lim="800000"/>
            <a:headEnd/>
            <a:tailEnd/>
          </a:ln>
          <a:effectLst/>
        </p:spPr>
        <p:txBody>
          <a:bodyPr wrap="square" anchor="b">
            <a:spAutoFit/>
          </a:bodyPr>
          <a:lstStyle/>
          <a:p>
            <a:pPr algn="ctr">
              <a:spcBef>
                <a:spcPts val="600"/>
              </a:spcBef>
              <a:buClr>
                <a:schemeClr val="hlink"/>
              </a:buClr>
              <a:buSzPct val="110000"/>
              <a:buFont typeface="Wingdings" pitchFamily="2" charset="2"/>
              <a:buNone/>
              <a:defRPr/>
            </a:pPr>
            <a:r>
              <a:rPr lang="en-US" sz="1200" b="0" i="1" dirty="0">
                <a:solidFill>
                  <a:schemeClr val="tx1"/>
                </a:solidFill>
                <a:latin typeface="Arial" charset="0"/>
                <a:cs typeface="+mn-cs"/>
              </a:rPr>
              <a:t> </a:t>
            </a:r>
            <a:r>
              <a:rPr lang="en-US" sz="1200" b="1" kern="1200" dirty="0" smtClean="0">
                <a:solidFill>
                  <a:srgbClr val="151FEB"/>
                </a:solidFill>
                <a:latin typeface="Tahoma" pitchFamily="34" charset="0"/>
                <a:ea typeface="+mn-ea"/>
                <a:cs typeface="Arial" charset="0"/>
              </a:rPr>
              <a:t>© Pearson Education Limited 2014</a:t>
            </a:r>
            <a:endParaRPr lang="en-US" sz="1200" b="0" dirty="0">
              <a:solidFill>
                <a:srgbClr val="0000CC"/>
              </a:solidFill>
              <a:latin typeface="Arial" charset="0"/>
              <a:cs typeface="+mn-cs"/>
            </a:endParaRPr>
          </a:p>
        </p:txBody>
      </p:sp>
      <p:sp>
        <p:nvSpPr>
          <p:cNvPr id="92162" name="Rectangle 2"/>
          <p:cNvSpPr>
            <a:spLocks noChangeArrowheads="1"/>
          </p:cNvSpPr>
          <p:nvPr/>
        </p:nvSpPr>
        <p:spPr bwMode="ltGray">
          <a:xfrm>
            <a:off x="417513" y="731838"/>
            <a:ext cx="438150" cy="474662"/>
          </a:xfrm>
          <a:prstGeom prst="rect">
            <a:avLst/>
          </a:prstGeom>
          <a:solidFill>
            <a:schemeClr val="accent2"/>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3" name="Rectangle 3"/>
          <p:cNvSpPr>
            <a:spLocks noChangeArrowheads="1"/>
          </p:cNvSpPr>
          <p:nvPr/>
        </p:nvSpPr>
        <p:spPr bwMode="ltGray">
          <a:xfrm>
            <a:off x="800100" y="731838"/>
            <a:ext cx="328613" cy="474662"/>
          </a:xfrm>
          <a:prstGeom prst="rect">
            <a:avLst/>
          </a:prstGeom>
          <a:gradFill rotWithShape="0">
            <a:gsLst>
              <a:gs pos="0">
                <a:schemeClr val="accent2"/>
              </a:gs>
              <a:gs pos="100000">
                <a:schemeClr val="bg1"/>
              </a:gs>
            </a:gsLst>
            <a:lin ang="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4" name="Rectangle 4"/>
          <p:cNvSpPr>
            <a:spLocks noChangeArrowheads="1"/>
          </p:cNvSpPr>
          <p:nvPr/>
        </p:nvSpPr>
        <p:spPr bwMode="ltGray">
          <a:xfrm>
            <a:off x="541338" y="1154113"/>
            <a:ext cx="422275" cy="474662"/>
          </a:xfrm>
          <a:prstGeom prst="rect">
            <a:avLst/>
          </a:prstGeom>
          <a:solidFill>
            <a:schemeClr val="folHlink"/>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5" name="Rectangle 5"/>
          <p:cNvSpPr>
            <a:spLocks noChangeArrowheads="1"/>
          </p:cNvSpPr>
          <p:nvPr/>
        </p:nvSpPr>
        <p:spPr bwMode="ltGray">
          <a:xfrm>
            <a:off x="911225" y="1154113"/>
            <a:ext cx="368300" cy="474662"/>
          </a:xfrm>
          <a:prstGeom prst="rect">
            <a:avLst/>
          </a:prstGeom>
          <a:gradFill rotWithShape="0">
            <a:gsLst>
              <a:gs pos="0">
                <a:schemeClr val="folHlink"/>
              </a:gs>
              <a:gs pos="100000">
                <a:schemeClr val="bg1"/>
              </a:gs>
            </a:gsLst>
            <a:lin ang="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6" name="Rectangle 6"/>
          <p:cNvSpPr>
            <a:spLocks noChangeArrowheads="1"/>
          </p:cNvSpPr>
          <p:nvPr/>
        </p:nvSpPr>
        <p:spPr bwMode="ltGray">
          <a:xfrm>
            <a:off x="127000" y="1081088"/>
            <a:ext cx="560388" cy="422275"/>
          </a:xfrm>
          <a:prstGeom prst="rect">
            <a:avLst/>
          </a:prstGeom>
          <a:gradFill rotWithShape="0">
            <a:gsLst>
              <a:gs pos="0">
                <a:schemeClr val="bg1"/>
              </a:gs>
              <a:gs pos="100000">
                <a:schemeClr val="hlink"/>
              </a:gs>
            </a:gsLst>
            <a:lin ang="18900000" scaled="1"/>
          </a:gra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7" name="Rectangle 7"/>
          <p:cNvSpPr>
            <a:spLocks noChangeArrowheads="1"/>
          </p:cNvSpPr>
          <p:nvPr/>
        </p:nvSpPr>
        <p:spPr bwMode="gray">
          <a:xfrm>
            <a:off x="762000" y="623888"/>
            <a:ext cx="31750" cy="1052512"/>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8" name="Rectangle 8"/>
          <p:cNvSpPr>
            <a:spLocks noChangeArrowheads="1"/>
          </p:cNvSpPr>
          <p:nvPr/>
        </p:nvSpPr>
        <p:spPr bwMode="gray">
          <a:xfrm>
            <a:off x="442913" y="1414463"/>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92169" name="Rectangle 9"/>
          <p:cNvSpPr>
            <a:spLocks noGrp="1" noChangeArrowheads="1"/>
          </p:cNvSpPr>
          <p:nvPr>
            <p:ph type="title"/>
          </p:nvPr>
        </p:nvSpPr>
        <p:spPr bwMode="auto">
          <a:xfrm>
            <a:off x="1150938" y="231776"/>
            <a:ext cx="7793037" cy="1139824"/>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p>
            <a:pPr lvl="0"/>
            <a:r>
              <a:rPr lang="en-US" dirty="0" smtClean="0"/>
              <a:t>Click to edit Master title style</a:t>
            </a:r>
          </a:p>
        </p:txBody>
      </p:sp>
      <p:sp>
        <p:nvSpPr>
          <p:cNvPr id="1034" name="Rectangle 10"/>
          <p:cNvSpPr>
            <a:spLocks noGrp="1" noChangeArrowheads="1"/>
          </p:cNvSpPr>
          <p:nvPr>
            <p:ph type="body" idx="1"/>
          </p:nvPr>
        </p:nvSpPr>
        <p:spPr bwMode="auto">
          <a:xfrm>
            <a:off x="777875" y="1524000"/>
            <a:ext cx="8177213" cy="48006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p>
        </p:txBody>
      </p:sp>
      <p:sp>
        <p:nvSpPr>
          <p:cNvPr id="92180" name="Text Box 20"/>
          <p:cNvSpPr txBox="1">
            <a:spLocks noChangeArrowheads="1"/>
          </p:cNvSpPr>
          <p:nvPr/>
        </p:nvSpPr>
        <p:spPr bwMode="auto">
          <a:xfrm>
            <a:off x="76200" y="6430962"/>
            <a:ext cx="601663" cy="274638"/>
          </a:xfrm>
          <a:prstGeom prst="rect">
            <a:avLst/>
          </a:prstGeom>
          <a:noFill/>
          <a:ln w="9525">
            <a:noFill/>
            <a:miter lim="800000"/>
            <a:headEnd/>
            <a:tailEnd/>
          </a:ln>
          <a:effectLst/>
        </p:spPr>
        <p:txBody>
          <a:bodyPr wrap="none">
            <a:spAutoFit/>
          </a:bodyPr>
          <a:lstStyle/>
          <a:p>
            <a:pPr>
              <a:defRPr/>
            </a:pPr>
            <a:r>
              <a:rPr lang="en-US" sz="1200" dirty="0" smtClean="0">
                <a:solidFill>
                  <a:srgbClr val="EE8411"/>
                </a:solidFill>
                <a:cs typeface="+mn-cs"/>
              </a:rPr>
              <a:t>5-</a:t>
            </a:r>
            <a:fld id="{930D3EF6-C8D8-4409-A7BA-DC47BF803ED5}" type="slidenum">
              <a:rPr lang="en-US" sz="1200" smtClean="0">
                <a:solidFill>
                  <a:srgbClr val="EE8411"/>
                </a:solidFill>
                <a:cs typeface="+mn-cs"/>
              </a:rPr>
              <a:pPr>
                <a:defRPr/>
              </a:pPr>
              <a:t>‹#›</a:t>
            </a:fld>
            <a:endParaRPr lang="en-US" sz="1200" dirty="0">
              <a:solidFill>
                <a:srgbClr val="EE8411"/>
              </a:solidFill>
              <a:cs typeface="+mn-cs"/>
            </a:endParaRPr>
          </a:p>
        </p:txBody>
      </p:sp>
      <p:sp>
        <p:nvSpPr>
          <p:cNvPr id="20" name="Rectangle 8"/>
          <p:cNvSpPr>
            <a:spLocks noChangeArrowheads="1"/>
          </p:cNvSpPr>
          <p:nvPr userDrawn="1"/>
        </p:nvSpPr>
        <p:spPr bwMode="gray">
          <a:xfrm>
            <a:off x="548265" y="644525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1" name="Rectangle 8"/>
          <p:cNvSpPr>
            <a:spLocks noChangeArrowheads="1"/>
          </p:cNvSpPr>
          <p:nvPr userDrawn="1"/>
        </p:nvSpPr>
        <p:spPr bwMode="gray">
          <a:xfrm>
            <a:off x="541337" y="6705600"/>
            <a:ext cx="8226425" cy="3175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2" name="Rectangle 8"/>
          <p:cNvSpPr>
            <a:spLocks noChangeArrowheads="1"/>
          </p:cNvSpPr>
          <p:nvPr userDrawn="1"/>
        </p:nvSpPr>
        <p:spPr bwMode="gray">
          <a:xfrm>
            <a:off x="685800"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
        <p:nvSpPr>
          <p:cNvPr id="24" name="Rectangle 8"/>
          <p:cNvSpPr>
            <a:spLocks noChangeArrowheads="1"/>
          </p:cNvSpPr>
          <p:nvPr userDrawn="1"/>
        </p:nvSpPr>
        <p:spPr bwMode="gray">
          <a:xfrm>
            <a:off x="8182552" y="6477000"/>
            <a:ext cx="428048" cy="228600"/>
          </a:xfrm>
          <a:prstGeom prst="rect">
            <a:avLst/>
          </a:prstGeom>
          <a:solidFill>
            <a:srgbClr val="EE8411"/>
          </a:solidFill>
          <a:ln w="9525">
            <a:noFill/>
            <a:miter lim="800000"/>
            <a:headEnd/>
            <a:tailEnd/>
          </a:ln>
          <a:effectLst/>
        </p:spPr>
        <p:txBody>
          <a:bodyPr wrap="none" anchor="ctr"/>
          <a:lstStyle/>
          <a:p>
            <a:pPr algn="ctr">
              <a:defRPr/>
            </a:pPr>
            <a:endParaRPr kumimoji="1" lang="en-US" sz="2400" b="0" dirty="0">
              <a:solidFill>
                <a:schemeClr val="tx1"/>
              </a:solidFill>
              <a:cs typeface="+mn-cs"/>
            </a:endParaRPr>
          </a:p>
        </p:txBody>
      </p:sp>
    </p:spTree>
  </p:cSld>
  <p:clrMap bg1="lt1" tx1="dk1" bg2="lt2" tx2="dk2" accent1="accent1" accent2="accent2" accent3="accent3" accent4="accent4" accent5="accent5" accent6="accent6" hlink="hlink" folHlink="folHlink"/>
  <p:sldLayoutIdLst>
    <p:sldLayoutId id="2147483664" r:id="rId1"/>
    <p:sldLayoutId id="2147483663" r:id="rId2"/>
    <p:sldLayoutId id="2147483662" r:id="rId3"/>
    <p:sldLayoutId id="2147483661" r:id="rId4"/>
    <p:sldLayoutId id="2147483660" r:id="rId5"/>
    <p:sldLayoutId id="2147483659" r:id="rId6"/>
    <p:sldLayoutId id="2147483658" r:id="rId7"/>
    <p:sldLayoutId id="2147483657" r:id="rId8"/>
    <p:sldLayoutId id="2147483656" r:id="rId9"/>
    <p:sldLayoutId id="2147483655" r:id="rId10"/>
    <p:sldLayoutId id="2147483654" r:id="rId11"/>
  </p:sldLayoutIdLst>
  <p:timing>
    <p:tnLst>
      <p:par>
        <p:cTn id="1" dur="indefinite" restart="never" nodeType="tmRoot"/>
      </p:par>
    </p:tnLst>
  </p:timing>
  <p:txStyles>
    <p:titleStyle>
      <a:lvl1pPr algn="l" rtl="0" eaLnBrk="0" fontAlgn="base" hangingPunct="0">
        <a:lnSpc>
          <a:spcPts val="4000"/>
        </a:lnSpc>
        <a:spcBef>
          <a:spcPct val="0"/>
        </a:spcBef>
        <a:spcAft>
          <a:spcPct val="0"/>
        </a:spcAft>
        <a:defRPr sz="4000">
          <a:solidFill>
            <a:srgbClr val="F85E08"/>
          </a:solidFill>
          <a:effectLst>
            <a:outerShdw blurRad="38100" dist="38100" dir="2700000" algn="tl">
              <a:srgbClr val="C0C0C0"/>
            </a:outerShdw>
          </a:effectLst>
          <a:latin typeface="+mj-lt"/>
          <a:ea typeface="+mj-ea"/>
          <a:cs typeface="+mj-cs"/>
        </a:defRPr>
      </a:lvl1pPr>
      <a:lvl2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2pPr>
      <a:lvl3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3pPr>
      <a:lvl4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4pPr>
      <a:lvl5pPr algn="l" rtl="0" eaLnBrk="0" fontAlgn="base" hangingPunct="0">
        <a:spcBef>
          <a:spcPct val="0"/>
        </a:spcBef>
        <a:spcAft>
          <a:spcPct val="0"/>
        </a:spcAft>
        <a:defRPr sz="3600">
          <a:solidFill>
            <a:srgbClr val="CC3300"/>
          </a:solidFill>
          <a:effectLst>
            <a:outerShdw blurRad="38100" dist="38100" dir="2700000" algn="tl">
              <a:srgbClr val="C0C0C0"/>
            </a:outerShdw>
          </a:effectLst>
          <a:latin typeface="Tahoma" pitchFamily="34" charset="0"/>
        </a:defRPr>
      </a:lvl5pPr>
      <a:lvl6pPr marL="4572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6pPr>
      <a:lvl7pPr marL="9144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7pPr>
      <a:lvl8pPr marL="13716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8pPr>
      <a:lvl9pPr marL="1828800" algn="l" rtl="0" fontAlgn="base">
        <a:spcBef>
          <a:spcPct val="0"/>
        </a:spcBef>
        <a:spcAft>
          <a:spcPct val="0"/>
        </a:spcAft>
        <a:defRPr sz="3600">
          <a:solidFill>
            <a:srgbClr val="CC3300"/>
          </a:solidFill>
          <a:effectLst>
            <a:outerShdw blurRad="38100" dist="38100" dir="2700000" algn="tl">
              <a:srgbClr val="C0C0C0"/>
            </a:outerShdw>
          </a:effectLst>
          <a:latin typeface="Tahoma" pitchFamily="34" charset="0"/>
        </a:defRPr>
      </a:lvl9pPr>
    </p:titleStyle>
    <p:body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em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en.wikipedia.org/wiki/Apriori_algorithm" TargetMode="Externa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76800" y="3276600"/>
            <a:ext cx="3595577" cy="24737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 name="Rectangle 8"/>
          <p:cNvSpPr txBox="1">
            <a:spLocks noChangeArrowheads="1"/>
          </p:cNvSpPr>
          <p:nvPr/>
        </p:nvSpPr>
        <p:spPr>
          <a:xfrm>
            <a:off x="1295400" y="1600200"/>
            <a:ext cx="7848600" cy="2286000"/>
          </a:xfrm>
          <a:prstGeom prst="rect">
            <a:avLst/>
          </a:prstGeom>
        </p:spPr>
        <p:txBody>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a:lstStyle>
          <a:p>
            <a:pPr marL="0" indent="0" eaLnBrk="1" hangingPunct="1">
              <a:buNone/>
              <a:defRPr/>
            </a:pPr>
            <a:r>
              <a:rPr lang="en-US" sz="4000" b="1" kern="0" dirty="0" smtClean="0">
                <a:solidFill>
                  <a:srgbClr val="F85E08"/>
                </a:solidFill>
              </a:rPr>
              <a:t>SBUS5105</a:t>
            </a:r>
          </a:p>
          <a:p>
            <a:pPr marL="0" indent="0" eaLnBrk="1" hangingPunct="1">
              <a:buNone/>
              <a:defRPr/>
            </a:pPr>
            <a:endParaRPr lang="en-US" sz="4000" kern="0" dirty="0">
              <a:solidFill>
                <a:srgbClr val="F85E08"/>
              </a:solidFill>
            </a:endParaRPr>
          </a:p>
          <a:p>
            <a:pPr marL="0" indent="0" eaLnBrk="1" hangingPunct="1">
              <a:buNone/>
              <a:defRPr/>
            </a:pPr>
            <a:r>
              <a:rPr lang="en-US" sz="4000" b="1" kern="0" dirty="0" smtClean="0">
                <a:solidFill>
                  <a:srgbClr val="F85E08"/>
                </a:solidFill>
              </a:rPr>
              <a:t>Lecture 16</a:t>
            </a:r>
          </a:p>
          <a:p>
            <a:pPr marL="0" indent="0" eaLnBrk="1" hangingPunct="1">
              <a:buNone/>
              <a:defRPr/>
            </a:pPr>
            <a:endParaRPr lang="en-US" sz="4000" kern="0" dirty="0">
              <a:solidFill>
                <a:srgbClr val="F85E08"/>
              </a:solidFill>
            </a:endParaRPr>
          </a:p>
          <a:p>
            <a:pPr marL="0" indent="0" eaLnBrk="1" hangingPunct="1">
              <a:buNone/>
              <a:defRPr/>
            </a:pPr>
            <a:r>
              <a:rPr lang="en-US" b="0" kern="0" dirty="0" smtClean="0"/>
              <a:t>Data Mining</a:t>
            </a:r>
          </a:p>
          <a:p>
            <a:pPr eaLnBrk="1" hangingPunct="1">
              <a:defRPr/>
            </a:pPr>
            <a:endParaRPr lang="en-US" b="0" kern="0" dirty="0"/>
          </a:p>
        </p:txBody>
      </p:sp>
    </p:spTree>
    <p:extLst>
      <p:ext uri="{BB962C8B-B14F-4D97-AF65-F5344CB8AC3E}">
        <p14:creationId xmlns:p14="http://schemas.microsoft.com/office/powerpoint/2010/main" val="2562173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Learning Objectives</a:t>
            </a:r>
          </a:p>
        </p:txBody>
      </p:sp>
      <p:sp>
        <p:nvSpPr>
          <p:cNvPr id="3" name="Content Placeholder 2"/>
          <p:cNvSpPr>
            <a:spLocks noGrp="1"/>
          </p:cNvSpPr>
          <p:nvPr>
            <p:ph idx="1"/>
          </p:nvPr>
        </p:nvSpPr>
        <p:spPr/>
        <p:txBody>
          <a:bodyPr/>
          <a:lstStyle/>
          <a:p>
            <a:r>
              <a:rPr lang="en-US" sz="2800" dirty="0"/>
              <a:t>Define </a:t>
            </a:r>
            <a:r>
              <a:rPr lang="en-US" sz="2800" dirty="0" smtClean="0"/>
              <a:t>association analysis </a:t>
            </a:r>
            <a:r>
              <a:rPr lang="en-US" sz="2800" dirty="0"/>
              <a:t>for business intelligence</a:t>
            </a:r>
          </a:p>
          <a:p>
            <a:r>
              <a:rPr lang="en-US" sz="2800" dirty="0" smtClean="0"/>
              <a:t>Practical Weka Association</a:t>
            </a:r>
          </a:p>
          <a:p>
            <a:r>
              <a:rPr lang="en-US" sz="2800" dirty="0" smtClean="0"/>
              <a:t>Assignment preparation</a:t>
            </a:r>
            <a:endParaRPr lang="en-US" sz="2400" dirty="0"/>
          </a:p>
        </p:txBody>
      </p:sp>
      <p:sp>
        <p:nvSpPr>
          <p:cNvPr id="5" name="TextBox 4"/>
          <p:cNvSpPr txBox="1"/>
          <p:nvPr/>
        </p:nvSpPr>
        <p:spPr>
          <a:xfrm>
            <a:off x="6676603" y="6019800"/>
            <a:ext cx="2056397" cy="461665"/>
          </a:xfrm>
          <a:prstGeom prst="rect">
            <a:avLst/>
          </a:prstGeom>
          <a:noFill/>
        </p:spPr>
        <p:txBody>
          <a:bodyPr wrap="none" rtlCol="0">
            <a:spAutoFit/>
          </a:bodyPr>
          <a:lstStyle/>
          <a:p>
            <a:r>
              <a:rPr lang="en-US" sz="2400" b="0" i="1" dirty="0" smtClean="0">
                <a:solidFill>
                  <a:srgbClr val="F85E08"/>
                </a:solidFill>
              </a:rPr>
              <a:t>(Continued…)</a:t>
            </a:r>
            <a:endParaRPr lang="en-US" sz="2400" b="0" i="1" dirty="0">
              <a:solidFill>
                <a:srgbClr val="F85E08"/>
              </a:solidFill>
            </a:endParaRPr>
          </a:p>
        </p:txBody>
      </p:sp>
    </p:spTree>
    <p:extLst>
      <p:ext uri="{BB962C8B-B14F-4D97-AF65-F5344CB8AC3E}">
        <p14:creationId xmlns:p14="http://schemas.microsoft.com/office/powerpoint/2010/main" val="423202690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Definition of Data Mining</a:t>
            </a:r>
            <a:endParaRPr lang="en-US" dirty="0"/>
          </a:p>
        </p:txBody>
      </p:sp>
      <p:sp>
        <p:nvSpPr>
          <p:cNvPr id="3" name="Content Placeholder 2"/>
          <p:cNvSpPr>
            <a:spLocks noGrp="1"/>
          </p:cNvSpPr>
          <p:nvPr>
            <p:ph idx="1"/>
          </p:nvPr>
        </p:nvSpPr>
        <p:spPr>
          <a:xfrm>
            <a:off x="685800" y="2057400"/>
            <a:ext cx="7961312" cy="4800600"/>
          </a:xfrm>
        </p:spPr>
        <p:txBody>
          <a:bodyPr/>
          <a:lstStyle/>
          <a:p>
            <a:r>
              <a:rPr lang="en-US" sz="2800" dirty="0" smtClean="0"/>
              <a:t>The nontrivial process of identifying valid, novel, potentially useful, and ultimately understandable patterns in data stored in structured databases.</a:t>
            </a:r>
            <a:r>
              <a:rPr lang="en-US" sz="2800" i="1" dirty="0" smtClean="0"/>
              <a:t>           </a:t>
            </a:r>
            <a:r>
              <a:rPr lang="en-US" sz="2000" i="1" dirty="0" smtClean="0"/>
              <a:t>- Fayyad et al., (1996)</a:t>
            </a:r>
          </a:p>
          <a:p>
            <a:endParaRPr lang="en-US" sz="2000" i="1" dirty="0" smtClean="0"/>
          </a:p>
          <a:p>
            <a:endParaRPr lang="en-US" sz="2000" i="1" dirty="0"/>
          </a:p>
          <a:p>
            <a:endParaRPr lang="en-US" sz="2000" i="1" dirty="0"/>
          </a:p>
          <a:p>
            <a:r>
              <a:rPr lang="en-US" sz="2000" i="1" dirty="0" smtClean="0"/>
              <a:t>Found any other appropriate definitions of Data Mining for BI?</a:t>
            </a:r>
            <a:endParaRPr lang="en-US" sz="1600" dirty="0" smtClean="0"/>
          </a:p>
        </p:txBody>
      </p:sp>
    </p:spTree>
    <p:extLst>
      <p:ext uri="{BB962C8B-B14F-4D97-AF65-F5344CB8AC3E}">
        <p14:creationId xmlns:p14="http://schemas.microsoft.com/office/powerpoint/2010/main" val="82852438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p:nvPr/>
        </p:nvPicPr>
        <p:blipFill>
          <a:blip r:embed="rId3" cstate="print"/>
          <a:srcRect/>
          <a:stretch>
            <a:fillRect/>
          </a:stretch>
        </p:blipFill>
        <p:spPr bwMode="auto">
          <a:xfrm>
            <a:off x="1905000" y="1524000"/>
            <a:ext cx="5410200" cy="4724400"/>
          </a:xfrm>
          <a:prstGeom prst="rect">
            <a:avLst/>
          </a:prstGeom>
          <a:noFill/>
          <a:ln w="9525">
            <a:noFill/>
            <a:miter lim="800000"/>
            <a:headEnd/>
            <a:tailEnd/>
          </a:ln>
        </p:spPr>
      </p:pic>
      <p:sp>
        <p:nvSpPr>
          <p:cNvPr id="3" name="Title 2"/>
          <p:cNvSpPr>
            <a:spLocks noGrp="1"/>
          </p:cNvSpPr>
          <p:nvPr>
            <p:ph type="title"/>
          </p:nvPr>
        </p:nvSpPr>
        <p:spPr/>
        <p:txBody>
          <a:bodyPr/>
          <a:lstStyle/>
          <a:p>
            <a:r>
              <a:rPr lang="en-US" dirty="0"/>
              <a:t>Data Mining </a:t>
            </a:r>
            <a:r>
              <a:rPr lang="en-US" dirty="0" smtClean="0"/>
              <a:t>is at </a:t>
            </a:r>
            <a:r>
              <a:rPr lang="en-US" dirty="0"/>
              <a:t>the Intersection of Many Disciplines</a:t>
            </a:r>
          </a:p>
        </p:txBody>
      </p:sp>
    </p:spTree>
    <p:extLst>
      <p:ext uri="{BB962C8B-B14F-4D97-AF65-F5344CB8AC3E}">
        <p14:creationId xmlns:p14="http://schemas.microsoft.com/office/powerpoint/2010/main" val="133517528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3000" y="228600"/>
            <a:ext cx="7772400" cy="1139824"/>
          </a:xfrm>
        </p:spPr>
        <p:txBody>
          <a:bodyPr/>
          <a:lstStyle/>
          <a:p>
            <a:r>
              <a:rPr lang="en-US" dirty="0" smtClean="0"/>
              <a:t>A Taxonomy for </a:t>
            </a:r>
            <a:br>
              <a:rPr lang="en-US" dirty="0" smtClean="0"/>
            </a:br>
            <a:r>
              <a:rPr lang="en-US" dirty="0" smtClean="0"/>
              <a:t>Data Mining Tasks</a:t>
            </a:r>
            <a:endParaRPr lang="en-US" dirty="0"/>
          </a:p>
        </p:txBody>
      </p:sp>
      <p:pic>
        <p:nvPicPr>
          <p:cNvPr id="4" name="Picture 3"/>
          <p:cNvPicPr/>
          <p:nvPr/>
        </p:nvPicPr>
        <p:blipFill>
          <a:blip r:embed="rId3" cstate="print"/>
          <a:srcRect/>
          <a:stretch>
            <a:fillRect/>
          </a:stretch>
        </p:blipFill>
        <p:spPr bwMode="auto">
          <a:xfrm>
            <a:off x="1676400" y="1524000"/>
            <a:ext cx="5867400" cy="4876800"/>
          </a:xfrm>
          <a:prstGeom prst="rect">
            <a:avLst/>
          </a:prstGeom>
          <a:noFill/>
          <a:ln w="9525">
            <a:noFill/>
            <a:miter lim="800000"/>
            <a:headEnd/>
            <a:tailEnd/>
          </a:ln>
        </p:spPr>
      </p:pic>
      <p:cxnSp>
        <p:nvCxnSpPr>
          <p:cNvPr id="5" name="Straight Arrow Connector 4"/>
          <p:cNvCxnSpPr/>
          <p:nvPr/>
        </p:nvCxnSpPr>
        <p:spPr bwMode="auto">
          <a:xfrm>
            <a:off x="304800" y="3962400"/>
            <a:ext cx="1476000" cy="0"/>
          </a:xfrm>
          <a:prstGeom prst="straightConnector1">
            <a:avLst/>
          </a:prstGeom>
          <a:ln>
            <a:headEnd type="none" w="med" len="med"/>
            <a:tailEnd type="triangle"/>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3856449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Mining</a:t>
            </a:r>
            <a:endParaRPr lang="en-US" dirty="0"/>
          </a:p>
        </p:txBody>
      </p:sp>
      <p:sp>
        <p:nvSpPr>
          <p:cNvPr id="3" name="Content Placeholder 2"/>
          <p:cNvSpPr>
            <a:spLocks noGrp="1"/>
          </p:cNvSpPr>
          <p:nvPr>
            <p:ph idx="1"/>
          </p:nvPr>
        </p:nvSpPr>
        <p:spPr>
          <a:xfrm>
            <a:off x="762000" y="1600200"/>
            <a:ext cx="8305800" cy="4800600"/>
          </a:xfrm>
        </p:spPr>
        <p:txBody>
          <a:bodyPr>
            <a:normAutofit lnSpcReduction="10000"/>
          </a:bodyPr>
          <a:lstStyle/>
          <a:p>
            <a:r>
              <a:rPr lang="en-US" sz="2800" dirty="0" smtClean="0"/>
              <a:t>A very popular DM method in business</a:t>
            </a:r>
          </a:p>
          <a:p>
            <a:r>
              <a:rPr lang="en-US" sz="2800" dirty="0" smtClean="0"/>
              <a:t>Finds interesting relationships (affinities) between variables (items or events)</a:t>
            </a:r>
          </a:p>
          <a:p>
            <a:r>
              <a:rPr lang="en-US" sz="2800" dirty="0" smtClean="0"/>
              <a:t>Part of machine learning family</a:t>
            </a:r>
          </a:p>
          <a:p>
            <a:r>
              <a:rPr lang="en-US" sz="2800" dirty="0" smtClean="0"/>
              <a:t>Employs unsupervised learning</a:t>
            </a:r>
          </a:p>
          <a:p>
            <a:r>
              <a:rPr lang="en-US" sz="2800" dirty="0" smtClean="0"/>
              <a:t>There is no output variable</a:t>
            </a:r>
          </a:p>
          <a:p>
            <a:r>
              <a:rPr lang="en-US" sz="2800" dirty="0" smtClean="0"/>
              <a:t>Also known as </a:t>
            </a:r>
            <a:r>
              <a:rPr lang="en-US" sz="2800" dirty="0" smtClean="0">
                <a:solidFill>
                  <a:srgbClr val="FF3300"/>
                </a:solidFill>
              </a:rPr>
              <a:t>market basket analysis</a:t>
            </a:r>
          </a:p>
          <a:p>
            <a:r>
              <a:rPr lang="en-US" sz="2800" dirty="0" smtClean="0"/>
              <a:t>Often used as an example to describe DM to ordinary people, such as the famous “relationship between diapers and beers!”</a:t>
            </a:r>
          </a:p>
        </p:txBody>
      </p:sp>
    </p:spTree>
    <p:extLst>
      <p:ext uri="{BB962C8B-B14F-4D97-AF65-F5344CB8AC3E}">
        <p14:creationId xmlns:p14="http://schemas.microsoft.com/office/powerpoint/2010/main" val="199971260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Mining</a:t>
            </a:r>
            <a:endParaRPr lang="en-US" dirty="0"/>
          </a:p>
        </p:txBody>
      </p:sp>
      <p:sp>
        <p:nvSpPr>
          <p:cNvPr id="3" name="Content Placeholder 2"/>
          <p:cNvSpPr>
            <a:spLocks noGrp="1"/>
          </p:cNvSpPr>
          <p:nvPr>
            <p:ph idx="1"/>
          </p:nvPr>
        </p:nvSpPr>
        <p:spPr>
          <a:xfrm>
            <a:off x="762000" y="1600200"/>
            <a:ext cx="8229600" cy="4876800"/>
          </a:xfrm>
        </p:spPr>
        <p:txBody>
          <a:bodyPr>
            <a:normAutofit/>
          </a:bodyPr>
          <a:lstStyle/>
          <a:p>
            <a:r>
              <a:rPr lang="en-US" sz="2800" dirty="0" smtClean="0">
                <a:solidFill>
                  <a:srgbClr val="FF3300"/>
                </a:solidFill>
              </a:rPr>
              <a:t>Input:</a:t>
            </a:r>
            <a:r>
              <a:rPr lang="en-US" sz="2800" dirty="0" smtClean="0"/>
              <a:t> the simple point-of-sale transaction data</a:t>
            </a:r>
          </a:p>
          <a:p>
            <a:r>
              <a:rPr lang="en-US" sz="2800" dirty="0" smtClean="0">
                <a:solidFill>
                  <a:srgbClr val="FF3300"/>
                </a:solidFill>
              </a:rPr>
              <a:t>Output:</a:t>
            </a:r>
            <a:r>
              <a:rPr lang="en-US" sz="2800" dirty="0" smtClean="0"/>
              <a:t> Most frequent affinities among items </a:t>
            </a:r>
          </a:p>
          <a:p>
            <a:r>
              <a:rPr lang="en-US" sz="2800" u="sng" dirty="0" smtClean="0"/>
              <a:t>Example: </a:t>
            </a:r>
            <a:r>
              <a:rPr lang="en-US" sz="2800" dirty="0" smtClean="0"/>
              <a:t>according to the transaction data…</a:t>
            </a:r>
          </a:p>
          <a:p>
            <a:pPr>
              <a:buNone/>
            </a:pPr>
            <a:r>
              <a:rPr lang="en-US" sz="2800" dirty="0" smtClean="0"/>
              <a:t>	“Customer who bought a lap-top computer and a virus protection software, also bought extended service plan 70 percent of the time." </a:t>
            </a:r>
          </a:p>
          <a:p>
            <a:r>
              <a:rPr lang="en-US" sz="2800" dirty="0" smtClean="0"/>
              <a:t>How do you use such a pattern/knowledge?</a:t>
            </a:r>
          </a:p>
          <a:p>
            <a:pPr lvl="1"/>
            <a:r>
              <a:rPr lang="en-US" sz="2400" dirty="0" smtClean="0"/>
              <a:t>Put the items next to each other</a:t>
            </a:r>
          </a:p>
          <a:p>
            <a:pPr lvl="1"/>
            <a:r>
              <a:rPr lang="en-US" sz="2400" dirty="0" smtClean="0"/>
              <a:t>Promote the items as a package </a:t>
            </a:r>
          </a:p>
          <a:p>
            <a:pPr lvl="1"/>
            <a:r>
              <a:rPr lang="en-US" sz="2400" dirty="0" smtClean="0"/>
              <a:t>Place items far apart from each other!</a:t>
            </a:r>
          </a:p>
        </p:txBody>
      </p:sp>
    </p:spTree>
    <p:extLst>
      <p:ext uri="{BB962C8B-B14F-4D97-AF65-F5344CB8AC3E}">
        <p14:creationId xmlns:p14="http://schemas.microsoft.com/office/powerpoint/2010/main" val="222076900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Mining</a:t>
            </a:r>
            <a:endParaRPr lang="en-US" dirty="0"/>
          </a:p>
        </p:txBody>
      </p:sp>
      <p:sp>
        <p:nvSpPr>
          <p:cNvPr id="3" name="Content Placeholder 2"/>
          <p:cNvSpPr>
            <a:spLocks noGrp="1"/>
          </p:cNvSpPr>
          <p:nvPr>
            <p:ph idx="1"/>
          </p:nvPr>
        </p:nvSpPr>
        <p:spPr>
          <a:xfrm>
            <a:off x="762000" y="1600200"/>
            <a:ext cx="8229600" cy="4800600"/>
          </a:xfrm>
        </p:spPr>
        <p:txBody>
          <a:bodyPr/>
          <a:lstStyle/>
          <a:p>
            <a:r>
              <a:rPr lang="en-US" sz="2800" dirty="0" smtClean="0"/>
              <a:t>Are all association rules interesting and useful?</a:t>
            </a:r>
          </a:p>
          <a:p>
            <a:pPr lvl="1">
              <a:buNone/>
            </a:pPr>
            <a:endParaRPr lang="en-US" sz="1000" dirty="0" smtClean="0">
              <a:solidFill>
                <a:srgbClr val="FF3300"/>
              </a:solidFill>
            </a:endParaRPr>
          </a:p>
          <a:p>
            <a:pPr lvl="1">
              <a:buNone/>
            </a:pPr>
            <a:r>
              <a:rPr lang="en-US" sz="2400" dirty="0" smtClean="0">
                <a:solidFill>
                  <a:srgbClr val="FF3300"/>
                </a:solidFill>
              </a:rPr>
              <a:t>A Generic Rule:  </a:t>
            </a:r>
            <a:r>
              <a:rPr lang="en-US" sz="2400" b="1" dirty="0" smtClean="0"/>
              <a:t>X </a:t>
            </a:r>
            <a:r>
              <a:rPr lang="en-US" sz="2400" b="1" dirty="0" smtClean="0">
                <a:sym typeface="Symbol"/>
              </a:rPr>
              <a:t></a:t>
            </a:r>
            <a:r>
              <a:rPr lang="en-US" sz="2400" b="1" dirty="0" smtClean="0"/>
              <a:t> Y [S%, C%]  </a:t>
            </a:r>
          </a:p>
          <a:p>
            <a:pPr lvl="1">
              <a:buNone/>
            </a:pPr>
            <a:endParaRPr lang="en-US" sz="1000" b="1" dirty="0" smtClean="0"/>
          </a:p>
          <a:p>
            <a:pPr lvl="1">
              <a:buNone/>
            </a:pPr>
            <a:r>
              <a:rPr lang="en-US" sz="2400" b="1" dirty="0" smtClean="0"/>
              <a:t>X, Y</a:t>
            </a:r>
            <a:r>
              <a:rPr lang="en-US" sz="2400" dirty="0" smtClean="0"/>
              <a:t>: products and/or services </a:t>
            </a:r>
            <a:r>
              <a:rPr lang="en-US" sz="2400" b="1" dirty="0" smtClean="0"/>
              <a:t> </a:t>
            </a:r>
          </a:p>
          <a:p>
            <a:pPr lvl="1">
              <a:buNone/>
            </a:pPr>
            <a:r>
              <a:rPr lang="en-US" sz="2400" b="1" dirty="0" smtClean="0"/>
              <a:t>X: </a:t>
            </a:r>
            <a:r>
              <a:rPr lang="en-US" sz="2400" dirty="0" smtClean="0"/>
              <a:t>Left-hand-side (LHS)</a:t>
            </a:r>
          </a:p>
          <a:p>
            <a:pPr lvl="1">
              <a:buNone/>
            </a:pPr>
            <a:r>
              <a:rPr lang="en-US" sz="2400" b="1" dirty="0" smtClean="0"/>
              <a:t>Y: </a:t>
            </a:r>
            <a:r>
              <a:rPr lang="en-US" sz="2400" dirty="0" smtClean="0"/>
              <a:t>Right-hand-side (RHS)</a:t>
            </a:r>
          </a:p>
          <a:p>
            <a:pPr lvl="1">
              <a:buNone/>
            </a:pPr>
            <a:r>
              <a:rPr lang="en-US" sz="2400" b="1" dirty="0" smtClean="0"/>
              <a:t>S:</a:t>
            </a:r>
            <a:r>
              <a:rPr lang="en-US" sz="2400" dirty="0" smtClean="0"/>
              <a:t> </a:t>
            </a:r>
            <a:r>
              <a:rPr lang="en-US" sz="2400" dirty="0" smtClean="0">
                <a:solidFill>
                  <a:srgbClr val="FF3300"/>
                </a:solidFill>
              </a:rPr>
              <a:t>Support</a:t>
            </a:r>
            <a:r>
              <a:rPr lang="en-US" sz="2400" dirty="0" smtClean="0"/>
              <a:t>: how often </a:t>
            </a:r>
            <a:r>
              <a:rPr lang="en-US" sz="2400" b="1" dirty="0" smtClean="0"/>
              <a:t>X</a:t>
            </a:r>
            <a:r>
              <a:rPr lang="en-US" sz="2400" dirty="0" smtClean="0"/>
              <a:t> and </a:t>
            </a:r>
            <a:r>
              <a:rPr lang="en-US" sz="2400" b="1" dirty="0" smtClean="0"/>
              <a:t>Y</a:t>
            </a:r>
            <a:r>
              <a:rPr lang="en-US" sz="2400" dirty="0" smtClean="0"/>
              <a:t> go together</a:t>
            </a:r>
          </a:p>
          <a:p>
            <a:pPr lvl="1">
              <a:buNone/>
            </a:pPr>
            <a:r>
              <a:rPr lang="en-US" sz="2400" b="1" dirty="0" smtClean="0"/>
              <a:t>C:</a:t>
            </a:r>
            <a:r>
              <a:rPr lang="en-US" sz="2400" dirty="0" smtClean="0"/>
              <a:t> </a:t>
            </a:r>
            <a:r>
              <a:rPr lang="en-US" sz="2400" dirty="0" smtClean="0">
                <a:solidFill>
                  <a:srgbClr val="FF3300"/>
                </a:solidFill>
              </a:rPr>
              <a:t>Confidence</a:t>
            </a:r>
            <a:r>
              <a:rPr lang="en-US" sz="2400" dirty="0" smtClean="0"/>
              <a:t>: how often </a:t>
            </a:r>
            <a:r>
              <a:rPr lang="en-US" sz="2400" b="1" dirty="0" smtClean="0"/>
              <a:t>Y</a:t>
            </a:r>
            <a:r>
              <a:rPr lang="en-US" sz="2400" dirty="0" smtClean="0"/>
              <a:t> goes together with </a:t>
            </a:r>
            <a:r>
              <a:rPr lang="en-US" sz="2400" b="1" dirty="0" smtClean="0"/>
              <a:t>X</a:t>
            </a:r>
          </a:p>
          <a:p>
            <a:pPr lvl="1">
              <a:buNone/>
            </a:pPr>
            <a:endParaRPr lang="en-US" sz="1000" dirty="0" smtClean="0"/>
          </a:p>
          <a:p>
            <a:pPr lvl="1">
              <a:buNone/>
            </a:pPr>
            <a:r>
              <a:rPr lang="en-US" sz="2400" u="sng" dirty="0" smtClean="0"/>
              <a:t>Example: </a:t>
            </a:r>
            <a:r>
              <a:rPr lang="en-US" sz="2400" dirty="0" smtClean="0"/>
              <a:t>{Laptop Computer, Antivirus Software} </a:t>
            </a:r>
            <a:r>
              <a:rPr lang="en-US" sz="2400" dirty="0" smtClean="0">
                <a:sym typeface="Symbol"/>
              </a:rPr>
              <a:t></a:t>
            </a:r>
            <a:r>
              <a:rPr lang="en-US" sz="2400" dirty="0" smtClean="0"/>
              <a:t> {Extended Service Plan} [30%, 70%]</a:t>
            </a:r>
          </a:p>
          <a:p>
            <a:pPr lvl="1"/>
            <a:endParaRPr lang="en-US" sz="2400" dirty="0"/>
          </a:p>
        </p:txBody>
      </p:sp>
    </p:spTree>
    <p:extLst>
      <p:ext uri="{BB962C8B-B14F-4D97-AF65-F5344CB8AC3E}">
        <p14:creationId xmlns:p14="http://schemas.microsoft.com/office/powerpoint/2010/main" val="353468704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Mining</a:t>
            </a:r>
            <a:endParaRPr lang="en-US" dirty="0"/>
          </a:p>
        </p:txBody>
      </p:sp>
      <p:sp>
        <p:nvSpPr>
          <p:cNvPr id="3" name="Content Placeholder 2"/>
          <p:cNvSpPr>
            <a:spLocks noGrp="1"/>
          </p:cNvSpPr>
          <p:nvPr>
            <p:ph idx="1"/>
          </p:nvPr>
        </p:nvSpPr>
        <p:spPr/>
        <p:txBody>
          <a:bodyPr>
            <a:normAutofit lnSpcReduction="10000"/>
          </a:bodyPr>
          <a:lstStyle/>
          <a:p>
            <a:r>
              <a:rPr lang="en-US" dirty="0" smtClean="0"/>
              <a:t>Apriori Algorithm</a:t>
            </a:r>
          </a:p>
          <a:p>
            <a:pPr lvl="1"/>
            <a:r>
              <a:rPr lang="en-US" dirty="0" smtClean="0"/>
              <a:t>Finds subsets that are common to at least a minimum number of the itemsets</a:t>
            </a:r>
          </a:p>
          <a:p>
            <a:pPr lvl="1"/>
            <a:r>
              <a:rPr lang="en-US" dirty="0" smtClean="0"/>
              <a:t>Uses a bottom-up approach</a:t>
            </a:r>
          </a:p>
          <a:p>
            <a:pPr lvl="2"/>
            <a:r>
              <a:rPr lang="en-US" dirty="0" smtClean="0"/>
              <a:t>frequent subsets are extended one item at a time (the size of frequent subsets increases from one-item subsets to two-item subsets, then three-item subsets, and so on), and </a:t>
            </a:r>
          </a:p>
          <a:p>
            <a:pPr lvl="2"/>
            <a:r>
              <a:rPr lang="en-US" dirty="0" smtClean="0"/>
              <a:t>groups of candidates at each level are tested against the data for minimum support. </a:t>
            </a:r>
          </a:p>
          <a:p>
            <a:pPr lvl="2">
              <a:buNone/>
            </a:pPr>
            <a:r>
              <a:rPr lang="en-US" dirty="0" smtClean="0"/>
              <a:t>	(</a:t>
            </a:r>
            <a:r>
              <a:rPr lang="en-US" i="1" dirty="0" smtClean="0"/>
              <a:t>see the figure</a:t>
            </a:r>
            <a:r>
              <a:rPr lang="en-US" dirty="0" smtClean="0"/>
              <a:t>) </a:t>
            </a:r>
            <a:r>
              <a:rPr lang="en-US" dirty="0" smtClean="0">
                <a:sym typeface="Wingdings" pitchFamily="2" charset="2"/>
              </a:rPr>
              <a:t> --</a:t>
            </a:r>
            <a:endParaRPr lang="en-US" dirty="0"/>
          </a:p>
        </p:txBody>
      </p:sp>
    </p:spTree>
    <p:extLst>
      <p:ext uri="{BB962C8B-B14F-4D97-AF65-F5344CB8AC3E}">
        <p14:creationId xmlns:p14="http://schemas.microsoft.com/office/powerpoint/2010/main" val="10297117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Association Rule </a:t>
            </a:r>
            <a:r>
              <a:rPr lang="en-US" dirty="0"/>
              <a:t>Mining</a:t>
            </a:r>
            <a:br>
              <a:rPr lang="en-US" dirty="0"/>
            </a:br>
            <a:r>
              <a:rPr lang="en-US" dirty="0"/>
              <a:t>Apriori Algorithm</a:t>
            </a:r>
          </a:p>
        </p:txBody>
      </p:sp>
      <p:pic>
        <p:nvPicPr>
          <p:cNvPr id="4" name="Picture 3"/>
          <p:cNvPicPr/>
          <p:nvPr/>
        </p:nvPicPr>
        <p:blipFill>
          <a:blip r:embed="rId3" cstate="print"/>
          <a:srcRect/>
          <a:stretch>
            <a:fillRect/>
          </a:stretch>
        </p:blipFill>
        <p:spPr bwMode="auto">
          <a:xfrm>
            <a:off x="533400" y="2057400"/>
            <a:ext cx="8153400" cy="3276600"/>
          </a:xfrm>
          <a:prstGeom prst="rect">
            <a:avLst/>
          </a:prstGeom>
          <a:noFill/>
          <a:ln w="9525">
            <a:noFill/>
            <a:miter lim="800000"/>
            <a:headEnd/>
            <a:tailEnd/>
          </a:ln>
        </p:spPr>
      </p:pic>
    </p:spTree>
    <p:extLst>
      <p:ext uri="{BB962C8B-B14F-4D97-AF65-F5344CB8AC3E}">
        <p14:creationId xmlns:p14="http://schemas.microsoft.com/office/powerpoint/2010/main" val="266975552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Example – Market Basket Transactions</a:t>
            </a:r>
            <a:endParaRPr lang="en-GB" dirty="0"/>
          </a:p>
        </p:txBody>
      </p:sp>
      <p:sp>
        <p:nvSpPr>
          <p:cNvPr id="6" name="Rectangle 5"/>
          <p:cNvSpPr/>
          <p:nvPr/>
        </p:nvSpPr>
        <p:spPr>
          <a:xfrm>
            <a:off x="417512" y="-16154400"/>
            <a:ext cx="7735888" cy="1015663"/>
          </a:xfrm>
          <a:prstGeom prst="rect">
            <a:avLst/>
          </a:prstGeom>
        </p:spPr>
        <p:txBody>
          <a:bodyPr wrap="square">
            <a:spAutoFit/>
          </a:bodyPr>
          <a:lstStyle/>
          <a:p>
            <a:pPr algn="just"/>
            <a:r>
              <a:rPr lang="en-GB" sz="1000" dirty="0"/>
              <a:t>Before acting on a rule, a retailer needs to know whether there is sufficient evidence to suggest that it will result in a beneficial outcome. We therefore measure the strength of a rule by calculating the following three metrics (note other metrics are available, but these are the three most commonly used):</a:t>
            </a:r>
          </a:p>
          <a:p>
            <a:pPr algn="just"/>
            <a:r>
              <a:rPr lang="en-GB" sz="1000" dirty="0"/>
              <a:t>Support: the percentage of transactions that contain all of the items in an </a:t>
            </a:r>
            <a:r>
              <a:rPr lang="en-GB" sz="1000" dirty="0" err="1"/>
              <a:t>itemset</a:t>
            </a:r>
            <a:r>
              <a:rPr lang="en-GB" sz="1000" dirty="0"/>
              <a:t> (e.g., pencil, paper and rubber). The higher the support the more frequently the </a:t>
            </a:r>
            <a:r>
              <a:rPr lang="en-GB" sz="1000" dirty="0" err="1"/>
              <a:t>itemset</a:t>
            </a:r>
            <a:r>
              <a:rPr lang="en-GB" sz="1000" dirty="0"/>
              <a:t> occurs. Rules with a high support are preferred since they are likely to be applicable to a large number of future transactions</a:t>
            </a:r>
            <a:r>
              <a:rPr lang="en-GB" sz="1000" dirty="0" smtClean="0"/>
              <a:t>.</a:t>
            </a:r>
            <a:endParaRPr lang="en-GB" sz="1000" dirty="0">
              <a:effectLst/>
            </a:endParaRPr>
          </a:p>
        </p:txBody>
      </p:sp>
      <p:graphicFrame>
        <p:nvGraphicFramePr>
          <p:cNvPr id="3" name="Table 2"/>
          <p:cNvGraphicFramePr>
            <a:graphicFrameLocks noGrp="1"/>
          </p:cNvGraphicFramePr>
          <p:nvPr>
            <p:extLst>
              <p:ext uri="{D42A27DB-BD31-4B8C-83A1-F6EECF244321}">
                <p14:modId xmlns:p14="http://schemas.microsoft.com/office/powerpoint/2010/main" val="713755582"/>
              </p:ext>
            </p:extLst>
          </p:nvPr>
        </p:nvGraphicFramePr>
        <p:xfrm>
          <a:off x="1150938" y="2514600"/>
          <a:ext cx="7010400" cy="3291840"/>
        </p:xfrm>
        <a:graphic>
          <a:graphicData uri="http://schemas.openxmlformats.org/drawingml/2006/table">
            <a:tbl>
              <a:tblPr firstRow="1" bandRow="1">
                <a:tableStyleId>{5C22544A-7EE6-4342-B048-85BDC9FD1C3A}</a:tableStyleId>
              </a:tblPr>
              <a:tblGrid>
                <a:gridCol w="1058862"/>
                <a:gridCol w="5951538"/>
              </a:tblGrid>
              <a:tr h="370840">
                <a:tc>
                  <a:txBody>
                    <a:bodyPr/>
                    <a:lstStyle/>
                    <a:p>
                      <a:r>
                        <a:rPr lang="en-GB" sz="3000" dirty="0" smtClean="0"/>
                        <a:t>TID</a:t>
                      </a:r>
                      <a:endParaRPr lang="en-GB" sz="3000" dirty="0"/>
                    </a:p>
                  </a:txBody>
                  <a:tcPr/>
                </a:tc>
                <a:tc>
                  <a:txBody>
                    <a:bodyPr/>
                    <a:lstStyle/>
                    <a:p>
                      <a:r>
                        <a:rPr lang="en-GB" sz="3000" dirty="0" smtClean="0"/>
                        <a:t>Items</a:t>
                      </a:r>
                      <a:endParaRPr lang="en-GB" sz="3000" dirty="0"/>
                    </a:p>
                  </a:txBody>
                  <a:tcPr/>
                </a:tc>
              </a:tr>
              <a:tr h="370840">
                <a:tc>
                  <a:txBody>
                    <a:bodyPr/>
                    <a:lstStyle/>
                    <a:p>
                      <a:r>
                        <a:rPr lang="en-GB" sz="3000" dirty="0" smtClean="0"/>
                        <a:t>1</a:t>
                      </a:r>
                      <a:endParaRPr lang="en-GB" sz="3000" dirty="0"/>
                    </a:p>
                  </a:txBody>
                  <a:tcPr/>
                </a:tc>
                <a:tc>
                  <a:txBody>
                    <a:bodyPr/>
                    <a:lstStyle/>
                    <a:p>
                      <a:r>
                        <a:rPr lang="en-GB" sz="3000" dirty="0" smtClean="0"/>
                        <a:t>{Bread,</a:t>
                      </a:r>
                      <a:r>
                        <a:rPr lang="en-GB" sz="3000" baseline="0" dirty="0" smtClean="0"/>
                        <a:t> Milk}</a:t>
                      </a:r>
                      <a:endParaRPr lang="en-GB" sz="3000" dirty="0"/>
                    </a:p>
                  </a:txBody>
                  <a:tcPr/>
                </a:tc>
              </a:tr>
              <a:tr h="370840">
                <a:tc>
                  <a:txBody>
                    <a:bodyPr/>
                    <a:lstStyle/>
                    <a:p>
                      <a:r>
                        <a:rPr lang="en-GB" sz="3000" dirty="0" smtClean="0"/>
                        <a:t>2</a:t>
                      </a:r>
                      <a:endParaRPr lang="en-GB" sz="3000" dirty="0"/>
                    </a:p>
                  </a:txBody>
                  <a:tcPr/>
                </a:tc>
                <a:tc>
                  <a:txBody>
                    <a:bodyPr/>
                    <a:lstStyle/>
                    <a:p>
                      <a:r>
                        <a:rPr lang="en-GB" sz="3000" dirty="0" smtClean="0"/>
                        <a:t>{Bread, Nappies, Beer, Eggs}</a:t>
                      </a:r>
                      <a:endParaRPr lang="en-GB" sz="3000" dirty="0"/>
                    </a:p>
                  </a:txBody>
                  <a:tcPr/>
                </a:tc>
              </a:tr>
              <a:tr h="370840">
                <a:tc>
                  <a:txBody>
                    <a:bodyPr/>
                    <a:lstStyle/>
                    <a:p>
                      <a:r>
                        <a:rPr lang="en-GB" sz="3000" dirty="0" smtClean="0"/>
                        <a:t>3</a:t>
                      </a:r>
                      <a:endParaRPr lang="en-GB" sz="3000" dirty="0"/>
                    </a:p>
                  </a:txBody>
                  <a:tcPr/>
                </a:tc>
                <a:tc>
                  <a:txBody>
                    <a:bodyPr/>
                    <a:lstStyle/>
                    <a:p>
                      <a:r>
                        <a:rPr lang="en-GB" sz="3000" dirty="0" smtClean="0"/>
                        <a:t>{Milk, Nappies,</a:t>
                      </a:r>
                      <a:r>
                        <a:rPr lang="en-GB" sz="3000" baseline="0" dirty="0" smtClean="0"/>
                        <a:t> Beer, Cola}</a:t>
                      </a:r>
                      <a:endParaRPr lang="en-GB" sz="3000" dirty="0"/>
                    </a:p>
                  </a:txBody>
                  <a:tcPr/>
                </a:tc>
              </a:tr>
              <a:tr h="370840">
                <a:tc>
                  <a:txBody>
                    <a:bodyPr/>
                    <a:lstStyle/>
                    <a:p>
                      <a:r>
                        <a:rPr lang="en-GB" sz="3000" dirty="0" smtClean="0"/>
                        <a:t>4</a:t>
                      </a:r>
                      <a:endParaRPr lang="en-GB" sz="3000" dirty="0"/>
                    </a:p>
                  </a:txBody>
                  <a:tcPr/>
                </a:tc>
                <a:tc>
                  <a:txBody>
                    <a:bodyPr/>
                    <a:lstStyle/>
                    <a:p>
                      <a:r>
                        <a:rPr lang="en-GB" sz="3000" dirty="0" smtClean="0"/>
                        <a:t>{Bread, Milk, Nappies, Beer}</a:t>
                      </a:r>
                      <a:endParaRPr lang="en-GB" sz="3000" dirty="0"/>
                    </a:p>
                  </a:txBody>
                  <a:tcPr/>
                </a:tc>
              </a:tr>
              <a:tr h="370840">
                <a:tc>
                  <a:txBody>
                    <a:bodyPr/>
                    <a:lstStyle/>
                    <a:p>
                      <a:r>
                        <a:rPr lang="en-GB" sz="3000" dirty="0" smtClean="0"/>
                        <a:t>5</a:t>
                      </a:r>
                      <a:endParaRPr lang="en-GB" sz="30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3000" dirty="0" smtClean="0"/>
                        <a:t>{Bread, Milk, Nappies, Cola}</a:t>
                      </a:r>
                    </a:p>
                  </a:txBody>
                  <a:tcPr/>
                </a:tc>
              </a:tr>
            </a:tbl>
          </a:graphicData>
        </a:graphic>
      </p:graphicFrame>
    </p:spTree>
    <p:extLst>
      <p:ext uri="{BB962C8B-B14F-4D97-AF65-F5344CB8AC3E}">
        <p14:creationId xmlns:p14="http://schemas.microsoft.com/office/powerpoint/2010/main" val="3353043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 Market Basket Transactions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584008088"/>
              </p:ext>
            </p:extLst>
          </p:nvPr>
        </p:nvGraphicFramePr>
        <p:xfrm>
          <a:off x="618066" y="2564674"/>
          <a:ext cx="7884405" cy="2800350"/>
        </p:xfrm>
        <a:graphic>
          <a:graphicData uri="http://schemas.openxmlformats.org/drawingml/2006/table">
            <a:tbl>
              <a:tblPr/>
              <a:tblGrid>
                <a:gridCol w="1298751"/>
                <a:gridCol w="1298751"/>
                <a:gridCol w="1390650"/>
                <a:gridCol w="1298751"/>
                <a:gridCol w="1298751"/>
                <a:gridCol w="1298751"/>
              </a:tblGrid>
              <a:tr h="355600">
                <a:tc>
                  <a:txBody>
                    <a:bodyPr/>
                    <a:lstStyle/>
                    <a:p>
                      <a:pPr algn="l" fontAlgn="b"/>
                      <a:r>
                        <a:rPr lang="en-GB" sz="3000" b="1" i="0" u="none" strike="noStrike" dirty="0">
                          <a:solidFill>
                            <a:srgbClr val="000000"/>
                          </a:solidFill>
                          <a:effectLst/>
                          <a:latin typeface="Calibri" panose="020F0502020204030204" pitchFamily="34" charset="0"/>
                        </a:rPr>
                        <a:t>Bread</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3000" b="1" i="0" u="none" strike="noStrike" dirty="0">
                          <a:solidFill>
                            <a:srgbClr val="000000"/>
                          </a:solidFill>
                          <a:effectLst/>
                          <a:latin typeface="Calibri" panose="020F0502020204030204" pitchFamily="34" charset="0"/>
                        </a:rPr>
                        <a:t>Milk</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3000" b="1" i="0" u="none" strike="noStrike" dirty="0">
                          <a:solidFill>
                            <a:srgbClr val="000000"/>
                          </a:solidFill>
                          <a:effectLst/>
                          <a:latin typeface="Calibri" panose="020F0502020204030204" pitchFamily="34" charset="0"/>
                        </a:rPr>
                        <a:t>Nappies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3000" b="1" i="0" u="none" strike="noStrike">
                          <a:solidFill>
                            <a:srgbClr val="000000"/>
                          </a:solidFill>
                          <a:effectLst/>
                          <a:latin typeface="Calibri" panose="020F0502020204030204" pitchFamily="34" charset="0"/>
                        </a:rPr>
                        <a:t>Beer</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3000" b="1" i="0" u="none" strike="noStrike" dirty="0">
                          <a:solidFill>
                            <a:srgbClr val="000000"/>
                          </a:solidFill>
                          <a:effectLst/>
                          <a:latin typeface="Calibri" panose="020F0502020204030204" pitchFamily="34" charset="0"/>
                        </a:rPr>
                        <a:t>Eggs</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r>
                        <a:rPr lang="en-GB" sz="3000" b="1" i="0" u="none" strike="noStrike">
                          <a:solidFill>
                            <a:srgbClr val="000000"/>
                          </a:solidFill>
                          <a:effectLst/>
                          <a:latin typeface="Calibri" panose="020F0502020204030204" pitchFamily="34" charset="0"/>
                        </a:rPr>
                        <a:t>Cola</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5600">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5600">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5600">
                <a:tc>
                  <a:txBody>
                    <a:bodyPr/>
                    <a:lstStyle/>
                    <a:p>
                      <a:pPr algn="ctr" fontAlgn="b"/>
                      <a:r>
                        <a:rPr lang="en-GB" sz="3000" b="1" i="0" u="none" strike="noStrike">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5600">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355600">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FALSE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3000" b="1" i="0" u="none" strike="noStrike" dirty="0">
                          <a:solidFill>
                            <a:srgbClr val="000000"/>
                          </a:solidFill>
                          <a:effectLst/>
                          <a:latin typeface="Calibri" panose="020F0502020204030204" pitchFamily="34" charset="0"/>
                        </a:rPr>
                        <a:t>TRUE</a:t>
                      </a:r>
                    </a:p>
                  </a:txBody>
                  <a:tcPr marL="9525" marR="9525" marT="9525"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5" name="TextBox 4"/>
          <p:cNvSpPr txBox="1"/>
          <p:nvPr/>
        </p:nvSpPr>
        <p:spPr>
          <a:xfrm>
            <a:off x="533400" y="1510751"/>
            <a:ext cx="8153400" cy="954107"/>
          </a:xfrm>
          <a:prstGeom prst="rect">
            <a:avLst/>
          </a:prstGeom>
          <a:noFill/>
        </p:spPr>
        <p:txBody>
          <a:bodyPr wrap="square" rtlCol="0">
            <a:spAutoFit/>
          </a:bodyPr>
          <a:lstStyle/>
          <a:p>
            <a:r>
              <a:rPr lang="en-GB" dirty="0" smtClean="0">
                <a:solidFill>
                  <a:srgbClr val="0000CC"/>
                </a:solidFill>
              </a:rPr>
              <a:t>Could convert this to an item view for each of the transactions – data is nominal</a:t>
            </a:r>
            <a:endParaRPr lang="en-GB" dirty="0">
              <a:solidFill>
                <a:srgbClr val="0000CC"/>
              </a:solidFill>
            </a:endParaRPr>
          </a:p>
        </p:txBody>
      </p:sp>
      <p:sp>
        <p:nvSpPr>
          <p:cNvPr id="6" name="TextBox 5"/>
          <p:cNvSpPr txBox="1"/>
          <p:nvPr/>
        </p:nvSpPr>
        <p:spPr>
          <a:xfrm>
            <a:off x="618066" y="5562600"/>
            <a:ext cx="7884405" cy="646331"/>
          </a:xfrm>
          <a:prstGeom prst="rect">
            <a:avLst/>
          </a:prstGeom>
          <a:noFill/>
        </p:spPr>
        <p:txBody>
          <a:bodyPr wrap="square" rtlCol="0">
            <a:spAutoFit/>
          </a:bodyPr>
          <a:lstStyle/>
          <a:p>
            <a:r>
              <a:rPr lang="en-GB" sz="1800" dirty="0" smtClean="0"/>
              <a:t>This is a simplicity representation because it does not state the quantity of each item purchased or the price, total price etc</a:t>
            </a:r>
            <a:r>
              <a:rPr lang="en-GB" sz="1800" dirty="0"/>
              <a:t>.</a:t>
            </a:r>
          </a:p>
        </p:txBody>
      </p:sp>
    </p:spTree>
    <p:extLst>
      <p:ext uri="{BB962C8B-B14F-4D97-AF65-F5344CB8AC3E}">
        <p14:creationId xmlns:p14="http://schemas.microsoft.com/office/powerpoint/2010/main" val="3731559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 y="-13639800"/>
            <a:ext cx="6629400" cy="3016210"/>
          </a:xfrm>
          <a:prstGeom prst="rect">
            <a:avLst/>
          </a:prstGeom>
        </p:spPr>
        <p:txBody>
          <a:bodyPr wrap="square">
            <a:spAutoFit/>
          </a:bodyPr>
          <a:lstStyle/>
          <a:p>
            <a:pPr algn="just"/>
            <a:endParaRPr lang="en-GB" sz="1000" dirty="0"/>
          </a:p>
          <a:p>
            <a:pPr algn="just"/>
            <a:r>
              <a:rPr lang="en-GB" sz="1000" dirty="0"/>
              <a:t>Confidence: the probability that a transaction that contains the items on the left hand side of the rule (in our example, pencil and paper) also contains the item on the right hand side (a rubber). The higher the confidence, the greater the likelihood that the item on the right hand side will be purchased or, in other words, the greater the return rate you can expect for a given rule.</a:t>
            </a:r>
          </a:p>
          <a:p>
            <a:pPr algn="just"/>
            <a:r>
              <a:rPr lang="en-GB" sz="1000" dirty="0"/>
              <a:t>Lift: the probability of all of the items in a rule occurring together (otherwise known as the support) divided by the product of the probabilities of the items on the left and right hand side occurring as if there was no association between them. For example, if pencil, paper and rubber occurred together in 2.5% of all transactions, pencil and paper in 10% of transactions and rubber in 8% of transactions, then the lift would be: 0.025/(0.1*0.08) = 3.125. A lift of more than 1 suggests that the presence of pencil and paper increases the probability that a rubber will also occur in the transaction. Overall, lift summarises the strength of association between the products on the left and right hand side of the rule; the larger the lift the greater the link between the two products.</a:t>
            </a:r>
          </a:p>
          <a:p>
            <a:pPr algn="just"/>
            <a:r>
              <a:rPr lang="en-GB" sz="1000" dirty="0"/>
              <a:t>To perform a Market Basket Analysis and identify potential rules, a data mining algorithm called the ‘</a:t>
            </a:r>
            <a:r>
              <a:rPr lang="en-GB" sz="1000" dirty="0" err="1">
                <a:hlinkClick r:id="rId2" tooltip="Apriori Algorithm"/>
              </a:rPr>
              <a:t>Apriori</a:t>
            </a:r>
            <a:r>
              <a:rPr lang="en-GB" sz="1000" dirty="0">
                <a:hlinkClick r:id="rId2" tooltip="Apriori Algorithm"/>
              </a:rPr>
              <a:t> algorithm</a:t>
            </a:r>
            <a:r>
              <a:rPr lang="en-GB" sz="1000" dirty="0"/>
              <a:t>’ is commonly used, which works in two steps:</a:t>
            </a:r>
          </a:p>
          <a:p>
            <a:pPr algn="just">
              <a:buFont typeface="+mj-lt"/>
              <a:buAutoNum type="arabicPeriod"/>
            </a:pPr>
            <a:r>
              <a:rPr lang="en-GB" sz="1000" dirty="0"/>
              <a:t>Systematically identify </a:t>
            </a:r>
            <a:r>
              <a:rPr lang="en-GB" sz="1000" dirty="0" err="1"/>
              <a:t>itemsets</a:t>
            </a:r>
            <a:r>
              <a:rPr lang="en-GB" sz="1000" dirty="0"/>
              <a:t> that occur frequently in the data set with a support greater than a pre-specified threshold. </a:t>
            </a:r>
          </a:p>
          <a:p>
            <a:pPr algn="just">
              <a:buFont typeface="+mj-lt"/>
              <a:buAutoNum type="arabicPeriod"/>
            </a:pPr>
            <a:r>
              <a:rPr lang="en-GB" sz="1000" dirty="0"/>
              <a:t>Calculate the confidence of all possible rules given the frequent </a:t>
            </a:r>
            <a:r>
              <a:rPr lang="en-GB" sz="1000" dirty="0" err="1"/>
              <a:t>itemsets</a:t>
            </a:r>
            <a:r>
              <a:rPr lang="en-GB" sz="1000" dirty="0"/>
              <a:t> and keep only those with a confidence greater than a pre-specified threshold.</a:t>
            </a:r>
          </a:p>
        </p:txBody>
      </p:sp>
      <p:sp>
        <p:nvSpPr>
          <p:cNvPr id="3" name="TextBox 2"/>
          <p:cNvSpPr txBox="1"/>
          <p:nvPr/>
        </p:nvSpPr>
        <p:spPr>
          <a:xfrm>
            <a:off x="457200" y="1828800"/>
            <a:ext cx="8305800" cy="3539430"/>
          </a:xfrm>
          <a:prstGeom prst="rect">
            <a:avLst/>
          </a:prstGeom>
          <a:noFill/>
        </p:spPr>
        <p:txBody>
          <a:bodyPr wrap="square" rtlCol="0">
            <a:spAutoFit/>
          </a:bodyPr>
          <a:lstStyle/>
          <a:p>
            <a:r>
              <a:rPr lang="en-GB" b="0" dirty="0">
                <a:solidFill>
                  <a:schemeClr val="folHlink"/>
                </a:solidFill>
                <a:latin typeface="+mn-lt"/>
              </a:rPr>
              <a:t>The strength of an association rule can be measured in terms of support and confidence</a:t>
            </a:r>
          </a:p>
          <a:p>
            <a:endParaRPr lang="en-GB" b="0" dirty="0">
              <a:solidFill>
                <a:schemeClr val="folHlink"/>
              </a:solidFill>
              <a:latin typeface="+mn-lt"/>
            </a:endParaRPr>
          </a:p>
          <a:p>
            <a:r>
              <a:rPr lang="en-GB" dirty="0">
                <a:solidFill>
                  <a:schemeClr val="folHlink"/>
                </a:solidFill>
                <a:latin typeface="+mn-lt"/>
              </a:rPr>
              <a:t>Support</a:t>
            </a:r>
            <a:r>
              <a:rPr lang="en-GB" b="0" dirty="0">
                <a:solidFill>
                  <a:schemeClr val="folHlink"/>
                </a:solidFill>
                <a:latin typeface="+mn-lt"/>
              </a:rPr>
              <a:t> – determines how often the rule is applicable to a given data set.</a:t>
            </a:r>
          </a:p>
          <a:p>
            <a:endParaRPr lang="en-GB" b="0" dirty="0">
              <a:solidFill>
                <a:schemeClr val="folHlink"/>
              </a:solidFill>
              <a:latin typeface="+mn-lt"/>
            </a:endParaRPr>
          </a:p>
          <a:p>
            <a:r>
              <a:rPr lang="en-GB" dirty="0">
                <a:solidFill>
                  <a:schemeClr val="folHlink"/>
                </a:solidFill>
                <a:latin typeface="+mn-lt"/>
              </a:rPr>
              <a:t>Confidence</a:t>
            </a:r>
            <a:r>
              <a:rPr lang="en-GB" b="0" dirty="0">
                <a:solidFill>
                  <a:schemeClr val="folHlink"/>
                </a:solidFill>
                <a:latin typeface="+mn-lt"/>
              </a:rPr>
              <a:t> determines how frequently items in Y appear in transactions that contain x.</a:t>
            </a:r>
            <a:endParaRPr lang="en-GB" b="0" dirty="0">
              <a:solidFill>
                <a:schemeClr val="folHlink"/>
              </a:solidFill>
              <a:latin typeface="+mn-lt"/>
            </a:endParaRPr>
          </a:p>
        </p:txBody>
      </p:sp>
      <p:sp>
        <p:nvSpPr>
          <p:cNvPr id="4" name="TextBox 3"/>
          <p:cNvSpPr txBox="1"/>
          <p:nvPr/>
        </p:nvSpPr>
        <p:spPr>
          <a:xfrm>
            <a:off x="491067" y="0"/>
            <a:ext cx="8458200" cy="707886"/>
          </a:xfrm>
          <a:prstGeom prst="rect">
            <a:avLst/>
          </a:prstGeom>
          <a:noFill/>
        </p:spPr>
        <p:txBody>
          <a:bodyPr wrap="square" rtlCol="0">
            <a:spAutoFit/>
          </a:bodyPr>
          <a:lstStyle/>
          <a:p>
            <a:r>
              <a:rPr lang="en-GB" sz="4000" dirty="0">
                <a:solidFill>
                  <a:srgbClr val="F85E08"/>
                </a:solidFill>
                <a:effectLst>
                  <a:outerShdw blurRad="38100" dist="38100" dir="2700000" algn="tl">
                    <a:srgbClr val="C0C0C0"/>
                  </a:outerShdw>
                </a:effectLst>
                <a:latin typeface="+mj-lt"/>
                <a:ea typeface="+mj-ea"/>
                <a:cs typeface="+mj-cs"/>
              </a:rPr>
              <a:t>Strength of an Association Rule</a:t>
            </a:r>
            <a:endParaRPr lang="en-GB" sz="4000" dirty="0">
              <a:solidFill>
                <a:srgbClr val="F85E08"/>
              </a:solidFill>
              <a:effectLst>
                <a:outerShdw blurRad="38100" dist="38100" dir="2700000" algn="tl">
                  <a:srgbClr val="C0C0C0"/>
                </a:outerShdw>
              </a:effectLst>
              <a:latin typeface="+mj-lt"/>
              <a:ea typeface="+mj-ea"/>
              <a:cs typeface="+mj-cs"/>
            </a:endParaRPr>
          </a:p>
        </p:txBody>
      </p:sp>
    </p:spTree>
    <p:extLst>
      <p:ext uri="{BB962C8B-B14F-4D97-AF65-F5344CB8AC3E}">
        <p14:creationId xmlns:p14="http://schemas.microsoft.com/office/powerpoint/2010/main" val="21480927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524000" y="345780"/>
            <a:ext cx="7391400" cy="707886"/>
          </a:xfrm>
          <a:prstGeom prst="rect">
            <a:avLst/>
          </a:prstGeom>
          <a:noFill/>
        </p:spPr>
        <p:txBody>
          <a:bodyPr wrap="square" rtlCol="0">
            <a:spAutoFit/>
          </a:bodyPr>
          <a:lstStyle/>
          <a:p>
            <a:r>
              <a:rPr lang="en-GB" sz="4000" dirty="0">
                <a:solidFill>
                  <a:srgbClr val="F85E08"/>
                </a:solidFill>
                <a:effectLst>
                  <a:outerShdw blurRad="38100" dist="38100" dir="2700000" algn="tl">
                    <a:srgbClr val="C0C0C0"/>
                  </a:outerShdw>
                </a:effectLst>
                <a:latin typeface="+mj-lt"/>
                <a:ea typeface="+mj-ea"/>
                <a:cs typeface="+mj-cs"/>
              </a:rPr>
              <a:t>Consider </a:t>
            </a:r>
            <a:r>
              <a:rPr lang="en-GB" sz="4000" dirty="0" smtClean="0">
                <a:solidFill>
                  <a:srgbClr val="F85E08"/>
                </a:solidFill>
                <a:effectLst>
                  <a:outerShdw blurRad="38100" dist="38100" dir="2700000" algn="tl">
                    <a:srgbClr val="C0C0C0"/>
                  </a:outerShdw>
                </a:effectLst>
                <a:latin typeface="+mj-lt"/>
                <a:ea typeface="+mj-ea"/>
                <a:cs typeface="+mj-cs"/>
              </a:rPr>
              <a:t>Association Rules</a:t>
            </a:r>
            <a:endParaRPr lang="en-GB" sz="4000" dirty="0">
              <a:solidFill>
                <a:srgbClr val="F85E08"/>
              </a:solidFill>
              <a:effectLst>
                <a:outerShdw blurRad="38100" dist="38100" dir="2700000" algn="tl">
                  <a:srgbClr val="C0C0C0"/>
                </a:outerShdw>
              </a:effectLst>
              <a:latin typeface="+mj-lt"/>
              <a:ea typeface="+mj-ea"/>
              <a:cs typeface="+mj-cs"/>
            </a:endParaRPr>
          </a:p>
        </p:txBody>
      </p:sp>
      <p:cxnSp>
        <p:nvCxnSpPr>
          <p:cNvPr id="7" name="Straight Arrow Connector 6"/>
          <p:cNvCxnSpPr/>
          <p:nvPr/>
        </p:nvCxnSpPr>
        <p:spPr bwMode="auto">
          <a:xfrm>
            <a:off x="6248400" y="1795790"/>
            <a:ext cx="914400" cy="0"/>
          </a:xfrm>
          <a:prstGeom prst="straightConnector1">
            <a:avLst/>
          </a:prstGeom>
          <a:ln>
            <a:headEnd type="none" w="med" len="med"/>
            <a:tailEnd type="triangle"/>
          </a:ln>
        </p:spPr>
        <p:style>
          <a:lnRef idx="3">
            <a:schemeClr val="accent1"/>
          </a:lnRef>
          <a:fillRef idx="0">
            <a:schemeClr val="accent1"/>
          </a:fillRef>
          <a:effectRef idx="2">
            <a:schemeClr val="accent1"/>
          </a:effectRef>
          <a:fontRef idx="minor">
            <a:schemeClr val="tx1"/>
          </a:fontRef>
        </p:style>
      </p:cxnSp>
      <p:sp>
        <p:nvSpPr>
          <p:cNvPr id="3" name="TextBox 2"/>
          <p:cNvSpPr txBox="1"/>
          <p:nvPr/>
        </p:nvSpPr>
        <p:spPr>
          <a:xfrm>
            <a:off x="76200" y="1542647"/>
            <a:ext cx="9067800" cy="4832092"/>
          </a:xfrm>
          <a:prstGeom prst="rect">
            <a:avLst/>
          </a:prstGeom>
          <a:noFill/>
        </p:spPr>
        <p:txBody>
          <a:bodyPr wrap="square" rtlCol="0">
            <a:spAutoFit/>
          </a:bodyPr>
          <a:lstStyle/>
          <a:p>
            <a:r>
              <a:rPr lang="en-GB" b="0" dirty="0">
                <a:solidFill>
                  <a:schemeClr val="folHlink"/>
                </a:solidFill>
                <a:latin typeface="+mn-lt"/>
              </a:rPr>
              <a:t>Consider this rule {Milk, Nappies</a:t>
            </a:r>
          </a:p>
          <a:p>
            <a:endParaRPr lang="en-GB" b="0" dirty="0">
              <a:solidFill>
                <a:schemeClr val="folHlink"/>
              </a:solidFill>
              <a:latin typeface="+mn-lt"/>
            </a:endParaRPr>
          </a:p>
          <a:p>
            <a:r>
              <a:rPr lang="en-GB" b="0" dirty="0">
                <a:solidFill>
                  <a:schemeClr val="folHlink"/>
                </a:solidFill>
                <a:latin typeface="+mn-lt"/>
              </a:rPr>
              <a:t>The </a:t>
            </a:r>
            <a:r>
              <a:rPr lang="en-GB" dirty="0">
                <a:solidFill>
                  <a:schemeClr val="folHlink"/>
                </a:solidFill>
                <a:latin typeface="+mn-lt"/>
              </a:rPr>
              <a:t>Support</a:t>
            </a:r>
            <a:r>
              <a:rPr lang="en-GB" b="0" dirty="0">
                <a:solidFill>
                  <a:schemeClr val="folHlink"/>
                </a:solidFill>
                <a:latin typeface="+mn-lt"/>
              </a:rPr>
              <a:t> count for Milk, Nappies, Beer is 2</a:t>
            </a:r>
          </a:p>
          <a:p>
            <a:r>
              <a:rPr lang="en-GB" b="0" dirty="0">
                <a:solidFill>
                  <a:schemeClr val="folHlink"/>
                </a:solidFill>
                <a:latin typeface="+mn-lt"/>
              </a:rPr>
              <a:t>The total number of transaction is 5, </a:t>
            </a:r>
          </a:p>
          <a:p>
            <a:r>
              <a:rPr lang="en-GB" b="0" dirty="0">
                <a:solidFill>
                  <a:schemeClr val="folHlink"/>
                </a:solidFill>
                <a:latin typeface="+mn-lt"/>
              </a:rPr>
              <a:t>So 2/5 =0.4 </a:t>
            </a:r>
          </a:p>
          <a:p>
            <a:endParaRPr lang="en-GB" b="0" dirty="0">
              <a:solidFill>
                <a:schemeClr val="folHlink"/>
              </a:solidFill>
              <a:latin typeface="+mn-lt"/>
            </a:endParaRPr>
          </a:p>
          <a:p>
            <a:r>
              <a:rPr lang="en-GB" b="0" dirty="0">
                <a:solidFill>
                  <a:schemeClr val="folHlink"/>
                </a:solidFill>
                <a:latin typeface="+mn-lt"/>
              </a:rPr>
              <a:t>The </a:t>
            </a:r>
            <a:r>
              <a:rPr lang="en-GB" dirty="0">
                <a:solidFill>
                  <a:schemeClr val="folHlink"/>
                </a:solidFill>
                <a:latin typeface="+mn-lt"/>
              </a:rPr>
              <a:t>Confidence</a:t>
            </a:r>
            <a:r>
              <a:rPr lang="en-GB" b="0" dirty="0">
                <a:solidFill>
                  <a:schemeClr val="folHlink"/>
                </a:solidFill>
                <a:latin typeface="+mn-lt"/>
              </a:rPr>
              <a:t> count is obtained by dividing the support count for {Milk</a:t>
            </a:r>
            <a:r>
              <a:rPr lang="en-GB" b="0" dirty="0">
                <a:solidFill>
                  <a:schemeClr val="folHlink"/>
                </a:solidFill>
                <a:latin typeface="+mn-lt"/>
              </a:rPr>
              <a:t>, Nappies, </a:t>
            </a:r>
            <a:r>
              <a:rPr lang="en-GB" b="0" dirty="0">
                <a:solidFill>
                  <a:schemeClr val="folHlink"/>
                </a:solidFill>
                <a:latin typeface="+mn-lt"/>
              </a:rPr>
              <a:t>Beer} by the support count for </a:t>
            </a:r>
            <a:r>
              <a:rPr lang="en-GB" b="0" dirty="0">
                <a:solidFill>
                  <a:schemeClr val="folHlink"/>
                </a:solidFill>
                <a:latin typeface="+mn-lt"/>
              </a:rPr>
              <a:t>{Milk, </a:t>
            </a:r>
            <a:r>
              <a:rPr lang="en-GB" b="0" dirty="0">
                <a:solidFill>
                  <a:schemeClr val="folHlink"/>
                </a:solidFill>
                <a:latin typeface="+mn-lt"/>
              </a:rPr>
              <a:t>Nappies}.</a:t>
            </a:r>
          </a:p>
          <a:p>
            <a:r>
              <a:rPr lang="en-GB" b="0" dirty="0">
                <a:solidFill>
                  <a:schemeClr val="folHlink"/>
                </a:solidFill>
                <a:latin typeface="+mn-lt"/>
              </a:rPr>
              <a:t>There are </a:t>
            </a:r>
            <a:r>
              <a:rPr lang="en-GB" b="0" dirty="0" smtClean="0">
                <a:solidFill>
                  <a:schemeClr val="folHlink"/>
                </a:solidFill>
                <a:latin typeface="+mn-lt"/>
              </a:rPr>
              <a:t>3 </a:t>
            </a:r>
            <a:r>
              <a:rPr lang="en-GB" b="0" dirty="0">
                <a:solidFill>
                  <a:schemeClr val="folHlink"/>
                </a:solidFill>
                <a:latin typeface="+mn-lt"/>
              </a:rPr>
              <a:t>transactions that </a:t>
            </a:r>
            <a:r>
              <a:rPr lang="en-GB" b="0" dirty="0" smtClean="0">
                <a:solidFill>
                  <a:schemeClr val="folHlink"/>
                </a:solidFill>
                <a:latin typeface="+mn-lt"/>
              </a:rPr>
              <a:t>contain </a:t>
            </a:r>
            <a:r>
              <a:rPr lang="en-GB" b="0" dirty="0">
                <a:solidFill>
                  <a:schemeClr val="folHlink"/>
                </a:solidFill>
                <a:latin typeface="+mn-lt"/>
              </a:rPr>
              <a:t>milk and nappies, the confidence for </a:t>
            </a:r>
            <a:r>
              <a:rPr lang="en-GB" b="0" dirty="0" smtClean="0">
                <a:solidFill>
                  <a:schemeClr val="folHlink"/>
                </a:solidFill>
                <a:latin typeface="+mn-lt"/>
              </a:rPr>
              <a:t>the </a:t>
            </a:r>
            <a:r>
              <a:rPr lang="en-GB" b="0" dirty="0">
                <a:solidFill>
                  <a:schemeClr val="folHlink"/>
                </a:solidFill>
                <a:latin typeface="+mn-lt"/>
              </a:rPr>
              <a:t>rule is </a:t>
            </a:r>
            <a:r>
              <a:rPr lang="en-GB" b="0" dirty="0" smtClean="0">
                <a:solidFill>
                  <a:schemeClr val="folHlink"/>
                </a:solidFill>
                <a:latin typeface="+mn-lt"/>
              </a:rPr>
              <a:t>2/3 </a:t>
            </a:r>
            <a:r>
              <a:rPr lang="en-GB" b="0" dirty="0">
                <a:solidFill>
                  <a:schemeClr val="folHlink"/>
                </a:solidFill>
                <a:latin typeface="+mn-lt"/>
              </a:rPr>
              <a:t>= 0.67</a:t>
            </a:r>
            <a:endParaRPr lang="en-GB" b="0" dirty="0">
              <a:solidFill>
                <a:schemeClr val="folHlink"/>
              </a:solidFill>
              <a:latin typeface="+mn-lt"/>
            </a:endParaRPr>
          </a:p>
        </p:txBody>
      </p:sp>
      <p:sp>
        <p:nvSpPr>
          <p:cNvPr id="8" name="TextBox 7"/>
          <p:cNvSpPr txBox="1"/>
          <p:nvPr/>
        </p:nvSpPr>
        <p:spPr>
          <a:xfrm>
            <a:off x="7467600" y="1534180"/>
            <a:ext cx="1447800" cy="523220"/>
          </a:xfrm>
          <a:prstGeom prst="rect">
            <a:avLst/>
          </a:prstGeom>
          <a:noFill/>
        </p:spPr>
        <p:txBody>
          <a:bodyPr wrap="square" rtlCol="0">
            <a:spAutoFit/>
          </a:bodyPr>
          <a:lstStyle/>
          <a:p>
            <a:r>
              <a:rPr lang="en-GB" b="0" dirty="0">
                <a:solidFill>
                  <a:schemeClr val="folHlink"/>
                </a:solidFill>
                <a:latin typeface="+mn-lt"/>
              </a:rPr>
              <a:t>Beer}</a:t>
            </a:r>
            <a:endParaRPr lang="en-GB" b="0" dirty="0">
              <a:solidFill>
                <a:schemeClr val="folHlink"/>
              </a:solidFill>
              <a:latin typeface="+mn-lt"/>
            </a:endParaRPr>
          </a:p>
        </p:txBody>
      </p:sp>
    </p:spTree>
    <p:extLst>
      <p:ext uri="{BB962C8B-B14F-4D97-AF65-F5344CB8AC3E}">
        <p14:creationId xmlns:p14="http://schemas.microsoft.com/office/powerpoint/2010/main" val="16768976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1000" y="1752600"/>
            <a:ext cx="8382000" cy="3970318"/>
          </a:xfrm>
          <a:prstGeom prst="rect">
            <a:avLst/>
          </a:prstGeom>
          <a:noFill/>
        </p:spPr>
        <p:txBody>
          <a:bodyPr wrap="square" rtlCol="0">
            <a:spAutoFit/>
          </a:bodyPr>
          <a:lstStyle/>
          <a:p>
            <a:r>
              <a:rPr lang="en-GB" dirty="0">
                <a:solidFill>
                  <a:schemeClr val="folHlink"/>
                </a:solidFill>
                <a:latin typeface="+mn-lt"/>
              </a:rPr>
              <a:t>Support</a:t>
            </a:r>
            <a:r>
              <a:rPr lang="en-GB" b="0" dirty="0">
                <a:solidFill>
                  <a:schemeClr val="folHlink"/>
                </a:solidFill>
                <a:latin typeface="+mn-lt"/>
              </a:rPr>
              <a:t> is an </a:t>
            </a:r>
            <a:r>
              <a:rPr lang="en-GB" b="0" dirty="0" smtClean="0">
                <a:solidFill>
                  <a:schemeClr val="folHlink"/>
                </a:solidFill>
                <a:latin typeface="+mn-lt"/>
              </a:rPr>
              <a:t>important measure</a:t>
            </a:r>
          </a:p>
          <a:p>
            <a:r>
              <a:rPr lang="en-GB" b="0" dirty="0" smtClean="0">
                <a:solidFill>
                  <a:schemeClr val="folHlink"/>
                </a:solidFill>
                <a:latin typeface="+mn-lt"/>
              </a:rPr>
              <a:t>It suggests that low support from a business perspective means these are items often not bought together.  </a:t>
            </a:r>
          </a:p>
          <a:p>
            <a:r>
              <a:rPr lang="en-GB" b="0" dirty="0" smtClean="0">
                <a:solidFill>
                  <a:schemeClr val="folHlink"/>
                </a:solidFill>
                <a:latin typeface="+mn-lt"/>
              </a:rPr>
              <a:t>So </a:t>
            </a:r>
            <a:r>
              <a:rPr lang="en-GB" b="0" dirty="0">
                <a:solidFill>
                  <a:schemeClr val="folHlink"/>
                </a:solidFill>
                <a:latin typeface="+mn-lt"/>
              </a:rPr>
              <a:t>a low measure would suggest it would not be profitable to </a:t>
            </a:r>
            <a:r>
              <a:rPr lang="en-GB" b="0" dirty="0" smtClean="0">
                <a:solidFill>
                  <a:schemeClr val="folHlink"/>
                </a:solidFill>
                <a:latin typeface="+mn-lt"/>
              </a:rPr>
              <a:t>promote </a:t>
            </a:r>
            <a:r>
              <a:rPr lang="en-GB" b="0" dirty="0">
                <a:solidFill>
                  <a:schemeClr val="folHlink"/>
                </a:solidFill>
                <a:latin typeface="+mn-lt"/>
              </a:rPr>
              <a:t>items that </a:t>
            </a:r>
            <a:r>
              <a:rPr lang="en-GB" b="0" dirty="0" smtClean="0">
                <a:solidFill>
                  <a:schemeClr val="folHlink"/>
                </a:solidFill>
                <a:latin typeface="+mn-lt"/>
              </a:rPr>
              <a:t>customers seldom buy together.</a:t>
            </a:r>
          </a:p>
          <a:p>
            <a:r>
              <a:rPr lang="en-GB" b="0" dirty="0" smtClean="0">
                <a:solidFill>
                  <a:schemeClr val="folHlink"/>
                </a:solidFill>
                <a:latin typeface="+mn-lt"/>
              </a:rPr>
              <a:t>Low support helps determine which rules to eliminate.</a:t>
            </a:r>
            <a:endParaRPr lang="en-GB" b="0" dirty="0">
              <a:solidFill>
                <a:schemeClr val="folHlink"/>
              </a:solidFill>
              <a:latin typeface="+mn-lt"/>
            </a:endParaRPr>
          </a:p>
        </p:txBody>
      </p:sp>
      <p:sp>
        <p:nvSpPr>
          <p:cNvPr id="3" name="TextBox 2"/>
          <p:cNvSpPr txBox="1"/>
          <p:nvPr/>
        </p:nvSpPr>
        <p:spPr>
          <a:xfrm>
            <a:off x="1828800" y="381000"/>
            <a:ext cx="4572000" cy="707886"/>
          </a:xfrm>
          <a:prstGeom prst="rect">
            <a:avLst/>
          </a:prstGeom>
          <a:noFill/>
        </p:spPr>
        <p:txBody>
          <a:bodyPr wrap="square" rtlCol="0">
            <a:spAutoFit/>
          </a:bodyPr>
          <a:lstStyle/>
          <a:p>
            <a:r>
              <a:rPr lang="en-GB" sz="4000" dirty="0">
                <a:solidFill>
                  <a:srgbClr val="F85E08"/>
                </a:solidFill>
                <a:effectLst>
                  <a:outerShdw blurRad="38100" dist="38100" dir="2700000" algn="tl">
                    <a:srgbClr val="C0C0C0"/>
                  </a:outerShdw>
                </a:effectLst>
                <a:latin typeface="+mj-lt"/>
                <a:ea typeface="+mj-ea"/>
                <a:cs typeface="+mj-cs"/>
              </a:rPr>
              <a:t>Strong Rules</a:t>
            </a:r>
            <a:endParaRPr lang="en-GB" sz="4000" dirty="0">
              <a:solidFill>
                <a:srgbClr val="F85E08"/>
              </a:solidFill>
              <a:effectLst>
                <a:outerShdw blurRad="38100" dist="38100" dir="2700000" algn="tl">
                  <a:srgbClr val="C0C0C0"/>
                </a:outerShdw>
              </a:effectLst>
              <a:latin typeface="+mj-lt"/>
              <a:ea typeface="+mj-ea"/>
              <a:cs typeface="+mj-cs"/>
            </a:endParaRPr>
          </a:p>
        </p:txBody>
      </p:sp>
    </p:spTree>
    <p:extLst>
      <p:ext uri="{BB962C8B-B14F-4D97-AF65-F5344CB8AC3E}">
        <p14:creationId xmlns:p14="http://schemas.microsoft.com/office/powerpoint/2010/main" val="17975155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14400" y="1905000"/>
            <a:ext cx="7391400" cy="3108543"/>
          </a:xfrm>
          <a:prstGeom prst="rect">
            <a:avLst/>
          </a:prstGeom>
          <a:noFill/>
        </p:spPr>
        <p:txBody>
          <a:bodyPr wrap="square" rtlCol="0">
            <a:spAutoFit/>
          </a:bodyPr>
          <a:lstStyle/>
          <a:p>
            <a:r>
              <a:rPr lang="en-GB" dirty="0">
                <a:solidFill>
                  <a:schemeClr val="folHlink"/>
                </a:solidFill>
                <a:latin typeface="+mn-lt"/>
              </a:rPr>
              <a:t>Confidence</a:t>
            </a:r>
            <a:r>
              <a:rPr lang="en-GB" b="0" dirty="0">
                <a:solidFill>
                  <a:schemeClr val="folHlink"/>
                </a:solidFill>
                <a:latin typeface="+mn-lt"/>
              </a:rPr>
              <a:t> identifies the reliability of the inference made by a rule. </a:t>
            </a:r>
          </a:p>
          <a:p>
            <a:endParaRPr lang="en-GB" b="0" dirty="0">
              <a:solidFill>
                <a:schemeClr val="folHlink"/>
              </a:solidFill>
              <a:latin typeface="+mn-lt"/>
            </a:endParaRPr>
          </a:p>
          <a:p>
            <a:r>
              <a:rPr lang="en-GB" b="0" dirty="0">
                <a:solidFill>
                  <a:schemeClr val="folHlink"/>
                </a:solidFill>
                <a:latin typeface="+mn-lt"/>
              </a:rPr>
              <a:t>For a given rule X --- </a:t>
            </a:r>
            <a:r>
              <a:rPr lang="en-GB" b="0" dirty="0" smtClean="0">
                <a:solidFill>
                  <a:schemeClr val="folHlink"/>
                </a:solidFill>
                <a:latin typeface="+mn-lt"/>
              </a:rPr>
              <a:t>Y, </a:t>
            </a:r>
            <a:r>
              <a:rPr lang="en-GB" b="0" dirty="0">
                <a:solidFill>
                  <a:schemeClr val="folHlink"/>
                </a:solidFill>
                <a:latin typeface="+mn-lt"/>
              </a:rPr>
              <a:t>the </a:t>
            </a:r>
            <a:r>
              <a:rPr lang="en-GB" b="0" dirty="0" smtClean="0">
                <a:solidFill>
                  <a:schemeClr val="folHlink"/>
                </a:solidFill>
                <a:latin typeface="+mn-lt"/>
              </a:rPr>
              <a:t>best rule results in the higher </a:t>
            </a:r>
            <a:r>
              <a:rPr lang="en-GB" b="0" dirty="0">
                <a:solidFill>
                  <a:schemeClr val="folHlink"/>
                </a:solidFill>
                <a:latin typeface="+mn-lt"/>
              </a:rPr>
              <a:t>the confidence.  </a:t>
            </a:r>
            <a:r>
              <a:rPr lang="en-GB" b="0" dirty="0" smtClean="0">
                <a:solidFill>
                  <a:schemeClr val="folHlink"/>
                </a:solidFill>
                <a:latin typeface="+mn-lt"/>
              </a:rPr>
              <a:t>That is the </a:t>
            </a:r>
            <a:r>
              <a:rPr lang="en-GB" b="0" dirty="0">
                <a:solidFill>
                  <a:schemeClr val="folHlink"/>
                </a:solidFill>
                <a:latin typeface="+mn-lt"/>
              </a:rPr>
              <a:t>more likely it is for Y to be present in transactions that contain X.</a:t>
            </a:r>
            <a:endParaRPr lang="en-GB" b="0" dirty="0">
              <a:solidFill>
                <a:schemeClr val="folHlink"/>
              </a:solidFill>
              <a:latin typeface="+mn-lt"/>
            </a:endParaRPr>
          </a:p>
        </p:txBody>
      </p:sp>
      <p:sp>
        <p:nvSpPr>
          <p:cNvPr id="3" name="TextBox 2"/>
          <p:cNvSpPr txBox="1"/>
          <p:nvPr/>
        </p:nvSpPr>
        <p:spPr>
          <a:xfrm>
            <a:off x="1828800" y="381000"/>
            <a:ext cx="4572000" cy="707886"/>
          </a:xfrm>
          <a:prstGeom prst="rect">
            <a:avLst/>
          </a:prstGeom>
          <a:noFill/>
        </p:spPr>
        <p:txBody>
          <a:bodyPr wrap="square" rtlCol="0">
            <a:spAutoFit/>
          </a:bodyPr>
          <a:lstStyle/>
          <a:p>
            <a:r>
              <a:rPr lang="en-GB" sz="4000" dirty="0">
                <a:solidFill>
                  <a:srgbClr val="F85E08"/>
                </a:solidFill>
                <a:effectLst>
                  <a:outerShdw blurRad="38100" dist="38100" dir="2700000" algn="tl">
                    <a:srgbClr val="C0C0C0"/>
                  </a:outerShdw>
                </a:effectLst>
                <a:latin typeface="+mj-lt"/>
                <a:ea typeface="+mj-ea"/>
                <a:cs typeface="+mj-cs"/>
              </a:rPr>
              <a:t>Strong Rules</a:t>
            </a:r>
            <a:endParaRPr lang="en-GB" sz="4000" dirty="0">
              <a:solidFill>
                <a:srgbClr val="F85E08"/>
              </a:solidFill>
              <a:effectLst>
                <a:outerShdw blurRad="38100" dist="38100" dir="2700000" algn="tl">
                  <a:srgbClr val="C0C0C0"/>
                </a:outerShdw>
              </a:effectLst>
              <a:latin typeface="+mj-lt"/>
              <a:ea typeface="+mj-ea"/>
              <a:cs typeface="+mj-cs"/>
            </a:endParaRPr>
          </a:p>
        </p:txBody>
      </p:sp>
    </p:spTree>
    <p:extLst>
      <p:ext uri="{BB962C8B-B14F-4D97-AF65-F5344CB8AC3E}">
        <p14:creationId xmlns:p14="http://schemas.microsoft.com/office/powerpoint/2010/main" val="24608674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38200" y="1371600"/>
            <a:ext cx="7726557" cy="5047536"/>
          </a:xfrm>
          <a:prstGeom prst="rect">
            <a:avLst/>
          </a:prstGeom>
        </p:spPr>
        <p:txBody>
          <a:bodyPr wrap="square">
            <a:spAutoFit/>
          </a:bodyPr>
          <a:lstStyle/>
          <a:p>
            <a:endParaRPr lang="en-GB" sz="1400" dirty="0"/>
          </a:p>
          <a:p>
            <a:r>
              <a:rPr lang="en-GB" sz="1400" dirty="0" smtClean="0">
                <a:solidFill>
                  <a:srgbClr val="0000CC"/>
                </a:solidFill>
              </a:rPr>
              <a:t>Minimum </a:t>
            </a:r>
            <a:r>
              <a:rPr lang="en-GB" sz="1400" dirty="0">
                <a:solidFill>
                  <a:srgbClr val="0000CC"/>
                </a:solidFill>
              </a:rPr>
              <a:t>support: 0.5 (2 instances)</a:t>
            </a:r>
          </a:p>
          <a:p>
            <a:r>
              <a:rPr lang="en-GB" sz="1400" dirty="0">
                <a:solidFill>
                  <a:srgbClr val="0000CC"/>
                </a:solidFill>
              </a:rPr>
              <a:t>Minimum metric &lt;confidence&gt;: 0.9</a:t>
            </a:r>
          </a:p>
          <a:p>
            <a:r>
              <a:rPr lang="en-GB" sz="1400" dirty="0">
                <a:solidFill>
                  <a:srgbClr val="0000CC"/>
                </a:solidFill>
              </a:rPr>
              <a:t>Number of cycles performed: 10</a:t>
            </a:r>
          </a:p>
          <a:p>
            <a:endParaRPr lang="en-GB" sz="1400" dirty="0">
              <a:solidFill>
                <a:srgbClr val="0000CC"/>
              </a:solidFill>
            </a:endParaRPr>
          </a:p>
          <a:p>
            <a:r>
              <a:rPr lang="en-GB" sz="1400" dirty="0">
                <a:solidFill>
                  <a:srgbClr val="0000CC"/>
                </a:solidFill>
              </a:rPr>
              <a:t>Generated sets of large </a:t>
            </a:r>
            <a:r>
              <a:rPr lang="en-GB" sz="1400" dirty="0" err="1">
                <a:solidFill>
                  <a:srgbClr val="0000CC"/>
                </a:solidFill>
              </a:rPr>
              <a:t>itemsets</a:t>
            </a:r>
            <a:r>
              <a:rPr lang="en-GB" sz="1400" dirty="0">
                <a:solidFill>
                  <a:srgbClr val="0000CC"/>
                </a:solidFill>
              </a:rPr>
              <a:t>:</a:t>
            </a:r>
          </a:p>
          <a:p>
            <a:r>
              <a:rPr lang="en-GB" sz="1400" dirty="0" smtClean="0">
                <a:solidFill>
                  <a:srgbClr val="0000CC"/>
                </a:solidFill>
              </a:rPr>
              <a:t>Size </a:t>
            </a:r>
            <a:r>
              <a:rPr lang="en-GB" sz="1400" dirty="0">
                <a:solidFill>
                  <a:srgbClr val="0000CC"/>
                </a:solidFill>
              </a:rPr>
              <a:t>of set of large </a:t>
            </a:r>
            <a:r>
              <a:rPr lang="en-GB" sz="1400" dirty="0" err="1">
                <a:solidFill>
                  <a:srgbClr val="0000CC"/>
                </a:solidFill>
              </a:rPr>
              <a:t>itemsets</a:t>
            </a:r>
            <a:r>
              <a:rPr lang="en-GB" sz="1400" dirty="0">
                <a:solidFill>
                  <a:srgbClr val="0000CC"/>
                </a:solidFill>
              </a:rPr>
              <a:t> L(1): 8</a:t>
            </a:r>
          </a:p>
          <a:p>
            <a:r>
              <a:rPr lang="en-GB" sz="1400" dirty="0" smtClean="0">
                <a:solidFill>
                  <a:srgbClr val="0000CC"/>
                </a:solidFill>
              </a:rPr>
              <a:t>Size </a:t>
            </a:r>
            <a:r>
              <a:rPr lang="en-GB" sz="1400" dirty="0">
                <a:solidFill>
                  <a:srgbClr val="0000CC"/>
                </a:solidFill>
              </a:rPr>
              <a:t>of set of large </a:t>
            </a:r>
            <a:r>
              <a:rPr lang="en-GB" sz="1400" dirty="0" err="1">
                <a:solidFill>
                  <a:srgbClr val="0000CC"/>
                </a:solidFill>
              </a:rPr>
              <a:t>itemsets</a:t>
            </a:r>
            <a:r>
              <a:rPr lang="en-GB" sz="1400" dirty="0">
                <a:solidFill>
                  <a:srgbClr val="0000CC"/>
                </a:solidFill>
              </a:rPr>
              <a:t> L(2): 21</a:t>
            </a:r>
          </a:p>
          <a:p>
            <a:r>
              <a:rPr lang="en-GB" sz="1400" dirty="0" smtClean="0">
                <a:solidFill>
                  <a:srgbClr val="0000CC"/>
                </a:solidFill>
              </a:rPr>
              <a:t>Size </a:t>
            </a:r>
            <a:r>
              <a:rPr lang="en-GB" sz="1400" dirty="0">
                <a:solidFill>
                  <a:srgbClr val="0000CC"/>
                </a:solidFill>
              </a:rPr>
              <a:t>of set of large </a:t>
            </a:r>
            <a:r>
              <a:rPr lang="en-GB" sz="1400" dirty="0" err="1">
                <a:solidFill>
                  <a:srgbClr val="0000CC"/>
                </a:solidFill>
              </a:rPr>
              <a:t>itemsets</a:t>
            </a:r>
            <a:r>
              <a:rPr lang="en-GB" sz="1400" dirty="0">
                <a:solidFill>
                  <a:srgbClr val="0000CC"/>
                </a:solidFill>
              </a:rPr>
              <a:t> L(3): 20</a:t>
            </a:r>
          </a:p>
          <a:p>
            <a:r>
              <a:rPr lang="en-GB" sz="1400" dirty="0" smtClean="0">
                <a:solidFill>
                  <a:srgbClr val="0000CC"/>
                </a:solidFill>
              </a:rPr>
              <a:t>Size </a:t>
            </a:r>
            <a:r>
              <a:rPr lang="en-GB" sz="1400" dirty="0">
                <a:solidFill>
                  <a:srgbClr val="0000CC"/>
                </a:solidFill>
              </a:rPr>
              <a:t>of set of large </a:t>
            </a:r>
            <a:r>
              <a:rPr lang="en-GB" sz="1400" dirty="0" err="1">
                <a:solidFill>
                  <a:srgbClr val="0000CC"/>
                </a:solidFill>
              </a:rPr>
              <a:t>itemsets</a:t>
            </a:r>
            <a:r>
              <a:rPr lang="en-GB" sz="1400" dirty="0">
                <a:solidFill>
                  <a:srgbClr val="0000CC"/>
                </a:solidFill>
              </a:rPr>
              <a:t> L(4): 6</a:t>
            </a:r>
          </a:p>
          <a:p>
            <a:endParaRPr lang="en-GB" sz="1400" dirty="0" smtClean="0">
              <a:solidFill>
                <a:srgbClr val="0000CC"/>
              </a:solidFill>
            </a:endParaRPr>
          </a:p>
          <a:p>
            <a:r>
              <a:rPr lang="en-GB" sz="1400" dirty="0" smtClean="0">
                <a:solidFill>
                  <a:srgbClr val="0000CC"/>
                </a:solidFill>
              </a:rPr>
              <a:t>Best </a:t>
            </a:r>
            <a:r>
              <a:rPr lang="en-GB" sz="1400" dirty="0">
                <a:solidFill>
                  <a:srgbClr val="0000CC"/>
                </a:solidFill>
              </a:rPr>
              <a:t>rules found:</a:t>
            </a:r>
          </a:p>
          <a:p>
            <a:endParaRPr lang="en-GB" sz="1400" dirty="0">
              <a:solidFill>
                <a:srgbClr val="0000CC"/>
              </a:solidFill>
            </a:endParaRPr>
          </a:p>
          <a:p>
            <a:r>
              <a:rPr lang="en-GB" sz="1400" dirty="0">
                <a:solidFill>
                  <a:srgbClr val="0000CC"/>
                </a:solidFill>
              </a:rPr>
              <a:t> 1. Eggs=FALSE 4 ==&gt; Milk=TRUE 4    </a:t>
            </a:r>
            <a:r>
              <a:rPr lang="en-GB" sz="1400" dirty="0" err="1">
                <a:solidFill>
                  <a:srgbClr val="0000CC"/>
                </a:solidFill>
              </a:rPr>
              <a:t>conf</a:t>
            </a:r>
            <a:r>
              <a:rPr lang="en-GB" sz="1400" dirty="0">
                <a:solidFill>
                  <a:srgbClr val="0000CC"/>
                </a:solidFill>
              </a:rPr>
              <a:t>:(1)</a:t>
            </a:r>
          </a:p>
          <a:p>
            <a:r>
              <a:rPr lang="en-GB" sz="1400" dirty="0">
                <a:solidFill>
                  <a:srgbClr val="0000CC"/>
                </a:solidFill>
              </a:rPr>
              <a:t> 2. Milk=TRUE 4 ==&gt; Eggs=FALSE 4    </a:t>
            </a:r>
            <a:r>
              <a:rPr lang="en-GB" sz="1400" dirty="0" err="1">
                <a:solidFill>
                  <a:srgbClr val="0000CC"/>
                </a:solidFill>
              </a:rPr>
              <a:t>conf</a:t>
            </a:r>
            <a:r>
              <a:rPr lang="en-GB" sz="1400" dirty="0">
                <a:solidFill>
                  <a:srgbClr val="0000CC"/>
                </a:solidFill>
              </a:rPr>
              <a:t>:(1)</a:t>
            </a:r>
          </a:p>
          <a:p>
            <a:r>
              <a:rPr lang="en-GB" sz="1400" dirty="0">
                <a:solidFill>
                  <a:srgbClr val="0000CC"/>
                </a:solidFill>
              </a:rPr>
              <a:t> 3. Cola=FALSE 3 ==&gt; Bread=TRUE 3    </a:t>
            </a:r>
            <a:r>
              <a:rPr lang="en-GB" sz="1400" dirty="0" err="1">
                <a:solidFill>
                  <a:srgbClr val="0000CC"/>
                </a:solidFill>
              </a:rPr>
              <a:t>conf</a:t>
            </a:r>
            <a:r>
              <a:rPr lang="en-GB" sz="1400" dirty="0">
                <a:solidFill>
                  <a:srgbClr val="0000CC"/>
                </a:solidFill>
              </a:rPr>
              <a:t>:(1)</a:t>
            </a:r>
          </a:p>
          <a:p>
            <a:r>
              <a:rPr lang="en-GB" sz="1400" dirty="0">
                <a:solidFill>
                  <a:srgbClr val="0000CC"/>
                </a:solidFill>
              </a:rPr>
              <a:t> 4. Beer=TRUE 3 ==&gt; Nappies=TRUE 3    </a:t>
            </a:r>
            <a:r>
              <a:rPr lang="en-GB" sz="1400" dirty="0" err="1">
                <a:solidFill>
                  <a:srgbClr val="0000CC"/>
                </a:solidFill>
              </a:rPr>
              <a:t>conf</a:t>
            </a:r>
            <a:r>
              <a:rPr lang="en-GB" sz="1400" dirty="0">
                <a:solidFill>
                  <a:srgbClr val="0000CC"/>
                </a:solidFill>
              </a:rPr>
              <a:t>:(1)</a:t>
            </a:r>
          </a:p>
          <a:p>
            <a:r>
              <a:rPr lang="en-GB" sz="1400" dirty="0">
                <a:solidFill>
                  <a:srgbClr val="0000CC"/>
                </a:solidFill>
              </a:rPr>
              <a:t> 5. Bread=TRUE Eggs=FALSE 3 ==&gt; Milk=TRUE 3    </a:t>
            </a:r>
            <a:r>
              <a:rPr lang="en-GB" sz="1400" dirty="0" err="1">
                <a:solidFill>
                  <a:srgbClr val="0000CC"/>
                </a:solidFill>
              </a:rPr>
              <a:t>conf</a:t>
            </a:r>
            <a:r>
              <a:rPr lang="en-GB" sz="1400" dirty="0">
                <a:solidFill>
                  <a:srgbClr val="0000CC"/>
                </a:solidFill>
              </a:rPr>
              <a:t>:(1)</a:t>
            </a:r>
          </a:p>
          <a:p>
            <a:r>
              <a:rPr lang="en-GB" sz="1400" dirty="0">
                <a:solidFill>
                  <a:srgbClr val="0000CC"/>
                </a:solidFill>
              </a:rPr>
              <a:t> 6. Bread=TRUE Milk=TRUE 3 ==&gt; Eggs=FALSE 3    </a:t>
            </a:r>
            <a:r>
              <a:rPr lang="en-GB" sz="1400" dirty="0" err="1">
                <a:solidFill>
                  <a:srgbClr val="0000CC"/>
                </a:solidFill>
              </a:rPr>
              <a:t>conf</a:t>
            </a:r>
            <a:r>
              <a:rPr lang="en-GB" sz="1400" dirty="0">
                <a:solidFill>
                  <a:srgbClr val="0000CC"/>
                </a:solidFill>
              </a:rPr>
              <a:t>:(1)</a:t>
            </a:r>
          </a:p>
          <a:p>
            <a:r>
              <a:rPr lang="en-GB" sz="1400" dirty="0">
                <a:solidFill>
                  <a:srgbClr val="0000CC"/>
                </a:solidFill>
              </a:rPr>
              <a:t> 7. Nappies=TRUE Eggs=FALSE 3 ==&gt; Milk=TRUE 3    </a:t>
            </a:r>
            <a:r>
              <a:rPr lang="en-GB" sz="1400" dirty="0" err="1">
                <a:solidFill>
                  <a:srgbClr val="0000CC"/>
                </a:solidFill>
              </a:rPr>
              <a:t>conf</a:t>
            </a:r>
            <a:r>
              <a:rPr lang="en-GB" sz="1400" dirty="0">
                <a:solidFill>
                  <a:srgbClr val="0000CC"/>
                </a:solidFill>
              </a:rPr>
              <a:t>:(1)</a:t>
            </a:r>
          </a:p>
          <a:p>
            <a:r>
              <a:rPr lang="en-GB" sz="1400" dirty="0">
                <a:solidFill>
                  <a:srgbClr val="0000CC"/>
                </a:solidFill>
              </a:rPr>
              <a:t> 8. Milk=TRUE Nappies=TRUE 3 ==&gt; Eggs=FALSE 3    </a:t>
            </a:r>
            <a:r>
              <a:rPr lang="en-GB" sz="1400" dirty="0" err="1">
                <a:solidFill>
                  <a:srgbClr val="0000CC"/>
                </a:solidFill>
              </a:rPr>
              <a:t>conf</a:t>
            </a:r>
            <a:r>
              <a:rPr lang="en-GB" sz="1400" dirty="0">
                <a:solidFill>
                  <a:srgbClr val="0000CC"/>
                </a:solidFill>
              </a:rPr>
              <a:t>:(1)</a:t>
            </a:r>
          </a:p>
          <a:p>
            <a:r>
              <a:rPr lang="en-GB" sz="1400" dirty="0">
                <a:solidFill>
                  <a:srgbClr val="0000CC"/>
                </a:solidFill>
              </a:rPr>
              <a:t> 9. Beer=FALSE 2 ==&gt; Bread=TRUE 2    </a:t>
            </a:r>
            <a:r>
              <a:rPr lang="en-GB" sz="1400" dirty="0" err="1">
                <a:solidFill>
                  <a:srgbClr val="0000CC"/>
                </a:solidFill>
              </a:rPr>
              <a:t>conf</a:t>
            </a:r>
            <a:r>
              <a:rPr lang="en-GB" sz="1400" dirty="0">
                <a:solidFill>
                  <a:srgbClr val="0000CC"/>
                </a:solidFill>
              </a:rPr>
              <a:t>:(1)</a:t>
            </a:r>
          </a:p>
          <a:p>
            <a:r>
              <a:rPr lang="en-GB" sz="1400" dirty="0">
                <a:solidFill>
                  <a:srgbClr val="0000CC"/>
                </a:solidFill>
              </a:rPr>
              <a:t>10. Beer=FALSE 2 ==&gt; Milk=TRUE 2    </a:t>
            </a:r>
            <a:r>
              <a:rPr lang="en-GB" sz="1400" dirty="0" err="1">
                <a:solidFill>
                  <a:srgbClr val="0000CC"/>
                </a:solidFill>
              </a:rPr>
              <a:t>conf</a:t>
            </a:r>
            <a:r>
              <a:rPr lang="en-GB" sz="1400" dirty="0">
                <a:solidFill>
                  <a:srgbClr val="0000CC"/>
                </a:solidFill>
              </a:rPr>
              <a:t>:(1)</a:t>
            </a:r>
          </a:p>
        </p:txBody>
      </p:sp>
      <p:sp>
        <p:nvSpPr>
          <p:cNvPr id="3" name="Rectangle 2"/>
          <p:cNvSpPr/>
          <p:nvPr/>
        </p:nvSpPr>
        <p:spPr>
          <a:xfrm>
            <a:off x="2209800" y="457200"/>
            <a:ext cx="1406154" cy="523220"/>
          </a:xfrm>
          <a:prstGeom prst="rect">
            <a:avLst/>
          </a:prstGeom>
        </p:spPr>
        <p:txBody>
          <a:bodyPr wrap="none">
            <a:spAutoFit/>
          </a:bodyPr>
          <a:lstStyle/>
          <a:p>
            <a:r>
              <a:rPr lang="en-GB" dirty="0" err="1"/>
              <a:t>Apriori</a:t>
            </a:r>
            <a:endParaRPr lang="en-GB" dirty="0"/>
          </a:p>
        </p:txBody>
      </p:sp>
    </p:spTree>
    <p:extLst>
      <p:ext uri="{BB962C8B-B14F-4D97-AF65-F5344CB8AC3E}">
        <p14:creationId xmlns:p14="http://schemas.microsoft.com/office/powerpoint/2010/main" val="7414549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Seminar Application Case</a:t>
            </a:r>
            <a:r>
              <a:rPr lang="en-US" dirty="0" smtClean="0"/>
              <a:t/>
            </a:r>
            <a:br>
              <a:rPr lang="en-US" dirty="0" smtClean="0"/>
            </a:br>
            <a:endParaRPr lang="en-US" dirty="0">
              <a:solidFill>
                <a:srgbClr val="0000CC"/>
              </a:solidFill>
              <a:effectLst>
                <a:outerShdw blurRad="38100" dist="38100" dir="2700000" algn="tl">
                  <a:srgbClr val="000000">
                    <a:alpha val="43137"/>
                  </a:srgbClr>
                </a:outerShdw>
              </a:effectLst>
            </a:endParaRPr>
          </a:p>
        </p:txBody>
      </p:sp>
      <p:sp>
        <p:nvSpPr>
          <p:cNvPr id="3" name="Content Placeholder 2"/>
          <p:cNvSpPr>
            <a:spLocks noGrp="1"/>
          </p:cNvSpPr>
          <p:nvPr>
            <p:ph idx="1"/>
          </p:nvPr>
        </p:nvSpPr>
        <p:spPr>
          <a:xfrm>
            <a:off x="762000" y="1600200"/>
            <a:ext cx="8153400" cy="4876800"/>
          </a:xfrm>
        </p:spPr>
        <p:txBody>
          <a:bodyPr>
            <a:normAutofit fontScale="70000" lnSpcReduction="20000"/>
          </a:bodyPr>
          <a:lstStyle/>
          <a:p>
            <a:pPr>
              <a:buNone/>
            </a:pPr>
            <a:r>
              <a:rPr lang="en-US" sz="4000" dirty="0">
                <a:solidFill>
                  <a:srgbClr val="0000CC"/>
                </a:solidFill>
                <a:effectLst>
                  <a:outerShdw blurRad="38100" dist="38100" dir="2700000" algn="tl">
                    <a:srgbClr val="000000">
                      <a:alpha val="43137"/>
                    </a:srgbClr>
                  </a:outerShdw>
                </a:effectLst>
              </a:rPr>
              <a:t>Data Mining &amp; Privacy Issues </a:t>
            </a:r>
            <a:endParaRPr lang="en-US" sz="4000" dirty="0" smtClean="0">
              <a:solidFill>
                <a:srgbClr val="0000CC"/>
              </a:solidFill>
              <a:effectLst>
                <a:outerShdw blurRad="38100" dist="38100" dir="2700000" algn="tl">
                  <a:srgbClr val="000000">
                    <a:alpha val="43137"/>
                  </a:srgbClr>
                </a:outerShdw>
              </a:effectLst>
            </a:endParaRPr>
          </a:p>
          <a:p>
            <a:pPr>
              <a:buNone/>
            </a:pPr>
            <a:endParaRPr lang="en-US" sz="4000" dirty="0">
              <a:solidFill>
                <a:srgbClr val="0000CC"/>
              </a:solidFill>
              <a:effectLst>
                <a:outerShdw blurRad="38100" dist="38100" dir="2700000" algn="tl">
                  <a:srgbClr val="000000">
                    <a:alpha val="43137"/>
                  </a:srgbClr>
                </a:outerShdw>
              </a:effectLst>
            </a:endParaRPr>
          </a:p>
          <a:p>
            <a:pPr>
              <a:buNone/>
            </a:pPr>
            <a:r>
              <a:rPr lang="en-US" sz="4200" dirty="0" smtClean="0">
                <a:solidFill>
                  <a:srgbClr val="F85E08"/>
                </a:solidFill>
                <a:effectLst>
                  <a:outerShdw blurRad="38100" dist="38100" dir="2700000" algn="tl">
                    <a:srgbClr val="000000">
                      <a:alpha val="43137"/>
                    </a:srgbClr>
                  </a:outerShdw>
                </a:effectLst>
              </a:rPr>
              <a:t>Predicting </a:t>
            </a:r>
            <a:r>
              <a:rPr lang="en-US" sz="4200" dirty="0">
                <a:solidFill>
                  <a:srgbClr val="F85E08"/>
                </a:solidFill>
                <a:effectLst>
                  <a:outerShdw blurRad="38100" dist="38100" dir="2700000" algn="tl">
                    <a:srgbClr val="000000">
                      <a:alpha val="43137"/>
                    </a:srgbClr>
                  </a:outerShdw>
                </a:effectLst>
              </a:rPr>
              <a:t>Customer Buying Patterns</a:t>
            </a:r>
            <a:r>
              <a:rPr lang="en-US" sz="4200" dirty="0" smtClean="0">
                <a:solidFill>
                  <a:srgbClr val="F85E08"/>
                </a:solidFill>
                <a:effectLst>
                  <a:outerShdw blurRad="38100" dist="38100" dir="2700000" algn="tl">
                    <a:srgbClr val="000000">
                      <a:alpha val="43137"/>
                    </a:srgbClr>
                  </a:outerShdw>
                </a:effectLst>
              </a:rPr>
              <a:t>—</a:t>
            </a:r>
          </a:p>
          <a:p>
            <a:pPr>
              <a:buNone/>
            </a:pPr>
            <a:r>
              <a:rPr lang="en-US" sz="4200" dirty="0" smtClean="0">
                <a:solidFill>
                  <a:srgbClr val="F85E08"/>
                </a:solidFill>
                <a:effectLst>
                  <a:outerShdw blurRad="38100" dist="38100" dir="2700000" algn="tl">
                    <a:srgbClr val="000000">
                      <a:alpha val="43137"/>
                    </a:srgbClr>
                  </a:outerShdw>
                </a:effectLst>
              </a:rPr>
              <a:t>The </a:t>
            </a:r>
            <a:r>
              <a:rPr lang="en-US" sz="4200" dirty="0">
                <a:solidFill>
                  <a:srgbClr val="F85E08"/>
                </a:solidFill>
                <a:effectLst>
                  <a:outerShdw blurRad="38100" dist="38100" dir="2700000" algn="tl">
                    <a:srgbClr val="000000">
                      <a:alpha val="43137"/>
                    </a:srgbClr>
                  </a:outerShdw>
                </a:effectLst>
              </a:rPr>
              <a:t>Target </a:t>
            </a:r>
            <a:r>
              <a:rPr lang="en-US" sz="4200" dirty="0" smtClean="0">
                <a:solidFill>
                  <a:srgbClr val="F85E08"/>
                </a:solidFill>
                <a:effectLst>
                  <a:outerShdw blurRad="38100" dist="38100" dir="2700000" algn="tl">
                    <a:srgbClr val="000000">
                      <a:alpha val="43137"/>
                    </a:srgbClr>
                  </a:outerShdw>
                </a:effectLst>
              </a:rPr>
              <a:t>Story</a:t>
            </a:r>
          </a:p>
          <a:p>
            <a:pPr>
              <a:buNone/>
            </a:pPr>
            <a:endParaRPr lang="en-US" sz="3100" dirty="0" smtClean="0">
              <a:solidFill>
                <a:srgbClr val="0000CC"/>
              </a:solidFill>
              <a:effectLst>
                <a:outerShdw blurRad="38100" dist="38100" dir="2700000" algn="tl">
                  <a:srgbClr val="000000">
                    <a:alpha val="43137"/>
                  </a:srgbClr>
                </a:outerShdw>
              </a:effectLst>
            </a:endParaRPr>
          </a:p>
          <a:p>
            <a:pPr>
              <a:buNone/>
            </a:pPr>
            <a:r>
              <a:rPr lang="en-US" sz="3800" u="sng" dirty="0" smtClean="0">
                <a:solidFill>
                  <a:srgbClr val="F85E08"/>
                </a:solidFill>
                <a:effectLst>
                  <a:outerShdw blurRad="38100" dist="38100" dir="2700000" algn="tl">
                    <a:srgbClr val="000000">
                      <a:alpha val="43137"/>
                    </a:srgbClr>
                  </a:outerShdw>
                </a:effectLst>
              </a:rPr>
              <a:t>Questions for Discussion</a:t>
            </a:r>
          </a:p>
          <a:p>
            <a:pPr marL="514350" indent="-514350">
              <a:buFont typeface="+mj-lt"/>
              <a:buAutoNum type="arabicPeriod"/>
            </a:pPr>
            <a:r>
              <a:rPr lang="en-US" sz="3300" dirty="0" smtClean="0"/>
              <a:t>What </a:t>
            </a:r>
            <a:r>
              <a:rPr lang="en-US" sz="3300" dirty="0"/>
              <a:t>do you think about data mining and </a:t>
            </a:r>
            <a:r>
              <a:rPr lang="en-US" sz="3300" dirty="0" smtClean="0"/>
              <a:t>its implication </a:t>
            </a:r>
            <a:r>
              <a:rPr lang="en-US" sz="3300" dirty="0"/>
              <a:t>for privacy? What is the </a:t>
            </a:r>
            <a:r>
              <a:rPr lang="en-US" sz="3300" dirty="0" smtClean="0"/>
              <a:t>threshold between </a:t>
            </a:r>
            <a:r>
              <a:rPr lang="en-US" sz="3300" dirty="0"/>
              <a:t>discovery of knowledge and </a:t>
            </a:r>
            <a:r>
              <a:rPr lang="en-US" sz="3300" dirty="0" smtClean="0"/>
              <a:t>infringement of </a:t>
            </a:r>
            <a:r>
              <a:rPr lang="en-US" sz="3300" dirty="0"/>
              <a:t>privacy?</a:t>
            </a:r>
          </a:p>
          <a:p>
            <a:pPr marL="514350" indent="-514350">
              <a:buFont typeface="+mj-lt"/>
              <a:buAutoNum type="arabicPeriod"/>
            </a:pPr>
            <a:r>
              <a:rPr lang="en-US" sz="3300" dirty="0" smtClean="0"/>
              <a:t>Did </a:t>
            </a:r>
            <a:r>
              <a:rPr lang="en-US" sz="3300" dirty="0"/>
              <a:t>Target go too far? Did it do anything </a:t>
            </a:r>
            <a:r>
              <a:rPr lang="en-US" sz="3300" dirty="0" smtClean="0"/>
              <a:t>illegal? What </a:t>
            </a:r>
            <a:r>
              <a:rPr lang="en-US" sz="3300" dirty="0"/>
              <a:t>do you think Target should have </a:t>
            </a:r>
            <a:r>
              <a:rPr lang="en-US" sz="3300" dirty="0" smtClean="0"/>
              <a:t>done? What </a:t>
            </a:r>
            <a:r>
              <a:rPr lang="en-US" sz="3300" dirty="0"/>
              <a:t>do you think Target should do next (</a:t>
            </a:r>
            <a:r>
              <a:rPr lang="en-US" sz="3300" dirty="0" smtClean="0"/>
              <a:t>quit these </a:t>
            </a:r>
            <a:r>
              <a:rPr lang="en-US" sz="3300" dirty="0"/>
              <a:t>types of practices)?</a:t>
            </a:r>
          </a:p>
        </p:txBody>
      </p:sp>
    </p:spTree>
    <p:extLst>
      <p:ext uri="{BB962C8B-B14F-4D97-AF65-F5344CB8AC3E}">
        <p14:creationId xmlns:p14="http://schemas.microsoft.com/office/powerpoint/2010/main" val="2059103870"/>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endParaRPr lang="en-US" dirty="0" smtClean="0"/>
          </a:p>
          <a:p>
            <a:endParaRPr lang="en-US" dirty="0"/>
          </a:p>
          <a:p>
            <a:endParaRPr lang="en-US" dirty="0" smtClean="0"/>
          </a:p>
          <a:p>
            <a:r>
              <a:rPr lang="en-US" dirty="0" smtClean="0"/>
              <a:t>Questions, comments</a:t>
            </a:r>
            <a:endParaRPr lang="en-US" dirty="0"/>
          </a:p>
        </p:txBody>
      </p:sp>
      <p:sp>
        <p:nvSpPr>
          <p:cNvPr id="4" name="Title 3"/>
          <p:cNvSpPr>
            <a:spLocks noGrp="1"/>
          </p:cNvSpPr>
          <p:nvPr>
            <p:ph type="title"/>
          </p:nvPr>
        </p:nvSpPr>
        <p:spPr/>
        <p:txBody>
          <a:bodyPr/>
          <a:lstStyle/>
          <a:p>
            <a:endParaRPr lang="en-GB"/>
          </a:p>
        </p:txBody>
      </p:sp>
    </p:spTree>
    <p:extLst>
      <p:ext uri="{BB962C8B-B14F-4D97-AF65-F5344CB8AC3E}">
        <p14:creationId xmlns:p14="http://schemas.microsoft.com/office/powerpoint/2010/main" val="2140757430"/>
      </p:ext>
    </p:extLst>
  </p:cSld>
  <p:clrMapOvr>
    <a:masterClrMapping/>
  </p:clrMapOvr>
  <p:timing>
    <p:tnLst>
      <p:par>
        <p:cTn id="1" dur="indefinite" restart="never" nodeType="tmRoot"/>
      </p:par>
    </p:tnLst>
  </p:timing>
</p:sld>
</file>

<file path=ppt/theme/theme1.xml><?xml version="1.0" encoding="utf-8"?>
<a:theme xmlns:a="http://schemas.openxmlformats.org/drawingml/2006/main" name="OSU_PPTemplate">
  <a:themeElements>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fontScheme name="OSU_PPTemplate">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spDef>
    <a:lnDef>
      <a:spPr bwMode="auto">
        <a:xfrm>
          <a:off x="0" y="0"/>
          <a:ext cx="1" cy="1"/>
        </a:xfrm>
        <a:custGeom>
          <a:avLst/>
          <a:gdLst/>
          <a:ahLst/>
          <a:cxnLst/>
          <a:rect l="0" t="0" r="0" b="0"/>
          <a:pathLst/>
        </a:custGeom>
        <a:noFill/>
        <a:ln w="9525" cap="flat" cmpd="sng" algn="ctr">
          <a:noFill/>
          <a:prstDash val="solid"/>
          <a:round/>
          <a:headEnd type="none" w="med" len="med"/>
          <a:tailEnd type="none" w="med" len="med"/>
        </a:ln>
        <a:effectLst/>
      </a:spPr>
      <a:bodyPr vert="horz" wrap="square" lIns="92075" tIns="46038" rIns="92075" bIns="46038" numCol="1" anchor="ctr" anchorCtr="0" compatLnSpc="1">
        <a:prstTxWarp prst="textNoShape">
          <a:avLst/>
        </a:prstTxWarp>
      </a:bodyPr>
      <a:lstStyle>
        <a:defPPr marL="0" marR="0" indent="0" algn="ctr" defTabSz="914400" rtl="0" eaLnBrk="1" fontAlgn="base" latinLnBrk="0" hangingPunct="1">
          <a:lnSpc>
            <a:spcPct val="100000"/>
          </a:lnSpc>
          <a:spcBef>
            <a:spcPct val="0"/>
          </a:spcBef>
          <a:spcAft>
            <a:spcPct val="0"/>
          </a:spcAft>
          <a:buClrTx/>
          <a:buSzTx/>
          <a:buFontTx/>
          <a:buNone/>
          <a:tabLst/>
          <a:defRPr kumimoji="0" lang="en-US" sz="2800" b="1" i="0" u="none" strike="noStrike" cap="none" normalizeH="0" baseline="0" smtClean="0">
            <a:ln>
              <a:noFill/>
            </a:ln>
            <a:solidFill>
              <a:srgbClr val="CC3300"/>
            </a:solidFill>
            <a:effectLst>
              <a:outerShdw blurRad="38100" dist="38100" dir="2700000" algn="tl">
                <a:srgbClr val="000000">
                  <a:alpha val="43137"/>
                </a:srgbClr>
              </a:outerShdw>
            </a:effectLst>
            <a:latin typeface="Tahoma" pitchFamily="34" charset="0"/>
          </a:defRPr>
        </a:defPPr>
      </a:lstStyle>
    </a:lnDef>
  </a:objectDefaults>
  <a:extraClrSchemeLst>
    <a:extraClrScheme>
      <a:clrScheme name="OSU_PPTemplate 1">
        <a:dk1>
          <a:srgbClr val="969696"/>
        </a:dk1>
        <a:lt1>
          <a:srgbClr val="FFFFFF"/>
        </a:lt1>
        <a:dk2>
          <a:srgbClr val="000000"/>
        </a:dk2>
        <a:lt2>
          <a:srgbClr val="DDDDDD"/>
        </a:lt2>
        <a:accent1>
          <a:srgbClr val="00E4A8"/>
        </a:accent1>
        <a:accent2>
          <a:srgbClr val="3333CC"/>
        </a:accent2>
        <a:accent3>
          <a:srgbClr val="AAAAAA"/>
        </a:accent3>
        <a:accent4>
          <a:srgbClr val="DADADA"/>
        </a:accent4>
        <a:accent5>
          <a:srgbClr val="AAEFD1"/>
        </a:accent5>
        <a:accent6>
          <a:srgbClr val="2D2DB9"/>
        </a:accent6>
        <a:hlink>
          <a:srgbClr val="FF5050"/>
        </a:hlink>
        <a:folHlink>
          <a:srgbClr val="FFCF01"/>
        </a:folHlink>
      </a:clrScheme>
      <a:clrMap bg1="dk2" tx1="lt1" bg2="dk1" tx2="lt2" accent1="accent1" accent2="accent2" accent3="accent3" accent4="accent4" accent5="accent5" accent6="accent6" hlink="hlink" folHlink="folHlink"/>
    </a:extraClrScheme>
    <a:extraClrScheme>
      <a:clrScheme name="OSU_PPTemplate 2">
        <a:dk1>
          <a:srgbClr val="000000"/>
        </a:dk1>
        <a:lt1>
          <a:srgbClr val="FFFFFF"/>
        </a:lt1>
        <a:dk2>
          <a:srgbClr val="333399"/>
        </a:dk2>
        <a:lt2>
          <a:srgbClr val="1C1C1C"/>
        </a:lt2>
        <a:accent1>
          <a:srgbClr val="00E4A8"/>
        </a:accent1>
        <a:accent2>
          <a:srgbClr val="FFCF01"/>
        </a:accent2>
        <a:accent3>
          <a:srgbClr val="FFFFFF"/>
        </a:accent3>
        <a:accent4>
          <a:srgbClr val="000000"/>
        </a:accent4>
        <a:accent5>
          <a:srgbClr val="AAEFD1"/>
        </a:accent5>
        <a:accent6>
          <a:srgbClr val="E7BB01"/>
        </a:accent6>
        <a:hlink>
          <a:srgbClr val="FF0000"/>
        </a:hlink>
        <a:folHlink>
          <a:srgbClr val="3333CC"/>
        </a:folHlink>
      </a:clrScheme>
      <a:clrMap bg1="lt1" tx1="dk1" bg2="lt2" tx2="dk2" accent1="accent1" accent2="accent2" accent3="accent3" accent4="accent4" accent5="accent5" accent6="accent6" hlink="hlink" folHlink="folHlink"/>
    </a:extraClrScheme>
    <a:extraClrScheme>
      <a:clrScheme name="OSU_PPTemplate 3">
        <a:dk1>
          <a:srgbClr val="000000"/>
        </a:dk1>
        <a:lt1>
          <a:srgbClr val="FFFFFF"/>
        </a:lt1>
        <a:dk2>
          <a:srgbClr val="000000"/>
        </a:dk2>
        <a:lt2>
          <a:srgbClr val="5F5F5F"/>
        </a:lt2>
        <a:accent1>
          <a:srgbClr val="EAEAEA"/>
        </a:accent1>
        <a:accent2>
          <a:srgbClr val="808080"/>
        </a:accent2>
        <a:accent3>
          <a:srgbClr val="FFFFFF"/>
        </a:accent3>
        <a:accent4>
          <a:srgbClr val="000000"/>
        </a:accent4>
        <a:accent5>
          <a:srgbClr val="F3F3F3"/>
        </a:accent5>
        <a:accent6>
          <a:srgbClr val="737373"/>
        </a:accent6>
        <a:hlink>
          <a:srgbClr val="4D4D4D"/>
        </a:hlink>
        <a:folHlink>
          <a:srgbClr val="C0C0C0"/>
        </a:folHlink>
      </a:clrScheme>
      <a:clrMap bg1="lt1" tx1="dk1" bg2="lt2" tx2="dk2" accent1="accent1" accent2="accent2" accent3="accent3" accent4="accent4" accent5="accent5" accent6="accent6" hlink="hlink" folHlink="folHlink"/>
    </a:extraClrScheme>
    <a:extraClrScheme>
      <a:clrScheme name="OSU_PPTemplate 4">
        <a:dk1>
          <a:srgbClr val="000094"/>
        </a:dk1>
        <a:lt1>
          <a:srgbClr val="FFFFFF"/>
        </a:lt1>
        <a:dk2>
          <a:srgbClr val="0000CC"/>
        </a:dk2>
        <a:lt2>
          <a:srgbClr val="FFFFCC"/>
        </a:lt2>
        <a:accent1>
          <a:srgbClr val="3193FF"/>
        </a:accent1>
        <a:accent2>
          <a:srgbClr val="9900FF"/>
        </a:accent2>
        <a:accent3>
          <a:srgbClr val="AAAAE2"/>
        </a:accent3>
        <a:accent4>
          <a:srgbClr val="DADADA"/>
        </a:accent4>
        <a:accent5>
          <a:srgbClr val="ADC8FF"/>
        </a:accent5>
        <a:accent6>
          <a:srgbClr val="8A00E7"/>
        </a:accent6>
        <a:hlink>
          <a:srgbClr val="FF3399"/>
        </a:hlink>
        <a:folHlink>
          <a:srgbClr val="FFCC00"/>
        </a:folHlink>
      </a:clrScheme>
      <a:clrMap bg1="dk2" tx1="lt1" bg2="dk1" tx2="lt2" accent1="accent1" accent2="accent2" accent3="accent3" accent4="accent4" accent5="accent5" accent6="accent6" hlink="hlink" folHlink="folHlink"/>
    </a:extraClrScheme>
    <a:extraClrScheme>
      <a:clrScheme name="OSU_PPTemplate 5">
        <a:dk1>
          <a:srgbClr val="000000"/>
        </a:dk1>
        <a:lt1>
          <a:srgbClr val="FFFFFF"/>
        </a:lt1>
        <a:dk2>
          <a:srgbClr val="000066"/>
        </a:dk2>
        <a:lt2>
          <a:srgbClr val="333333"/>
        </a:lt2>
        <a:accent1>
          <a:srgbClr val="C4709A"/>
        </a:accent1>
        <a:accent2>
          <a:srgbClr val="4B4EB5"/>
        </a:accent2>
        <a:accent3>
          <a:srgbClr val="FFFFFF"/>
        </a:accent3>
        <a:accent4>
          <a:srgbClr val="000000"/>
        </a:accent4>
        <a:accent5>
          <a:srgbClr val="DEBBCA"/>
        </a:accent5>
        <a:accent6>
          <a:srgbClr val="4346A4"/>
        </a:accent6>
        <a:hlink>
          <a:srgbClr val="C481CF"/>
        </a:hlink>
        <a:folHlink>
          <a:srgbClr val="76B749"/>
        </a:folHlink>
      </a:clrScheme>
      <a:clrMap bg1="lt1" tx1="dk1" bg2="lt2" tx2="dk2" accent1="accent1" accent2="accent2" accent3="accent3" accent4="accent4" accent5="accent5" accent6="accent6" hlink="hlink" folHlink="folHlink"/>
    </a:extraClrScheme>
    <a:extraClrScheme>
      <a:clrScheme name="OSU_PPTemplate 6">
        <a:dk1>
          <a:srgbClr val="000000"/>
        </a:dk1>
        <a:lt1>
          <a:srgbClr val="FFFFFF"/>
        </a:lt1>
        <a:dk2>
          <a:srgbClr val="6A4076"/>
        </a:dk2>
        <a:lt2>
          <a:srgbClr val="969696"/>
        </a:lt2>
        <a:accent1>
          <a:srgbClr val="DBA9C2"/>
        </a:accent1>
        <a:accent2>
          <a:srgbClr val="E1BF91"/>
        </a:accent2>
        <a:accent3>
          <a:srgbClr val="FFFFFF"/>
        </a:accent3>
        <a:accent4>
          <a:srgbClr val="000000"/>
        </a:accent4>
        <a:accent5>
          <a:srgbClr val="EAD1DD"/>
        </a:accent5>
        <a:accent6>
          <a:srgbClr val="CCAD83"/>
        </a:accent6>
        <a:hlink>
          <a:srgbClr val="B3CE82"/>
        </a:hlink>
        <a:folHlink>
          <a:srgbClr val="B8AD48"/>
        </a:folHlink>
      </a:clrScheme>
      <a:clrMap bg1="lt1" tx1="dk1" bg2="lt2" tx2="dk2" accent1="accent1" accent2="accent2" accent3="accent3" accent4="accent4" accent5="accent5" accent6="accent6" hlink="hlink" folHlink="folHlink"/>
    </a:extraClrScheme>
    <a:extraClrScheme>
      <a:clrScheme name="OSU_PPTemplate 7">
        <a:dk1>
          <a:srgbClr val="000000"/>
        </a:dk1>
        <a:lt1>
          <a:srgbClr val="FFFFFF"/>
        </a:lt1>
        <a:dk2>
          <a:srgbClr val="515F7B"/>
        </a:dk2>
        <a:lt2>
          <a:srgbClr val="808080"/>
        </a:lt2>
        <a:accent1>
          <a:srgbClr val="9FCAD3"/>
        </a:accent1>
        <a:accent2>
          <a:srgbClr val="C0C0C0"/>
        </a:accent2>
        <a:accent3>
          <a:srgbClr val="FFFFFF"/>
        </a:accent3>
        <a:accent4>
          <a:srgbClr val="000000"/>
        </a:accent4>
        <a:accent5>
          <a:srgbClr val="CDE1E6"/>
        </a:accent5>
        <a:accent6>
          <a:srgbClr val="AEAEAE"/>
        </a:accent6>
        <a:hlink>
          <a:srgbClr val="91AFBF"/>
        </a:hlink>
        <a:folHlink>
          <a:srgbClr val="ECEAAC"/>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C:\User\Teaching\MSIS5633 - Fall2002\Class Presentations\OSU_PPTemplate.pot</Template>
  <TotalTime>4660</TotalTime>
  <Words>1405</Words>
  <Application>Microsoft Office PowerPoint</Application>
  <PresentationFormat>On-screen Show (4:3)</PresentationFormat>
  <Paragraphs>192</Paragraphs>
  <Slides>19</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19</vt:i4>
      </vt:variant>
    </vt:vector>
  </HeadingPairs>
  <TitlesOfParts>
    <vt:vector size="26" baseType="lpstr">
      <vt:lpstr>Arial</vt:lpstr>
      <vt:lpstr>Calibri</vt:lpstr>
      <vt:lpstr>Symbol</vt:lpstr>
      <vt:lpstr>Tahoma</vt:lpstr>
      <vt:lpstr>Times New Roman</vt:lpstr>
      <vt:lpstr>Wingdings</vt:lpstr>
      <vt:lpstr>OSU_PPTemplate</vt:lpstr>
      <vt:lpstr>PowerPoint Presentation</vt:lpstr>
      <vt:lpstr>Learning Objectives</vt:lpstr>
      <vt:lpstr>Definition of Data Mining</vt:lpstr>
      <vt:lpstr>Data Mining is at the Intersection of Many Disciplines</vt:lpstr>
      <vt:lpstr>A Taxonomy for  Data Mining Tasks</vt:lpstr>
      <vt:lpstr>Association Rule Mining</vt:lpstr>
      <vt:lpstr>Association Rule Mining</vt:lpstr>
      <vt:lpstr>Association Rule Mining</vt:lpstr>
      <vt:lpstr>Association Rule Mining</vt:lpstr>
      <vt:lpstr>Association Rule Mining Apriori Algorithm</vt:lpstr>
      <vt:lpstr>Example – Market Basket Transactions</vt:lpstr>
      <vt:lpstr>Example – Market Basket Transactions</vt:lpstr>
      <vt:lpstr>PowerPoint Presentation</vt:lpstr>
      <vt:lpstr>PowerPoint Presentation</vt:lpstr>
      <vt:lpstr>PowerPoint Presentation</vt:lpstr>
      <vt:lpstr>PowerPoint Presentation</vt:lpstr>
      <vt:lpstr>PowerPoint Presentation</vt:lpstr>
      <vt:lpstr>Seminar Application Case </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DSS Chapter 1</dc:title>
  <dc:creator>Dursun Delen</dc:creator>
  <cp:lastModifiedBy>SAW-1</cp:lastModifiedBy>
  <cp:revision>235</cp:revision>
  <cp:lastPrinted>2000-12-01T14:01:59Z</cp:lastPrinted>
  <dcterms:created xsi:type="dcterms:W3CDTF">1998-03-18T21:58:50Z</dcterms:created>
  <dcterms:modified xsi:type="dcterms:W3CDTF">2016-03-19T18:41:39Z</dcterms:modified>
</cp:coreProperties>
</file>