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2"/>
  </p:notesMasterIdLst>
  <p:sldIdLst>
    <p:sldId id="256" r:id="rId2"/>
    <p:sldId id="257" r:id="rId3"/>
    <p:sldId id="258" r:id="rId4"/>
    <p:sldId id="259" r:id="rId5"/>
    <p:sldId id="264" r:id="rId6"/>
    <p:sldId id="265" r:id="rId7"/>
    <p:sldId id="260" r:id="rId8"/>
    <p:sldId id="261" r:id="rId9"/>
    <p:sldId id="263"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59"/>
    <p:restoredTop sz="85338"/>
  </p:normalViewPr>
  <p:slideViewPr>
    <p:cSldViewPr snapToGrid="0" snapToObjects="1">
      <p:cViewPr varScale="1">
        <p:scale>
          <a:sx n="76" d="100"/>
          <a:sy n="76" d="100"/>
        </p:scale>
        <p:origin x="1448" y="20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3DE8FB-84F7-4B43-9564-F7E116282ED6}" type="datetimeFigureOut">
              <a:rPr lang="en-US" smtClean="0"/>
              <a:t>5/13/20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4C0FF3-0F97-C346-8AAE-BDB92CCB92F9}" type="slidenum">
              <a:rPr lang="en-US" smtClean="0"/>
              <a:t>‹#›</a:t>
            </a:fld>
            <a:endParaRPr lang="en-US"/>
          </a:p>
        </p:txBody>
      </p:sp>
    </p:spTree>
    <p:extLst>
      <p:ext uri="{BB962C8B-B14F-4D97-AF65-F5344CB8AC3E}">
        <p14:creationId xmlns:p14="http://schemas.microsoft.com/office/powerpoint/2010/main" val="2242210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THANK YOU FOR COMING TODAY. MY NAME IS REBECCA, AND TODAY I WILL BE GIVING A PRESENTATION ON THE IMPORTANCE OF TIME MANAGEMENT, SOME SKILLS TO USE TO YOUR ADVANTAGE AND SOME SKILLS WHICH ARE NOT SO GOOD. BEFORE I START, I WOULD LIKE TO INFORM YOU THERE THERE IS NO SCHEDULES FIRE DRILL TODAY, SO IF THERE FIRE ALARMS DO SOUND OFF, THE EXITS ARE HERE. I HAVE ALLOCATED TIME AT THE END TO ANSWER ANY QUESTIONS YOU MAY HAVE, SO I WOULD BE GREATED APPRICIATIVE IF YOU COULD HOLD ALL QUESTIONS UNTIL THE END. THANK YOU. </a:t>
            </a:r>
          </a:p>
        </p:txBody>
      </p:sp>
      <p:sp>
        <p:nvSpPr>
          <p:cNvPr id="4" name="Slide Number Placeholder 3"/>
          <p:cNvSpPr>
            <a:spLocks noGrp="1"/>
          </p:cNvSpPr>
          <p:nvPr>
            <p:ph type="sldNum" sz="quarter" idx="5"/>
          </p:nvPr>
        </p:nvSpPr>
        <p:spPr/>
        <p:txBody>
          <a:bodyPr/>
          <a:lstStyle/>
          <a:p>
            <a:fld id="{614C0FF3-0F97-C346-8AAE-BDB92CCB92F9}" type="slidenum">
              <a:rPr lang="en-US" smtClean="0"/>
              <a:t>1</a:t>
            </a:fld>
            <a:endParaRPr lang="en-US"/>
          </a:p>
        </p:txBody>
      </p:sp>
    </p:spTree>
    <p:extLst>
      <p:ext uri="{BB962C8B-B14F-4D97-AF65-F5344CB8AC3E}">
        <p14:creationId xmlns:p14="http://schemas.microsoft.com/office/powerpoint/2010/main" val="283857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management is something I am sure everyone would love to be a master of. </a:t>
            </a:r>
          </a:p>
          <a:p>
            <a:r>
              <a:rPr lang="en-US" dirty="0"/>
              <a:t>Although it is a lot of the time easier said than done when life stops for no one and things creep up on you or pop up out of no where unexpectedly. </a:t>
            </a:r>
          </a:p>
        </p:txBody>
      </p:sp>
      <p:sp>
        <p:nvSpPr>
          <p:cNvPr id="4" name="Slide Number Placeholder 3"/>
          <p:cNvSpPr>
            <a:spLocks noGrp="1"/>
          </p:cNvSpPr>
          <p:nvPr>
            <p:ph type="sldNum" sz="quarter" idx="5"/>
          </p:nvPr>
        </p:nvSpPr>
        <p:spPr/>
        <p:txBody>
          <a:bodyPr/>
          <a:lstStyle/>
          <a:p>
            <a:fld id="{614C0FF3-0F97-C346-8AAE-BDB92CCB92F9}" type="slidenum">
              <a:rPr lang="en-US" smtClean="0"/>
              <a:t>2</a:t>
            </a:fld>
            <a:endParaRPr lang="en-US"/>
          </a:p>
        </p:txBody>
      </p:sp>
    </p:spTree>
    <p:extLst>
      <p:ext uri="{BB962C8B-B14F-4D97-AF65-F5344CB8AC3E}">
        <p14:creationId xmlns:p14="http://schemas.microsoft.com/office/powerpoint/2010/main" val="918971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when we have so many things going on at once, we feel like we are always busy getting things done although the to do list keeps mounting up or never seems to get smaller. </a:t>
            </a:r>
          </a:p>
          <a:p>
            <a:endParaRPr lang="en-US" dirty="0"/>
          </a:p>
          <a:p>
            <a:r>
              <a:rPr lang="en-US" dirty="0"/>
              <a:t>This is working in an inefficient way and will not give you the results you so desire. </a:t>
            </a:r>
          </a:p>
        </p:txBody>
      </p:sp>
      <p:sp>
        <p:nvSpPr>
          <p:cNvPr id="4" name="Slide Number Placeholder 3"/>
          <p:cNvSpPr>
            <a:spLocks noGrp="1"/>
          </p:cNvSpPr>
          <p:nvPr>
            <p:ph type="sldNum" sz="quarter" idx="5"/>
          </p:nvPr>
        </p:nvSpPr>
        <p:spPr/>
        <p:txBody>
          <a:bodyPr/>
          <a:lstStyle/>
          <a:p>
            <a:fld id="{614C0FF3-0F97-C346-8AAE-BDB92CCB92F9}" type="slidenum">
              <a:rPr lang="en-US" smtClean="0"/>
              <a:t>3</a:t>
            </a:fld>
            <a:endParaRPr lang="en-US"/>
          </a:p>
        </p:txBody>
      </p:sp>
    </p:spTree>
    <p:extLst>
      <p:ext uri="{BB962C8B-B14F-4D97-AF65-F5344CB8AC3E}">
        <p14:creationId xmlns:p14="http://schemas.microsoft.com/office/powerpoint/2010/main" val="3429611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Study one </a:t>
            </a:r>
          </a:p>
          <a:p>
            <a:r>
              <a:rPr lang="en-US" dirty="0"/>
              <a:t>Perfectionism and stress both have a positive effect on procrastination -  Being a perfectionist with added stress is what makes to strive to preform well and to the best if your ability. </a:t>
            </a:r>
          </a:p>
          <a:p>
            <a:r>
              <a:rPr lang="en-US" dirty="0"/>
              <a:t>Attentiveness/Diligence and the faith one has in themselves has shown to have a negative affect of procrastination through stress. </a:t>
            </a:r>
          </a:p>
          <a:p>
            <a:r>
              <a:rPr lang="en-US" dirty="0"/>
              <a:t>Hypothesis = stress in an important factor in the influences of procrastination. </a:t>
            </a:r>
          </a:p>
        </p:txBody>
      </p:sp>
      <p:sp>
        <p:nvSpPr>
          <p:cNvPr id="4" name="Slide Number Placeholder 3"/>
          <p:cNvSpPr>
            <a:spLocks noGrp="1"/>
          </p:cNvSpPr>
          <p:nvPr>
            <p:ph type="sldNum" sz="quarter" idx="5"/>
          </p:nvPr>
        </p:nvSpPr>
        <p:spPr/>
        <p:txBody>
          <a:bodyPr/>
          <a:lstStyle/>
          <a:p>
            <a:fld id="{614C0FF3-0F97-C346-8AAE-BDB92CCB92F9}" type="slidenum">
              <a:rPr lang="en-US" smtClean="0"/>
              <a:t>4</a:t>
            </a:fld>
            <a:endParaRPr lang="en-US"/>
          </a:p>
        </p:txBody>
      </p:sp>
    </p:spTree>
    <p:extLst>
      <p:ext uri="{BB962C8B-B14F-4D97-AF65-F5344CB8AC3E}">
        <p14:creationId xmlns:p14="http://schemas.microsoft.com/office/powerpoint/2010/main" val="2489166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this study looked at university students and how they looked at themselves and how they manage their time, and whether their techniques contributed to high grades or procrastination. </a:t>
            </a:r>
          </a:p>
          <a:p>
            <a:endParaRPr lang="en-US" dirty="0"/>
          </a:p>
          <a:p>
            <a:r>
              <a:rPr lang="en-US" dirty="0"/>
              <a:t>This study shows that time management is more of a complex grasp on reality. And the second finding conforms that many techniques for time management advised by professions and scientists work and are proactive. </a:t>
            </a:r>
          </a:p>
          <a:p>
            <a:endParaRPr lang="en-US" dirty="0"/>
          </a:p>
          <a:p>
            <a:r>
              <a:rPr lang="en-US" dirty="0"/>
              <a:t>Students who believed that they have complete control over their own time believe it is linked to their high performances in their work. </a:t>
            </a:r>
          </a:p>
          <a:p>
            <a:endParaRPr lang="en-US" dirty="0"/>
          </a:p>
        </p:txBody>
      </p:sp>
      <p:sp>
        <p:nvSpPr>
          <p:cNvPr id="4" name="Slide Number Placeholder 3"/>
          <p:cNvSpPr>
            <a:spLocks noGrp="1"/>
          </p:cNvSpPr>
          <p:nvPr>
            <p:ph type="sldNum" sz="quarter" idx="5"/>
          </p:nvPr>
        </p:nvSpPr>
        <p:spPr/>
        <p:txBody>
          <a:bodyPr/>
          <a:lstStyle/>
          <a:p>
            <a:fld id="{614C0FF3-0F97-C346-8AAE-BDB92CCB92F9}" type="slidenum">
              <a:rPr lang="en-US" smtClean="0"/>
              <a:t>5</a:t>
            </a:fld>
            <a:endParaRPr lang="en-US"/>
          </a:p>
        </p:txBody>
      </p:sp>
    </p:spTree>
    <p:extLst>
      <p:ext uri="{BB962C8B-B14F-4D97-AF65-F5344CB8AC3E}">
        <p14:creationId xmlns:p14="http://schemas.microsoft.com/office/powerpoint/2010/main" val="2327282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4C0FF3-0F97-C346-8AAE-BDB92CCB92F9}" type="slidenum">
              <a:rPr lang="en-US" smtClean="0"/>
              <a:t>6</a:t>
            </a:fld>
            <a:endParaRPr lang="en-US"/>
          </a:p>
        </p:txBody>
      </p:sp>
    </p:spTree>
    <p:extLst>
      <p:ext uri="{BB962C8B-B14F-4D97-AF65-F5344CB8AC3E}">
        <p14:creationId xmlns:p14="http://schemas.microsoft.com/office/powerpoint/2010/main" val="3555118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previous work documenting links between procrastination, stress and physical health by examining the potential role of mindfulness in explaining the high stress and poor health reported by procrastinators</a:t>
            </a:r>
            <a:r>
              <a:rPr lang="en-GB" dirty="0">
                <a:effectLst/>
              </a:rPr>
              <a:t> </a:t>
            </a:r>
            <a:endParaRPr lang="en-US" dirty="0"/>
          </a:p>
        </p:txBody>
      </p:sp>
      <p:sp>
        <p:nvSpPr>
          <p:cNvPr id="4" name="Slide Number Placeholder 3"/>
          <p:cNvSpPr>
            <a:spLocks noGrp="1"/>
          </p:cNvSpPr>
          <p:nvPr>
            <p:ph type="sldNum" sz="quarter" idx="5"/>
          </p:nvPr>
        </p:nvSpPr>
        <p:spPr/>
        <p:txBody>
          <a:bodyPr/>
          <a:lstStyle/>
          <a:p>
            <a:fld id="{614C0FF3-0F97-C346-8AAE-BDB92CCB92F9}" type="slidenum">
              <a:rPr lang="en-US" smtClean="0"/>
              <a:t>8</a:t>
            </a:fld>
            <a:endParaRPr lang="en-US"/>
          </a:p>
        </p:txBody>
      </p:sp>
    </p:spTree>
    <p:extLst>
      <p:ext uri="{BB962C8B-B14F-4D97-AF65-F5344CB8AC3E}">
        <p14:creationId xmlns:p14="http://schemas.microsoft.com/office/powerpoint/2010/main" val="266063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5/13/20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5/13/20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5/13/20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5/13/20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79D6D-5853-1A49-A125-24BBE3E64D95}"/>
              </a:ext>
            </a:extLst>
          </p:cNvPr>
          <p:cNvSpPr>
            <a:spLocks noGrp="1"/>
          </p:cNvSpPr>
          <p:nvPr>
            <p:ph type="ctrTitle"/>
          </p:nvPr>
        </p:nvSpPr>
        <p:spPr>
          <a:xfrm>
            <a:off x="1754273" y="1885509"/>
            <a:ext cx="8991600" cy="1239894"/>
          </a:xfrm>
        </p:spPr>
        <p:txBody>
          <a:bodyPr>
            <a:normAutofit fontScale="90000"/>
          </a:bodyPr>
          <a:lstStyle/>
          <a:p>
            <a:r>
              <a:rPr lang="en-US" dirty="0"/>
              <a:t>time management</a:t>
            </a:r>
            <a:br>
              <a:rPr lang="en-US" dirty="0"/>
            </a:br>
            <a:endParaRPr lang="en-US" dirty="0"/>
          </a:p>
        </p:txBody>
      </p:sp>
      <p:sp>
        <p:nvSpPr>
          <p:cNvPr id="3" name="Subtitle 2">
            <a:extLst>
              <a:ext uri="{FF2B5EF4-FFF2-40B4-BE49-F238E27FC236}">
                <a16:creationId xmlns:a16="http://schemas.microsoft.com/office/drawing/2014/main" id="{77825585-6604-8D43-A248-EDF49E7E52F3}"/>
              </a:ext>
            </a:extLst>
          </p:cNvPr>
          <p:cNvSpPr>
            <a:spLocks noGrp="1"/>
          </p:cNvSpPr>
          <p:nvPr>
            <p:ph type="subTitle" idx="1"/>
          </p:nvPr>
        </p:nvSpPr>
        <p:spPr>
          <a:xfrm>
            <a:off x="2695194" y="4352544"/>
            <a:ext cx="6801612" cy="1948408"/>
          </a:xfrm>
        </p:spPr>
        <p:txBody>
          <a:bodyPr>
            <a:normAutofit/>
          </a:bodyPr>
          <a:lstStyle/>
          <a:p>
            <a:r>
              <a:rPr lang="en-US" dirty="0"/>
              <a:t>Rebecca Bevan </a:t>
            </a:r>
          </a:p>
          <a:p>
            <a:r>
              <a:rPr lang="en-US" dirty="0"/>
              <a:t>1808305</a:t>
            </a:r>
          </a:p>
          <a:p>
            <a:r>
              <a:rPr lang="en-US" dirty="0"/>
              <a:t>Academic Study Skills. </a:t>
            </a:r>
          </a:p>
          <a:p>
            <a:r>
              <a:rPr lang="en-US" dirty="0"/>
              <a:t>ECGE4001R</a:t>
            </a:r>
          </a:p>
          <a:p>
            <a:endParaRPr lang="en-US" dirty="0"/>
          </a:p>
        </p:txBody>
      </p:sp>
    </p:spTree>
    <p:extLst>
      <p:ext uri="{BB962C8B-B14F-4D97-AF65-F5344CB8AC3E}">
        <p14:creationId xmlns:p14="http://schemas.microsoft.com/office/powerpoint/2010/main" val="369041993"/>
      </p:ext>
    </p:extLst>
  </p:cSld>
  <p:clrMapOvr>
    <a:masterClrMapping/>
  </p:clrMapOvr>
  <mc:AlternateContent xmlns:mc="http://schemas.openxmlformats.org/markup-compatibility/2006">
    <mc:Choice xmlns:p14="http://schemas.microsoft.com/office/powerpoint/2010/main" Requires="p14">
      <p:transition spd="slow" p14:dur="2000" advTm="46548"/>
    </mc:Choice>
    <mc:Fallback>
      <p:transition spd="slow" advTm="4654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80BF0-73D7-0B4A-90F0-3E545E22E2A6}"/>
              </a:ext>
            </a:extLst>
          </p:cNvPr>
          <p:cNvSpPr>
            <a:spLocks noGrp="1"/>
          </p:cNvSpPr>
          <p:nvPr>
            <p:ph type="title"/>
          </p:nvPr>
        </p:nvSpPr>
        <p:spPr>
          <a:xfrm>
            <a:off x="804672" y="964692"/>
            <a:ext cx="3066937" cy="1188720"/>
          </a:xfrm>
        </p:spPr>
        <p:txBody>
          <a:bodyPr vert="horz" lIns="182880" tIns="182880" rIns="182880" bIns="182880" rtlCol="0" anchor="ctr">
            <a:normAutofit/>
          </a:bodyPr>
          <a:lstStyle/>
          <a:p>
            <a:r>
              <a:rPr lang="en-US" sz="2000" dirty="0"/>
              <a:t>Factors influencing time management</a:t>
            </a:r>
          </a:p>
        </p:txBody>
      </p:sp>
      <p:sp>
        <p:nvSpPr>
          <p:cNvPr id="4" name="Text Placeholder 3">
            <a:extLst>
              <a:ext uri="{FF2B5EF4-FFF2-40B4-BE49-F238E27FC236}">
                <a16:creationId xmlns:a16="http://schemas.microsoft.com/office/drawing/2014/main" id="{37393E64-8D6C-8A4F-AB33-AB3C792F367C}"/>
              </a:ext>
            </a:extLst>
          </p:cNvPr>
          <p:cNvSpPr>
            <a:spLocks noGrp="1"/>
          </p:cNvSpPr>
          <p:nvPr>
            <p:ph type="body" sz="half" idx="2"/>
          </p:nvPr>
        </p:nvSpPr>
        <p:spPr>
          <a:xfrm>
            <a:off x="812386" y="2782388"/>
            <a:ext cx="3063765" cy="3549936"/>
          </a:xfrm>
        </p:spPr>
        <p:txBody>
          <a:bodyPr vert="horz" lIns="91440" tIns="45720" rIns="91440" bIns="45720" rtlCol="0">
            <a:normAutofit/>
          </a:bodyPr>
          <a:lstStyle/>
          <a:p>
            <a:pPr indent="-228600" algn="l">
              <a:lnSpc>
                <a:spcPct val="90000"/>
              </a:lnSpc>
              <a:buFont typeface="Arial" panose="020B0604020202020204" pitchFamily="34" charset="0"/>
              <a:buChar char="•"/>
            </a:pPr>
            <a:r>
              <a:rPr lang="en-US" sz="1300" b="1" u="sng" dirty="0">
                <a:solidFill>
                  <a:schemeClr val="tx1">
                    <a:lumMod val="85000"/>
                    <a:lumOff val="15000"/>
                  </a:schemeClr>
                </a:solidFill>
              </a:rPr>
              <a:t>Internal Factors; </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Poor self Discipline </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Poor mental well-being</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Mental capacity to understand.</a:t>
            </a:r>
          </a:p>
          <a:p>
            <a:pPr indent="-228600" algn="l">
              <a:lnSpc>
                <a:spcPct val="90000"/>
              </a:lnSpc>
              <a:buFont typeface="Arial" panose="020B0604020202020204" pitchFamily="34" charset="0"/>
              <a:buChar char="•"/>
            </a:pPr>
            <a:endParaRPr lang="en-US" sz="1300" dirty="0">
              <a:solidFill>
                <a:schemeClr val="tx1">
                  <a:lumMod val="85000"/>
                  <a:lumOff val="15000"/>
                </a:schemeClr>
              </a:solidFill>
            </a:endParaRPr>
          </a:p>
          <a:p>
            <a:pPr indent="-228600" algn="l">
              <a:lnSpc>
                <a:spcPct val="90000"/>
              </a:lnSpc>
              <a:buFont typeface="Arial" panose="020B0604020202020204" pitchFamily="34" charset="0"/>
              <a:buChar char="•"/>
            </a:pPr>
            <a:r>
              <a:rPr lang="en-US" sz="1300" b="1" u="sng" dirty="0">
                <a:solidFill>
                  <a:schemeClr val="tx1">
                    <a:lumMod val="85000"/>
                    <a:lumOff val="15000"/>
                  </a:schemeClr>
                </a:solidFill>
              </a:rPr>
              <a:t>External Factors;</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Unexpected hurdles – financial problems, family problems. </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Work/Life balance</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Burning the candle both ends. </a:t>
            </a:r>
          </a:p>
          <a:p>
            <a:pPr indent="-228600" algn="l">
              <a:lnSpc>
                <a:spcPct val="90000"/>
              </a:lnSpc>
              <a:buFont typeface="Arial" panose="020B0604020202020204" pitchFamily="34" charset="0"/>
              <a:buChar char="•"/>
            </a:pPr>
            <a:r>
              <a:rPr lang="en-US" sz="1300" dirty="0">
                <a:solidFill>
                  <a:schemeClr val="tx1">
                    <a:lumMod val="85000"/>
                    <a:lumOff val="15000"/>
                  </a:schemeClr>
                </a:solidFill>
              </a:rPr>
              <a:t>Procrastination. </a:t>
            </a:r>
          </a:p>
        </p:txBody>
      </p:sp>
      <p:sp>
        <p:nvSpPr>
          <p:cNvPr id="17" name="Rectangle 16">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114BE0-F27F-084A-A744-31CCCF84AAE2}"/>
              </a:ext>
            </a:extLst>
          </p:cNvPr>
          <p:cNvPicPr>
            <a:picLocks noChangeAspect="1"/>
          </p:cNvPicPr>
          <p:nvPr/>
        </p:nvPicPr>
        <p:blipFill>
          <a:blip r:embed="rId3"/>
          <a:stretch>
            <a:fillRect/>
          </a:stretch>
        </p:blipFill>
        <p:spPr>
          <a:xfrm>
            <a:off x="4823366" y="1660369"/>
            <a:ext cx="6234791" cy="3549600"/>
          </a:xfrm>
          <a:prstGeom prst="rect">
            <a:avLst/>
          </a:prstGeom>
        </p:spPr>
      </p:pic>
    </p:spTree>
    <p:extLst>
      <p:ext uri="{BB962C8B-B14F-4D97-AF65-F5344CB8AC3E}">
        <p14:creationId xmlns:p14="http://schemas.microsoft.com/office/powerpoint/2010/main" val="1950891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2A092-0DA0-9E46-BFD7-6B975971E0CA}"/>
              </a:ext>
            </a:extLst>
          </p:cNvPr>
          <p:cNvSpPr>
            <a:spLocks noGrp="1"/>
          </p:cNvSpPr>
          <p:nvPr>
            <p:ph type="title"/>
          </p:nvPr>
        </p:nvSpPr>
        <p:spPr>
          <a:xfrm>
            <a:off x="969265" y="543297"/>
            <a:ext cx="4486656" cy="1141497"/>
          </a:xfrm>
        </p:spPr>
        <p:txBody>
          <a:bodyPr/>
          <a:lstStyle/>
          <a:p>
            <a:r>
              <a:rPr lang="en-US" dirty="0"/>
              <a:t>The management of your time. </a:t>
            </a:r>
          </a:p>
        </p:txBody>
      </p:sp>
      <p:sp>
        <p:nvSpPr>
          <p:cNvPr id="3" name="Content Placeholder 2">
            <a:extLst>
              <a:ext uri="{FF2B5EF4-FFF2-40B4-BE49-F238E27FC236}">
                <a16:creationId xmlns:a16="http://schemas.microsoft.com/office/drawing/2014/main" id="{14F0AAA9-1566-954D-B83F-CB4B4F6B9EEE}"/>
              </a:ext>
            </a:extLst>
          </p:cNvPr>
          <p:cNvSpPr>
            <a:spLocks noGrp="1"/>
          </p:cNvSpPr>
          <p:nvPr>
            <p:ph idx="1"/>
          </p:nvPr>
        </p:nvSpPr>
        <p:spPr/>
        <p:txBody>
          <a:bodyPr/>
          <a:lstStyle/>
          <a:p>
            <a:r>
              <a:rPr lang="en-US" dirty="0"/>
              <a:t>Being busy and being efficient is not the same thing. </a:t>
            </a:r>
          </a:p>
          <a:p>
            <a:r>
              <a:rPr lang="en-US" dirty="0"/>
              <a:t>Time management is the organization of how to spread your time effectively between different activities.  </a:t>
            </a:r>
          </a:p>
          <a:p>
            <a:r>
              <a:rPr lang="en-US" dirty="0"/>
              <a:t>Shift of focus between activities to obtain results. </a:t>
            </a:r>
          </a:p>
        </p:txBody>
      </p:sp>
      <p:sp>
        <p:nvSpPr>
          <p:cNvPr id="4" name="Text Placeholder 3">
            <a:extLst>
              <a:ext uri="{FF2B5EF4-FFF2-40B4-BE49-F238E27FC236}">
                <a16:creationId xmlns:a16="http://schemas.microsoft.com/office/drawing/2014/main" id="{9E431687-200D-2844-B71D-0B9C328796A2}"/>
              </a:ext>
            </a:extLst>
          </p:cNvPr>
          <p:cNvSpPr>
            <a:spLocks noGrp="1"/>
          </p:cNvSpPr>
          <p:nvPr>
            <p:ph type="body" sz="half" idx="2"/>
          </p:nvPr>
        </p:nvSpPr>
        <p:spPr>
          <a:xfrm>
            <a:off x="522513" y="1933303"/>
            <a:ext cx="5042263" cy="3879668"/>
          </a:xfrm>
        </p:spPr>
        <p:txBody>
          <a:bodyPr/>
          <a:lstStyle/>
          <a:p>
            <a:endParaRPr lang="en-US" dirty="0"/>
          </a:p>
          <a:p>
            <a:r>
              <a:rPr lang="en-US" dirty="0"/>
              <a:t>When you are consciously aware of how much time you are spending on specific activities, and you work this to your advantage to get the most efficient  work with high productivity, you are managing you time, and doing it well. </a:t>
            </a:r>
          </a:p>
          <a:p>
            <a:r>
              <a:rPr lang="en-US" dirty="0"/>
              <a:t>Good time management is a tool to help you to achieve more in a shorter space of time. </a:t>
            </a:r>
          </a:p>
          <a:p>
            <a:r>
              <a:rPr lang="en-US" dirty="0"/>
              <a:t>This is return leads to more free time to spend on other activities such as hobbies. </a:t>
            </a:r>
          </a:p>
        </p:txBody>
      </p:sp>
      <p:pic>
        <p:nvPicPr>
          <p:cNvPr id="5" name="Picture 4">
            <a:extLst>
              <a:ext uri="{FF2B5EF4-FFF2-40B4-BE49-F238E27FC236}">
                <a16:creationId xmlns:a16="http://schemas.microsoft.com/office/drawing/2014/main" id="{EA74802D-FE7A-A948-9CBB-15F01379937D}"/>
              </a:ext>
            </a:extLst>
          </p:cNvPr>
          <p:cNvPicPr>
            <a:picLocks noChangeAspect="1"/>
          </p:cNvPicPr>
          <p:nvPr/>
        </p:nvPicPr>
        <p:blipFill>
          <a:blip r:embed="rId3"/>
          <a:stretch>
            <a:fillRect/>
          </a:stretch>
        </p:blipFill>
        <p:spPr>
          <a:xfrm>
            <a:off x="6580691" y="3362880"/>
            <a:ext cx="5202006" cy="2450091"/>
          </a:xfrm>
          <a:prstGeom prst="rect">
            <a:avLst/>
          </a:prstGeom>
        </p:spPr>
      </p:pic>
    </p:spTree>
    <p:extLst>
      <p:ext uri="{BB962C8B-B14F-4D97-AF65-F5344CB8AC3E}">
        <p14:creationId xmlns:p14="http://schemas.microsoft.com/office/powerpoint/2010/main" val="4272309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0ED1A-D51F-894F-A97F-9E182E9EEFB1}"/>
              </a:ext>
            </a:extLst>
          </p:cNvPr>
          <p:cNvSpPr>
            <a:spLocks noGrp="1"/>
          </p:cNvSpPr>
          <p:nvPr>
            <p:ph type="title"/>
          </p:nvPr>
        </p:nvSpPr>
        <p:spPr>
          <a:xfrm>
            <a:off x="1336548" y="233923"/>
            <a:ext cx="4486656" cy="1141497"/>
          </a:xfrm>
        </p:spPr>
        <p:txBody>
          <a:bodyPr/>
          <a:lstStyle/>
          <a:p>
            <a:r>
              <a:rPr lang="en-US" dirty="0"/>
              <a:t>Always on the go?</a:t>
            </a:r>
          </a:p>
        </p:txBody>
      </p:sp>
      <p:sp>
        <p:nvSpPr>
          <p:cNvPr id="3" name="Content Placeholder 2">
            <a:extLst>
              <a:ext uri="{FF2B5EF4-FFF2-40B4-BE49-F238E27FC236}">
                <a16:creationId xmlns:a16="http://schemas.microsoft.com/office/drawing/2014/main" id="{9DC1627A-F2D5-8240-B939-872B1A29DE2D}"/>
              </a:ext>
            </a:extLst>
          </p:cNvPr>
          <p:cNvSpPr>
            <a:spLocks noGrp="1"/>
          </p:cNvSpPr>
          <p:nvPr>
            <p:ph idx="1"/>
          </p:nvPr>
        </p:nvSpPr>
        <p:spPr>
          <a:xfrm>
            <a:off x="6736080" y="691123"/>
            <a:ext cx="4815840" cy="6166877"/>
          </a:xfrm>
        </p:spPr>
        <p:txBody>
          <a:bodyPr>
            <a:normAutofit lnSpcReduction="10000"/>
          </a:bodyPr>
          <a:lstStyle/>
          <a:p>
            <a:r>
              <a:rPr lang="en-US" b="1" dirty="0"/>
              <a:t>Work and Stress studies; </a:t>
            </a:r>
          </a:p>
          <a:p>
            <a:r>
              <a:rPr lang="en-US" dirty="0"/>
              <a:t>A 2003 study </a:t>
            </a:r>
            <a:r>
              <a:rPr lang="en-US" i="1" dirty="0">
                <a:solidFill>
                  <a:srgbClr val="FF0000"/>
                </a:solidFill>
              </a:rPr>
              <a:t>The Relationship of perfectionism, self-efficacy, conscientiousness and stress with procrastination </a:t>
            </a:r>
            <a:r>
              <a:rPr lang="en-US" dirty="0"/>
              <a:t>was published in the International Journal and Behavioral Sciences by </a:t>
            </a:r>
            <a:r>
              <a:rPr lang="en-US" dirty="0" err="1"/>
              <a:t>Hajloo</a:t>
            </a:r>
            <a:r>
              <a:rPr lang="en-US" dirty="0"/>
              <a:t>, N. </a:t>
            </a:r>
          </a:p>
          <a:p>
            <a:r>
              <a:rPr lang="en-US" dirty="0"/>
              <a:t>This study showed that stress is an important determinant of procrastination tendencies.  </a:t>
            </a:r>
          </a:p>
          <a:p>
            <a:r>
              <a:rPr lang="en-US" dirty="0"/>
              <a:t>The study looked at positive and negative factors contributing to procrastination. </a:t>
            </a:r>
          </a:p>
          <a:p>
            <a:r>
              <a:rPr lang="en-US" dirty="0"/>
              <a:t>The study concludes that stress mediates the relationship and the belief in oneself to achieve goals to the quality standard which is desired through perfectionism with procrastination. </a:t>
            </a:r>
          </a:p>
          <a:p>
            <a:r>
              <a:rPr lang="en-GB" dirty="0" err="1"/>
              <a:t>Hajloo</a:t>
            </a:r>
            <a:r>
              <a:rPr lang="en-GB" dirty="0"/>
              <a:t>, N. (2003). The relationship of perfectionism, self-efficacy, conscientiousness and stress with procrastination. </a:t>
            </a:r>
            <a:r>
              <a:rPr lang="en-GB" i="1" dirty="0"/>
              <a:t>International Journal and Behavioural Sciences, 6</a:t>
            </a:r>
            <a:r>
              <a:rPr lang="en-GB" dirty="0"/>
              <a:t>(4), 307-314. </a:t>
            </a:r>
            <a:r>
              <a:rPr lang="en-US" dirty="0"/>
              <a:t> </a:t>
            </a:r>
          </a:p>
        </p:txBody>
      </p:sp>
      <p:sp>
        <p:nvSpPr>
          <p:cNvPr id="4" name="Text Placeholder 3">
            <a:extLst>
              <a:ext uri="{FF2B5EF4-FFF2-40B4-BE49-F238E27FC236}">
                <a16:creationId xmlns:a16="http://schemas.microsoft.com/office/drawing/2014/main" id="{DC0B4B92-8BB7-9948-93FB-24CCE99DAD48}"/>
              </a:ext>
            </a:extLst>
          </p:cNvPr>
          <p:cNvSpPr>
            <a:spLocks noGrp="1"/>
          </p:cNvSpPr>
          <p:nvPr>
            <p:ph type="body" sz="half" idx="2"/>
          </p:nvPr>
        </p:nvSpPr>
        <p:spPr>
          <a:xfrm>
            <a:off x="819149" y="1847850"/>
            <a:ext cx="4815839" cy="4205478"/>
          </a:xfrm>
        </p:spPr>
        <p:txBody>
          <a:bodyPr/>
          <a:lstStyle/>
          <a:p>
            <a:r>
              <a:rPr lang="en-US" dirty="0"/>
              <a:t>Or does it feel that way sometimes?</a:t>
            </a:r>
          </a:p>
          <a:p>
            <a:r>
              <a:rPr lang="en-US" dirty="0"/>
              <a:t>Busy with family?</a:t>
            </a:r>
          </a:p>
          <a:p>
            <a:r>
              <a:rPr lang="en-US" dirty="0"/>
              <a:t>Busy working enough hours to make ends meet?</a:t>
            </a:r>
          </a:p>
          <a:p>
            <a:r>
              <a:rPr lang="en-US" dirty="0"/>
              <a:t>Unexpected financial struggles? </a:t>
            </a:r>
          </a:p>
          <a:p>
            <a:r>
              <a:rPr lang="en-US" dirty="0"/>
              <a:t>Mounting up deadlines? </a:t>
            </a:r>
          </a:p>
          <a:p>
            <a:r>
              <a:rPr lang="en-US" dirty="0"/>
              <a:t>Burning the candle at both ends?</a:t>
            </a:r>
          </a:p>
          <a:p>
            <a:r>
              <a:rPr lang="en-US" dirty="0"/>
              <a:t>Procrastination?</a:t>
            </a:r>
          </a:p>
          <a:p>
            <a:r>
              <a:rPr lang="en-US" dirty="0"/>
              <a:t>Work / Life / Social balance? </a:t>
            </a:r>
          </a:p>
          <a:p>
            <a:endParaRPr lang="en-US" dirty="0"/>
          </a:p>
          <a:p>
            <a:r>
              <a:rPr lang="en-US" dirty="0"/>
              <a:t>These are just some things to juggle which could make you feel like you’ve got a never-ending to-do list. </a:t>
            </a:r>
          </a:p>
        </p:txBody>
      </p:sp>
    </p:spTree>
    <p:extLst>
      <p:ext uri="{BB962C8B-B14F-4D97-AF65-F5344CB8AC3E}">
        <p14:creationId xmlns:p14="http://schemas.microsoft.com/office/powerpoint/2010/main" val="4267361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123AF-6B82-BC4E-8B20-DF22C64E1FA7}"/>
              </a:ext>
            </a:extLst>
          </p:cNvPr>
          <p:cNvSpPr>
            <a:spLocks noGrp="1"/>
          </p:cNvSpPr>
          <p:nvPr>
            <p:ph type="title"/>
          </p:nvPr>
        </p:nvSpPr>
        <p:spPr>
          <a:xfrm>
            <a:off x="332231" y="362389"/>
            <a:ext cx="5740683" cy="1424489"/>
          </a:xfrm>
          <a:solidFill>
            <a:srgbClr val="FFFFFF"/>
          </a:solidFill>
          <a:ln>
            <a:solidFill>
              <a:srgbClr val="404040"/>
            </a:solidFill>
          </a:ln>
        </p:spPr>
        <p:txBody>
          <a:bodyPr vert="horz" lIns="182880" tIns="182880" rIns="182880" bIns="182880" rtlCol="0" anchor="ctr">
            <a:normAutofit/>
          </a:bodyPr>
          <a:lstStyle/>
          <a:p>
            <a:r>
              <a:rPr lang="en-US" sz="2800" dirty="0"/>
              <a:t>Work and stress studies</a:t>
            </a:r>
          </a:p>
        </p:txBody>
      </p:sp>
      <p:sp>
        <p:nvSpPr>
          <p:cNvPr id="4" name="Text Placeholder 3">
            <a:extLst>
              <a:ext uri="{FF2B5EF4-FFF2-40B4-BE49-F238E27FC236}">
                <a16:creationId xmlns:a16="http://schemas.microsoft.com/office/drawing/2014/main" id="{BBD95B2D-D6F2-9B43-AA24-52660468E2C5}"/>
              </a:ext>
            </a:extLst>
          </p:cNvPr>
          <p:cNvSpPr>
            <a:spLocks noGrp="1"/>
          </p:cNvSpPr>
          <p:nvPr>
            <p:ph type="body" sz="half" idx="2"/>
          </p:nvPr>
        </p:nvSpPr>
        <p:spPr>
          <a:xfrm>
            <a:off x="332231" y="2011680"/>
            <a:ext cx="5626609" cy="4053839"/>
          </a:xfrm>
        </p:spPr>
        <p:txBody>
          <a:bodyPr vert="horz" lIns="91440" tIns="45720" rIns="91440" bIns="45720" rtlCol="0">
            <a:normAutofit fontScale="92500" lnSpcReduction="20000"/>
          </a:bodyPr>
          <a:lstStyle/>
          <a:p>
            <a:pPr indent="-228600" algn="l">
              <a:lnSpc>
                <a:spcPct val="90000"/>
              </a:lnSpc>
              <a:buFont typeface="Arial" panose="020B0604020202020204" pitchFamily="34" charset="0"/>
              <a:buChar char="•"/>
            </a:pPr>
            <a:r>
              <a:rPr lang="en-US" sz="1600" dirty="0"/>
              <a:t>Another work stress study is that of Britton, B. K. &amp; </a:t>
            </a:r>
            <a:r>
              <a:rPr lang="en-US" sz="1600" dirty="0" err="1"/>
              <a:t>Tesser</a:t>
            </a:r>
            <a:r>
              <a:rPr lang="en-US" sz="1600" dirty="0"/>
              <a:t>, A. in 1991, </a:t>
            </a:r>
            <a:r>
              <a:rPr lang="en-US" sz="1600" i="1" dirty="0"/>
              <a:t>Collage students’ time management: correlation with academic performance and stress</a:t>
            </a:r>
            <a:r>
              <a:rPr lang="en-US" sz="1600" dirty="0"/>
              <a:t>. </a:t>
            </a:r>
          </a:p>
          <a:p>
            <a:pPr indent="-228600" algn="l">
              <a:lnSpc>
                <a:spcPct val="90000"/>
              </a:lnSpc>
              <a:buFont typeface="Arial" panose="020B0604020202020204" pitchFamily="34" charset="0"/>
              <a:buChar char="•"/>
            </a:pPr>
            <a:r>
              <a:rPr lang="en-US" sz="1600" dirty="0"/>
              <a:t>This study involved  one hundred and sixty-five collage students and how they perceived their own relationship with time management behaviors, perception of self and performance, attitudes and stresses.</a:t>
            </a:r>
          </a:p>
          <a:p>
            <a:pPr indent="-228600" algn="l">
              <a:lnSpc>
                <a:spcPct val="90000"/>
              </a:lnSpc>
              <a:buFont typeface="Arial" panose="020B0604020202020204" pitchFamily="34" charset="0"/>
              <a:buChar char="•"/>
            </a:pPr>
            <a:r>
              <a:rPr lang="en-US" sz="1600" dirty="0"/>
              <a:t>2 major findings came to light through the results of this study – </a:t>
            </a:r>
          </a:p>
          <a:p>
            <a:pPr indent="-228600" algn="l">
              <a:lnSpc>
                <a:spcPct val="90000"/>
              </a:lnSpc>
              <a:buFont typeface="Arial" panose="020B0604020202020204" pitchFamily="34" charset="0"/>
              <a:buChar char="•"/>
            </a:pPr>
            <a:r>
              <a:rPr lang="en-US" sz="1600" dirty="0"/>
              <a:t>The first is that the dynamics of time management are more complex than initially perceived.  The second finding confirms current advice on time management skills to be proactive. </a:t>
            </a:r>
          </a:p>
          <a:p>
            <a:pPr indent="-228600" algn="l">
              <a:lnSpc>
                <a:spcPct val="90000"/>
              </a:lnSpc>
              <a:buFont typeface="Arial" panose="020B0604020202020204" pitchFamily="34" charset="0"/>
              <a:buChar char="•"/>
            </a:pPr>
            <a:r>
              <a:rPr lang="en-US" sz="1600" dirty="0"/>
              <a:t>Perceived control of time is an independent factor which students reported to have, believed this is linked to their consistent high performance and reported having a greater work life balance and satisfaction. </a:t>
            </a:r>
          </a:p>
          <a:p>
            <a:pPr indent="-228600" algn="l">
              <a:lnSpc>
                <a:spcPct val="90000"/>
              </a:lnSpc>
              <a:buFont typeface="Arial" panose="020B0604020202020204" pitchFamily="34" charset="0"/>
              <a:buChar char="•"/>
            </a:pPr>
            <a:r>
              <a:rPr lang="en-US" sz="1600" dirty="0"/>
              <a:t>In turn this also came with less work overload, fewer work-related stresses and tensions. </a:t>
            </a:r>
          </a:p>
          <a:p>
            <a:pPr indent="-228600" algn="l">
              <a:lnSpc>
                <a:spcPct val="90000"/>
              </a:lnSpc>
              <a:buFont typeface="Arial" panose="020B0604020202020204" pitchFamily="34" charset="0"/>
              <a:buChar char="•"/>
            </a:pPr>
            <a:r>
              <a:rPr lang="en-US" sz="1600" dirty="0">
                <a:solidFill>
                  <a:srgbClr val="FF0000"/>
                </a:solidFill>
              </a:rPr>
              <a:t>Britton, B. K., &amp; </a:t>
            </a:r>
            <a:r>
              <a:rPr lang="en-US" sz="1600" dirty="0" err="1">
                <a:solidFill>
                  <a:srgbClr val="FF0000"/>
                </a:solidFill>
              </a:rPr>
              <a:t>Tesser</a:t>
            </a:r>
            <a:r>
              <a:rPr lang="en-US" sz="1600" dirty="0">
                <a:solidFill>
                  <a:srgbClr val="FF0000"/>
                </a:solidFill>
              </a:rPr>
              <a:t>, A. (1991). Effects of time-management practices on college grades. </a:t>
            </a:r>
            <a:r>
              <a:rPr lang="en-US" sz="1600" i="1" dirty="0">
                <a:solidFill>
                  <a:srgbClr val="FF0000"/>
                </a:solidFill>
              </a:rPr>
              <a:t>Journal of educational psychology, 83</a:t>
            </a:r>
            <a:r>
              <a:rPr lang="en-US" sz="1600" dirty="0">
                <a:solidFill>
                  <a:srgbClr val="FF0000"/>
                </a:solidFill>
              </a:rPr>
              <a:t>(3), 405</a:t>
            </a:r>
            <a:r>
              <a:rPr lang="en-US" sz="1600" dirty="0"/>
              <a:t>.</a:t>
            </a:r>
          </a:p>
          <a:p>
            <a:pPr indent="-228600" algn="l">
              <a:lnSpc>
                <a:spcPct val="90000"/>
              </a:lnSpc>
              <a:buFont typeface="Arial" panose="020B0604020202020204" pitchFamily="34" charset="0"/>
              <a:buChar char="•"/>
            </a:pPr>
            <a:endParaRPr lang="en-US" sz="1200" dirty="0"/>
          </a:p>
          <a:p>
            <a:pPr indent="-228600" algn="l">
              <a:lnSpc>
                <a:spcPct val="90000"/>
              </a:lnSpc>
              <a:buFont typeface="Arial" panose="020B0604020202020204" pitchFamily="34" charset="0"/>
              <a:buChar char="•"/>
            </a:pPr>
            <a:endParaRPr lang="en-US" sz="1200" dirty="0"/>
          </a:p>
          <a:p>
            <a:pPr indent="-228600" algn="l">
              <a:lnSpc>
                <a:spcPct val="90000"/>
              </a:lnSpc>
              <a:buFont typeface="Arial" panose="020B0604020202020204" pitchFamily="34" charset="0"/>
              <a:buChar char="•"/>
            </a:pPr>
            <a:endParaRPr lang="en-US" sz="900" dirty="0"/>
          </a:p>
        </p:txBody>
      </p:sp>
      <p:sp>
        <p:nvSpPr>
          <p:cNvPr id="33" name="Rectangle 3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erson using a computer&#10;&#10;Description automatically generated">
            <a:extLst>
              <a:ext uri="{FF2B5EF4-FFF2-40B4-BE49-F238E27FC236}">
                <a16:creationId xmlns:a16="http://schemas.microsoft.com/office/drawing/2014/main" id="{2DE3EC2D-E556-2741-9B23-7CC5E2972846}"/>
              </a:ext>
            </a:extLst>
          </p:cNvPr>
          <p:cNvPicPr>
            <a:picLocks noGrp="1" noChangeAspect="1"/>
          </p:cNvPicPr>
          <p:nvPr>
            <p:ph idx="1"/>
          </p:nvPr>
        </p:nvPicPr>
        <p:blipFill>
          <a:blip r:embed="rId3"/>
          <a:stretch>
            <a:fillRect/>
          </a:stretch>
        </p:blipFill>
        <p:spPr>
          <a:xfrm>
            <a:off x="7064692" y="1786879"/>
            <a:ext cx="4159568" cy="2967572"/>
          </a:xfrm>
          <a:prstGeom prst="rect">
            <a:avLst/>
          </a:prstGeom>
        </p:spPr>
      </p:pic>
    </p:spTree>
    <p:extLst>
      <p:ext uri="{BB962C8B-B14F-4D97-AF65-F5344CB8AC3E}">
        <p14:creationId xmlns:p14="http://schemas.microsoft.com/office/powerpoint/2010/main" val="420959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3BA3-8729-384D-8331-BF388E9BE229}"/>
              </a:ext>
            </a:extLst>
          </p:cNvPr>
          <p:cNvSpPr>
            <a:spLocks noGrp="1"/>
          </p:cNvSpPr>
          <p:nvPr>
            <p:ph type="title"/>
          </p:nvPr>
        </p:nvSpPr>
        <p:spPr/>
        <p:txBody>
          <a:bodyPr/>
          <a:lstStyle/>
          <a:p>
            <a:r>
              <a:rPr lang="en-US" dirty="0"/>
              <a:t>Bad time management practice</a:t>
            </a:r>
          </a:p>
        </p:txBody>
      </p:sp>
      <p:sp>
        <p:nvSpPr>
          <p:cNvPr id="3" name="Content Placeholder 2">
            <a:extLst>
              <a:ext uri="{FF2B5EF4-FFF2-40B4-BE49-F238E27FC236}">
                <a16:creationId xmlns:a16="http://schemas.microsoft.com/office/drawing/2014/main" id="{4D4DB9C7-1D10-AB42-8343-C1B82F351A43}"/>
              </a:ext>
            </a:extLst>
          </p:cNvPr>
          <p:cNvSpPr>
            <a:spLocks noGrp="1"/>
          </p:cNvSpPr>
          <p:nvPr>
            <p:ph idx="1"/>
          </p:nvPr>
        </p:nvSpPr>
        <p:spPr/>
        <p:txBody>
          <a:bodyPr/>
          <a:lstStyle/>
          <a:p>
            <a:r>
              <a:rPr lang="en-US" dirty="0"/>
              <a:t>Leaving work until the very last minuet.</a:t>
            </a:r>
          </a:p>
          <a:p>
            <a:endParaRPr lang="en-US" dirty="0"/>
          </a:p>
          <a:p>
            <a:r>
              <a:rPr lang="en-US" dirty="0"/>
              <a:t>Not taking down or absorbing the information required to complete tasks to a good standard.</a:t>
            </a:r>
          </a:p>
          <a:p>
            <a:endParaRPr lang="en-US" dirty="0"/>
          </a:p>
          <a:p>
            <a:r>
              <a:rPr lang="en-US" dirty="0"/>
              <a:t>Not maintaining awareness of deadline dates.</a:t>
            </a:r>
          </a:p>
          <a:p>
            <a:endParaRPr lang="en-US" dirty="0"/>
          </a:p>
          <a:p>
            <a:r>
              <a:rPr lang="en-US" dirty="0"/>
              <a:t>Telling yourself you will do it later or tomorrow. </a:t>
            </a:r>
          </a:p>
          <a:p>
            <a:endParaRPr lang="en-US" dirty="0"/>
          </a:p>
          <a:p>
            <a:r>
              <a:rPr lang="en-US" dirty="0"/>
              <a:t>Procrastination. </a:t>
            </a:r>
          </a:p>
          <a:p>
            <a:endParaRPr lang="en-US" dirty="0"/>
          </a:p>
          <a:p>
            <a:endParaRPr lang="en-US" dirty="0"/>
          </a:p>
        </p:txBody>
      </p:sp>
      <p:sp>
        <p:nvSpPr>
          <p:cNvPr id="4" name="Text Placeholder 3">
            <a:extLst>
              <a:ext uri="{FF2B5EF4-FFF2-40B4-BE49-F238E27FC236}">
                <a16:creationId xmlns:a16="http://schemas.microsoft.com/office/drawing/2014/main" id="{D86A55B4-4C0B-E542-93D2-6B00E2B93F02}"/>
              </a:ext>
            </a:extLst>
          </p:cNvPr>
          <p:cNvSpPr>
            <a:spLocks noGrp="1"/>
          </p:cNvSpPr>
          <p:nvPr>
            <p:ph type="body" sz="half" idx="2"/>
          </p:nvPr>
        </p:nvSpPr>
        <p:spPr/>
        <p:txBody>
          <a:bodyPr>
            <a:normAutofit/>
          </a:bodyPr>
          <a:lstStyle/>
          <a:p>
            <a:r>
              <a:rPr lang="en-US" sz="1600" dirty="0"/>
              <a:t>We are going to look at the Do’s and Do Not’s for good time management.</a:t>
            </a:r>
          </a:p>
          <a:p>
            <a:r>
              <a:rPr lang="en-US" sz="1600" dirty="0"/>
              <a:t>In return boost productivity results and reduce stress levels. </a:t>
            </a:r>
          </a:p>
        </p:txBody>
      </p:sp>
    </p:spTree>
    <p:extLst>
      <p:ext uri="{BB962C8B-B14F-4D97-AF65-F5344CB8AC3E}">
        <p14:creationId xmlns:p14="http://schemas.microsoft.com/office/powerpoint/2010/main" val="1934693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D545-567A-D347-A045-23B5FAFB9E3E}"/>
              </a:ext>
            </a:extLst>
          </p:cNvPr>
          <p:cNvSpPr>
            <a:spLocks noGrp="1"/>
          </p:cNvSpPr>
          <p:nvPr>
            <p:ph type="ctrTitle"/>
          </p:nvPr>
        </p:nvSpPr>
        <p:spPr>
          <a:xfrm>
            <a:off x="771525" y="600296"/>
            <a:ext cx="3629025" cy="1828579"/>
          </a:xfrm>
          <a:noFill/>
          <a:ln>
            <a:noFill/>
          </a:ln>
        </p:spPr>
        <p:txBody>
          <a:bodyPr>
            <a:normAutofit/>
          </a:bodyPr>
          <a:lstStyle/>
          <a:p>
            <a:pPr algn="l"/>
            <a:r>
              <a:rPr lang="en-US" sz="4000" dirty="0">
                <a:solidFill>
                  <a:schemeClr val="tx1">
                    <a:lumMod val="65000"/>
                    <a:lumOff val="35000"/>
                  </a:schemeClr>
                </a:solidFill>
              </a:rPr>
              <a:t>What can we do?</a:t>
            </a:r>
          </a:p>
        </p:txBody>
      </p:sp>
      <p:sp>
        <p:nvSpPr>
          <p:cNvPr id="3" name="Subtitle 2">
            <a:extLst>
              <a:ext uri="{FF2B5EF4-FFF2-40B4-BE49-F238E27FC236}">
                <a16:creationId xmlns:a16="http://schemas.microsoft.com/office/drawing/2014/main" id="{7331D7EC-984E-7D43-9A02-6C70E5E8890F}"/>
              </a:ext>
            </a:extLst>
          </p:cNvPr>
          <p:cNvSpPr>
            <a:spLocks noGrp="1"/>
          </p:cNvSpPr>
          <p:nvPr>
            <p:ph type="subTitle" idx="1"/>
          </p:nvPr>
        </p:nvSpPr>
        <p:spPr>
          <a:xfrm>
            <a:off x="4629150" y="1028700"/>
            <a:ext cx="6791325" cy="5143500"/>
          </a:xfrm>
          <a:solidFill>
            <a:schemeClr val="accent2"/>
          </a:solidFill>
          <a:ln w="190500" cap="sq" cmpd="thinThick">
            <a:solidFill>
              <a:schemeClr val="accent2"/>
            </a:solidFill>
            <a:miter lim="800000"/>
          </a:ln>
        </p:spPr>
        <p:txBody>
          <a:bodyPr wrap="square" anchor="ctr">
            <a:normAutofit/>
          </a:bodyPr>
          <a:lstStyle/>
          <a:p>
            <a:endParaRPr lang="en-US" sz="1800" dirty="0"/>
          </a:p>
          <a:p>
            <a:r>
              <a:rPr lang="en-US" sz="1800" dirty="0"/>
              <a:t>Write down all deadlines you are aware you have, and organize into in order of due date, in a clear and easily readable format. </a:t>
            </a:r>
          </a:p>
          <a:p>
            <a:r>
              <a:rPr lang="en-US" sz="1800" dirty="0"/>
              <a:t>When going to class maintain the mindset that you are willing and open to learning. </a:t>
            </a:r>
          </a:p>
          <a:p>
            <a:r>
              <a:rPr lang="en-US" sz="1800" dirty="0"/>
              <a:t>Optimize your attention capacity by removing all distractions, for example turn off mobile phone or reframe from web browsing. Instead take notes.</a:t>
            </a:r>
          </a:p>
          <a:p>
            <a:r>
              <a:rPr lang="en-US" sz="1800" dirty="0"/>
              <a:t>Schedule time into your daily or weekly routine dedicated to your work and studies. Be realistic with this, if you expect too much from yourself you will self sabotage. </a:t>
            </a:r>
          </a:p>
          <a:p>
            <a:r>
              <a:rPr lang="en-US" sz="1800" dirty="0"/>
              <a:t>If you notice you have started procrastinating, give yourself a break. Have a </a:t>
            </a:r>
            <a:r>
              <a:rPr lang="en-US" sz="1800" dirty="0" err="1"/>
              <a:t>cuppa</a:t>
            </a:r>
            <a:r>
              <a:rPr lang="en-US" sz="1800" dirty="0"/>
              <a:t>, play a game on your phone, browse social media. Just don’t get lost in it. </a:t>
            </a:r>
          </a:p>
          <a:p>
            <a:endParaRPr lang="en-US" sz="1800" dirty="0">
              <a:solidFill>
                <a:srgbClr val="FFFFFF"/>
              </a:solidFill>
            </a:endParaRPr>
          </a:p>
        </p:txBody>
      </p:sp>
    </p:spTree>
    <p:extLst>
      <p:ext uri="{BB962C8B-B14F-4D97-AF65-F5344CB8AC3E}">
        <p14:creationId xmlns:p14="http://schemas.microsoft.com/office/powerpoint/2010/main" val="54331186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EEFD2-B645-FC47-BDEC-48AB88D5DA47}"/>
              </a:ext>
            </a:extLst>
          </p:cNvPr>
          <p:cNvSpPr>
            <a:spLocks noGrp="1"/>
          </p:cNvSpPr>
          <p:nvPr>
            <p:ph type="title"/>
          </p:nvPr>
        </p:nvSpPr>
        <p:spPr/>
        <p:txBody>
          <a:bodyPr/>
          <a:lstStyle/>
          <a:p>
            <a:r>
              <a:rPr lang="en-US" dirty="0"/>
              <a:t>procrastination</a:t>
            </a:r>
          </a:p>
        </p:txBody>
      </p:sp>
      <p:sp>
        <p:nvSpPr>
          <p:cNvPr id="3" name="Content Placeholder 2">
            <a:extLst>
              <a:ext uri="{FF2B5EF4-FFF2-40B4-BE49-F238E27FC236}">
                <a16:creationId xmlns:a16="http://schemas.microsoft.com/office/drawing/2014/main" id="{51979A39-0303-A442-8973-A7EA50DD8DEB}"/>
              </a:ext>
            </a:extLst>
          </p:cNvPr>
          <p:cNvSpPr>
            <a:spLocks noGrp="1"/>
          </p:cNvSpPr>
          <p:nvPr>
            <p:ph idx="1"/>
          </p:nvPr>
        </p:nvSpPr>
        <p:spPr>
          <a:xfrm>
            <a:off x="556591" y="2638044"/>
            <a:ext cx="10952921" cy="3663365"/>
          </a:xfrm>
        </p:spPr>
        <p:txBody>
          <a:bodyPr/>
          <a:lstStyle/>
          <a:p>
            <a:pPr marL="0" indent="0">
              <a:buNone/>
            </a:pPr>
            <a:r>
              <a:rPr lang="en-US" dirty="0"/>
              <a:t>Procrastination is acting of intentionally delaying or postponing something. </a:t>
            </a:r>
          </a:p>
          <a:p>
            <a:r>
              <a:rPr lang="en-US" dirty="0"/>
              <a:t>A study on procrastination looked at the links between procrastination, mindfulness, perceived stress and perceived health.  A sample of 339 procrastinating students completed an online survey to measure mindfulness, procrastination, perceived stress and perceived health traits.</a:t>
            </a:r>
          </a:p>
          <a:p>
            <a:pPr marL="0" indent="0">
              <a:buNone/>
            </a:pPr>
            <a:r>
              <a:rPr lang="en-US" dirty="0"/>
              <a:t>The study revealed that procrastination was associated with low mindfulness, high stress and poor perceived health.  </a:t>
            </a:r>
          </a:p>
          <a:p>
            <a:pPr marL="0" indent="0">
              <a:buNone/>
            </a:pPr>
            <a:r>
              <a:rPr lang="en-US" dirty="0"/>
              <a:t>Results in line with previous studies are consistent on the hypothesis that the effects of low mindfulness could be a risk factor for poor emotional and physical well-being. </a:t>
            </a:r>
          </a:p>
          <a:p>
            <a:pPr marL="0" indent="0">
              <a:buNone/>
            </a:pPr>
            <a:r>
              <a:rPr lang="en-US" dirty="0">
                <a:solidFill>
                  <a:srgbClr val="FF0000"/>
                </a:solidFill>
              </a:rPr>
              <a:t>‘Lost in the moment? An investigation of Procrastination, Mindfulness and well-being.’ Sirois, F. M. &amp; </a:t>
            </a:r>
            <a:r>
              <a:rPr lang="en-US" dirty="0" err="1">
                <a:solidFill>
                  <a:srgbClr val="FF0000"/>
                </a:solidFill>
              </a:rPr>
              <a:t>Tosti</a:t>
            </a:r>
            <a:r>
              <a:rPr lang="en-US" dirty="0">
                <a:solidFill>
                  <a:srgbClr val="FF0000"/>
                </a:solidFill>
              </a:rPr>
              <a:t>, N. (2012). </a:t>
            </a:r>
          </a:p>
        </p:txBody>
      </p:sp>
    </p:spTree>
    <p:extLst>
      <p:ext uri="{BB962C8B-B14F-4D97-AF65-F5344CB8AC3E}">
        <p14:creationId xmlns:p14="http://schemas.microsoft.com/office/powerpoint/2010/main" val="3948109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3F31C-846F-6344-B227-A8413AAF2712}"/>
              </a:ext>
            </a:extLst>
          </p:cNvPr>
          <p:cNvSpPr>
            <a:spLocks noGrp="1"/>
          </p:cNvSpPr>
          <p:nvPr>
            <p:ph type="ctrTitle"/>
          </p:nvPr>
        </p:nvSpPr>
        <p:spPr>
          <a:xfrm>
            <a:off x="1404257" y="442602"/>
            <a:ext cx="8991600" cy="1645920"/>
          </a:xfrm>
        </p:spPr>
        <p:txBody>
          <a:bodyPr/>
          <a:lstStyle/>
          <a:p>
            <a:r>
              <a:rPr lang="en-US" dirty="0"/>
              <a:t>Procrastination </a:t>
            </a:r>
          </a:p>
        </p:txBody>
      </p:sp>
      <p:sp>
        <p:nvSpPr>
          <p:cNvPr id="3" name="Subtitle 2">
            <a:extLst>
              <a:ext uri="{FF2B5EF4-FFF2-40B4-BE49-F238E27FC236}">
                <a16:creationId xmlns:a16="http://schemas.microsoft.com/office/drawing/2014/main" id="{1F8B078D-3A45-8442-BFDB-4671640CE87D}"/>
              </a:ext>
            </a:extLst>
          </p:cNvPr>
          <p:cNvSpPr>
            <a:spLocks noGrp="1"/>
          </p:cNvSpPr>
          <p:nvPr>
            <p:ph type="subTitle" idx="1"/>
          </p:nvPr>
        </p:nvSpPr>
        <p:spPr>
          <a:xfrm>
            <a:off x="1714499" y="2416629"/>
            <a:ext cx="8681357" cy="3722914"/>
          </a:xfrm>
        </p:spPr>
        <p:txBody>
          <a:bodyPr/>
          <a:lstStyle/>
          <a:p>
            <a:r>
              <a:rPr lang="en-US" dirty="0"/>
              <a:t>Procrastination can also be linked symptomatically to mental health disorders such as depression, anxiety, low self-esteem and neurological disorders like ADD and ADHD. </a:t>
            </a:r>
          </a:p>
          <a:p>
            <a:r>
              <a:rPr lang="en-US" dirty="0">
                <a:solidFill>
                  <a:schemeClr val="bg1"/>
                </a:solidFill>
              </a:rPr>
              <a:t>WHAT CAN YOU DO?</a:t>
            </a:r>
          </a:p>
          <a:p>
            <a:r>
              <a:rPr lang="en-US" dirty="0">
                <a:solidFill>
                  <a:schemeClr val="tx1"/>
                </a:solidFill>
              </a:rPr>
              <a:t>Forgive yourself for procrastinating on previous tasks.</a:t>
            </a:r>
          </a:p>
          <a:p>
            <a:r>
              <a:rPr lang="en-US" dirty="0">
                <a:solidFill>
                  <a:schemeClr val="tx1"/>
                </a:solidFill>
              </a:rPr>
              <a:t>Commit to one task at a time based on urgency. </a:t>
            </a:r>
          </a:p>
          <a:p>
            <a:r>
              <a:rPr lang="en-US" dirty="0">
                <a:solidFill>
                  <a:schemeClr val="tx1"/>
                </a:solidFill>
              </a:rPr>
              <a:t>Allocate time for breaks and distractions.</a:t>
            </a:r>
          </a:p>
          <a:p>
            <a:r>
              <a:rPr lang="en-US" dirty="0">
                <a:solidFill>
                  <a:schemeClr val="tx1"/>
                </a:solidFill>
              </a:rPr>
              <a:t>Reward yourself. </a:t>
            </a:r>
          </a:p>
        </p:txBody>
      </p:sp>
    </p:spTree>
    <p:extLst>
      <p:ext uri="{BB962C8B-B14F-4D97-AF65-F5344CB8AC3E}">
        <p14:creationId xmlns:p14="http://schemas.microsoft.com/office/powerpoint/2010/main" val="2280104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0C42-3CEB-2C41-8966-882AB867ED25}"/>
              </a:ext>
            </a:extLst>
          </p:cNvPr>
          <p:cNvSpPr>
            <a:spLocks noGrp="1"/>
          </p:cNvSpPr>
          <p:nvPr>
            <p:ph type="title"/>
          </p:nvPr>
        </p:nvSpPr>
        <p:spPr/>
        <p:txBody>
          <a:bodyPr/>
          <a:lstStyle/>
          <a:p>
            <a:r>
              <a:rPr lang="en-US" dirty="0"/>
              <a:t>Reference list</a:t>
            </a:r>
          </a:p>
        </p:txBody>
      </p:sp>
      <p:sp>
        <p:nvSpPr>
          <p:cNvPr id="3" name="TextBox 2">
            <a:extLst>
              <a:ext uri="{FF2B5EF4-FFF2-40B4-BE49-F238E27FC236}">
                <a16:creationId xmlns:a16="http://schemas.microsoft.com/office/drawing/2014/main" id="{149655E9-7900-5742-B4D3-5DF31A6794C8}"/>
              </a:ext>
            </a:extLst>
          </p:cNvPr>
          <p:cNvSpPr txBox="1"/>
          <p:nvPr/>
        </p:nvSpPr>
        <p:spPr>
          <a:xfrm>
            <a:off x="832757" y="2628900"/>
            <a:ext cx="10335986" cy="2585323"/>
          </a:xfrm>
          <a:prstGeom prst="rect">
            <a:avLst/>
          </a:prstGeom>
          <a:noFill/>
        </p:spPr>
        <p:txBody>
          <a:bodyPr wrap="square" rtlCol="0">
            <a:spAutoFit/>
          </a:bodyPr>
          <a:lstStyle/>
          <a:p>
            <a:r>
              <a:rPr lang="en-GB" dirty="0"/>
              <a:t>Britton, B. K., &amp; </a:t>
            </a:r>
            <a:r>
              <a:rPr lang="en-GB" dirty="0" err="1"/>
              <a:t>Tesser</a:t>
            </a:r>
            <a:r>
              <a:rPr lang="en-GB" dirty="0"/>
              <a:t>, A. (1991). Effects of time-management practices on college grades. </a:t>
            </a:r>
            <a:r>
              <a:rPr lang="en-GB" i="1" dirty="0"/>
              <a:t>Journal of educational psychology, 83</a:t>
            </a:r>
            <a:r>
              <a:rPr lang="en-GB" dirty="0"/>
              <a:t>(3), 405.</a:t>
            </a:r>
          </a:p>
          <a:p>
            <a:endParaRPr lang="en-US" dirty="0"/>
          </a:p>
          <a:p>
            <a:r>
              <a:rPr lang="en-GB" dirty="0" err="1"/>
              <a:t>Hajloo</a:t>
            </a:r>
            <a:r>
              <a:rPr lang="en-GB" dirty="0"/>
              <a:t>, N. (2003). The relationship of perfectionism, self-efficacy, conscientiousness and stress with procrastination. </a:t>
            </a:r>
            <a:r>
              <a:rPr lang="en-GB" i="1" dirty="0"/>
              <a:t>International Journal and Behavioural Sciences, 6</a:t>
            </a:r>
            <a:r>
              <a:rPr lang="en-GB" dirty="0"/>
              <a:t>(4), 307-314. </a:t>
            </a:r>
          </a:p>
          <a:p>
            <a:endParaRPr lang="en-US" dirty="0"/>
          </a:p>
          <a:p>
            <a:r>
              <a:rPr lang="en-GB" dirty="0"/>
              <a:t>Sirois, F. M., &amp; </a:t>
            </a:r>
            <a:r>
              <a:rPr lang="en-GB" dirty="0" err="1"/>
              <a:t>Tosti</a:t>
            </a:r>
            <a:r>
              <a:rPr lang="en-GB" dirty="0"/>
              <a:t>, N. (2012). Lost in the moment? An investigation of procrastination, mindfulness, and well-being. </a:t>
            </a:r>
            <a:r>
              <a:rPr lang="en-GB" i="1" dirty="0"/>
              <a:t>Journal of Rational-Emotive &amp; Cognitive-Behaviour Therapy, 30</a:t>
            </a:r>
            <a:r>
              <a:rPr lang="en-GB" dirty="0"/>
              <a:t>(4), 237-248.</a:t>
            </a:r>
          </a:p>
          <a:p>
            <a:endParaRPr lang="en-US" dirty="0"/>
          </a:p>
        </p:txBody>
      </p:sp>
    </p:spTree>
    <p:extLst>
      <p:ext uri="{BB962C8B-B14F-4D97-AF65-F5344CB8AC3E}">
        <p14:creationId xmlns:p14="http://schemas.microsoft.com/office/powerpoint/2010/main" val="219308417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1475</Words>
  <Application>Microsoft Macintosh PowerPoint</Application>
  <PresentationFormat>Widescreen</PresentationFormat>
  <Paragraphs>111</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Parcel</vt:lpstr>
      <vt:lpstr>time management </vt:lpstr>
      <vt:lpstr>Factors influencing time management</vt:lpstr>
      <vt:lpstr>The management of your time. </vt:lpstr>
      <vt:lpstr>Always on the go?</vt:lpstr>
      <vt:lpstr>Work and stress studies</vt:lpstr>
      <vt:lpstr>Bad time management practice</vt:lpstr>
      <vt:lpstr>What can we do?</vt:lpstr>
      <vt:lpstr>procrastination</vt:lpstr>
      <vt:lpstr>Procrastination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dc:title>
  <dc:creator>Rebecca Bevan (1808305)</dc:creator>
  <cp:lastModifiedBy>Rebecca Bevan (1808305)</cp:lastModifiedBy>
  <cp:revision>11</cp:revision>
  <dcterms:created xsi:type="dcterms:W3CDTF">2020-05-06T17:23:56Z</dcterms:created>
  <dcterms:modified xsi:type="dcterms:W3CDTF">2020-05-13T15:33:29Z</dcterms:modified>
</cp:coreProperties>
</file>