
<file path=[Content_Types].xml><?xml version="1.0" encoding="utf-8"?>
<Types xmlns="http://schemas.openxmlformats.org/package/2006/content-types">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4"/>
  </p:notesMasterIdLst>
  <p:handoutMasterIdLst>
    <p:handoutMasterId r:id="rId15"/>
  </p:handoutMasterIdLst>
  <p:sldIdLst>
    <p:sldId id="288" r:id="rId5"/>
    <p:sldId id="260" r:id="rId6"/>
    <p:sldId id="257" r:id="rId7"/>
    <p:sldId id="261" r:id="rId8"/>
    <p:sldId id="259" r:id="rId9"/>
    <p:sldId id="291" r:id="rId10"/>
    <p:sldId id="294" r:id="rId11"/>
    <p:sldId id="289" r:id="rId12"/>
    <p:sldId id="2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92D1E-B67C-493E-8068-746B0058618E}" v="14" dt="2026-06-12T10:06:42.840"/>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474" autoAdjust="0"/>
  </p:normalViewPr>
  <p:slideViewPr>
    <p:cSldViewPr snapToGrid="0" snapToObjects="1">
      <p:cViewPr varScale="1">
        <p:scale>
          <a:sx n="59" d="100"/>
          <a:sy n="59" d="100"/>
        </p:scale>
        <p:origin x="964" y="40"/>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robinson" userId="63a5e633750a2299" providerId="LiveId" clId="{0D212A9B-AF5E-4CE2-A51F-5DAA66DD9217}"/>
    <pc:docChg chg="undo custSel delSld modSld sldOrd">
      <pc:chgData name="alex robinson" userId="63a5e633750a2299" providerId="LiveId" clId="{0D212A9B-AF5E-4CE2-A51F-5DAA66DD9217}" dt="2026-06-12T10:07:46.360" v="2010" actId="20577"/>
      <pc:docMkLst>
        <pc:docMk/>
      </pc:docMkLst>
      <pc:sldChg chg="modSp mod">
        <pc:chgData name="alex robinson" userId="63a5e633750a2299" providerId="LiveId" clId="{0D212A9B-AF5E-4CE2-A51F-5DAA66DD9217}" dt="2026-06-12T10:07:46.360" v="2010" actId="20577"/>
        <pc:sldMkLst>
          <pc:docMk/>
          <pc:sldMk cId="435195399" sldId="257"/>
        </pc:sldMkLst>
        <pc:spChg chg="mod">
          <ac:chgData name="alex robinson" userId="63a5e633750a2299" providerId="LiveId" clId="{0D212A9B-AF5E-4CE2-A51F-5DAA66DD9217}" dt="2026-06-12T10:07:46.360" v="2010" actId="20577"/>
          <ac:spMkLst>
            <pc:docMk/>
            <pc:sldMk cId="435195399" sldId="257"/>
            <ac:spMk id="8" creationId="{AB054D99-3D4F-C4FE-3F4D-ADAC965F3A92}"/>
          </ac:spMkLst>
        </pc:spChg>
      </pc:sldChg>
      <pc:sldChg chg="modSp mod">
        <pc:chgData name="alex robinson" userId="63a5e633750a2299" providerId="LiveId" clId="{0D212A9B-AF5E-4CE2-A51F-5DAA66DD9217}" dt="2026-06-11T08:30:51.803" v="1959" actId="20577"/>
        <pc:sldMkLst>
          <pc:docMk/>
          <pc:sldMk cId="1008037533" sldId="259"/>
        </pc:sldMkLst>
        <pc:spChg chg="mod">
          <ac:chgData name="alex robinson" userId="63a5e633750a2299" providerId="LiveId" clId="{0D212A9B-AF5E-4CE2-A51F-5DAA66DD9217}" dt="2026-06-04T10:45:14.255" v="1802" actId="1076"/>
          <ac:spMkLst>
            <pc:docMk/>
            <pc:sldMk cId="1008037533" sldId="259"/>
            <ac:spMk id="8" creationId="{5EF2F7ED-D8D8-5A92-2C4F-5A7C94CD9106}"/>
          </ac:spMkLst>
        </pc:spChg>
        <pc:spChg chg="mod">
          <ac:chgData name="alex robinson" userId="63a5e633750a2299" providerId="LiveId" clId="{0D212A9B-AF5E-4CE2-A51F-5DAA66DD9217}" dt="2026-06-11T08:30:51.803" v="1959" actId="20577"/>
          <ac:spMkLst>
            <pc:docMk/>
            <pc:sldMk cId="1008037533" sldId="259"/>
            <ac:spMk id="9" creationId="{4115D2BA-ABE4-D65A-9E3F-FCD94022548D}"/>
          </ac:spMkLst>
        </pc:spChg>
      </pc:sldChg>
      <pc:sldChg chg="modSp mod">
        <pc:chgData name="alex robinson" userId="63a5e633750a2299" providerId="LiveId" clId="{0D212A9B-AF5E-4CE2-A51F-5DAA66DD9217}" dt="2026-06-11T07:59:03.700" v="1873" actId="20577"/>
        <pc:sldMkLst>
          <pc:docMk/>
          <pc:sldMk cId="4169552892" sldId="260"/>
        </pc:sldMkLst>
        <pc:spChg chg="mod">
          <ac:chgData name="alex robinson" userId="63a5e633750a2299" providerId="LiveId" clId="{0D212A9B-AF5E-4CE2-A51F-5DAA66DD9217}" dt="2026-06-11T07:59:03.700" v="1873" actId="20577"/>
          <ac:spMkLst>
            <pc:docMk/>
            <pc:sldMk cId="4169552892" sldId="260"/>
            <ac:spMk id="3" creationId="{9BEA8735-F1DC-1DE6-0A38-429B2F660F8A}"/>
          </ac:spMkLst>
        </pc:spChg>
      </pc:sldChg>
      <pc:sldChg chg="modSp mod">
        <pc:chgData name="alex robinson" userId="63a5e633750a2299" providerId="LiveId" clId="{0D212A9B-AF5E-4CE2-A51F-5DAA66DD9217}" dt="2026-06-11T08:31:26.908" v="1973" actId="20577"/>
        <pc:sldMkLst>
          <pc:docMk/>
          <pc:sldMk cId="3666674671" sldId="261"/>
        </pc:sldMkLst>
        <pc:spChg chg="mod">
          <ac:chgData name="alex robinson" userId="63a5e633750a2299" providerId="LiveId" clId="{0D212A9B-AF5E-4CE2-A51F-5DAA66DD9217}" dt="2026-06-11T08:31:26.908" v="1973" actId="20577"/>
          <ac:spMkLst>
            <pc:docMk/>
            <pc:sldMk cId="3666674671" sldId="261"/>
            <ac:spMk id="8" creationId="{6915440A-79B5-5FAB-9464-14236B90A1F1}"/>
          </ac:spMkLst>
        </pc:spChg>
      </pc:sldChg>
      <pc:sldChg chg="modSp mod">
        <pc:chgData name="alex robinson" userId="63a5e633750a2299" providerId="LiveId" clId="{0D212A9B-AF5E-4CE2-A51F-5DAA66DD9217}" dt="2026-06-11T07:58:22.726" v="1813" actId="20577"/>
        <pc:sldMkLst>
          <pc:docMk/>
          <pc:sldMk cId="2582319626" sldId="288"/>
        </pc:sldMkLst>
        <pc:spChg chg="mod">
          <ac:chgData name="alex robinson" userId="63a5e633750a2299" providerId="LiveId" clId="{0D212A9B-AF5E-4CE2-A51F-5DAA66DD9217}" dt="2026-06-11T07:58:22.726" v="1813" actId="20577"/>
          <ac:spMkLst>
            <pc:docMk/>
            <pc:sldMk cId="2582319626" sldId="288"/>
            <ac:spMk id="4" creationId="{E5500F80-C807-4463-6076-928E0ABE753A}"/>
          </ac:spMkLst>
        </pc:spChg>
      </pc:sldChg>
      <pc:sldChg chg="modSp mod ord">
        <pc:chgData name="alex robinson" userId="63a5e633750a2299" providerId="LiveId" clId="{0D212A9B-AF5E-4CE2-A51F-5DAA66DD9217}" dt="2026-06-04T09:42:03.268" v="134"/>
        <pc:sldMkLst>
          <pc:docMk/>
          <pc:sldMk cId="810883301" sldId="289"/>
        </pc:sldMkLst>
        <pc:spChg chg="mod">
          <ac:chgData name="alex robinson" userId="63a5e633750a2299" providerId="LiveId" clId="{0D212A9B-AF5E-4CE2-A51F-5DAA66DD9217}" dt="2026-06-04T09:41:48.979" v="128" actId="20577"/>
          <ac:spMkLst>
            <pc:docMk/>
            <pc:sldMk cId="810883301" sldId="289"/>
            <ac:spMk id="2" creationId="{684CEA74-8AD7-E6F3-6FE5-D3DBAEE51D5A}"/>
          </ac:spMkLst>
        </pc:spChg>
        <pc:spChg chg="mod">
          <ac:chgData name="alex robinson" userId="63a5e633750a2299" providerId="LiveId" clId="{0D212A9B-AF5E-4CE2-A51F-5DAA66DD9217}" dt="2026-06-04T09:41:41.559" v="125" actId="404"/>
          <ac:spMkLst>
            <pc:docMk/>
            <pc:sldMk cId="810883301" sldId="289"/>
            <ac:spMk id="3" creationId="{752EE43F-D3D3-9B7F-DBB5-F0D932ED0B82}"/>
          </ac:spMkLst>
        </pc:spChg>
      </pc:sldChg>
      <pc:sldChg chg="modSp mod">
        <pc:chgData name="alex robinson" userId="63a5e633750a2299" providerId="LiveId" clId="{0D212A9B-AF5E-4CE2-A51F-5DAA66DD9217}" dt="2026-06-11T08:00:05.882" v="1892" actId="20577"/>
        <pc:sldMkLst>
          <pc:docMk/>
          <pc:sldMk cId="2776384624" sldId="291"/>
        </pc:sldMkLst>
        <pc:spChg chg="mod">
          <ac:chgData name="alex robinson" userId="63a5e633750a2299" providerId="LiveId" clId="{0D212A9B-AF5E-4CE2-A51F-5DAA66DD9217}" dt="2026-06-11T08:00:05.882" v="1892" actId="20577"/>
          <ac:spMkLst>
            <pc:docMk/>
            <pc:sldMk cId="2776384624" sldId="291"/>
            <ac:spMk id="10" creationId="{7B6B2EA5-A8E9-65EA-E7F5-8F227B5B5C97}"/>
          </ac:spMkLst>
        </pc:spChg>
      </pc:sldChg>
      <pc:sldChg chg="addSp delSp modSp mod">
        <pc:chgData name="alex robinson" userId="63a5e633750a2299" providerId="LiveId" clId="{0D212A9B-AF5E-4CE2-A51F-5DAA66DD9217}" dt="2026-06-11T08:32:07.382" v="1991" actId="20577"/>
        <pc:sldMkLst>
          <pc:docMk/>
          <pc:sldMk cId="3690289006" sldId="294"/>
        </pc:sldMkLst>
        <pc:spChg chg="mod">
          <ac:chgData name="alex robinson" userId="63a5e633750a2299" providerId="LiveId" clId="{0D212A9B-AF5E-4CE2-A51F-5DAA66DD9217}" dt="2026-06-04T10:04:58.562" v="214" actId="14100"/>
          <ac:spMkLst>
            <pc:docMk/>
            <pc:sldMk cId="3690289006" sldId="294"/>
            <ac:spMk id="2" creationId="{210C9E4E-FD8C-DAE8-7DC7-2BA937D22688}"/>
          </ac:spMkLst>
        </pc:spChg>
        <pc:spChg chg="add mod">
          <ac:chgData name="alex robinson" userId="63a5e633750a2299" providerId="LiveId" clId="{0D212A9B-AF5E-4CE2-A51F-5DAA66DD9217}" dt="2026-06-11T08:32:07.382" v="1991" actId="20577"/>
          <ac:spMkLst>
            <pc:docMk/>
            <pc:sldMk cId="3690289006" sldId="294"/>
            <ac:spMk id="6" creationId="{2808FF5D-FF3C-4A88-81FE-59D79E7C30A5}"/>
          </ac:spMkLst>
        </pc:spChg>
      </pc:sldChg>
      <pc:sldChg chg="addSp delSp modSp mod">
        <pc:chgData name="alex robinson" userId="63a5e633750a2299" providerId="LiveId" clId="{0D212A9B-AF5E-4CE2-A51F-5DAA66DD9217}" dt="2026-06-12T10:06:49.911" v="2008" actId="20577"/>
        <pc:sldMkLst>
          <pc:docMk/>
          <pc:sldMk cId="1869408792" sldId="295"/>
        </pc:sldMkLst>
        <pc:spChg chg="mod">
          <ac:chgData name="alex robinson" userId="63a5e633750a2299" providerId="LiveId" clId="{0D212A9B-AF5E-4CE2-A51F-5DAA66DD9217}" dt="2026-06-04T10:02:38.618" v="179" actId="1076"/>
          <ac:spMkLst>
            <pc:docMk/>
            <pc:sldMk cId="1869408792" sldId="295"/>
            <ac:spMk id="2" creationId="{001A5E84-FE50-97B8-7A8D-1BEE505C9078}"/>
          </ac:spMkLst>
        </pc:spChg>
        <pc:spChg chg="add mod">
          <ac:chgData name="alex robinson" userId="63a5e633750a2299" providerId="LiveId" clId="{0D212A9B-AF5E-4CE2-A51F-5DAA66DD9217}" dt="2026-06-12T10:06:49.911" v="2008" actId="20577"/>
          <ac:spMkLst>
            <pc:docMk/>
            <pc:sldMk cId="1869408792" sldId="295"/>
            <ac:spMk id="6" creationId="{23756608-5245-5CB4-E4C9-8632BAA91D6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6/12/2026</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6/12/2026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GB"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a:extLst>
                <a:ext uri="{96DAC541-7B7A-43D3-8B79-37D633B846F1}">
                  <asvg:svgBlip xmlns:asvg="http://schemas.microsoft.com/office/drawing/2016/SVG/main" r:embed="rId2"/>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a:extLst>
                <a:ext uri="{96DAC541-7B7A-43D3-8B79-37D633B846F1}">
                  <asvg:svgBlip xmlns:asvg="http://schemas.microsoft.com/office/drawing/2016/SVG/main" r:embed="rId2"/>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6/12/2026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6/12/2026</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ddpnetwork.org/about-ddp/" TargetMode="External"/><Relationship Id="rId7" Type="http://schemas.openxmlformats.org/officeDocument/2006/relationships/hyperlink" Target="https://psychcentral.com/health/nature-versus-nurture" TargetMode="External"/><Relationship Id="rId2" Type="http://schemas.openxmlformats.org/officeDocument/2006/relationships/hyperlink" Target="https://www.verywellmind.com/piagets-stages-of-cognitive-development-2795457" TargetMode="External"/><Relationship Id="rId1" Type="http://schemas.openxmlformats.org/officeDocument/2006/relationships/slideLayout" Target="../slideLayouts/slideLayout11.xml"/><Relationship Id="rId6" Type="http://schemas.openxmlformats.org/officeDocument/2006/relationships/hyperlink" Target="https://www.simplypsychology.org/preoperational.html" TargetMode="External"/><Relationship Id="rId5" Type="http://schemas.openxmlformats.org/officeDocument/2006/relationships/hyperlink" Target="https://www.teachearlyyears.com/enabling-environments/view/language-rich-environments-in-early-years" TargetMode="External"/><Relationship Id="rId4" Type="http://schemas.openxmlformats.org/officeDocument/2006/relationships/hyperlink" Target="https://www.researchgate.net/publication/388460800_APPLICATION_OF_PIAG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500F80-C807-4463-6076-928E0ABE753A}"/>
              </a:ext>
            </a:extLst>
          </p:cNvPr>
          <p:cNvSpPr txBox="1"/>
          <p:nvPr/>
        </p:nvSpPr>
        <p:spPr>
          <a:xfrm>
            <a:off x="685800" y="1153886"/>
            <a:ext cx="6901543" cy="1938992"/>
          </a:xfrm>
          <a:prstGeom prst="rect">
            <a:avLst/>
          </a:prstGeom>
          <a:noFill/>
        </p:spPr>
        <p:txBody>
          <a:bodyPr wrap="square" rtlCol="0">
            <a:spAutoFit/>
          </a:bodyPr>
          <a:lstStyle/>
          <a:p>
            <a:r>
              <a:rPr lang="en-GB" sz="2400" dirty="0"/>
              <a:t>Psychology in Health and Social Care</a:t>
            </a:r>
          </a:p>
          <a:p>
            <a:r>
              <a:rPr lang="en-GB" sz="2400" dirty="0"/>
              <a:t>LCHS – 4010</a:t>
            </a:r>
          </a:p>
          <a:p>
            <a:r>
              <a:rPr lang="en-GB" sz="2400" dirty="0"/>
              <a:t>Lecturer – Rizwan Nadim</a:t>
            </a:r>
          </a:p>
          <a:p>
            <a:r>
              <a:rPr lang="en-GB" sz="2400" dirty="0"/>
              <a:t>Alex Robinson (2505983)</a:t>
            </a:r>
          </a:p>
          <a:p>
            <a:r>
              <a:rPr lang="en-GB" sz="2400" dirty="0"/>
              <a:t>Task 1</a:t>
            </a:r>
          </a:p>
        </p:txBody>
      </p:sp>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731520" y="731520"/>
            <a:ext cx="4937760" cy="4023360"/>
          </a:xfrm>
          <a:noFill/>
        </p:spPr>
        <p:txBody>
          <a:bodyPr lIns="0" tIns="0" rIns="0" bIns="0" anchor="ctr" anchorCtr="0">
            <a:noAutofit/>
          </a:bodyPr>
          <a:lstStyle/>
          <a:p>
            <a:r>
              <a:rPr lang="en-US" dirty="0"/>
              <a:t>Theory.</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6096000" y="1036320"/>
            <a:ext cx="5303520" cy="4023360"/>
          </a:xfrm>
          <a:noFill/>
        </p:spPr>
        <p:txBody>
          <a:bodyPr lIns="0" tIns="0" rIns="0" bIns="0" anchor="ctr" anchorCtr="0">
            <a:normAutofit/>
          </a:bodyPr>
          <a:lstStyle/>
          <a:p>
            <a:pPr marL="0" indent="0">
              <a:buNone/>
            </a:pPr>
            <a:r>
              <a:rPr lang="en-US" sz="2400" dirty="0"/>
              <a:t>The theory I have chosen to discuss, evaluate and relate to this case study is Piaget's Cognitive Development Theory. This presentation will cover,  </a:t>
            </a:r>
          </a:p>
          <a:p>
            <a:pPr marL="0" indent="0">
              <a:buNone/>
            </a:pPr>
            <a:endParaRPr lang="en-US" sz="2400" dirty="0"/>
          </a:p>
          <a:p>
            <a:r>
              <a:rPr lang="en-US" sz="2400" dirty="0"/>
              <a:t>Explain theory</a:t>
            </a:r>
          </a:p>
          <a:p>
            <a:r>
              <a:rPr lang="en-US" sz="2400" dirty="0"/>
              <a:t>How it relates to the study </a:t>
            </a:r>
          </a:p>
          <a:p>
            <a:r>
              <a:rPr lang="en-US" sz="2400" dirty="0"/>
              <a:t>Evaluation</a:t>
            </a:r>
          </a:p>
          <a:p>
            <a:endParaRPr lang="en-US" dirty="0"/>
          </a:p>
        </p:txBody>
      </p:sp>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B054D99-3D4F-C4FE-3F4D-ADAC965F3A92}"/>
              </a:ext>
            </a:extLst>
          </p:cNvPr>
          <p:cNvSpPr txBox="1"/>
          <p:nvPr/>
        </p:nvSpPr>
        <p:spPr>
          <a:xfrm>
            <a:off x="4484914" y="664419"/>
            <a:ext cx="7173686" cy="6063198"/>
          </a:xfrm>
          <a:prstGeom prst="rect">
            <a:avLst/>
          </a:prstGeom>
          <a:noFill/>
        </p:spPr>
        <p:txBody>
          <a:bodyPr wrap="square" rtlCol="0">
            <a:spAutoFit/>
          </a:bodyPr>
          <a:lstStyle/>
          <a:p>
            <a:r>
              <a:rPr lang="en-GB" sz="2400" dirty="0"/>
              <a:t>What is Piaget's Theory?</a:t>
            </a:r>
          </a:p>
          <a:p>
            <a:endParaRPr lang="en-GB" sz="2400" dirty="0"/>
          </a:p>
          <a:p>
            <a:r>
              <a:rPr lang="en-GB" sz="2000" dirty="0"/>
              <a:t>‘Piaget's stages of cognitive development describe how children's thinking abilities change as they develop and grow, </a:t>
            </a:r>
            <a:r>
              <a:rPr lang="en-GB" sz="2000" i="1" dirty="0"/>
              <a:t>Cherry, 2026’</a:t>
            </a:r>
            <a:r>
              <a:rPr lang="en-GB" sz="2000" dirty="0"/>
              <a:t>.</a:t>
            </a:r>
          </a:p>
          <a:p>
            <a:endParaRPr lang="en-GB" sz="2000" dirty="0"/>
          </a:p>
          <a:p>
            <a:r>
              <a:rPr lang="en-GB" sz="2000" dirty="0"/>
              <a:t>His theory covers 4 stages of development, sensorimotor, preoperational, concrete operational, and formal operational. This theory assumes that children learn independently through experiences and have natural instincts to explore and understand the world. The first stage from age 0-2 means children use their senses to interact with their environment.</a:t>
            </a:r>
          </a:p>
          <a:p>
            <a:endParaRPr lang="en-GB" sz="2000" dirty="0"/>
          </a:p>
          <a:p>
            <a:r>
              <a:rPr lang="en-GB" sz="2000" dirty="0"/>
              <a:t>Isaac is currently developing through the preoperational stage (2</a:t>
            </a:r>
            <a:r>
              <a:rPr lang="en-GB" sz="2000" baseline="30000" dirty="0"/>
              <a:t>nd</a:t>
            </a:r>
            <a:r>
              <a:rPr lang="en-GB" sz="2000" dirty="0"/>
              <a:t> stage) which means he lacks mental sophistication to be able to understand how others may think or feel, he can only focus on one thing at a time. </a:t>
            </a:r>
          </a:p>
          <a:p>
            <a:endParaRPr lang="en-GB" sz="2000" dirty="0"/>
          </a:p>
          <a:p>
            <a:endParaRPr lang="en-GB" sz="2000" dirty="0"/>
          </a:p>
        </p:txBody>
      </p:sp>
    </p:spTree>
    <p:extLst>
      <p:ext uri="{BB962C8B-B14F-4D97-AF65-F5344CB8AC3E}">
        <p14:creationId xmlns:p14="http://schemas.microsoft.com/office/powerpoint/2010/main" val="435195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128451" y="1809205"/>
            <a:ext cx="4937760" cy="4023360"/>
          </a:xfrm>
          <a:noFill/>
        </p:spPr>
        <p:txBody>
          <a:bodyPr lIns="0" tIns="0" rIns="0" bIns="0">
            <a:noAutofit/>
          </a:bodyPr>
          <a:lstStyle/>
          <a:p>
            <a:r>
              <a:rPr lang="en-US" dirty="0"/>
              <a:t>Relevance. </a:t>
            </a:r>
          </a:p>
        </p:txBody>
      </p:sp>
      <p:sp>
        <p:nvSpPr>
          <p:cNvPr id="8" name="TextBox 7">
            <a:extLst>
              <a:ext uri="{FF2B5EF4-FFF2-40B4-BE49-F238E27FC236}">
                <a16:creationId xmlns:a16="http://schemas.microsoft.com/office/drawing/2014/main" id="{6915440A-79B5-5FAB-9464-14236B90A1F1}"/>
              </a:ext>
            </a:extLst>
          </p:cNvPr>
          <p:cNvSpPr txBox="1"/>
          <p:nvPr/>
        </p:nvSpPr>
        <p:spPr>
          <a:xfrm>
            <a:off x="4419600" y="2155372"/>
            <a:ext cx="7173686" cy="4801314"/>
          </a:xfrm>
          <a:prstGeom prst="rect">
            <a:avLst/>
          </a:prstGeom>
          <a:noFill/>
        </p:spPr>
        <p:txBody>
          <a:bodyPr wrap="square" rtlCol="0">
            <a:spAutoFit/>
          </a:bodyPr>
          <a:lstStyle/>
          <a:p>
            <a:r>
              <a:rPr lang="en-GB" dirty="0"/>
              <a:t>Isaac has a history of disrupted childcare; he doesn’t have a father figure present, and his mother is suffering from a mental condition. This all affects his environment at home including the fact he has recently moved which has caused a change in physical environment too. In accordance with Piaget’s theory, children learn from their environment and surroundings, this plays a part on their cognitive development. </a:t>
            </a:r>
          </a:p>
          <a:p>
            <a:endParaRPr lang="en-GB" dirty="0"/>
          </a:p>
          <a:p>
            <a:r>
              <a:rPr lang="en-GB" dirty="0"/>
              <a:t>Withdrawn during free play is something assessed by this theory, it mentions that most children will still do their own thing even next to others, this is called parallel play. ‘Each child is absorbed in their own private world, and speech is egocentric, </a:t>
            </a:r>
            <a:r>
              <a:rPr lang="en-GB" i="1" dirty="0"/>
              <a:t>Mcleod, 2024’</a:t>
            </a:r>
            <a:r>
              <a:rPr lang="en-GB" dirty="0"/>
              <a:t>. His mother mentions he does not play alone at home and notes clingy behaviour; this shows that Isaac can only focus on one thing which is his mother.  This is a key factor in the pre-operational stage which Isaac is currently developing through.</a:t>
            </a:r>
          </a:p>
          <a:p>
            <a:endParaRPr lang="en-GB" dirty="0"/>
          </a:p>
          <a:p>
            <a:endParaRPr lang="en-GB" dirty="0"/>
          </a:p>
        </p:txBody>
      </p:sp>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mountain view through flowers on a tree">
            <a:extLst>
              <a:ext uri="{FF2B5EF4-FFF2-40B4-BE49-F238E27FC236}">
                <a16:creationId xmlns:a16="http://schemas.microsoft.com/office/drawing/2014/main" id="{A6601023-33B9-F08C-D175-8659CBDC50EA}"/>
              </a:ext>
            </a:extLst>
          </p:cNvPr>
          <p:cNvPicPr>
            <a:picLocks noGrp="1"/>
          </p:cNvPicPr>
          <p:nvPr>
            <p:ph type="pic" sz="quarter" idx="13"/>
          </p:nvPr>
        </p:nvPicPr>
        <p:blipFill>
          <a:blip r:embed="rId2">
            <a:duotone>
              <a:prstClr val="black"/>
              <a:srgbClr val="D9C3A5">
                <a:tint val="50000"/>
                <a:satMod val="180000"/>
              </a:srgbClr>
            </a:duotone>
          </a:blip>
          <a:srcRect l="30132" r="30132"/>
          <a:stretch/>
        </p:blipFill>
        <p:spPr>
          <a:xfrm>
            <a:off x="731520" y="685800"/>
            <a:ext cx="3840480" cy="5486400"/>
          </a:xfrm>
          <a:solidFill>
            <a:schemeClr val="bg1">
              <a:lumMod val="95000"/>
            </a:schemeClr>
          </a:solidFill>
          <a:ln w="6350">
            <a:noFill/>
          </a:ln>
        </p:spPr>
      </p:pic>
      <p:sp>
        <p:nvSpPr>
          <p:cNvPr id="8" name="TextBox 7">
            <a:extLst>
              <a:ext uri="{FF2B5EF4-FFF2-40B4-BE49-F238E27FC236}">
                <a16:creationId xmlns:a16="http://schemas.microsoft.com/office/drawing/2014/main" id="{5EF2F7ED-D8D8-5A92-2C4F-5A7C94CD9106}"/>
              </a:ext>
            </a:extLst>
          </p:cNvPr>
          <p:cNvSpPr txBox="1"/>
          <p:nvPr/>
        </p:nvSpPr>
        <p:spPr>
          <a:xfrm>
            <a:off x="5040086" y="1665514"/>
            <a:ext cx="6313715" cy="584775"/>
          </a:xfrm>
          <a:prstGeom prst="rect">
            <a:avLst/>
          </a:prstGeom>
          <a:noFill/>
        </p:spPr>
        <p:txBody>
          <a:bodyPr wrap="square" rtlCol="0">
            <a:spAutoFit/>
          </a:bodyPr>
          <a:lstStyle/>
          <a:p>
            <a:pPr algn="ctr"/>
            <a:r>
              <a:rPr lang="en-GB" sz="3200" dirty="0"/>
              <a:t>Nature vs Nurture</a:t>
            </a:r>
            <a:r>
              <a:rPr lang="en-GB" dirty="0"/>
              <a:t>.</a:t>
            </a:r>
          </a:p>
        </p:txBody>
      </p:sp>
      <p:sp>
        <p:nvSpPr>
          <p:cNvPr id="9" name="TextBox 8">
            <a:extLst>
              <a:ext uri="{FF2B5EF4-FFF2-40B4-BE49-F238E27FC236}">
                <a16:creationId xmlns:a16="http://schemas.microsoft.com/office/drawing/2014/main" id="{4115D2BA-ABE4-D65A-9E3F-FCD94022548D}"/>
              </a:ext>
            </a:extLst>
          </p:cNvPr>
          <p:cNvSpPr txBox="1"/>
          <p:nvPr/>
        </p:nvSpPr>
        <p:spPr>
          <a:xfrm>
            <a:off x="4855029" y="2394857"/>
            <a:ext cx="6836228" cy="3970318"/>
          </a:xfrm>
          <a:prstGeom prst="rect">
            <a:avLst/>
          </a:prstGeom>
          <a:noFill/>
        </p:spPr>
        <p:txBody>
          <a:bodyPr wrap="square" rtlCol="0">
            <a:spAutoFit/>
          </a:bodyPr>
          <a:lstStyle/>
          <a:p>
            <a:r>
              <a:rPr lang="en-GB" dirty="0"/>
              <a:t>‘Nature suggests a biological or genetic cause behind how you act and who you are. Nurture proposes the environment and how you were raised majorly impact your behaviours and traits, Reynolds, 2024’. A lot of these behavioural issues are stemming from nurture in Isaac's case; nurture relates to one's environment affecting their development in life. Nature suggests that Isaac was born with attachment issues and is causing his own isolation which isn’t accurate.</a:t>
            </a:r>
          </a:p>
          <a:p>
            <a:endParaRPr lang="en-GB" dirty="0"/>
          </a:p>
          <a:p>
            <a:r>
              <a:rPr lang="en-GB" dirty="0"/>
              <a:t>He has moved home which has disrupted care, his mom is mentally unwell, and his dad is not around. This can all lead to a child feeling isolated and clinging onto the one parent he has, especially being an only child too. Disrupted care giving has significantly impacted his ability to develop strongly.</a:t>
            </a:r>
          </a:p>
        </p:txBody>
      </p:sp>
    </p:spTree>
    <p:extLst>
      <p:ext uri="{BB962C8B-B14F-4D97-AF65-F5344CB8AC3E}">
        <p14:creationId xmlns:p14="http://schemas.microsoft.com/office/powerpoint/2010/main" val="1008037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E1AB3B5-947D-2C60-0AB5-0A2AB9F6BE48}"/>
              </a:ext>
            </a:extLst>
          </p:cNvPr>
          <p:cNvSpPr>
            <a:spLocks noGrp="1"/>
          </p:cNvSpPr>
          <p:nvPr>
            <p:ph type="ctrTitle"/>
          </p:nvPr>
        </p:nvSpPr>
        <p:spPr>
          <a:xfrm>
            <a:off x="3409406" y="161109"/>
            <a:ext cx="6400800" cy="1689463"/>
          </a:xfrm>
        </p:spPr>
        <p:txBody>
          <a:bodyPr/>
          <a:lstStyle/>
          <a:p>
            <a:r>
              <a:rPr lang="en-US" dirty="0"/>
              <a:t>SUPPORT PLAN.</a:t>
            </a:r>
          </a:p>
        </p:txBody>
      </p:sp>
      <p:sp>
        <p:nvSpPr>
          <p:cNvPr id="10" name="TextBox 9">
            <a:extLst>
              <a:ext uri="{FF2B5EF4-FFF2-40B4-BE49-F238E27FC236}">
                <a16:creationId xmlns:a16="http://schemas.microsoft.com/office/drawing/2014/main" id="{7B6B2EA5-A8E9-65EA-E7F5-8F227B5B5C97}"/>
              </a:ext>
            </a:extLst>
          </p:cNvPr>
          <p:cNvSpPr txBox="1"/>
          <p:nvPr/>
        </p:nvSpPr>
        <p:spPr>
          <a:xfrm>
            <a:off x="348343" y="1582527"/>
            <a:ext cx="11495313" cy="5078313"/>
          </a:xfrm>
          <a:prstGeom prst="rect">
            <a:avLst/>
          </a:prstGeom>
          <a:noFill/>
        </p:spPr>
        <p:txBody>
          <a:bodyPr wrap="square" rtlCol="0">
            <a:spAutoFit/>
          </a:bodyPr>
          <a:lstStyle/>
          <a:p>
            <a:r>
              <a:rPr lang="en-GB" dirty="0"/>
              <a:t>Some strategies that could help with Isaac’s development and behaviour are attachment-based therapy, language rich environments to further help with his speech and parental support to help his mother cope. </a:t>
            </a:r>
          </a:p>
          <a:p>
            <a:endParaRPr lang="en-GB" dirty="0"/>
          </a:p>
          <a:p>
            <a:r>
              <a:rPr lang="en-GB" dirty="0"/>
              <a:t>One therapy which can be offered to Isaac is  therapy Dyadic Developmental Psychotherapy (DDP), this therapy helps children who have experienced some sort of neglect, it actively involves the child and the primary caregiver. “DDP integrates research in the areas of attachment theory, developmental trauma, the neurobiology of trauma, attachment and care-giving” (</a:t>
            </a:r>
            <a:r>
              <a:rPr lang="en-GB" i="1" dirty="0"/>
              <a:t>DDP network 2026</a:t>
            </a:r>
            <a:r>
              <a:rPr lang="en-GB" dirty="0"/>
              <a:t>). This also will help as Piaget's theory suggests that a child in the preoperational stage can only focus on one thing at a time, removing this clinginess will enable Isaac to interact with other children.</a:t>
            </a:r>
          </a:p>
          <a:p>
            <a:endParaRPr lang="en-GB" dirty="0"/>
          </a:p>
          <a:p>
            <a:r>
              <a:rPr lang="en-GB" dirty="0"/>
              <a:t>Exposing Isaac to a language enriched environment could further help develop his speech and understanding of human language. “A language-rich environment promotes and encourages the enhancement of children’s communication and language development” (</a:t>
            </a:r>
            <a:r>
              <a:rPr lang="en-GB" i="1" dirty="0"/>
              <a:t>Tahir and Jones, 2024</a:t>
            </a:r>
            <a:r>
              <a:rPr lang="en-GB" dirty="0"/>
              <a:t>). Piaget's theory states that environment plays a crucial role in one's cognitive development. </a:t>
            </a:r>
          </a:p>
          <a:p>
            <a:endParaRPr lang="en-GB" dirty="0"/>
          </a:p>
          <a:p>
            <a:r>
              <a:rPr lang="en-GB" dirty="0"/>
              <a:t>Finally, offering support to Isaac's mother is vital, so she can continue caring for him and can help support his journey to successful development. That means treating her post-natal depression and giving her a community to belong to with the ability to access multiple types of support.</a:t>
            </a:r>
          </a:p>
        </p:txBody>
      </p:sp>
    </p:spTree>
    <p:extLst>
      <p:ext uri="{BB962C8B-B14F-4D97-AF65-F5344CB8AC3E}">
        <p14:creationId xmlns:p14="http://schemas.microsoft.com/office/powerpoint/2010/main" val="277638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C9E4E-FD8C-DAE8-7DC7-2BA937D22688}"/>
              </a:ext>
            </a:extLst>
          </p:cNvPr>
          <p:cNvSpPr>
            <a:spLocks noGrp="1"/>
          </p:cNvSpPr>
          <p:nvPr>
            <p:ph type="title"/>
          </p:nvPr>
        </p:nvSpPr>
        <p:spPr>
          <a:xfrm>
            <a:off x="731520" y="731520"/>
            <a:ext cx="10698480" cy="618309"/>
          </a:xfrm>
        </p:spPr>
        <p:txBody>
          <a:bodyPr/>
          <a:lstStyle/>
          <a:p>
            <a:r>
              <a:rPr lang="en-US" dirty="0"/>
              <a:t>Evaluation.</a:t>
            </a:r>
          </a:p>
        </p:txBody>
      </p:sp>
      <p:sp>
        <p:nvSpPr>
          <p:cNvPr id="6" name="TextBox 5">
            <a:extLst>
              <a:ext uri="{FF2B5EF4-FFF2-40B4-BE49-F238E27FC236}">
                <a16:creationId xmlns:a16="http://schemas.microsoft.com/office/drawing/2014/main" id="{2808FF5D-FF3C-4A88-81FE-59D79E7C30A5}"/>
              </a:ext>
            </a:extLst>
          </p:cNvPr>
          <p:cNvSpPr txBox="1"/>
          <p:nvPr/>
        </p:nvSpPr>
        <p:spPr>
          <a:xfrm>
            <a:off x="731520" y="1665514"/>
            <a:ext cx="10872651" cy="5816977"/>
          </a:xfrm>
          <a:prstGeom prst="rect">
            <a:avLst/>
          </a:prstGeom>
          <a:noFill/>
        </p:spPr>
        <p:txBody>
          <a:bodyPr wrap="square" rtlCol="0">
            <a:spAutoFit/>
          </a:bodyPr>
          <a:lstStyle/>
          <a:p>
            <a:r>
              <a:rPr lang="en-GB" sz="2000" dirty="0"/>
              <a:t>This theory in early year practice has some key strengths. ‘Piaget's theory contributes significantly to shaping a curriculum that is adaptive and child-centred, </a:t>
            </a:r>
            <a:r>
              <a:rPr lang="en-GB" sz="2000" i="1" dirty="0"/>
              <a:t>Nastiar, 2025’</a:t>
            </a:r>
            <a:r>
              <a:rPr lang="en-GB" sz="2000" dirty="0"/>
              <a:t>. However, this theory has been shown to be outdated, and newer studies show that children are in fact more sophisticated than Piaget had originally anticipated. In Isaacs case, he is clearly aware that his only safety is his mother, so he has developed an attachment issue and therefor has become rather isolated.</a:t>
            </a:r>
          </a:p>
          <a:p>
            <a:endParaRPr lang="en-GB" sz="2000" dirty="0"/>
          </a:p>
          <a:p>
            <a:r>
              <a:rPr lang="en-GB" sz="2000" dirty="0"/>
              <a:t> Piaget's theory does not consider that children can experience neglect and lack of support which can drastically change their development and with a history of disrupted care, a home move and sick mother, these have all contributed to his behavioural issues.</a:t>
            </a:r>
          </a:p>
          <a:p>
            <a:endParaRPr lang="en-GB" sz="2000" dirty="0"/>
          </a:p>
          <a:p>
            <a:r>
              <a:rPr lang="en-GB" sz="2000" dirty="0"/>
              <a:t>Communities in London have multiple different backgrounds and no child's upbringing is the same further enabling differential development in thousands of children. Things like religion, habitual routines and the quality of parental relationships can severely impact a child's ability to grow and function which dissembles this theory.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90289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a:xfrm>
            <a:off x="731520" y="731520"/>
            <a:ext cx="5303520" cy="4023360"/>
          </a:xfrm>
        </p:spPr>
        <p:txBody>
          <a:bodyPr>
            <a:normAutofit/>
          </a:bodyPr>
          <a:lstStyle/>
          <a:p>
            <a:r>
              <a:rPr lang="en-US" dirty="0"/>
              <a:t>Thank you.</a:t>
            </a:r>
          </a:p>
        </p:txBody>
      </p:sp>
      <p:sp>
        <p:nvSpPr>
          <p:cNvPr id="3" name="Content Placeholder 2">
            <a:extLst>
              <a:ext uri="{FF2B5EF4-FFF2-40B4-BE49-F238E27FC236}">
                <a16:creationId xmlns:a16="http://schemas.microsoft.com/office/drawing/2014/main" id="{752EE43F-D3D3-9B7F-DBB5-F0D932ED0B82}"/>
              </a:ext>
            </a:extLst>
          </p:cNvPr>
          <p:cNvSpPr>
            <a:spLocks noGrp="1"/>
          </p:cNvSpPr>
          <p:nvPr>
            <p:ph idx="1"/>
          </p:nvPr>
        </p:nvSpPr>
        <p:spPr>
          <a:xfrm>
            <a:off x="6099048" y="731520"/>
            <a:ext cx="5303520" cy="4023360"/>
          </a:xfrm>
        </p:spPr>
        <p:txBody>
          <a:bodyPr>
            <a:normAutofit/>
          </a:bodyPr>
          <a:lstStyle/>
          <a:p>
            <a:r>
              <a:rPr lang="en-US" sz="2400" dirty="0"/>
              <a:t>Thank you for listening to my presentation on this case study. </a:t>
            </a:r>
          </a:p>
        </p:txBody>
      </p:sp>
    </p:spTree>
    <p:extLst>
      <p:ext uri="{BB962C8B-B14F-4D97-AF65-F5344CB8AC3E}">
        <p14:creationId xmlns:p14="http://schemas.microsoft.com/office/powerpoint/2010/main" val="810883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5E84-FE50-97B8-7A8D-1BEE505C9078}"/>
              </a:ext>
            </a:extLst>
          </p:cNvPr>
          <p:cNvSpPr>
            <a:spLocks noGrp="1"/>
          </p:cNvSpPr>
          <p:nvPr>
            <p:ph type="ctrTitle"/>
          </p:nvPr>
        </p:nvSpPr>
        <p:spPr>
          <a:xfrm>
            <a:off x="2895600" y="176349"/>
            <a:ext cx="6400800" cy="1053737"/>
          </a:xfrm>
        </p:spPr>
        <p:txBody>
          <a:bodyPr>
            <a:normAutofit/>
          </a:bodyPr>
          <a:lstStyle/>
          <a:p>
            <a:pPr algn="ctr"/>
            <a:r>
              <a:rPr lang="en-US" dirty="0"/>
              <a:t>References.</a:t>
            </a:r>
          </a:p>
        </p:txBody>
      </p:sp>
      <p:sp>
        <p:nvSpPr>
          <p:cNvPr id="6" name="TextBox 5">
            <a:extLst>
              <a:ext uri="{FF2B5EF4-FFF2-40B4-BE49-F238E27FC236}">
                <a16:creationId xmlns:a16="http://schemas.microsoft.com/office/drawing/2014/main" id="{23756608-5245-5CB4-E4C9-8632BAA91D60}"/>
              </a:ext>
            </a:extLst>
          </p:cNvPr>
          <p:cNvSpPr txBox="1"/>
          <p:nvPr/>
        </p:nvSpPr>
        <p:spPr>
          <a:xfrm>
            <a:off x="2253343" y="1556657"/>
            <a:ext cx="8632372" cy="5016758"/>
          </a:xfrm>
          <a:prstGeom prst="rect">
            <a:avLst/>
          </a:prstGeom>
          <a:noFill/>
        </p:spPr>
        <p:txBody>
          <a:bodyPr wrap="square" rtlCol="0">
            <a:spAutoFit/>
          </a:bodyPr>
          <a:lstStyle/>
          <a:p>
            <a:r>
              <a:rPr lang="en-GB" sz="1600" i="1" dirty="0"/>
              <a:t>Cherry, K. (2024) Piaget’s 4 stages of cognitive development explained. Available at: </a:t>
            </a:r>
            <a:r>
              <a:rPr lang="en-GB" sz="1600" i="1" dirty="0">
                <a:hlinkClick r:id="rId2"/>
              </a:rPr>
              <a:t>https://www.verywellmind.com/piagets-stages-of-cognitive-development-2795457</a:t>
            </a:r>
            <a:r>
              <a:rPr lang="en-GB" sz="1600" i="1" dirty="0"/>
              <a:t>. </a:t>
            </a:r>
          </a:p>
          <a:p>
            <a:endParaRPr lang="en-GB" sz="1600" i="1" dirty="0"/>
          </a:p>
          <a:p>
            <a:r>
              <a:rPr lang="en-GB" sz="1600" i="1" dirty="0"/>
              <a:t>DDP Network (2013) About DDP - DDP Network. Available at: </a:t>
            </a:r>
            <a:r>
              <a:rPr lang="en-GB" sz="1600" i="1" dirty="0">
                <a:hlinkClick r:id="rId3"/>
              </a:rPr>
              <a:t>https://ddpnetwork.org/about-ddp/</a:t>
            </a:r>
            <a:r>
              <a:rPr lang="en-GB" sz="1600" i="1" dirty="0"/>
              <a:t>. Fletcher, J. (2024) </a:t>
            </a:r>
          </a:p>
          <a:p>
            <a:endParaRPr lang="en-GB" sz="1600" i="1" dirty="0"/>
          </a:p>
          <a:p>
            <a:r>
              <a:rPr lang="en-GB" sz="1600" i="1" dirty="0"/>
              <a:t>Hudson Sidabutar, ASLAN and Muh Fauzan Nastiar (2025) ‘APPLICATION OF PIAGET’S THEORY IN EARLY CHILDHOOD EDUCATION CURRICULUM DEVELOPMENT’. 3(1), pp. 126–134. Available at: </a:t>
            </a:r>
            <a:r>
              <a:rPr lang="en-GB" sz="1600" i="1" dirty="0">
                <a:hlinkClick r:id="rId4"/>
              </a:rPr>
              <a:t>https://www.researchgate.net/publication/388460800_APPLICATION_OF_PIAGET</a:t>
            </a:r>
            <a:r>
              <a:rPr lang="en-GB" sz="1600" i="1" dirty="0"/>
              <a:t>. </a:t>
            </a:r>
          </a:p>
          <a:p>
            <a:endParaRPr lang="en-GB" sz="1600" i="1" dirty="0"/>
          </a:p>
          <a:p>
            <a:r>
              <a:rPr lang="en-GB" sz="1600" i="1" dirty="0"/>
              <a:t>Language Rich Environments in Early Years | Enabling Environments. Available at: </a:t>
            </a:r>
            <a:r>
              <a:rPr lang="en-GB" sz="1600" i="1" dirty="0">
                <a:hlinkClick r:id="rId5"/>
              </a:rPr>
              <a:t>https://www.teachearlyyears.com/enabling-environments/view/language-rich-environments-in-early-years</a:t>
            </a:r>
            <a:r>
              <a:rPr lang="en-GB" sz="1600" i="1" dirty="0"/>
              <a:t> </a:t>
            </a:r>
          </a:p>
          <a:p>
            <a:endParaRPr lang="en-GB" sz="1600" i="1" dirty="0"/>
          </a:p>
          <a:p>
            <a:r>
              <a:rPr lang="en-GB" sz="1600" i="1" dirty="0"/>
              <a:t>The Preoperational Stage of Cognitive Development. Available at: </a:t>
            </a:r>
            <a:r>
              <a:rPr lang="en-GB" sz="1600" i="1" dirty="0">
                <a:hlinkClick r:id="rId6"/>
              </a:rPr>
              <a:t>https://www.simplypsychology.org/preoperational.html</a:t>
            </a:r>
            <a:r>
              <a:rPr lang="en-GB" sz="1600" i="1" dirty="0"/>
              <a:t>. Tahir, R. and Jones, O. (2024) </a:t>
            </a:r>
          </a:p>
          <a:p>
            <a:endParaRPr lang="en-GB" sz="1600" i="1" dirty="0"/>
          </a:p>
          <a:p>
            <a:r>
              <a:rPr lang="en-GB" sz="1600" i="1" dirty="0"/>
              <a:t>Understanding how Nature and Nurture Influence </a:t>
            </a:r>
            <a:r>
              <a:rPr lang="en-GB" sz="1600" i="1" dirty="0" err="1"/>
              <a:t>Behavior</a:t>
            </a:r>
            <a:r>
              <a:rPr lang="en-GB" sz="1600" i="1" dirty="0"/>
              <a:t>. Available at: </a:t>
            </a:r>
            <a:r>
              <a:rPr lang="en-GB" sz="1600" i="1" dirty="0">
                <a:hlinkClick r:id="rId7"/>
              </a:rPr>
              <a:t>https://psychcentral.com/health/nature-versus-nurture</a:t>
            </a:r>
            <a:r>
              <a:rPr lang="en-GB" sz="1600" i="1" dirty="0"/>
              <a:t>.  </a:t>
            </a:r>
            <a:r>
              <a:rPr lang="en-GB" sz="1600" i="1" dirty="0" err="1"/>
              <a:t>Mcleod</a:t>
            </a:r>
            <a:r>
              <a:rPr lang="en-GB" sz="1600" i="1" dirty="0"/>
              <a:t>, S. (2024) </a:t>
            </a:r>
          </a:p>
          <a:p>
            <a:endParaRPr lang="en-GB" sz="1600" i="1" dirty="0"/>
          </a:p>
        </p:txBody>
      </p:sp>
    </p:spTree>
    <p:extLst>
      <p:ext uri="{BB962C8B-B14F-4D97-AF65-F5344CB8AC3E}">
        <p14:creationId xmlns:p14="http://schemas.microsoft.com/office/powerpoint/2010/main" val="1869408792"/>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2.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{906EA25C-5D1E-4C24-8234-0AF2E3ED1C90}TF58dbd5ac-e030-4a6c-aa5c-b7bec167a205d1d5c9bc_win32-806cda859c51</Template>
  <TotalTime>261</TotalTime>
  <Words>1141</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Perpetua Titling MT</vt:lpstr>
      <vt:lpstr>Creative Gradient </vt:lpstr>
      <vt:lpstr>PowerPoint Presentation</vt:lpstr>
      <vt:lpstr>Theory.</vt:lpstr>
      <vt:lpstr>PowerPoint Presentation</vt:lpstr>
      <vt:lpstr>Relevance. </vt:lpstr>
      <vt:lpstr>PowerPoint Presentation</vt:lpstr>
      <vt:lpstr>SUPPORT PLAN.</vt:lpstr>
      <vt:lpstr>Evaluation.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robinson</dc:creator>
  <cp:lastModifiedBy>alex robinson</cp:lastModifiedBy>
  <cp:revision>1</cp:revision>
  <dcterms:created xsi:type="dcterms:W3CDTF">2026-06-04T07:32:15Z</dcterms:created>
  <dcterms:modified xsi:type="dcterms:W3CDTF">2026-06-12T10:07:57Z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