
<file path=[Content_Types].xml><?xml version="1.0" encoding="utf-8"?>
<Types xmlns="http://schemas.openxmlformats.org/package/2006/content-types">
  <Default Extension="xml" ContentType="application/xml"/>
  <Default Extension="svg" ContentType="image/svg+xml"/>
  <Default Extension="jpeg" ContentType="image/jpeg"/>
  <Default Extension="JPG" ContentType="image/jpeg"/>
  <Default Extension="mp4" ContentType="video/mp4"/>
  <Default Extension="tiff" ContentType="image/tiff"/>
  <Default Extension="rels" ContentType="application/vnd.openxmlformats-package.relationships+xml"/>
  <Default Extension="wdp" ContentType="image/vnd.ms-photo"/>
  <Default Extension="mov" ContentType="video/quicktime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72" r:id="rId1"/>
  </p:sldMasterIdLst>
  <p:notesMasterIdLst>
    <p:notesMasterId r:id="rId27"/>
  </p:notesMasterIdLst>
  <p:sldIdLst>
    <p:sldId id="302" r:id="rId2"/>
    <p:sldId id="292" r:id="rId3"/>
    <p:sldId id="262" r:id="rId4"/>
    <p:sldId id="256" r:id="rId5"/>
    <p:sldId id="257" r:id="rId6"/>
    <p:sldId id="268" r:id="rId7"/>
    <p:sldId id="269" r:id="rId8"/>
    <p:sldId id="271" r:id="rId9"/>
    <p:sldId id="258" r:id="rId10"/>
    <p:sldId id="288" r:id="rId11"/>
    <p:sldId id="290" r:id="rId12"/>
    <p:sldId id="267" r:id="rId13"/>
    <p:sldId id="274" r:id="rId14"/>
    <p:sldId id="275" r:id="rId15"/>
    <p:sldId id="281" r:id="rId16"/>
    <p:sldId id="278" r:id="rId17"/>
    <p:sldId id="285" r:id="rId18"/>
    <p:sldId id="296" r:id="rId19"/>
    <p:sldId id="298" r:id="rId20"/>
    <p:sldId id="299" r:id="rId21"/>
    <p:sldId id="286" r:id="rId22"/>
    <p:sldId id="261" r:id="rId23"/>
    <p:sldId id="282" r:id="rId24"/>
    <p:sldId id="300" r:id="rId25"/>
    <p:sldId id="264" r:id="rId26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Светлый стиль 1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Светлый стиль 2 — акцент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Светлый стиль 2 — акцент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Светлый стиль 2 — акцент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Средний стиль 4 - акцент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Средний стиль 4 - акцент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Средний стиль 4 - акцент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4715"/>
  </p:normalViewPr>
  <p:slideViewPr>
    <p:cSldViewPr snapToGrid="0" snapToObjects="1">
      <p:cViewPr>
        <p:scale>
          <a:sx n="110" d="100"/>
          <a:sy n="110" d="100"/>
        </p:scale>
        <p:origin x="1096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3.svg"/><Relationship Id="rId1" Type="http://schemas.openxmlformats.org/officeDocument/2006/relationships/image" Target="../media/image10.png"/><Relationship Id="rId2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7.svg"/><Relationship Id="rId1" Type="http://schemas.openxmlformats.org/officeDocument/2006/relationships/image" Target="../media/image12.png"/><Relationship Id="rId2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20.svg"/><Relationship Id="rId5" Type="http://schemas.openxmlformats.org/officeDocument/2006/relationships/image" Target="../media/image16.png"/><Relationship Id="rId6" Type="http://schemas.openxmlformats.org/officeDocument/2006/relationships/image" Target="../media/image22.svg"/><Relationship Id="rId1" Type="http://schemas.openxmlformats.org/officeDocument/2006/relationships/image" Target="../media/image14.png"/><Relationship Id="rId2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34.svg"/><Relationship Id="rId5" Type="http://schemas.openxmlformats.org/officeDocument/2006/relationships/image" Target="../media/image27.png"/><Relationship Id="rId6" Type="http://schemas.openxmlformats.org/officeDocument/2006/relationships/image" Target="../media/image36.svg"/><Relationship Id="rId7" Type="http://schemas.openxmlformats.org/officeDocument/2006/relationships/image" Target="../media/image28.png"/><Relationship Id="rId8" Type="http://schemas.openxmlformats.org/officeDocument/2006/relationships/image" Target="../media/image38.svg"/><Relationship Id="rId1" Type="http://schemas.openxmlformats.org/officeDocument/2006/relationships/image" Target="../media/image25.png"/><Relationship Id="rId2" Type="http://schemas.openxmlformats.org/officeDocument/2006/relationships/image" Target="../media/image3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43.svg"/><Relationship Id="rId5" Type="http://schemas.openxmlformats.org/officeDocument/2006/relationships/image" Target="../media/image32.png"/><Relationship Id="rId6" Type="http://schemas.openxmlformats.org/officeDocument/2006/relationships/image" Target="../media/image45.svg"/><Relationship Id="rId7" Type="http://schemas.openxmlformats.org/officeDocument/2006/relationships/image" Target="../media/image33.png"/><Relationship Id="rId8" Type="http://schemas.openxmlformats.org/officeDocument/2006/relationships/image" Target="../media/image47.svg"/><Relationship Id="rId1" Type="http://schemas.openxmlformats.org/officeDocument/2006/relationships/image" Target="../media/image30.png"/><Relationship Id="rId2" Type="http://schemas.openxmlformats.org/officeDocument/2006/relationships/image" Target="../media/image4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4" Type="http://schemas.openxmlformats.org/officeDocument/2006/relationships/image" Target="../media/image58.svg"/><Relationship Id="rId5" Type="http://schemas.openxmlformats.org/officeDocument/2006/relationships/image" Target="../media/image50.png"/><Relationship Id="rId6" Type="http://schemas.openxmlformats.org/officeDocument/2006/relationships/image" Target="../media/image60.svg"/><Relationship Id="rId7" Type="http://schemas.openxmlformats.org/officeDocument/2006/relationships/image" Target="../media/image51.png"/><Relationship Id="rId8" Type="http://schemas.openxmlformats.org/officeDocument/2006/relationships/image" Target="../media/image62.svg"/><Relationship Id="rId9" Type="http://schemas.openxmlformats.org/officeDocument/2006/relationships/image" Target="../media/image52.png"/><Relationship Id="rId10" Type="http://schemas.openxmlformats.org/officeDocument/2006/relationships/image" Target="../media/image64.svg"/><Relationship Id="rId1" Type="http://schemas.openxmlformats.org/officeDocument/2006/relationships/image" Target="../media/image48.png"/><Relationship Id="rId2" Type="http://schemas.openxmlformats.org/officeDocument/2006/relationships/image" Target="../media/image5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4" Type="http://schemas.openxmlformats.org/officeDocument/2006/relationships/image" Target="../media/image71.svg"/><Relationship Id="rId5" Type="http://schemas.openxmlformats.org/officeDocument/2006/relationships/image" Target="../media/image58.png"/><Relationship Id="rId6" Type="http://schemas.openxmlformats.org/officeDocument/2006/relationships/image" Target="../media/image73.svg"/><Relationship Id="rId7" Type="http://schemas.openxmlformats.org/officeDocument/2006/relationships/image" Target="../media/image59.png"/><Relationship Id="rId8" Type="http://schemas.openxmlformats.org/officeDocument/2006/relationships/image" Target="../media/image75.svg"/><Relationship Id="rId9" Type="http://schemas.openxmlformats.org/officeDocument/2006/relationships/image" Target="../media/image60.png"/><Relationship Id="rId10" Type="http://schemas.openxmlformats.org/officeDocument/2006/relationships/image" Target="../media/image77.svg"/><Relationship Id="rId1" Type="http://schemas.openxmlformats.org/officeDocument/2006/relationships/image" Target="../media/image56.png"/><Relationship Id="rId2" Type="http://schemas.openxmlformats.org/officeDocument/2006/relationships/image" Target="../media/image6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3.svg"/><Relationship Id="rId1" Type="http://schemas.openxmlformats.org/officeDocument/2006/relationships/image" Target="../media/image10.png"/><Relationship Id="rId2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7.svg"/><Relationship Id="rId1" Type="http://schemas.openxmlformats.org/officeDocument/2006/relationships/image" Target="../media/image12.png"/><Relationship Id="rId2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20.svg"/><Relationship Id="rId5" Type="http://schemas.openxmlformats.org/officeDocument/2006/relationships/image" Target="../media/image16.png"/><Relationship Id="rId6" Type="http://schemas.openxmlformats.org/officeDocument/2006/relationships/image" Target="../media/image22.svg"/><Relationship Id="rId1" Type="http://schemas.openxmlformats.org/officeDocument/2006/relationships/image" Target="../media/image14.png"/><Relationship Id="rId2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34.svg"/><Relationship Id="rId5" Type="http://schemas.openxmlformats.org/officeDocument/2006/relationships/image" Target="../media/image27.png"/><Relationship Id="rId6" Type="http://schemas.openxmlformats.org/officeDocument/2006/relationships/image" Target="../media/image36.svg"/><Relationship Id="rId7" Type="http://schemas.openxmlformats.org/officeDocument/2006/relationships/image" Target="../media/image28.png"/><Relationship Id="rId8" Type="http://schemas.openxmlformats.org/officeDocument/2006/relationships/image" Target="../media/image38.svg"/><Relationship Id="rId1" Type="http://schemas.openxmlformats.org/officeDocument/2006/relationships/image" Target="../media/image25.png"/><Relationship Id="rId2" Type="http://schemas.openxmlformats.org/officeDocument/2006/relationships/image" Target="../media/image3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4" Type="http://schemas.openxmlformats.org/officeDocument/2006/relationships/image" Target="../media/image43.svg"/><Relationship Id="rId5" Type="http://schemas.openxmlformats.org/officeDocument/2006/relationships/image" Target="../media/image32.png"/><Relationship Id="rId6" Type="http://schemas.openxmlformats.org/officeDocument/2006/relationships/image" Target="../media/image45.svg"/><Relationship Id="rId7" Type="http://schemas.openxmlformats.org/officeDocument/2006/relationships/image" Target="../media/image33.png"/><Relationship Id="rId8" Type="http://schemas.openxmlformats.org/officeDocument/2006/relationships/image" Target="../media/image47.svg"/><Relationship Id="rId1" Type="http://schemas.openxmlformats.org/officeDocument/2006/relationships/image" Target="../media/image30.png"/><Relationship Id="rId2" Type="http://schemas.openxmlformats.org/officeDocument/2006/relationships/image" Target="../media/image4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4" Type="http://schemas.openxmlformats.org/officeDocument/2006/relationships/image" Target="../media/image58.svg"/><Relationship Id="rId5" Type="http://schemas.openxmlformats.org/officeDocument/2006/relationships/image" Target="../media/image50.png"/><Relationship Id="rId6" Type="http://schemas.openxmlformats.org/officeDocument/2006/relationships/image" Target="../media/image60.svg"/><Relationship Id="rId7" Type="http://schemas.openxmlformats.org/officeDocument/2006/relationships/image" Target="../media/image51.png"/><Relationship Id="rId8" Type="http://schemas.openxmlformats.org/officeDocument/2006/relationships/image" Target="../media/image62.svg"/><Relationship Id="rId9" Type="http://schemas.openxmlformats.org/officeDocument/2006/relationships/image" Target="../media/image52.png"/><Relationship Id="rId10" Type="http://schemas.openxmlformats.org/officeDocument/2006/relationships/image" Target="../media/image64.svg"/><Relationship Id="rId1" Type="http://schemas.openxmlformats.org/officeDocument/2006/relationships/image" Target="../media/image48.png"/><Relationship Id="rId2" Type="http://schemas.openxmlformats.org/officeDocument/2006/relationships/image" Target="../media/image5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4" Type="http://schemas.openxmlformats.org/officeDocument/2006/relationships/image" Target="../media/image71.svg"/><Relationship Id="rId5" Type="http://schemas.openxmlformats.org/officeDocument/2006/relationships/image" Target="../media/image58.png"/><Relationship Id="rId6" Type="http://schemas.openxmlformats.org/officeDocument/2006/relationships/image" Target="../media/image73.svg"/><Relationship Id="rId7" Type="http://schemas.openxmlformats.org/officeDocument/2006/relationships/image" Target="../media/image59.png"/><Relationship Id="rId8" Type="http://schemas.openxmlformats.org/officeDocument/2006/relationships/image" Target="../media/image75.svg"/><Relationship Id="rId9" Type="http://schemas.openxmlformats.org/officeDocument/2006/relationships/image" Target="../media/image60.png"/><Relationship Id="rId10" Type="http://schemas.openxmlformats.org/officeDocument/2006/relationships/image" Target="../media/image77.svg"/><Relationship Id="rId1" Type="http://schemas.openxmlformats.org/officeDocument/2006/relationships/image" Target="../media/image56.png"/><Relationship Id="rId2" Type="http://schemas.openxmlformats.org/officeDocument/2006/relationships/image" Target="../media/image6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6">
        <a:alpha val="0"/>
      </a:schemeClr>
    </dgm:fillClrLst>
    <dgm:linClrLst meth="repeat">
      <a:schemeClr val="accent6">
        <a:alpha val="0"/>
      </a:schemeClr>
    </dgm:linClrLst>
    <dgm:effectClrLst/>
    <dgm:txLinClrLst/>
    <dgm:txFillClrLst meth="repeat"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4E9438-6843-4869-898C-6F4E550817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5DE3C83-225C-4256-B505-D328AA4F3D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smtClean="0"/>
            <a:t>Business model is a set </a:t>
          </a:r>
          <a:r>
            <a:rPr lang="en-GB" dirty="0"/>
            <a:t>of activities </a:t>
          </a:r>
          <a:r>
            <a:rPr lang="en-GB" dirty="0" smtClean="0"/>
            <a:t>or </a:t>
          </a:r>
          <a:r>
            <a:rPr lang="en-GB" dirty="0"/>
            <a:t>it </a:t>
          </a:r>
          <a:r>
            <a:rPr lang="en-GB" dirty="0" smtClean="0"/>
            <a:t>is a holistic approach.</a:t>
          </a:r>
          <a:endParaRPr lang="en-US" dirty="0"/>
        </a:p>
      </dgm:t>
    </dgm:pt>
    <dgm:pt modelId="{3A1D6678-2319-4CE3-B92C-F651BFFFE200}" type="parTrans" cxnId="{5818EF71-B316-4802-91DC-4B0BEEC05FE3}">
      <dgm:prSet/>
      <dgm:spPr/>
      <dgm:t>
        <a:bodyPr/>
        <a:lstStyle/>
        <a:p>
          <a:endParaRPr lang="en-US"/>
        </a:p>
      </dgm:t>
    </dgm:pt>
    <dgm:pt modelId="{6D9355D3-A508-44D1-89AE-F7A9C6DA11D0}" type="sibTrans" cxnId="{5818EF71-B316-4802-91DC-4B0BEEC05F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8D20C2-9CAC-41D0-97E1-A5D1C1150D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smtClean="0"/>
            <a:t>- balancing </a:t>
          </a:r>
          <a:r>
            <a:rPr lang="en-GB" dirty="0"/>
            <a:t>the </a:t>
          </a:r>
          <a:r>
            <a:rPr lang="en-GB" dirty="0" smtClean="0"/>
            <a:t>cost</a:t>
          </a:r>
        </a:p>
        <a:p>
          <a:pPr>
            <a:lnSpc>
              <a:spcPct val="100000"/>
            </a:lnSpc>
          </a:pPr>
          <a:r>
            <a:rPr lang="en-GB" dirty="0" smtClean="0"/>
            <a:t>- increasing </a:t>
          </a:r>
          <a:r>
            <a:rPr lang="en-GB" dirty="0"/>
            <a:t>the </a:t>
          </a:r>
          <a:r>
            <a:rPr lang="en-GB" dirty="0" smtClean="0"/>
            <a:t>revenue</a:t>
          </a:r>
        </a:p>
        <a:p>
          <a:pPr>
            <a:lnSpc>
              <a:spcPct val="100000"/>
            </a:lnSpc>
          </a:pPr>
          <a:r>
            <a:rPr lang="en-GB" dirty="0" smtClean="0"/>
            <a:t>- organizing the business operations and value    (Oliver Gassmann, 2016).  </a:t>
          </a:r>
          <a:endParaRPr lang="en-US" dirty="0"/>
        </a:p>
      </dgm:t>
    </dgm:pt>
    <dgm:pt modelId="{45B1C652-923C-4E36-9AB7-BF62292CD5AB}" type="parTrans" cxnId="{1CBC721A-060B-4D05-A31C-28304CCCD5C4}">
      <dgm:prSet/>
      <dgm:spPr/>
      <dgm:t>
        <a:bodyPr/>
        <a:lstStyle/>
        <a:p>
          <a:endParaRPr lang="en-US"/>
        </a:p>
      </dgm:t>
    </dgm:pt>
    <dgm:pt modelId="{D70ECE9D-72AF-4A3C-92BA-FB751A8FAD2E}" type="sibTrans" cxnId="{1CBC721A-060B-4D05-A31C-28304CCCD5C4}">
      <dgm:prSet/>
      <dgm:spPr/>
      <dgm:t>
        <a:bodyPr/>
        <a:lstStyle/>
        <a:p>
          <a:endParaRPr lang="en-US"/>
        </a:p>
      </dgm:t>
    </dgm:pt>
    <dgm:pt modelId="{B0A281B4-1CB5-42B0-A5F4-D81EC902346B}" type="pres">
      <dgm:prSet presAssocID="{9A4E9438-6843-4869-898C-6F4E5508175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57B5730-119E-49CD-B364-668D3CE67588}" type="pres">
      <dgm:prSet presAssocID="{15DE3C83-225C-4256-B505-D328AA4F3DFA}" presName="compNode" presStyleCnt="0"/>
      <dgm:spPr/>
    </dgm:pt>
    <dgm:pt modelId="{1A397417-AFE9-43C9-977D-40916FFD6D65}" type="pres">
      <dgm:prSet presAssocID="{15DE3C83-225C-4256-B505-D328AA4F3DFA}" presName="bgRect" presStyleLbl="bgShp" presStyleIdx="0" presStyleCnt="2"/>
      <dgm:spPr/>
    </dgm:pt>
    <dgm:pt modelId="{56B71028-14E1-4EEC-A12E-07E410775A21}" type="pres">
      <dgm:prSet presAssocID="{15DE3C83-225C-4256-B505-D328AA4F3DF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DA6539D-158A-41DF-AA46-FB0E487E0AE3}" type="pres">
      <dgm:prSet presAssocID="{15DE3C83-225C-4256-B505-D328AA4F3DFA}" presName="spaceRect" presStyleCnt="0"/>
      <dgm:spPr/>
    </dgm:pt>
    <dgm:pt modelId="{B42A8AEA-4F91-4350-9A86-3E0C0F63F4C4}" type="pres">
      <dgm:prSet presAssocID="{15DE3C83-225C-4256-B505-D328AA4F3DFA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B5368DC-0349-42AB-ABEA-AC80D495D1D2}" type="pres">
      <dgm:prSet presAssocID="{6D9355D3-A508-44D1-89AE-F7A9C6DA11D0}" presName="sibTrans" presStyleCnt="0"/>
      <dgm:spPr/>
    </dgm:pt>
    <dgm:pt modelId="{EA416422-21B7-40D2-BC3D-B597CFA1D7E2}" type="pres">
      <dgm:prSet presAssocID="{948D20C2-9CAC-41D0-97E1-A5D1C1150DDA}" presName="compNode" presStyleCnt="0"/>
      <dgm:spPr/>
    </dgm:pt>
    <dgm:pt modelId="{49B131E6-0ABB-447E-B954-03D24F1DF532}" type="pres">
      <dgm:prSet presAssocID="{948D20C2-9CAC-41D0-97E1-A5D1C1150DDA}" presName="bgRect" presStyleLbl="bgShp" presStyleIdx="1" presStyleCnt="2"/>
      <dgm:spPr/>
    </dgm:pt>
    <dgm:pt modelId="{0925CF09-3B52-48E7-AC4F-8A29A3657F8E}" type="pres">
      <dgm:prSet presAssocID="{948D20C2-9CAC-41D0-97E1-A5D1C1150DD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7014DA95-434A-4973-B0B1-9900C6B12BFA}" type="pres">
      <dgm:prSet presAssocID="{948D20C2-9CAC-41D0-97E1-A5D1C1150DDA}" presName="spaceRect" presStyleCnt="0"/>
      <dgm:spPr/>
    </dgm:pt>
    <dgm:pt modelId="{78FB9A29-B0A3-4BAC-ADF4-F46FDBC61EFA}" type="pres">
      <dgm:prSet presAssocID="{948D20C2-9CAC-41D0-97E1-A5D1C1150DDA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5818EF71-B316-4802-91DC-4B0BEEC05FE3}" srcId="{9A4E9438-6843-4869-898C-6F4E55081753}" destId="{15DE3C83-225C-4256-B505-D328AA4F3DFA}" srcOrd="0" destOrd="0" parTransId="{3A1D6678-2319-4CE3-B92C-F651BFFFE200}" sibTransId="{6D9355D3-A508-44D1-89AE-F7A9C6DA11D0}"/>
    <dgm:cxn modelId="{4B6CB395-FD97-AB45-885F-DE0DEE6DCCCC}" type="presOf" srcId="{15DE3C83-225C-4256-B505-D328AA4F3DFA}" destId="{B42A8AEA-4F91-4350-9A86-3E0C0F63F4C4}" srcOrd="0" destOrd="0" presId="urn:microsoft.com/office/officeart/2018/2/layout/IconVerticalSolidList"/>
    <dgm:cxn modelId="{DF1DE24A-1006-DF4B-BD76-9AFD5AE32B8B}" type="presOf" srcId="{948D20C2-9CAC-41D0-97E1-A5D1C1150DDA}" destId="{78FB9A29-B0A3-4BAC-ADF4-F46FDBC61EFA}" srcOrd="0" destOrd="0" presId="urn:microsoft.com/office/officeart/2018/2/layout/IconVerticalSolidList"/>
    <dgm:cxn modelId="{1CBC721A-060B-4D05-A31C-28304CCCD5C4}" srcId="{9A4E9438-6843-4869-898C-6F4E55081753}" destId="{948D20C2-9CAC-41D0-97E1-A5D1C1150DDA}" srcOrd="1" destOrd="0" parTransId="{45B1C652-923C-4E36-9AB7-BF62292CD5AB}" sibTransId="{D70ECE9D-72AF-4A3C-92BA-FB751A8FAD2E}"/>
    <dgm:cxn modelId="{E0F5AE97-B55F-424B-9ABB-5E91E1A773F9}" type="presOf" srcId="{9A4E9438-6843-4869-898C-6F4E55081753}" destId="{B0A281B4-1CB5-42B0-A5F4-D81EC902346B}" srcOrd="0" destOrd="0" presId="urn:microsoft.com/office/officeart/2018/2/layout/IconVerticalSolidList"/>
    <dgm:cxn modelId="{370FF4AC-D5B4-E641-BC37-B5483D3A94A7}" type="presParOf" srcId="{B0A281B4-1CB5-42B0-A5F4-D81EC902346B}" destId="{A57B5730-119E-49CD-B364-668D3CE67588}" srcOrd="0" destOrd="0" presId="urn:microsoft.com/office/officeart/2018/2/layout/IconVerticalSolidList"/>
    <dgm:cxn modelId="{708CA779-027D-634B-AF08-EAE751DBDA40}" type="presParOf" srcId="{A57B5730-119E-49CD-B364-668D3CE67588}" destId="{1A397417-AFE9-43C9-977D-40916FFD6D65}" srcOrd="0" destOrd="0" presId="urn:microsoft.com/office/officeart/2018/2/layout/IconVerticalSolidList"/>
    <dgm:cxn modelId="{CC6CFB64-CA3D-6743-91DA-A777091986FB}" type="presParOf" srcId="{A57B5730-119E-49CD-B364-668D3CE67588}" destId="{56B71028-14E1-4EEC-A12E-07E410775A21}" srcOrd="1" destOrd="0" presId="urn:microsoft.com/office/officeart/2018/2/layout/IconVerticalSolidList"/>
    <dgm:cxn modelId="{AA3568CE-012B-8C42-B4D3-280232B82EB1}" type="presParOf" srcId="{A57B5730-119E-49CD-B364-668D3CE67588}" destId="{6DA6539D-158A-41DF-AA46-FB0E487E0AE3}" srcOrd="2" destOrd="0" presId="urn:microsoft.com/office/officeart/2018/2/layout/IconVerticalSolidList"/>
    <dgm:cxn modelId="{AB9573CB-34D5-254E-B672-A0B544FD689F}" type="presParOf" srcId="{A57B5730-119E-49CD-B364-668D3CE67588}" destId="{B42A8AEA-4F91-4350-9A86-3E0C0F63F4C4}" srcOrd="3" destOrd="0" presId="urn:microsoft.com/office/officeart/2018/2/layout/IconVerticalSolidList"/>
    <dgm:cxn modelId="{6227C828-2662-084F-831F-31347E9ECC1C}" type="presParOf" srcId="{B0A281B4-1CB5-42B0-A5F4-D81EC902346B}" destId="{DB5368DC-0349-42AB-ABEA-AC80D495D1D2}" srcOrd="1" destOrd="0" presId="urn:microsoft.com/office/officeart/2018/2/layout/IconVerticalSolidList"/>
    <dgm:cxn modelId="{88FF7ED8-E3E0-6D40-9D27-6F375C56DF0E}" type="presParOf" srcId="{B0A281B4-1CB5-42B0-A5F4-D81EC902346B}" destId="{EA416422-21B7-40D2-BC3D-B597CFA1D7E2}" srcOrd="2" destOrd="0" presId="urn:microsoft.com/office/officeart/2018/2/layout/IconVerticalSolidList"/>
    <dgm:cxn modelId="{BF155EE7-5BC0-2C4C-9E1C-114B1DB1E744}" type="presParOf" srcId="{EA416422-21B7-40D2-BC3D-B597CFA1D7E2}" destId="{49B131E6-0ABB-447E-B954-03D24F1DF532}" srcOrd="0" destOrd="0" presId="urn:microsoft.com/office/officeart/2018/2/layout/IconVerticalSolidList"/>
    <dgm:cxn modelId="{CA331A18-4682-DD4C-8BDD-DBAD3118899A}" type="presParOf" srcId="{EA416422-21B7-40D2-BC3D-B597CFA1D7E2}" destId="{0925CF09-3B52-48E7-AC4F-8A29A3657F8E}" srcOrd="1" destOrd="0" presId="urn:microsoft.com/office/officeart/2018/2/layout/IconVerticalSolidList"/>
    <dgm:cxn modelId="{690C824B-D8A4-6A47-85F6-DD8E21886785}" type="presParOf" srcId="{EA416422-21B7-40D2-BC3D-B597CFA1D7E2}" destId="{7014DA95-434A-4973-B0B1-9900C6B12BFA}" srcOrd="2" destOrd="0" presId="urn:microsoft.com/office/officeart/2018/2/layout/IconVerticalSolidList"/>
    <dgm:cxn modelId="{8D3731BB-508C-F047-BE74-C46797604338}" type="presParOf" srcId="{EA416422-21B7-40D2-BC3D-B597CFA1D7E2}" destId="{78FB9A29-B0A3-4BAC-ADF4-F46FDBC61E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9B6AA0-008D-400E-B3F2-0EFE057943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90E9AF-46A0-4CB3-B7F1-C0F76E9B3414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GB" dirty="0" smtClean="0"/>
            <a:t>- Creating </a:t>
          </a:r>
          <a:r>
            <a:rPr lang="en-GB" dirty="0"/>
            <a:t>new ways to fulfil customer </a:t>
          </a:r>
          <a:r>
            <a:rPr lang="en-GB" dirty="0" smtClean="0"/>
            <a:t>needs</a:t>
          </a:r>
        </a:p>
        <a:p>
          <a:pPr algn="l">
            <a:lnSpc>
              <a:spcPct val="100000"/>
            </a:lnSpc>
          </a:pPr>
          <a:r>
            <a:rPr lang="en-GB" dirty="0" smtClean="0"/>
            <a:t>- Solving problems </a:t>
          </a:r>
        </a:p>
        <a:p>
          <a:pPr algn="l">
            <a:lnSpc>
              <a:spcPct val="100000"/>
            </a:lnSpc>
          </a:pPr>
          <a:r>
            <a:rPr lang="en-GB" dirty="0" smtClean="0"/>
            <a:t>- Allocation </a:t>
          </a:r>
          <a:r>
            <a:rPr lang="en-GB" dirty="0"/>
            <a:t>resources and technologies (Robert </a:t>
          </a:r>
          <a:r>
            <a:rPr lang="en-GB" dirty="0" err="1"/>
            <a:t>DeFillippi</a:t>
          </a:r>
          <a:r>
            <a:rPr lang="en-GB" dirty="0"/>
            <a:t>, 2016). </a:t>
          </a:r>
          <a:endParaRPr lang="en-US" dirty="0"/>
        </a:p>
      </dgm:t>
    </dgm:pt>
    <dgm:pt modelId="{ABD8311A-F7EE-48D6-80CA-DC72F443012C}" type="parTrans" cxnId="{5915C2FF-A11F-4674-84F6-09CB7C482D6E}">
      <dgm:prSet/>
      <dgm:spPr/>
      <dgm:t>
        <a:bodyPr/>
        <a:lstStyle/>
        <a:p>
          <a:endParaRPr lang="en-US"/>
        </a:p>
      </dgm:t>
    </dgm:pt>
    <dgm:pt modelId="{A6B99BAF-C79C-465A-BCD2-85975802A0C2}" type="sibTrans" cxnId="{5915C2FF-A11F-4674-84F6-09CB7C482D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0C27047-CB84-43F0-8F50-4B0497E56E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smtClean="0"/>
            <a:t>Companies</a:t>
          </a:r>
          <a:r>
            <a:rPr lang="en-US" baseline="0" dirty="0" smtClean="0"/>
            <a:t> gain competitive advantage through investing heavily in their R&amp;D.</a:t>
          </a:r>
          <a:endParaRPr lang="en-US" dirty="0"/>
        </a:p>
      </dgm:t>
    </dgm:pt>
    <dgm:pt modelId="{F08AAC2F-FB77-4DB2-8923-A5E030212DD2}" type="parTrans" cxnId="{FBBDE703-7E62-48F6-B1B4-2427F1B74B53}">
      <dgm:prSet/>
      <dgm:spPr/>
      <dgm:t>
        <a:bodyPr/>
        <a:lstStyle/>
        <a:p>
          <a:endParaRPr lang="en-US"/>
        </a:p>
      </dgm:t>
    </dgm:pt>
    <dgm:pt modelId="{B6E1DB22-876F-4D14-ADB7-60DC4AD4EF20}" type="sibTrans" cxnId="{FBBDE703-7E62-48F6-B1B4-2427F1B74B53}">
      <dgm:prSet/>
      <dgm:spPr/>
      <dgm:t>
        <a:bodyPr/>
        <a:lstStyle/>
        <a:p>
          <a:endParaRPr lang="en-US"/>
        </a:p>
      </dgm:t>
    </dgm:pt>
    <dgm:pt modelId="{EF61B3DE-A839-424D-AD25-2E3C7F022D71}" type="pres">
      <dgm:prSet presAssocID="{729B6AA0-008D-400E-B3F2-0EFE0579433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044FBB7-5038-498E-8D0F-B5881383A108}" type="pres">
      <dgm:prSet presAssocID="{7090E9AF-46A0-4CB3-B7F1-C0F76E9B3414}" presName="compNode" presStyleCnt="0"/>
      <dgm:spPr/>
    </dgm:pt>
    <dgm:pt modelId="{CCC2DA04-992C-4100-94D9-C5E2FDF55649}" type="pres">
      <dgm:prSet presAssocID="{7090E9AF-46A0-4CB3-B7F1-C0F76E9B3414}" presName="bgRect" presStyleLbl="bgShp" presStyleIdx="0" presStyleCnt="2"/>
      <dgm:spPr/>
    </dgm:pt>
    <dgm:pt modelId="{9B293BB6-CD2E-4A19-BEF1-21BCEB361D47}" type="pres">
      <dgm:prSet presAssocID="{7090E9AF-46A0-4CB3-B7F1-C0F76E9B341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4EA27B5-80E5-4AC1-B680-A3955DE80706}" type="pres">
      <dgm:prSet presAssocID="{7090E9AF-46A0-4CB3-B7F1-C0F76E9B3414}" presName="spaceRect" presStyleCnt="0"/>
      <dgm:spPr/>
    </dgm:pt>
    <dgm:pt modelId="{C38CA7EF-4100-484B-BAE3-9A6610E75A6E}" type="pres">
      <dgm:prSet presAssocID="{7090E9AF-46A0-4CB3-B7F1-C0F76E9B3414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7DCBDBC-6D73-40BF-BC4A-11437457066B}" type="pres">
      <dgm:prSet presAssocID="{A6B99BAF-C79C-465A-BCD2-85975802A0C2}" presName="sibTrans" presStyleCnt="0"/>
      <dgm:spPr/>
    </dgm:pt>
    <dgm:pt modelId="{CD45837F-A5E3-4045-AF7B-524F7DAD3160}" type="pres">
      <dgm:prSet presAssocID="{20C27047-CB84-43F0-8F50-4B0497E56EFF}" presName="compNode" presStyleCnt="0"/>
      <dgm:spPr/>
    </dgm:pt>
    <dgm:pt modelId="{11FD7542-008B-4FC6-ADFE-B76F65317D7A}" type="pres">
      <dgm:prSet presAssocID="{20C27047-CB84-43F0-8F50-4B0497E56EFF}" presName="bgRect" presStyleLbl="bgShp" presStyleIdx="1" presStyleCnt="2"/>
      <dgm:spPr/>
    </dgm:pt>
    <dgm:pt modelId="{BC8DEA85-56DF-4C67-B964-ABA3D89B3EF9}" type="pres">
      <dgm:prSet presAssocID="{20C27047-CB84-43F0-8F50-4B0497E56EF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2475740-410D-4597-8B1A-47527AA653F6}" type="pres">
      <dgm:prSet presAssocID="{20C27047-CB84-43F0-8F50-4B0497E56EFF}" presName="spaceRect" presStyleCnt="0"/>
      <dgm:spPr/>
    </dgm:pt>
    <dgm:pt modelId="{BABA53B8-64E6-43DD-841B-D17A90688385}" type="pres">
      <dgm:prSet presAssocID="{20C27047-CB84-43F0-8F50-4B0497E56EFF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B8813BE-C7ED-3D47-9C39-9CBF728FC7E2}" type="presOf" srcId="{729B6AA0-008D-400E-B3F2-0EFE05794332}" destId="{EF61B3DE-A839-424D-AD25-2E3C7F022D71}" srcOrd="0" destOrd="0" presId="urn:microsoft.com/office/officeart/2018/2/layout/IconVerticalSolidList"/>
    <dgm:cxn modelId="{FBBDE703-7E62-48F6-B1B4-2427F1B74B53}" srcId="{729B6AA0-008D-400E-B3F2-0EFE05794332}" destId="{20C27047-CB84-43F0-8F50-4B0497E56EFF}" srcOrd="1" destOrd="0" parTransId="{F08AAC2F-FB77-4DB2-8923-A5E030212DD2}" sibTransId="{B6E1DB22-876F-4D14-ADB7-60DC4AD4EF20}"/>
    <dgm:cxn modelId="{49472C9F-FACD-724E-8E48-6861F806DC72}" type="presOf" srcId="{20C27047-CB84-43F0-8F50-4B0497E56EFF}" destId="{BABA53B8-64E6-43DD-841B-D17A90688385}" srcOrd="0" destOrd="0" presId="urn:microsoft.com/office/officeart/2018/2/layout/IconVerticalSolidList"/>
    <dgm:cxn modelId="{91E59DB8-BAF4-0344-9A12-AC6F28ABCEF3}" type="presOf" srcId="{7090E9AF-46A0-4CB3-B7F1-C0F76E9B3414}" destId="{C38CA7EF-4100-484B-BAE3-9A6610E75A6E}" srcOrd="0" destOrd="0" presId="urn:microsoft.com/office/officeart/2018/2/layout/IconVerticalSolidList"/>
    <dgm:cxn modelId="{5915C2FF-A11F-4674-84F6-09CB7C482D6E}" srcId="{729B6AA0-008D-400E-B3F2-0EFE05794332}" destId="{7090E9AF-46A0-4CB3-B7F1-C0F76E9B3414}" srcOrd="0" destOrd="0" parTransId="{ABD8311A-F7EE-48D6-80CA-DC72F443012C}" sibTransId="{A6B99BAF-C79C-465A-BCD2-85975802A0C2}"/>
    <dgm:cxn modelId="{1C4047A1-E78E-674C-B09F-82E354EB7A1C}" type="presParOf" srcId="{EF61B3DE-A839-424D-AD25-2E3C7F022D71}" destId="{8044FBB7-5038-498E-8D0F-B5881383A108}" srcOrd="0" destOrd="0" presId="urn:microsoft.com/office/officeart/2018/2/layout/IconVerticalSolidList"/>
    <dgm:cxn modelId="{2CC9AE1B-AE3F-BF4D-93A1-9A7E9C1D6176}" type="presParOf" srcId="{8044FBB7-5038-498E-8D0F-B5881383A108}" destId="{CCC2DA04-992C-4100-94D9-C5E2FDF55649}" srcOrd="0" destOrd="0" presId="urn:microsoft.com/office/officeart/2018/2/layout/IconVerticalSolidList"/>
    <dgm:cxn modelId="{3CC8DCD8-ECD4-A64D-BC0F-E29DA1128BB1}" type="presParOf" srcId="{8044FBB7-5038-498E-8D0F-B5881383A108}" destId="{9B293BB6-CD2E-4A19-BEF1-21BCEB361D47}" srcOrd="1" destOrd="0" presId="urn:microsoft.com/office/officeart/2018/2/layout/IconVerticalSolidList"/>
    <dgm:cxn modelId="{D5868F72-D114-BD4F-A382-4A2A6A7BEEDE}" type="presParOf" srcId="{8044FBB7-5038-498E-8D0F-B5881383A108}" destId="{E4EA27B5-80E5-4AC1-B680-A3955DE80706}" srcOrd="2" destOrd="0" presId="urn:microsoft.com/office/officeart/2018/2/layout/IconVerticalSolidList"/>
    <dgm:cxn modelId="{6ED326C8-CE85-C84B-BAFE-775F9929910D}" type="presParOf" srcId="{8044FBB7-5038-498E-8D0F-B5881383A108}" destId="{C38CA7EF-4100-484B-BAE3-9A6610E75A6E}" srcOrd="3" destOrd="0" presId="urn:microsoft.com/office/officeart/2018/2/layout/IconVerticalSolidList"/>
    <dgm:cxn modelId="{A06770F3-A17A-A845-8B40-12BF4644B324}" type="presParOf" srcId="{EF61B3DE-A839-424D-AD25-2E3C7F022D71}" destId="{D7DCBDBC-6D73-40BF-BC4A-11437457066B}" srcOrd="1" destOrd="0" presId="urn:microsoft.com/office/officeart/2018/2/layout/IconVerticalSolidList"/>
    <dgm:cxn modelId="{E861ED2C-1C24-8C49-9AFE-DA080132F970}" type="presParOf" srcId="{EF61B3DE-A839-424D-AD25-2E3C7F022D71}" destId="{CD45837F-A5E3-4045-AF7B-524F7DAD3160}" srcOrd="2" destOrd="0" presId="urn:microsoft.com/office/officeart/2018/2/layout/IconVerticalSolidList"/>
    <dgm:cxn modelId="{6DFAC065-49F4-4344-BB4B-71ABECD8FF35}" type="presParOf" srcId="{CD45837F-A5E3-4045-AF7B-524F7DAD3160}" destId="{11FD7542-008B-4FC6-ADFE-B76F65317D7A}" srcOrd="0" destOrd="0" presId="urn:microsoft.com/office/officeart/2018/2/layout/IconVerticalSolidList"/>
    <dgm:cxn modelId="{2E9FCD39-A004-BA4C-B2C2-23CBAEEC946C}" type="presParOf" srcId="{CD45837F-A5E3-4045-AF7B-524F7DAD3160}" destId="{BC8DEA85-56DF-4C67-B964-ABA3D89B3EF9}" srcOrd="1" destOrd="0" presId="urn:microsoft.com/office/officeart/2018/2/layout/IconVerticalSolidList"/>
    <dgm:cxn modelId="{5B7FAB22-090C-474C-AE1B-B0022FC64195}" type="presParOf" srcId="{CD45837F-A5E3-4045-AF7B-524F7DAD3160}" destId="{22475740-410D-4597-8B1A-47527AA653F6}" srcOrd="2" destOrd="0" presId="urn:microsoft.com/office/officeart/2018/2/layout/IconVerticalSolidList"/>
    <dgm:cxn modelId="{3531F91A-C669-9D40-9B87-AF54A20B41F6}" type="presParOf" srcId="{CD45837F-A5E3-4045-AF7B-524F7DAD3160}" destId="{BABA53B8-64E6-43DD-841B-D17A906883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21A580-A8B7-4380-9C4B-616AADCEBF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1_2" csCatId="accent1" phldr="1"/>
      <dgm:spPr/>
      <dgm:t>
        <a:bodyPr/>
        <a:lstStyle/>
        <a:p>
          <a:endParaRPr lang="en-US"/>
        </a:p>
      </dgm:t>
    </dgm:pt>
    <dgm:pt modelId="{8B2FC75A-6935-427E-857A-9ED0BD30C47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It is a framework for maximising company profits for creating and capturing value to do things differently (</a:t>
          </a:r>
          <a:r>
            <a:rPr lang="en-GB" dirty="0" err="1">
              <a:solidFill>
                <a:schemeClr val="tx1"/>
              </a:solidFill>
            </a:rPr>
            <a:t>Afuah</a:t>
          </a:r>
          <a:r>
            <a:rPr lang="en-GB" dirty="0">
              <a:solidFill>
                <a:schemeClr val="tx1"/>
              </a:solidFill>
            </a:rPr>
            <a:t>, 2014).</a:t>
          </a:r>
          <a:endParaRPr lang="en-US" dirty="0">
            <a:solidFill>
              <a:schemeClr val="tx1"/>
            </a:solidFill>
          </a:endParaRPr>
        </a:p>
      </dgm:t>
    </dgm:pt>
    <dgm:pt modelId="{9C21978A-3680-4B10-89C6-09C7E1E4323D}" type="parTrans" cxnId="{7F66EF88-A106-4487-9610-AD3BCCE4AF9E}">
      <dgm:prSet/>
      <dgm:spPr/>
      <dgm:t>
        <a:bodyPr/>
        <a:lstStyle/>
        <a:p>
          <a:endParaRPr lang="en-US"/>
        </a:p>
      </dgm:t>
    </dgm:pt>
    <dgm:pt modelId="{4943CCFB-11F5-4FBC-A124-1B6B4D4F5388}" type="sibTrans" cxnId="{7F66EF88-A106-4487-9610-AD3BCCE4AF9E}">
      <dgm:prSet/>
      <dgm:spPr/>
      <dgm:t>
        <a:bodyPr/>
        <a:lstStyle/>
        <a:p>
          <a:endParaRPr lang="en-US"/>
        </a:p>
      </dgm:t>
    </dgm:pt>
    <dgm:pt modelId="{4741316B-5E19-4D9C-BE0B-47F14F8AC06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Business environment make complex and different day by day with the competition among the companies and companies trying to increase their market share by using different techniques.  </a:t>
          </a:r>
          <a:endParaRPr lang="en-US" dirty="0">
            <a:solidFill>
              <a:schemeClr val="tx1"/>
            </a:solidFill>
          </a:endParaRPr>
        </a:p>
      </dgm:t>
    </dgm:pt>
    <dgm:pt modelId="{8C3CF801-93E0-4D32-9651-1D5344993E56}" type="parTrans" cxnId="{721A6DEB-CD7B-4900-BA6F-09D1DFC6467F}">
      <dgm:prSet/>
      <dgm:spPr/>
      <dgm:t>
        <a:bodyPr/>
        <a:lstStyle/>
        <a:p>
          <a:endParaRPr lang="en-US"/>
        </a:p>
      </dgm:t>
    </dgm:pt>
    <dgm:pt modelId="{0636CA29-4EE1-4B68-8F84-DB4DF7A6E572}" type="sibTrans" cxnId="{721A6DEB-CD7B-4900-BA6F-09D1DFC6467F}">
      <dgm:prSet/>
      <dgm:spPr/>
      <dgm:t>
        <a:bodyPr/>
        <a:lstStyle/>
        <a:p>
          <a:endParaRPr lang="en-US"/>
        </a:p>
      </dgm:t>
    </dgm:pt>
    <dgm:pt modelId="{7AA81CC1-0AAB-433B-A972-E51E320FAD5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It is not only a technology it is an important management issue in terms of profit margins and competitive pressure.   </a:t>
          </a:r>
          <a:endParaRPr lang="en-US" dirty="0">
            <a:solidFill>
              <a:schemeClr val="tx1"/>
            </a:solidFill>
          </a:endParaRPr>
        </a:p>
      </dgm:t>
    </dgm:pt>
    <dgm:pt modelId="{CA0435AA-948A-4E12-B036-1DB077556023}" type="parTrans" cxnId="{DEE2671C-C252-468D-B71E-AAA5C558B3F2}">
      <dgm:prSet/>
      <dgm:spPr/>
      <dgm:t>
        <a:bodyPr/>
        <a:lstStyle/>
        <a:p>
          <a:endParaRPr lang="en-US"/>
        </a:p>
      </dgm:t>
    </dgm:pt>
    <dgm:pt modelId="{87B7BAF2-7B69-4E18-B576-D25D8F3A4FB3}" type="sibTrans" cxnId="{DEE2671C-C252-468D-B71E-AAA5C558B3F2}">
      <dgm:prSet/>
      <dgm:spPr/>
      <dgm:t>
        <a:bodyPr/>
        <a:lstStyle/>
        <a:p>
          <a:endParaRPr lang="en-US"/>
        </a:p>
      </dgm:t>
    </dgm:pt>
    <dgm:pt modelId="{F672F53E-703F-412E-A104-401F54C9D1A9}" type="pres">
      <dgm:prSet presAssocID="{9021A580-A8B7-4380-9C4B-616AADCEBF8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930E1E6-1233-46AA-880D-5B9D3D15A4CF}" type="pres">
      <dgm:prSet presAssocID="{8B2FC75A-6935-427E-857A-9ED0BD30C47D}" presName="compNode" presStyleCnt="0"/>
      <dgm:spPr/>
    </dgm:pt>
    <dgm:pt modelId="{8C3315D9-4228-4B5E-8744-A73B4C0AFD30}" type="pres">
      <dgm:prSet presAssocID="{8B2FC75A-6935-427E-857A-9ED0BD30C47D}" presName="bgRect" presStyleLbl="bgShp" presStyleIdx="0" presStyleCnt="3"/>
      <dgm:spPr/>
    </dgm:pt>
    <dgm:pt modelId="{A51B7EB2-3812-4EE8-920C-28A4A994E93C}" type="pres">
      <dgm:prSet presAssocID="{8B2FC75A-6935-427E-857A-9ED0BD30C4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B7E6114-F8E4-4145-8EF0-D6D95B4497FF}" type="pres">
      <dgm:prSet presAssocID="{8B2FC75A-6935-427E-857A-9ED0BD30C47D}" presName="spaceRect" presStyleCnt="0"/>
      <dgm:spPr/>
    </dgm:pt>
    <dgm:pt modelId="{7DF36611-43F7-4CF6-878B-8B026AF19F9F}" type="pres">
      <dgm:prSet presAssocID="{8B2FC75A-6935-427E-857A-9ED0BD30C47D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4CD011E-1423-41BA-AA65-F6D88C558DA8}" type="pres">
      <dgm:prSet presAssocID="{4943CCFB-11F5-4FBC-A124-1B6B4D4F5388}" presName="sibTrans" presStyleCnt="0"/>
      <dgm:spPr/>
    </dgm:pt>
    <dgm:pt modelId="{EFAC2A18-8307-42CA-9E1F-3D20DCFAA6BB}" type="pres">
      <dgm:prSet presAssocID="{4741316B-5E19-4D9C-BE0B-47F14F8AC06A}" presName="compNode" presStyleCnt="0"/>
      <dgm:spPr/>
    </dgm:pt>
    <dgm:pt modelId="{5AEB1DD2-DB02-4F37-9EF0-026C63DE3C9B}" type="pres">
      <dgm:prSet presAssocID="{4741316B-5E19-4D9C-BE0B-47F14F8AC06A}" presName="bgRect" presStyleLbl="bgShp" presStyleIdx="1" presStyleCnt="3"/>
      <dgm:spPr/>
    </dgm:pt>
    <dgm:pt modelId="{63D3BB9A-8239-40A1-9047-5237AD7448D3}" type="pres">
      <dgm:prSet presAssocID="{4741316B-5E19-4D9C-BE0B-47F14F8AC0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FA9C21C-51BE-4EE7-8EC8-AB3014818FFF}" type="pres">
      <dgm:prSet presAssocID="{4741316B-5E19-4D9C-BE0B-47F14F8AC06A}" presName="spaceRect" presStyleCnt="0"/>
      <dgm:spPr/>
    </dgm:pt>
    <dgm:pt modelId="{CF8BF8DC-E45A-4A51-921A-D8727409242D}" type="pres">
      <dgm:prSet presAssocID="{4741316B-5E19-4D9C-BE0B-47F14F8AC06A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25B01B1-B562-478C-A220-1892968DAB39}" type="pres">
      <dgm:prSet presAssocID="{0636CA29-4EE1-4B68-8F84-DB4DF7A6E572}" presName="sibTrans" presStyleCnt="0"/>
      <dgm:spPr/>
    </dgm:pt>
    <dgm:pt modelId="{6588D802-F578-4D7B-A1E4-D9A9A6DDF1C5}" type="pres">
      <dgm:prSet presAssocID="{7AA81CC1-0AAB-433B-A972-E51E320FAD5B}" presName="compNode" presStyleCnt="0"/>
      <dgm:spPr/>
    </dgm:pt>
    <dgm:pt modelId="{1DBA8797-9E00-447E-B242-E84983FBFF94}" type="pres">
      <dgm:prSet presAssocID="{7AA81CC1-0AAB-433B-A972-E51E320FAD5B}" presName="bgRect" presStyleLbl="bgShp" presStyleIdx="2" presStyleCnt="3"/>
      <dgm:spPr/>
    </dgm:pt>
    <dgm:pt modelId="{D19DC93C-AB30-4FEA-B92C-9CE4332CA2D1}" type="pres">
      <dgm:prSet presAssocID="{7AA81CC1-0AAB-433B-A972-E51E320FAD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81107E5F-364E-4D26-9781-47E0629DD974}" type="pres">
      <dgm:prSet presAssocID="{7AA81CC1-0AAB-433B-A972-E51E320FAD5B}" presName="spaceRect" presStyleCnt="0"/>
      <dgm:spPr/>
    </dgm:pt>
    <dgm:pt modelId="{8A005B88-84C6-4290-B0A4-A6124B067AA0}" type="pres">
      <dgm:prSet presAssocID="{7AA81CC1-0AAB-433B-A972-E51E320FAD5B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F66EF88-A106-4487-9610-AD3BCCE4AF9E}" srcId="{9021A580-A8B7-4380-9C4B-616AADCEBF8E}" destId="{8B2FC75A-6935-427E-857A-9ED0BD30C47D}" srcOrd="0" destOrd="0" parTransId="{9C21978A-3680-4B10-89C6-09C7E1E4323D}" sibTransId="{4943CCFB-11F5-4FBC-A124-1B6B4D4F5388}"/>
    <dgm:cxn modelId="{AB078643-AC7C-CA44-AA06-CCD80C2F6386}" type="presOf" srcId="{8B2FC75A-6935-427E-857A-9ED0BD30C47D}" destId="{7DF36611-43F7-4CF6-878B-8B026AF19F9F}" srcOrd="0" destOrd="0" presId="urn:microsoft.com/office/officeart/2018/2/layout/IconVerticalSolidList"/>
    <dgm:cxn modelId="{721A6DEB-CD7B-4900-BA6F-09D1DFC6467F}" srcId="{9021A580-A8B7-4380-9C4B-616AADCEBF8E}" destId="{4741316B-5E19-4D9C-BE0B-47F14F8AC06A}" srcOrd="1" destOrd="0" parTransId="{8C3CF801-93E0-4D32-9651-1D5344993E56}" sibTransId="{0636CA29-4EE1-4B68-8F84-DB4DF7A6E572}"/>
    <dgm:cxn modelId="{93A8FF77-4E3C-464B-86F9-064A42877E91}" type="presOf" srcId="{7AA81CC1-0AAB-433B-A972-E51E320FAD5B}" destId="{8A005B88-84C6-4290-B0A4-A6124B067AA0}" srcOrd="0" destOrd="0" presId="urn:microsoft.com/office/officeart/2018/2/layout/IconVerticalSolidList"/>
    <dgm:cxn modelId="{70FCC346-F4FC-C34E-A29E-E9C578F74263}" type="presOf" srcId="{4741316B-5E19-4D9C-BE0B-47F14F8AC06A}" destId="{CF8BF8DC-E45A-4A51-921A-D8727409242D}" srcOrd="0" destOrd="0" presId="urn:microsoft.com/office/officeart/2018/2/layout/IconVerticalSolidList"/>
    <dgm:cxn modelId="{DEE2671C-C252-468D-B71E-AAA5C558B3F2}" srcId="{9021A580-A8B7-4380-9C4B-616AADCEBF8E}" destId="{7AA81CC1-0AAB-433B-A972-E51E320FAD5B}" srcOrd="2" destOrd="0" parTransId="{CA0435AA-948A-4E12-B036-1DB077556023}" sibTransId="{87B7BAF2-7B69-4E18-B576-D25D8F3A4FB3}"/>
    <dgm:cxn modelId="{B99AED1A-30BB-EC44-B60C-93B68AA827AD}" type="presOf" srcId="{9021A580-A8B7-4380-9C4B-616AADCEBF8E}" destId="{F672F53E-703F-412E-A104-401F54C9D1A9}" srcOrd="0" destOrd="0" presId="urn:microsoft.com/office/officeart/2018/2/layout/IconVerticalSolidList"/>
    <dgm:cxn modelId="{66554B6A-D0A3-5F44-B042-16CDCCCDB691}" type="presParOf" srcId="{F672F53E-703F-412E-A104-401F54C9D1A9}" destId="{3930E1E6-1233-46AA-880D-5B9D3D15A4CF}" srcOrd="0" destOrd="0" presId="urn:microsoft.com/office/officeart/2018/2/layout/IconVerticalSolidList"/>
    <dgm:cxn modelId="{A9902DD7-9C64-5E4A-AC72-D95CC5948D3E}" type="presParOf" srcId="{3930E1E6-1233-46AA-880D-5B9D3D15A4CF}" destId="{8C3315D9-4228-4B5E-8744-A73B4C0AFD30}" srcOrd="0" destOrd="0" presId="urn:microsoft.com/office/officeart/2018/2/layout/IconVerticalSolidList"/>
    <dgm:cxn modelId="{0232BB01-EAD4-4645-B48F-4C7701422A25}" type="presParOf" srcId="{3930E1E6-1233-46AA-880D-5B9D3D15A4CF}" destId="{A51B7EB2-3812-4EE8-920C-28A4A994E93C}" srcOrd="1" destOrd="0" presId="urn:microsoft.com/office/officeart/2018/2/layout/IconVerticalSolidList"/>
    <dgm:cxn modelId="{5A4F6C8A-7FBB-654D-BEDA-079331123DDB}" type="presParOf" srcId="{3930E1E6-1233-46AA-880D-5B9D3D15A4CF}" destId="{4B7E6114-F8E4-4145-8EF0-D6D95B4497FF}" srcOrd="2" destOrd="0" presId="urn:microsoft.com/office/officeart/2018/2/layout/IconVerticalSolidList"/>
    <dgm:cxn modelId="{D5433B92-C62F-9B40-AD6B-9644B1E450C0}" type="presParOf" srcId="{3930E1E6-1233-46AA-880D-5B9D3D15A4CF}" destId="{7DF36611-43F7-4CF6-878B-8B026AF19F9F}" srcOrd="3" destOrd="0" presId="urn:microsoft.com/office/officeart/2018/2/layout/IconVerticalSolidList"/>
    <dgm:cxn modelId="{F746EFE8-7DC3-1D44-A0B0-4A07708683F3}" type="presParOf" srcId="{F672F53E-703F-412E-A104-401F54C9D1A9}" destId="{24CD011E-1423-41BA-AA65-F6D88C558DA8}" srcOrd="1" destOrd="0" presId="urn:microsoft.com/office/officeart/2018/2/layout/IconVerticalSolidList"/>
    <dgm:cxn modelId="{62BAB1AD-25C5-C14B-8756-367FD7320E13}" type="presParOf" srcId="{F672F53E-703F-412E-A104-401F54C9D1A9}" destId="{EFAC2A18-8307-42CA-9E1F-3D20DCFAA6BB}" srcOrd="2" destOrd="0" presId="urn:microsoft.com/office/officeart/2018/2/layout/IconVerticalSolidList"/>
    <dgm:cxn modelId="{26869777-B031-9244-B38A-F4ACE957FD22}" type="presParOf" srcId="{EFAC2A18-8307-42CA-9E1F-3D20DCFAA6BB}" destId="{5AEB1DD2-DB02-4F37-9EF0-026C63DE3C9B}" srcOrd="0" destOrd="0" presId="urn:microsoft.com/office/officeart/2018/2/layout/IconVerticalSolidList"/>
    <dgm:cxn modelId="{E90B4013-BF72-7D49-8DF0-51D65F65ECDF}" type="presParOf" srcId="{EFAC2A18-8307-42CA-9E1F-3D20DCFAA6BB}" destId="{63D3BB9A-8239-40A1-9047-5237AD7448D3}" srcOrd="1" destOrd="0" presId="urn:microsoft.com/office/officeart/2018/2/layout/IconVerticalSolidList"/>
    <dgm:cxn modelId="{6DC0DEC6-2AD9-2042-9C59-3A20F3A53B20}" type="presParOf" srcId="{EFAC2A18-8307-42CA-9E1F-3D20DCFAA6BB}" destId="{DFA9C21C-51BE-4EE7-8EC8-AB3014818FFF}" srcOrd="2" destOrd="0" presId="urn:microsoft.com/office/officeart/2018/2/layout/IconVerticalSolidList"/>
    <dgm:cxn modelId="{7B687720-13B6-4747-BD13-EB242A3E6F63}" type="presParOf" srcId="{EFAC2A18-8307-42CA-9E1F-3D20DCFAA6BB}" destId="{CF8BF8DC-E45A-4A51-921A-D8727409242D}" srcOrd="3" destOrd="0" presId="urn:microsoft.com/office/officeart/2018/2/layout/IconVerticalSolidList"/>
    <dgm:cxn modelId="{9EEB913E-5B9A-5843-A1F0-0C816C300B9C}" type="presParOf" srcId="{F672F53E-703F-412E-A104-401F54C9D1A9}" destId="{925B01B1-B562-478C-A220-1892968DAB39}" srcOrd="3" destOrd="0" presId="urn:microsoft.com/office/officeart/2018/2/layout/IconVerticalSolidList"/>
    <dgm:cxn modelId="{6AD61A75-0467-F64A-87E8-6EEC646E670E}" type="presParOf" srcId="{F672F53E-703F-412E-A104-401F54C9D1A9}" destId="{6588D802-F578-4D7B-A1E4-D9A9A6DDF1C5}" srcOrd="4" destOrd="0" presId="urn:microsoft.com/office/officeart/2018/2/layout/IconVerticalSolidList"/>
    <dgm:cxn modelId="{87D96312-73A4-7746-8A69-771A32B015A3}" type="presParOf" srcId="{6588D802-F578-4D7B-A1E4-D9A9A6DDF1C5}" destId="{1DBA8797-9E00-447E-B242-E84983FBFF94}" srcOrd="0" destOrd="0" presId="urn:microsoft.com/office/officeart/2018/2/layout/IconVerticalSolidList"/>
    <dgm:cxn modelId="{F1A5F8C0-6C12-424D-B211-625A2174D6A5}" type="presParOf" srcId="{6588D802-F578-4D7B-A1E4-D9A9A6DDF1C5}" destId="{D19DC93C-AB30-4FEA-B92C-9CE4332CA2D1}" srcOrd="1" destOrd="0" presId="urn:microsoft.com/office/officeart/2018/2/layout/IconVerticalSolidList"/>
    <dgm:cxn modelId="{C17DC138-3C32-C34D-B972-0ECB7AAFED30}" type="presParOf" srcId="{6588D802-F578-4D7B-A1E4-D9A9A6DDF1C5}" destId="{81107E5F-364E-4D26-9781-47E0629DD974}" srcOrd="2" destOrd="0" presId="urn:microsoft.com/office/officeart/2018/2/layout/IconVerticalSolidList"/>
    <dgm:cxn modelId="{4AB48CBD-7EB3-C442-B686-8EB50A6352E7}" type="presParOf" srcId="{6588D802-F578-4D7B-A1E4-D9A9A6DDF1C5}" destId="{8A005B88-84C6-4290-B0A4-A6124B067A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A3A650-B9C5-8B4E-B313-A2525EDA7A0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E6BF0BA-2865-1C4A-8716-8307FBD5577C}">
      <dgm:prSet phldrT="[Текст]"/>
      <dgm:spPr/>
      <dgm:t>
        <a:bodyPr/>
        <a:lstStyle/>
        <a:p>
          <a:r>
            <a:rPr lang="en-US" b="1"/>
            <a:t>INITIATION</a:t>
          </a:r>
          <a:r>
            <a:rPr lang="en-US"/>
            <a:t>   - Analyze Current Model</a:t>
          </a:r>
        </a:p>
      </dgm:t>
    </dgm:pt>
    <dgm:pt modelId="{6A11788B-E977-D64E-8163-0FEC169B6F6F}" type="parTrans" cxnId="{5DDE74DA-93EC-FD46-88A0-BC84C0CFB9C1}">
      <dgm:prSet/>
      <dgm:spPr/>
      <dgm:t>
        <a:bodyPr/>
        <a:lstStyle/>
        <a:p>
          <a:endParaRPr lang="en-US"/>
        </a:p>
      </dgm:t>
    </dgm:pt>
    <dgm:pt modelId="{B186B37F-3260-EF42-948A-5ACB077D5108}" type="sibTrans" cxnId="{5DDE74DA-93EC-FD46-88A0-BC84C0CFB9C1}">
      <dgm:prSet/>
      <dgm:spPr/>
      <dgm:t>
        <a:bodyPr/>
        <a:lstStyle/>
        <a:p>
          <a:endParaRPr lang="en-US"/>
        </a:p>
      </dgm:t>
    </dgm:pt>
    <dgm:pt modelId="{94EF0BAB-8986-064C-BD24-2E3AD79233CE}">
      <dgm:prSet phldrT="[Текст]"/>
      <dgm:spPr/>
      <dgm:t>
        <a:bodyPr/>
        <a:lstStyle/>
        <a:p>
          <a:r>
            <a:rPr lang="en-US" b="1"/>
            <a:t>INTEGRATION</a:t>
          </a:r>
          <a:r>
            <a:rPr lang="en-US"/>
            <a:t> - Check the consistency of BM</a:t>
          </a:r>
        </a:p>
      </dgm:t>
    </dgm:pt>
    <dgm:pt modelId="{8F3A8D10-1EB4-D64D-8118-3FF18071C43A}" type="parTrans" cxnId="{BAEB9861-8943-534F-8908-7895B2D17CBD}">
      <dgm:prSet/>
      <dgm:spPr/>
      <dgm:t>
        <a:bodyPr/>
        <a:lstStyle/>
        <a:p>
          <a:endParaRPr lang="en-US"/>
        </a:p>
      </dgm:t>
    </dgm:pt>
    <dgm:pt modelId="{71D2D8AE-3A93-4843-AB9F-20B979E66313}" type="sibTrans" cxnId="{BAEB9861-8943-534F-8908-7895B2D17CBD}">
      <dgm:prSet/>
      <dgm:spPr/>
      <dgm:t>
        <a:bodyPr/>
        <a:lstStyle/>
        <a:p>
          <a:endParaRPr lang="en-US"/>
        </a:p>
      </dgm:t>
    </dgm:pt>
    <dgm:pt modelId="{3040CE91-7316-5B4C-83A6-577A26F57ED5}">
      <dgm:prSet phldrT="[Текст]"/>
      <dgm:spPr/>
      <dgm:t>
        <a:bodyPr/>
        <a:lstStyle/>
        <a:p>
          <a:r>
            <a:rPr lang="en-US" b="1"/>
            <a:t>IMPLEMENTATION</a:t>
          </a:r>
        </a:p>
      </dgm:t>
    </dgm:pt>
    <dgm:pt modelId="{6E8F7265-A53A-7B47-9344-328BC99EF883}" type="parTrans" cxnId="{61159D3F-4ACE-074E-BF96-2B3E05970CF2}">
      <dgm:prSet/>
      <dgm:spPr/>
      <dgm:t>
        <a:bodyPr/>
        <a:lstStyle/>
        <a:p>
          <a:endParaRPr lang="en-US"/>
        </a:p>
      </dgm:t>
    </dgm:pt>
    <dgm:pt modelId="{34D8346D-4008-EA41-9101-3302EFEFD5A8}" type="sibTrans" cxnId="{61159D3F-4ACE-074E-BF96-2B3E05970CF2}">
      <dgm:prSet/>
      <dgm:spPr/>
      <dgm:t>
        <a:bodyPr/>
        <a:lstStyle/>
        <a:p>
          <a:endParaRPr lang="en-US"/>
        </a:p>
      </dgm:t>
    </dgm:pt>
    <dgm:pt modelId="{0DFA4841-3CAA-0E49-8FB3-7567294522D8}">
      <dgm:prSet/>
      <dgm:spPr/>
      <dgm:t>
        <a:bodyPr/>
        <a:lstStyle/>
        <a:p>
          <a:r>
            <a:rPr lang="en-US" b="1"/>
            <a:t>IDEATION</a:t>
          </a:r>
          <a:r>
            <a:rPr lang="en-US"/>
            <a:t>  - Confront Business Model within 55 BMI</a:t>
          </a:r>
        </a:p>
      </dgm:t>
    </dgm:pt>
    <dgm:pt modelId="{EAFDB3EC-07AD-9047-A523-90E93F4C9EE0}" type="parTrans" cxnId="{37AB9F66-086C-E24F-977E-C92D75583B93}">
      <dgm:prSet/>
      <dgm:spPr/>
      <dgm:t>
        <a:bodyPr/>
        <a:lstStyle/>
        <a:p>
          <a:endParaRPr lang="en-US"/>
        </a:p>
      </dgm:t>
    </dgm:pt>
    <dgm:pt modelId="{33FB290E-4173-2349-945D-0D421728D78F}" type="sibTrans" cxnId="{37AB9F66-086C-E24F-977E-C92D75583B93}">
      <dgm:prSet/>
      <dgm:spPr/>
      <dgm:t>
        <a:bodyPr/>
        <a:lstStyle/>
        <a:p>
          <a:endParaRPr lang="en-US"/>
        </a:p>
      </dgm:t>
    </dgm:pt>
    <dgm:pt modelId="{4A4455FE-9DB4-406B-8990-5FDF638D15A4}" type="pres">
      <dgm:prSet presAssocID="{3AA3A650-B9C5-8B4E-B313-A2525EDA7A0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D4AB261-DEEE-40F5-8709-79D3548525EC}" type="pres">
      <dgm:prSet presAssocID="{9E6BF0BA-2865-1C4A-8716-8307FBD5577C}" presName="compNode" presStyleCnt="0"/>
      <dgm:spPr/>
    </dgm:pt>
    <dgm:pt modelId="{2E93D26E-A230-43DD-9003-1FBD23637CD0}" type="pres">
      <dgm:prSet presAssocID="{9E6BF0BA-2865-1C4A-8716-8307FBD5577C}" presName="bgRect" presStyleLbl="bgShp" presStyleIdx="0" presStyleCnt="4"/>
      <dgm:spPr/>
    </dgm:pt>
    <dgm:pt modelId="{B310F87B-9E23-4D9C-948C-020AB595D4BC}" type="pres">
      <dgm:prSet presAssocID="{9E6BF0BA-2865-1C4A-8716-8307FBD557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archInventory"/>
        </a:ext>
      </dgm:extLst>
    </dgm:pt>
    <dgm:pt modelId="{4CA08774-1ABB-44DB-9DEB-38820F66638E}" type="pres">
      <dgm:prSet presAssocID="{9E6BF0BA-2865-1C4A-8716-8307FBD5577C}" presName="spaceRect" presStyleCnt="0"/>
      <dgm:spPr/>
    </dgm:pt>
    <dgm:pt modelId="{1C78E171-8604-4E49-81FC-B0822B3D83E1}" type="pres">
      <dgm:prSet presAssocID="{9E6BF0BA-2865-1C4A-8716-8307FBD5577C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859D716-F7E5-474E-9899-B70C4570F1B8}" type="pres">
      <dgm:prSet presAssocID="{B186B37F-3260-EF42-948A-5ACB077D5108}" presName="sibTrans" presStyleCnt="0"/>
      <dgm:spPr/>
    </dgm:pt>
    <dgm:pt modelId="{BA132285-54DB-4191-AABD-05AF7C48FA41}" type="pres">
      <dgm:prSet presAssocID="{0DFA4841-3CAA-0E49-8FB3-7567294522D8}" presName="compNode" presStyleCnt="0"/>
      <dgm:spPr/>
    </dgm:pt>
    <dgm:pt modelId="{F2A1F606-2FC0-43E3-A50C-2F699580E178}" type="pres">
      <dgm:prSet presAssocID="{0DFA4841-3CAA-0E49-8FB3-7567294522D8}" presName="bgRect" presStyleLbl="bgShp" presStyleIdx="1" presStyleCnt="4"/>
      <dgm:spPr/>
    </dgm:pt>
    <dgm:pt modelId="{F63A6109-0167-4ACA-BDAE-60C2CC64A713}" type="pres">
      <dgm:prSet presAssocID="{0DFA4841-3CAA-0E49-8FB3-7567294522D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934337-C28D-4E4A-A2B0-96D17F42FE4F}" type="pres">
      <dgm:prSet presAssocID="{0DFA4841-3CAA-0E49-8FB3-7567294522D8}" presName="spaceRect" presStyleCnt="0"/>
      <dgm:spPr/>
    </dgm:pt>
    <dgm:pt modelId="{97E7941D-E1C3-4261-AE92-4AC8C4497681}" type="pres">
      <dgm:prSet presAssocID="{0DFA4841-3CAA-0E49-8FB3-7567294522D8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15B9FBD-69AE-43EC-9DBA-BAA4A37AD2A0}" type="pres">
      <dgm:prSet presAssocID="{33FB290E-4173-2349-945D-0D421728D78F}" presName="sibTrans" presStyleCnt="0"/>
      <dgm:spPr/>
    </dgm:pt>
    <dgm:pt modelId="{3D97B6B2-01F2-4A41-BC50-5981C5F3EEE3}" type="pres">
      <dgm:prSet presAssocID="{94EF0BAB-8986-064C-BD24-2E3AD79233CE}" presName="compNode" presStyleCnt="0"/>
      <dgm:spPr/>
    </dgm:pt>
    <dgm:pt modelId="{D3D241AF-7EC7-48C3-A7B3-ABDF98760B43}" type="pres">
      <dgm:prSet presAssocID="{94EF0BAB-8986-064C-BD24-2E3AD79233CE}" presName="bgRect" presStyleLbl="bgShp" presStyleIdx="2" presStyleCnt="4"/>
      <dgm:spPr/>
    </dgm:pt>
    <dgm:pt modelId="{ABB2EE92-E152-4543-8D89-D096167D1CED}" type="pres">
      <dgm:prSet presAssocID="{94EF0BAB-8986-064C-BD24-2E3AD79233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A689948-460E-466F-B63C-2A622D6F57F0}" type="pres">
      <dgm:prSet presAssocID="{94EF0BAB-8986-064C-BD24-2E3AD79233CE}" presName="spaceRect" presStyleCnt="0"/>
      <dgm:spPr/>
    </dgm:pt>
    <dgm:pt modelId="{FA3B97D4-BD52-4E2D-ADAF-56538B304316}" type="pres">
      <dgm:prSet presAssocID="{94EF0BAB-8986-064C-BD24-2E3AD79233CE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04789A2-2586-4083-AAC6-5532BB1279A1}" type="pres">
      <dgm:prSet presAssocID="{71D2D8AE-3A93-4843-AB9F-20B979E66313}" presName="sibTrans" presStyleCnt="0"/>
      <dgm:spPr/>
    </dgm:pt>
    <dgm:pt modelId="{EAF4BD86-6500-4CEE-A438-19EC70CC5418}" type="pres">
      <dgm:prSet presAssocID="{3040CE91-7316-5B4C-83A6-577A26F57ED5}" presName="compNode" presStyleCnt="0"/>
      <dgm:spPr/>
    </dgm:pt>
    <dgm:pt modelId="{21E1B66E-24AF-481A-8610-75E009D31932}" type="pres">
      <dgm:prSet presAssocID="{3040CE91-7316-5B4C-83A6-577A26F57ED5}" presName="bgRect" presStyleLbl="bgShp" presStyleIdx="3" presStyleCnt="4"/>
      <dgm:spPr/>
    </dgm:pt>
    <dgm:pt modelId="{9C5C0D56-5753-4D0E-98C6-3C4136168873}" type="pres">
      <dgm:prSet presAssocID="{3040CE91-7316-5B4C-83A6-577A26F57E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F94C65D-EED2-4CC9-A274-61CE682E7EC1}" type="pres">
      <dgm:prSet presAssocID="{3040CE91-7316-5B4C-83A6-577A26F57ED5}" presName="spaceRect" presStyleCnt="0"/>
      <dgm:spPr/>
    </dgm:pt>
    <dgm:pt modelId="{5D1BAF47-8826-49B0-B860-D3052A38BD71}" type="pres">
      <dgm:prSet presAssocID="{3040CE91-7316-5B4C-83A6-577A26F57ED5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5DDE74DA-93EC-FD46-88A0-BC84C0CFB9C1}" srcId="{3AA3A650-B9C5-8B4E-B313-A2525EDA7A0E}" destId="{9E6BF0BA-2865-1C4A-8716-8307FBD5577C}" srcOrd="0" destOrd="0" parTransId="{6A11788B-E977-D64E-8163-0FEC169B6F6F}" sibTransId="{B186B37F-3260-EF42-948A-5ACB077D5108}"/>
    <dgm:cxn modelId="{8C1A0CE1-B43F-3342-BB7F-A4B3686EC47C}" type="presOf" srcId="{0DFA4841-3CAA-0E49-8FB3-7567294522D8}" destId="{97E7941D-E1C3-4261-AE92-4AC8C4497681}" srcOrd="0" destOrd="0" presId="urn:microsoft.com/office/officeart/2018/2/layout/IconVerticalSolidList"/>
    <dgm:cxn modelId="{61159D3F-4ACE-074E-BF96-2B3E05970CF2}" srcId="{3AA3A650-B9C5-8B4E-B313-A2525EDA7A0E}" destId="{3040CE91-7316-5B4C-83A6-577A26F57ED5}" srcOrd="3" destOrd="0" parTransId="{6E8F7265-A53A-7B47-9344-328BC99EF883}" sibTransId="{34D8346D-4008-EA41-9101-3302EFEFD5A8}"/>
    <dgm:cxn modelId="{BAEB9861-8943-534F-8908-7895B2D17CBD}" srcId="{3AA3A650-B9C5-8B4E-B313-A2525EDA7A0E}" destId="{94EF0BAB-8986-064C-BD24-2E3AD79233CE}" srcOrd="2" destOrd="0" parTransId="{8F3A8D10-1EB4-D64D-8118-3FF18071C43A}" sibTransId="{71D2D8AE-3A93-4843-AB9F-20B979E66313}"/>
    <dgm:cxn modelId="{3FC6780E-3420-2746-9154-0FBBCCC03995}" type="presOf" srcId="{3AA3A650-B9C5-8B4E-B313-A2525EDA7A0E}" destId="{4A4455FE-9DB4-406B-8990-5FDF638D15A4}" srcOrd="0" destOrd="0" presId="urn:microsoft.com/office/officeart/2018/2/layout/IconVerticalSolidList"/>
    <dgm:cxn modelId="{BB2615A0-F54E-B34E-AD6B-6E409FB57D8D}" type="presOf" srcId="{94EF0BAB-8986-064C-BD24-2E3AD79233CE}" destId="{FA3B97D4-BD52-4E2D-ADAF-56538B304316}" srcOrd="0" destOrd="0" presId="urn:microsoft.com/office/officeart/2018/2/layout/IconVerticalSolidList"/>
    <dgm:cxn modelId="{14E6FFA1-45FF-F74E-9B4B-38E500169F50}" type="presOf" srcId="{3040CE91-7316-5B4C-83A6-577A26F57ED5}" destId="{5D1BAF47-8826-49B0-B860-D3052A38BD71}" srcOrd="0" destOrd="0" presId="urn:microsoft.com/office/officeart/2018/2/layout/IconVerticalSolidList"/>
    <dgm:cxn modelId="{37AB9F66-086C-E24F-977E-C92D75583B93}" srcId="{3AA3A650-B9C5-8B4E-B313-A2525EDA7A0E}" destId="{0DFA4841-3CAA-0E49-8FB3-7567294522D8}" srcOrd="1" destOrd="0" parTransId="{EAFDB3EC-07AD-9047-A523-90E93F4C9EE0}" sibTransId="{33FB290E-4173-2349-945D-0D421728D78F}"/>
    <dgm:cxn modelId="{6779167B-09E2-494B-83F4-DADA0F877C06}" type="presOf" srcId="{9E6BF0BA-2865-1C4A-8716-8307FBD5577C}" destId="{1C78E171-8604-4E49-81FC-B0822B3D83E1}" srcOrd="0" destOrd="0" presId="urn:microsoft.com/office/officeart/2018/2/layout/IconVerticalSolidList"/>
    <dgm:cxn modelId="{F53B20C0-7290-F948-A7EC-1BEB045DE227}" type="presParOf" srcId="{4A4455FE-9DB4-406B-8990-5FDF638D15A4}" destId="{DD4AB261-DEEE-40F5-8709-79D3548525EC}" srcOrd="0" destOrd="0" presId="urn:microsoft.com/office/officeart/2018/2/layout/IconVerticalSolidList"/>
    <dgm:cxn modelId="{39D8986E-6D09-DB42-B29D-32DCEB897F9C}" type="presParOf" srcId="{DD4AB261-DEEE-40F5-8709-79D3548525EC}" destId="{2E93D26E-A230-43DD-9003-1FBD23637CD0}" srcOrd="0" destOrd="0" presId="urn:microsoft.com/office/officeart/2018/2/layout/IconVerticalSolidList"/>
    <dgm:cxn modelId="{7E361CA0-70BE-8A4D-AD9F-C22FC348E74E}" type="presParOf" srcId="{DD4AB261-DEEE-40F5-8709-79D3548525EC}" destId="{B310F87B-9E23-4D9C-948C-020AB595D4BC}" srcOrd="1" destOrd="0" presId="urn:microsoft.com/office/officeart/2018/2/layout/IconVerticalSolidList"/>
    <dgm:cxn modelId="{AB89C321-8FCC-9E4A-BE49-CE8B74FC6A16}" type="presParOf" srcId="{DD4AB261-DEEE-40F5-8709-79D3548525EC}" destId="{4CA08774-1ABB-44DB-9DEB-38820F66638E}" srcOrd="2" destOrd="0" presId="urn:microsoft.com/office/officeart/2018/2/layout/IconVerticalSolidList"/>
    <dgm:cxn modelId="{909916F9-C314-4543-91B3-007979DE0EAC}" type="presParOf" srcId="{DD4AB261-DEEE-40F5-8709-79D3548525EC}" destId="{1C78E171-8604-4E49-81FC-B0822B3D83E1}" srcOrd="3" destOrd="0" presId="urn:microsoft.com/office/officeart/2018/2/layout/IconVerticalSolidList"/>
    <dgm:cxn modelId="{86F4DF45-F790-6C4F-912E-DE89D430DD55}" type="presParOf" srcId="{4A4455FE-9DB4-406B-8990-5FDF638D15A4}" destId="{9859D716-F7E5-474E-9899-B70C4570F1B8}" srcOrd="1" destOrd="0" presId="urn:microsoft.com/office/officeart/2018/2/layout/IconVerticalSolidList"/>
    <dgm:cxn modelId="{5CA1F848-7674-BB4A-99FD-A27A2DCA0AF4}" type="presParOf" srcId="{4A4455FE-9DB4-406B-8990-5FDF638D15A4}" destId="{BA132285-54DB-4191-AABD-05AF7C48FA41}" srcOrd="2" destOrd="0" presId="urn:microsoft.com/office/officeart/2018/2/layout/IconVerticalSolidList"/>
    <dgm:cxn modelId="{7335F34A-F8B5-9B48-BD68-D9F557F61557}" type="presParOf" srcId="{BA132285-54DB-4191-AABD-05AF7C48FA41}" destId="{F2A1F606-2FC0-43E3-A50C-2F699580E178}" srcOrd="0" destOrd="0" presId="urn:microsoft.com/office/officeart/2018/2/layout/IconVerticalSolidList"/>
    <dgm:cxn modelId="{E105ADB7-84AF-D44F-B020-E9C7BC2EC6F2}" type="presParOf" srcId="{BA132285-54DB-4191-AABD-05AF7C48FA41}" destId="{F63A6109-0167-4ACA-BDAE-60C2CC64A713}" srcOrd="1" destOrd="0" presId="urn:microsoft.com/office/officeart/2018/2/layout/IconVerticalSolidList"/>
    <dgm:cxn modelId="{5F1C1901-1C08-F746-9D03-43F8DFE15620}" type="presParOf" srcId="{BA132285-54DB-4191-AABD-05AF7C48FA41}" destId="{24934337-C28D-4E4A-A2B0-96D17F42FE4F}" srcOrd="2" destOrd="0" presId="urn:microsoft.com/office/officeart/2018/2/layout/IconVerticalSolidList"/>
    <dgm:cxn modelId="{16505B74-50FC-8445-A7CB-D3A9E435B5BD}" type="presParOf" srcId="{BA132285-54DB-4191-AABD-05AF7C48FA41}" destId="{97E7941D-E1C3-4261-AE92-4AC8C4497681}" srcOrd="3" destOrd="0" presId="urn:microsoft.com/office/officeart/2018/2/layout/IconVerticalSolidList"/>
    <dgm:cxn modelId="{6182F3BD-3FE4-3E4C-9CF8-671B11B8DFA9}" type="presParOf" srcId="{4A4455FE-9DB4-406B-8990-5FDF638D15A4}" destId="{D15B9FBD-69AE-43EC-9DBA-BAA4A37AD2A0}" srcOrd="3" destOrd="0" presId="urn:microsoft.com/office/officeart/2018/2/layout/IconVerticalSolidList"/>
    <dgm:cxn modelId="{421880BF-A90A-BF4A-AD50-FBB466D50D12}" type="presParOf" srcId="{4A4455FE-9DB4-406B-8990-5FDF638D15A4}" destId="{3D97B6B2-01F2-4A41-BC50-5981C5F3EEE3}" srcOrd="4" destOrd="0" presId="urn:microsoft.com/office/officeart/2018/2/layout/IconVerticalSolidList"/>
    <dgm:cxn modelId="{7FB99B4A-7F66-8149-8DF2-A10D46D84D87}" type="presParOf" srcId="{3D97B6B2-01F2-4A41-BC50-5981C5F3EEE3}" destId="{D3D241AF-7EC7-48C3-A7B3-ABDF98760B43}" srcOrd="0" destOrd="0" presId="urn:microsoft.com/office/officeart/2018/2/layout/IconVerticalSolidList"/>
    <dgm:cxn modelId="{A39BEFE3-3545-E744-9FEA-1B0C27092963}" type="presParOf" srcId="{3D97B6B2-01F2-4A41-BC50-5981C5F3EEE3}" destId="{ABB2EE92-E152-4543-8D89-D096167D1CED}" srcOrd="1" destOrd="0" presId="urn:microsoft.com/office/officeart/2018/2/layout/IconVerticalSolidList"/>
    <dgm:cxn modelId="{DEE6261C-3A43-FC43-904A-3DEFA043B424}" type="presParOf" srcId="{3D97B6B2-01F2-4A41-BC50-5981C5F3EEE3}" destId="{AA689948-460E-466F-B63C-2A622D6F57F0}" srcOrd="2" destOrd="0" presId="urn:microsoft.com/office/officeart/2018/2/layout/IconVerticalSolidList"/>
    <dgm:cxn modelId="{D72B8E58-684E-C444-B4BF-61A19565BF6C}" type="presParOf" srcId="{3D97B6B2-01F2-4A41-BC50-5981C5F3EEE3}" destId="{FA3B97D4-BD52-4E2D-ADAF-56538B304316}" srcOrd="3" destOrd="0" presId="urn:microsoft.com/office/officeart/2018/2/layout/IconVerticalSolidList"/>
    <dgm:cxn modelId="{A28A4528-394B-C146-835A-F6D9E0D1BBB8}" type="presParOf" srcId="{4A4455FE-9DB4-406B-8990-5FDF638D15A4}" destId="{804789A2-2586-4083-AAC6-5532BB1279A1}" srcOrd="5" destOrd="0" presId="urn:microsoft.com/office/officeart/2018/2/layout/IconVerticalSolidList"/>
    <dgm:cxn modelId="{F927A9A8-C26C-764A-AEB6-1ED4CFDAEC9A}" type="presParOf" srcId="{4A4455FE-9DB4-406B-8990-5FDF638D15A4}" destId="{EAF4BD86-6500-4CEE-A438-19EC70CC5418}" srcOrd="6" destOrd="0" presId="urn:microsoft.com/office/officeart/2018/2/layout/IconVerticalSolidList"/>
    <dgm:cxn modelId="{2E725804-A520-5242-8D40-A13AE55DD33E}" type="presParOf" srcId="{EAF4BD86-6500-4CEE-A438-19EC70CC5418}" destId="{21E1B66E-24AF-481A-8610-75E009D31932}" srcOrd="0" destOrd="0" presId="urn:microsoft.com/office/officeart/2018/2/layout/IconVerticalSolidList"/>
    <dgm:cxn modelId="{70FC7907-5C0A-3E44-967B-1A2D4EDA7C43}" type="presParOf" srcId="{EAF4BD86-6500-4CEE-A438-19EC70CC5418}" destId="{9C5C0D56-5753-4D0E-98C6-3C4136168873}" srcOrd="1" destOrd="0" presId="urn:microsoft.com/office/officeart/2018/2/layout/IconVerticalSolidList"/>
    <dgm:cxn modelId="{11C9CF58-72CB-8944-B880-5999DB65D09E}" type="presParOf" srcId="{EAF4BD86-6500-4CEE-A438-19EC70CC5418}" destId="{DF94C65D-EED2-4CC9-A274-61CE682E7EC1}" srcOrd="2" destOrd="0" presId="urn:microsoft.com/office/officeart/2018/2/layout/IconVerticalSolidList"/>
    <dgm:cxn modelId="{E0303324-817C-AE4A-A709-3B3832C8572C}" type="presParOf" srcId="{EAF4BD86-6500-4CEE-A438-19EC70CC5418}" destId="{5D1BAF47-8826-49B0-B860-D3052A38BD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FC66F0-529E-4F97-9A0F-BDE9B7DD7A2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6_2" csCatId="accent6" phldr="1"/>
      <dgm:spPr/>
      <dgm:t>
        <a:bodyPr/>
        <a:lstStyle/>
        <a:p>
          <a:endParaRPr lang="en-US"/>
        </a:p>
      </dgm:t>
    </dgm:pt>
    <dgm:pt modelId="{6D945D76-C876-4A61-80B9-8C4974DBC5CC}">
      <dgm:prSet/>
      <dgm:spPr/>
      <dgm:t>
        <a:bodyPr/>
        <a:lstStyle/>
        <a:p>
          <a:pPr>
            <a:defRPr cap="all"/>
          </a:pPr>
          <a:r>
            <a:rPr lang="en-US"/>
            <a:t>Implement only one BMI </a:t>
          </a:r>
        </a:p>
      </dgm:t>
    </dgm:pt>
    <dgm:pt modelId="{6788AF7E-278F-4236-8D78-424DD2BAD7F3}" type="parTrans" cxnId="{570C1794-97D0-46D8-B8A8-E17EDFC7FEF6}">
      <dgm:prSet/>
      <dgm:spPr/>
      <dgm:t>
        <a:bodyPr/>
        <a:lstStyle/>
        <a:p>
          <a:endParaRPr lang="en-US"/>
        </a:p>
      </dgm:t>
    </dgm:pt>
    <dgm:pt modelId="{214C36EF-5791-48CA-AEAC-391DCDAEF529}" type="sibTrans" cxnId="{570C1794-97D0-46D8-B8A8-E17EDFC7FEF6}">
      <dgm:prSet phldrT="01"/>
      <dgm:spPr/>
    </dgm:pt>
    <dgm:pt modelId="{B6D2E45B-9D2B-4647-BC5A-976A130A3EF2}">
      <dgm:prSet/>
      <dgm:spPr/>
      <dgm:t>
        <a:bodyPr/>
        <a:lstStyle/>
        <a:p>
          <a:pPr>
            <a:defRPr cap="all"/>
          </a:pPr>
          <a:r>
            <a:rPr lang="en-US"/>
            <a:t>Clearly communicate with BMI and changes</a:t>
          </a:r>
        </a:p>
      </dgm:t>
    </dgm:pt>
    <dgm:pt modelId="{DA40594C-D040-4B5B-A856-BB7C4E72E339}" type="parTrans" cxnId="{3303E750-6614-46F5-A942-41B4902F86C6}">
      <dgm:prSet/>
      <dgm:spPr/>
      <dgm:t>
        <a:bodyPr/>
        <a:lstStyle/>
        <a:p>
          <a:endParaRPr lang="en-US"/>
        </a:p>
      </dgm:t>
    </dgm:pt>
    <dgm:pt modelId="{9AA47EA9-D91F-4630-BA1F-8D5C169B8F89}" type="sibTrans" cxnId="{3303E750-6614-46F5-A942-41B4902F86C6}">
      <dgm:prSet phldrT="02"/>
      <dgm:spPr/>
    </dgm:pt>
    <dgm:pt modelId="{267091FE-B8DD-40BA-8652-2459867E839F}">
      <dgm:prSet/>
      <dgm:spPr/>
      <dgm:t>
        <a:bodyPr/>
        <a:lstStyle/>
        <a:p>
          <a:pPr>
            <a:defRPr cap="all"/>
          </a:pPr>
          <a:r>
            <a:rPr lang="en-US"/>
            <a:t>Don’t expect results in short term KPI</a:t>
          </a:r>
        </a:p>
      </dgm:t>
    </dgm:pt>
    <dgm:pt modelId="{14E6566F-2222-4F8B-8EF0-262E06DFCDAB}" type="parTrans" cxnId="{91637B42-5A88-4BCF-B5FC-4EC5E728A8CA}">
      <dgm:prSet/>
      <dgm:spPr/>
      <dgm:t>
        <a:bodyPr/>
        <a:lstStyle/>
        <a:p>
          <a:endParaRPr lang="en-US"/>
        </a:p>
      </dgm:t>
    </dgm:pt>
    <dgm:pt modelId="{F7CA9AB0-0F60-4FCC-ADD0-DA178CB0DC7D}" type="sibTrans" cxnId="{91637B42-5A88-4BCF-B5FC-4EC5E728A8CA}">
      <dgm:prSet phldrT="03"/>
      <dgm:spPr/>
    </dgm:pt>
    <dgm:pt modelId="{FFED3D69-439C-486E-BEF5-4B2D314CF84D}">
      <dgm:prSet/>
      <dgm:spPr/>
      <dgm:t>
        <a:bodyPr/>
        <a:lstStyle/>
        <a:p>
          <a:pPr>
            <a:defRPr cap="all"/>
          </a:pPr>
          <a:r>
            <a:rPr lang="en-US"/>
            <a:t>Top Management commitment </a:t>
          </a:r>
        </a:p>
      </dgm:t>
    </dgm:pt>
    <dgm:pt modelId="{56B919D8-9D02-4E27-91C5-DA4927117FC6}" type="parTrans" cxnId="{CD857E21-F767-4C51-A0CE-9959FDDF2D38}">
      <dgm:prSet/>
      <dgm:spPr/>
      <dgm:t>
        <a:bodyPr/>
        <a:lstStyle/>
        <a:p>
          <a:endParaRPr lang="en-US"/>
        </a:p>
      </dgm:t>
    </dgm:pt>
    <dgm:pt modelId="{1988BF9F-B005-4D61-B929-84FF675C0024}" type="sibTrans" cxnId="{CD857E21-F767-4C51-A0CE-9959FDDF2D38}">
      <dgm:prSet phldrT="04"/>
      <dgm:spPr/>
    </dgm:pt>
    <dgm:pt modelId="{B05BB399-DE48-4FDA-B686-E5FC4361AF23}" type="pres">
      <dgm:prSet presAssocID="{0CFC66F0-529E-4F97-9A0F-BDE9B7DD7A2C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6A3C927-D402-4444-81F3-66F9BED66573}" type="pres">
      <dgm:prSet presAssocID="{6D945D76-C876-4A61-80B9-8C4974DBC5CC}" presName="compNode" presStyleCnt="0"/>
      <dgm:spPr/>
    </dgm:pt>
    <dgm:pt modelId="{C5A63EAA-3DAA-4C45-AFCA-E5D2174933F9}" type="pres">
      <dgm:prSet presAssocID="{6D945D76-C876-4A61-80B9-8C4974DBC5CC}" presName="iconBgRect" presStyleLbl="bgShp" presStyleIdx="0" presStyleCnt="4"/>
      <dgm:spPr/>
    </dgm:pt>
    <dgm:pt modelId="{471D0D1C-08AC-4916-A627-53A054563510}" type="pres">
      <dgm:prSet presAssocID="{6D945D76-C876-4A61-80B9-8C4974DBC5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30F73E9-24E0-4897-A443-5B6BFF60EAA7}" type="pres">
      <dgm:prSet presAssocID="{6D945D76-C876-4A61-80B9-8C4974DBC5CC}" presName="spaceRect" presStyleCnt="0"/>
      <dgm:spPr/>
    </dgm:pt>
    <dgm:pt modelId="{0BB95CCE-6EB9-4041-A3F0-1106FCF6D3D5}" type="pres">
      <dgm:prSet presAssocID="{6D945D76-C876-4A61-80B9-8C4974DBC5CC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0D53071-A871-4624-8409-B06A77594E0E}" type="pres">
      <dgm:prSet presAssocID="{214C36EF-5791-48CA-AEAC-391DCDAEF529}" presName="sibTrans" presStyleCnt="0"/>
      <dgm:spPr/>
    </dgm:pt>
    <dgm:pt modelId="{4262FF76-538F-49BD-AF6D-FC148B4E7BFA}" type="pres">
      <dgm:prSet presAssocID="{B6D2E45B-9D2B-4647-BC5A-976A130A3EF2}" presName="compNode" presStyleCnt="0"/>
      <dgm:spPr/>
    </dgm:pt>
    <dgm:pt modelId="{43E5347C-64FF-42A3-A65C-86A7E254E1A4}" type="pres">
      <dgm:prSet presAssocID="{B6D2E45B-9D2B-4647-BC5A-976A130A3EF2}" presName="iconBgRect" presStyleLbl="bgShp" presStyleIdx="1" presStyleCnt="4"/>
      <dgm:spPr/>
    </dgm:pt>
    <dgm:pt modelId="{1AC4130E-1321-469D-AD26-F17F3CDFD5E3}" type="pres">
      <dgm:prSet presAssocID="{B6D2E45B-9D2B-4647-BC5A-976A130A3E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7F7849D-A5C1-4FF6-ACC8-46C339A622F6}" type="pres">
      <dgm:prSet presAssocID="{B6D2E45B-9D2B-4647-BC5A-976A130A3EF2}" presName="spaceRect" presStyleCnt="0"/>
      <dgm:spPr/>
    </dgm:pt>
    <dgm:pt modelId="{E83F85B6-0F2B-43CD-A58B-8D6AE7E86C9C}" type="pres">
      <dgm:prSet presAssocID="{B6D2E45B-9D2B-4647-BC5A-976A130A3EF2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D2687FE-0CBF-43F4-B634-77B7FF261907}" type="pres">
      <dgm:prSet presAssocID="{9AA47EA9-D91F-4630-BA1F-8D5C169B8F89}" presName="sibTrans" presStyleCnt="0"/>
      <dgm:spPr/>
    </dgm:pt>
    <dgm:pt modelId="{21B9F4E2-6A91-401B-B001-2B34A79F89E4}" type="pres">
      <dgm:prSet presAssocID="{267091FE-B8DD-40BA-8652-2459867E839F}" presName="compNode" presStyleCnt="0"/>
      <dgm:spPr/>
    </dgm:pt>
    <dgm:pt modelId="{83EB3BD9-049C-40A5-BED2-27924CFF1D98}" type="pres">
      <dgm:prSet presAssocID="{267091FE-B8DD-40BA-8652-2459867E839F}" presName="iconBgRect" presStyleLbl="bgShp" presStyleIdx="2" presStyleCnt="4"/>
      <dgm:spPr/>
    </dgm:pt>
    <dgm:pt modelId="{E0B5BFAF-13A4-4D39-ACA4-B199E4B77696}" type="pres">
      <dgm:prSet presAssocID="{267091FE-B8DD-40BA-8652-2459867E839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0A66E16-8236-4504-A506-91C13213FD38}" type="pres">
      <dgm:prSet presAssocID="{267091FE-B8DD-40BA-8652-2459867E839F}" presName="spaceRect" presStyleCnt="0"/>
      <dgm:spPr/>
    </dgm:pt>
    <dgm:pt modelId="{E3380FAB-6F17-434D-941F-93C3F70A6AC0}" type="pres">
      <dgm:prSet presAssocID="{267091FE-B8DD-40BA-8652-2459867E839F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9865C7D-8B76-48FC-A2CC-CB5AD985993F}" type="pres">
      <dgm:prSet presAssocID="{F7CA9AB0-0F60-4FCC-ADD0-DA178CB0DC7D}" presName="sibTrans" presStyleCnt="0"/>
      <dgm:spPr/>
    </dgm:pt>
    <dgm:pt modelId="{F32C05C3-6AE3-4F44-ABFE-DA9158573A2D}" type="pres">
      <dgm:prSet presAssocID="{FFED3D69-439C-486E-BEF5-4B2D314CF84D}" presName="compNode" presStyleCnt="0"/>
      <dgm:spPr/>
    </dgm:pt>
    <dgm:pt modelId="{0E9C781B-0CB5-4C74-8995-F06D01B1152D}" type="pres">
      <dgm:prSet presAssocID="{FFED3D69-439C-486E-BEF5-4B2D314CF84D}" presName="iconBgRect" presStyleLbl="bgShp" presStyleIdx="3" presStyleCnt="4"/>
      <dgm:spPr/>
    </dgm:pt>
    <dgm:pt modelId="{AC34D1DD-5BD8-437F-8CAD-29EA7A7C10CA}" type="pres">
      <dgm:prSet presAssocID="{FFED3D69-439C-486E-BEF5-4B2D314CF84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ADDD8D6-2B3C-4E01-942A-B262D5A2E7F3}" type="pres">
      <dgm:prSet presAssocID="{FFED3D69-439C-486E-BEF5-4B2D314CF84D}" presName="spaceRect" presStyleCnt="0"/>
      <dgm:spPr/>
    </dgm:pt>
    <dgm:pt modelId="{2267DDFF-5E7C-4E43-958F-14D6FBF9FDF1}" type="pres">
      <dgm:prSet presAssocID="{FFED3D69-439C-486E-BEF5-4B2D314CF84D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9BCA4A3-96D1-49E4-ADFC-B6A24EB100A5}" type="presOf" srcId="{6D945D76-C876-4A61-80B9-8C4974DBC5CC}" destId="{0BB95CCE-6EB9-4041-A3F0-1106FCF6D3D5}" srcOrd="0" destOrd="0" presId="urn:microsoft.com/office/officeart/2018/5/layout/IconCircleLabelList"/>
    <dgm:cxn modelId="{91637B42-5A88-4BCF-B5FC-4EC5E728A8CA}" srcId="{0CFC66F0-529E-4F97-9A0F-BDE9B7DD7A2C}" destId="{267091FE-B8DD-40BA-8652-2459867E839F}" srcOrd="2" destOrd="0" parTransId="{14E6566F-2222-4F8B-8EF0-262E06DFCDAB}" sibTransId="{F7CA9AB0-0F60-4FCC-ADD0-DA178CB0DC7D}"/>
    <dgm:cxn modelId="{6ED1E9D4-7628-46AB-9C39-9A35031AA38F}" type="presOf" srcId="{267091FE-B8DD-40BA-8652-2459867E839F}" destId="{E3380FAB-6F17-434D-941F-93C3F70A6AC0}" srcOrd="0" destOrd="0" presId="urn:microsoft.com/office/officeart/2018/5/layout/IconCircleLabelList"/>
    <dgm:cxn modelId="{CD857E21-F767-4C51-A0CE-9959FDDF2D38}" srcId="{0CFC66F0-529E-4F97-9A0F-BDE9B7DD7A2C}" destId="{FFED3D69-439C-486E-BEF5-4B2D314CF84D}" srcOrd="3" destOrd="0" parTransId="{56B919D8-9D02-4E27-91C5-DA4927117FC6}" sibTransId="{1988BF9F-B005-4D61-B929-84FF675C0024}"/>
    <dgm:cxn modelId="{570C1794-97D0-46D8-B8A8-E17EDFC7FEF6}" srcId="{0CFC66F0-529E-4F97-9A0F-BDE9B7DD7A2C}" destId="{6D945D76-C876-4A61-80B9-8C4974DBC5CC}" srcOrd="0" destOrd="0" parTransId="{6788AF7E-278F-4236-8D78-424DD2BAD7F3}" sibTransId="{214C36EF-5791-48CA-AEAC-391DCDAEF529}"/>
    <dgm:cxn modelId="{BEDB1461-4AA3-44B0-88B1-7A7B0BA53A5C}" type="presOf" srcId="{0CFC66F0-529E-4F97-9A0F-BDE9B7DD7A2C}" destId="{B05BB399-DE48-4FDA-B686-E5FC4361AF23}" srcOrd="0" destOrd="0" presId="urn:microsoft.com/office/officeart/2018/5/layout/IconCircleLabelList"/>
    <dgm:cxn modelId="{C09CFFF1-4BE1-49F7-83DD-99AFA1A31F77}" type="presOf" srcId="{FFED3D69-439C-486E-BEF5-4B2D314CF84D}" destId="{2267DDFF-5E7C-4E43-958F-14D6FBF9FDF1}" srcOrd="0" destOrd="0" presId="urn:microsoft.com/office/officeart/2018/5/layout/IconCircleLabelList"/>
    <dgm:cxn modelId="{32FEB884-4E5F-4E73-B86B-363A08588F29}" type="presOf" srcId="{B6D2E45B-9D2B-4647-BC5A-976A130A3EF2}" destId="{E83F85B6-0F2B-43CD-A58B-8D6AE7E86C9C}" srcOrd="0" destOrd="0" presId="urn:microsoft.com/office/officeart/2018/5/layout/IconCircleLabelList"/>
    <dgm:cxn modelId="{3303E750-6614-46F5-A942-41B4902F86C6}" srcId="{0CFC66F0-529E-4F97-9A0F-BDE9B7DD7A2C}" destId="{B6D2E45B-9D2B-4647-BC5A-976A130A3EF2}" srcOrd="1" destOrd="0" parTransId="{DA40594C-D040-4B5B-A856-BB7C4E72E339}" sibTransId="{9AA47EA9-D91F-4630-BA1F-8D5C169B8F89}"/>
    <dgm:cxn modelId="{EFC6ACA9-0B5A-4BD4-9F1F-44FA2E703C3D}" type="presParOf" srcId="{B05BB399-DE48-4FDA-B686-E5FC4361AF23}" destId="{F6A3C927-D402-4444-81F3-66F9BED66573}" srcOrd="0" destOrd="0" presId="urn:microsoft.com/office/officeart/2018/5/layout/IconCircleLabelList"/>
    <dgm:cxn modelId="{60BCD154-321F-4862-B45C-A18812AE84F6}" type="presParOf" srcId="{F6A3C927-D402-4444-81F3-66F9BED66573}" destId="{C5A63EAA-3DAA-4C45-AFCA-E5D2174933F9}" srcOrd="0" destOrd="0" presId="urn:microsoft.com/office/officeart/2018/5/layout/IconCircleLabelList"/>
    <dgm:cxn modelId="{8E62CB82-C265-4D58-8778-BD5B92895CEF}" type="presParOf" srcId="{F6A3C927-D402-4444-81F3-66F9BED66573}" destId="{471D0D1C-08AC-4916-A627-53A054563510}" srcOrd="1" destOrd="0" presId="urn:microsoft.com/office/officeart/2018/5/layout/IconCircleLabelList"/>
    <dgm:cxn modelId="{3F40BF14-27E0-4F3B-AFAF-E56304192724}" type="presParOf" srcId="{F6A3C927-D402-4444-81F3-66F9BED66573}" destId="{930F73E9-24E0-4897-A443-5B6BFF60EAA7}" srcOrd="2" destOrd="0" presId="urn:microsoft.com/office/officeart/2018/5/layout/IconCircleLabelList"/>
    <dgm:cxn modelId="{7D3024F2-A1FA-4452-A220-C1C29417644B}" type="presParOf" srcId="{F6A3C927-D402-4444-81F3-66F9BED66573}" destId="{0BB95CCE-6EB9-4041-A3F0-1106FCF6D3D5}" srcOrd="3" destOrd="0" presId="urn:microsoft.com/office/officeart/2018/5/layout/IconCircleLabelList"/>
    <dgm:cxn modelId="{145EB26B-EF7D-4035-BA58-BFD3A97A0AD9}" type="presParOf" srcId="{B05BB399-DE48-4FDA-B686-E5FC4361AF23}" destId="{60D53071-A871-4624-8409-B06A77594E0E}" srcOrd="1" destOrd="0" presId="urn:microsoft.com/office/officeart/2018/5/layout/IconCircleLabelList"/>
    <dgm:cxn modelId="{C57D3C0D-7236-44DE-84B6-7B7AACCD93A0}" type="presParOf" srcId="{B05BB399-DE48-4FDA-B686-E5FC4361AF23}" destId="{4262FF76-538F-49BD-AF6D-FC148B4E7BFA}" srcOrd="2" destOrd="0" presId="urn:microsoft.com/office/officeart/2018/5/layout/IconCircleLabelList"/>
    <dgm:cxn modelId="{4F6C8989-B9D3-43AB-99CC-6C69DE821BC2}" type="presParOf" srcId="{4262FF76-538F-49BD-AF6D-FC148B4E7BFA}" destId="{43E5347C-64FF-42A3-A65C-86A7E254E1A4}" srcOrd="0" destOrd="0" presId="urn:microsoft.com/office/officeart/2018/5/layout/IconCircleLabelList"/>
    <dgm:cxn modelId="{3229754C-4C2C-4A8C-B54E-292C9449A830}" type="presParOf" srcId="{4262FF76-538F-49BD-AF6D-FC148B4E7BFA}" destId="{1AC4130E-1321-469D-AD26-F17F3CDFD5E3}" srcOrd="1" destOrd="0" presId="urn:microsoft.com/office/officeart/2018/5/layout/IconCircleLabelList"/>
    <dgm:cxn modelId="{0CA0BD18-9885-49A5-B579-2E8BE2678C1C}" type="presParOf" srcId="{4262FF76-538F-49BD-AF6D-FC148B4E7BFA}" destId="{27F7849D-A5C1-4FF6-ACC8-46C339A622F6}" srcOrd="2" destOrd="0" presId="urn:microsoft.com/office/officeart/2018/5/layout/IconCircleLabelList"/>
    <dgm:cxn modelId="{914B26C9-30D6-4DD1-A3AE-F8EB24754106}" type="presParOf" srcId="{4262FF76-538F-49BD-AF6D-FC148B4E7BFA}" destId="{E83F85B6-0F2B-43CD-A58B-8D6AE7E86C9C}" srcOrd="3" destOrd="0" presId="urn:microsoft.com/office/officeart/2018/5/layout/IconCircleLabelList"/>
    <dgm:cxn modelId="{3B8995B2-A777-4EF5-A8AA-12F8903D5483}" type="presParOf" srcId="{B05BB399-DE48-4FDA-B686-E5FC4361AF23}" destId="{5D2687FE-0CBF-43F4-B634-77B7FF261907}" srcOrd="3" destOrd="0" presId="urn:microsoft.com/office/officeart/2018/5/layout/IconCircleLabelList"/>
    <dgm:cxn modelId="{8B07AAFA-11F3-4CA4-857D-FD19418D52F5}" type="presParOf" srcId="{B05BB399-DE48-4FDA-B686-E5FC4361AF23}" destId="{21B9F4E2-6A91-401B-B001-2B34A79F89E4}" srcOrd="4" destOrd="0" presId="urn:microsoft.com/office/officeart/2018/5/layout/IconCircleLabelList"/>
    <dgm:cxn modelId="{9C6417CB-42DB-462C-A8C0-7A49D21453F2}" type="presParOf" srcId="{21B9F4E2-6A91-401B-B001-2B34A79F89E4}" destId="{83EB3BD9-049C-40A5-BED2-27924CFF1D98}" srcOrd="0" destOrd="0" presId="urn:microsoft.com/office/officeart/2018/5/layout/IconCircleLabelList"/>
    <dgm:cxn modelId="{C87C39F5-CEC7-4807-AF76-579AB1E633C1}" type="presParOf" srcId="{21B9F4E2-6A91-401B-B001-2B34A79F89E4}" destId="{E0B5BFAF-13A4-4D39-ACA4-B199E4B77696}" srcOrd="1" destOrd="0" presId="urn:microsoft.com/office/officeart/2018/5/layout/IconCircleLabelList"/>
    <dgm:cxn modelId="{4AF71282-0005-492D-921A-1F463D3F4FBF}" type="presParOf" srcId="{21B9F4E2-6A91-401B-B001-2B34A79F89E4}" destId="{70A66E16-8236-4504-A506-91C13213FD38}" srcOrd="2" destOrd="0" presId="urn:microsoft.com/office/officeart/2018/5/layout/IconCircleLabelList"/>
    <dgm:cxn modelId="{3D44AE94-FDB8-4084-9963-FC6F4CA418E5}" type="presParOf" srcId="{21B9F4E2-6A91-401B-B001-2B34A79F89E4}" destId="{E3380FAB-6F17-434D-941F-93C3F70A6AC0}" srcOrd="3" destOrd="0" presId="urn:microsoft.com/office/officeart/2018/5/layout/IconCircleLabelList"/>
    <dgm:cxn modelId="{07942566-E426-4B7B-AD8B-BC08BA0A3E5A}" type="presParOf" srcId="{B05BB399-DE48-4FDA-B686-E5FC4361AF23}" destId="{A9865C7D-8B76-48FC-A2CC-CB5AD985993F}" srcOrd="5" destOrd="0" presId="urn:microsoft.com/office/officeart/2018/5/layout/IconCircleLabelList"/>
    <dgm:cxn modelId="{CB812891-F335-4136-8E3E-8B85BC9B9E10}" type="presParOf" srcId="{B05BB399-DE48-4FDA-B686-E5FC4361AF23}" destId="{F32C05C3-6AE3-4F44-ABFE-DA9158573A2D}" srcOrd="6" destOrd="0" presId="urn:microsoft.com/office/officeart/2018/5/layout/IconCircleLabelList"/>
    <dgm:cxn modelId="{FEE69525-AA31-40BD-9531-9D55ECD4D636}" type="presParOf" srcId="{F32C05C3-6AE3-4F44-ABFE-DA9158573A2D}" destId="{0E9C781B-0CB5-4C74-8995-F06D01B1152D}" srcOrd="0" destOrd="0" presId="urn:microsoft.com/office/officeart/2018/5/layout/IconCircleLabelList"/>
    <dgm:cxn modelId="{FAF0D57D-EEFC-4FED-A5C4-AF1851A2B777}" type="presParOf" srcId="{F32C05C3-6AE3-4F44-ABFE-DA9158573A2D}" destId="{AC34D1DD-5BD8-437F-8CAD-29EA7A7C10CA}" srcOrd="1" destOrd="0" presId="urn:microsoft.com/office/officeart/2018/5/layout/IconCircleLabelList"/>
    <dgm:cxn modelId="{AA9FFF87-D719-45C5-A6D4-12DA82AD8330}" type="presParOf" srcId="{F32C05C3-6AE3-4F44-ABFE-DA9158573A2D}" destId="{2ADDD8D6-2B3C-4E01-942A-B262D5A2E7F3}" srcOrd="2" destOrd="0" presId="urn:microsoft.com/office/officeart/2018/5/layout/IconCircleLabelList"/>
    <dgm:cxn modelId="{7A76363E-65D4-4224-ABF5-34921736338C}" type="presParOf" srcId="{F32C05C3-6AE3-4F44-ABFE-DA9158573A2D}" destId="{2267DDFF-5E7C-4E43-958F-14D6FBF9FDF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D5A973-FE42-4F12-B89F-74814D9263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FA1A4F6-B2AD-4990-9555-FE242B0437E1}">
      <dgm:prSet/>
      <dgm:spPr/>
      <dgm:t>
        <a:bodyPr/>
        <a:lstStyle/>
        <a:p>
          <a:r>
            <a:rPr lang="en-US"/>
            <a:t>Unable to recognize opportunities outside their logic of doing business</a:t>
          </a:r>
        </a:p>
      </dgm:t>
    </dgm:pt>
    <dgm:pt modelId="{62DBB718-1282-417A-B8E3-BAB75831CF12}" type="parTrans" cxnId="{D8DDE789-18CA-496D-8268-E2C189BF745C}">
      <dgm:prSet/>
      <dgm:spPr/>
      <dgm:t>
        <a:bodyPr/>
        <a:lstStyle/>
        <a:p>
          <a:endParaRPr lang="en-US"/>
        </a:p>
      </dgm:t>
    </dgm:pt>
    <dgm:pt modelId="{CF524034-C331-4460-B9D2-9C9CFA0B737B}" type="sibTrans" cxnId="{D8DDE789-18CA-496D-8268-E2C189BF745C}">
      <dgm:prSet/>
      <dgm:spPr/>
      <dgm:t>
        <a:bodyPr/>
        <a:lstStyle/>
        <a:p>
          <a:endParaRPr lang="en-US"/>
        </a:p>
      </dgm:t>
    </dgm:pt>
    <dgm:pt modelId="{93B2351A-32D9-457C-BE78-E7B69304D1B5}">
      <dgm:prSet/>
      <dgm:spPr/>
      <dgm:t>
        <a:bodyPr/>
        <a:lstStyle/>
        <a:p>
          <a:r>
            <a:rPr lang="en-US"/>
            <a:t>Ambidexterity</a:t>
          </a:r>
        </a:p>
      </dgm:t>
    </dgm:pt>
    <dgm:pt modelId="{F949C04A-E59B-487C-93F5-75AC11B878FB}" type="parTrans" cxnId="{F4BEBC84-CF72-4277-A485-6468F7F9C534}">
      <dgm:prSet/>
      <dgm:spPr/>
      <dgm:t>
        <a:bodyPr/>
        <a:lstStyle/>
        <a:p>
          <a:endParaRPr lang="en-US"/>
        </a:p>
      </dgm:t>
    </dgm:pt>
    <dgm:pt modelId="{7F1263C9-09D6-43E2-90BD-8516EFBBB27B}" type="sibTrans" cxnId="{F4BEBC84-CF72-4277-A485-6468F7F9C534}">
      <dgm:prSet/>
      <dgm:spPr/>
      <dgm:t>
        <a:bodyPr/>
        <a:lstStyle/>
        <a:p>
          <a:endParaRPr lang="en-US"/>
        </a:p>
      </dgm:t>
    </dgm:pt>
    <dgm:pt modelId="{F9FD71D0-F455-4C1E-A6A5-FA764C5519B4}">
      <dgm:prSet/>
      <dgm:spPr/>
      <dgm:t>
        <a:bodyPr/>
        <a:lstStyle/>
        <a:p>
          <a:r>
            <a:rPr lang="en-US" b="1" dirty="0" smtClean="0"/>
            <a:t>LACK OF MANAGERIAL KNOW-HOW</a:t>
          </a:r>
          <a:endParaRPr lang="en-US" b="1" dirty="0"/>
        </a:p>
      </dgm:t>
    </dgm:pt>
    <dgm:pt modelId="{C53915EE-7F09-47D2-8D3C-B3B658435001}" type="parTrans" cxnId="{0F32C158-0B8E-491C-9F9D-9CFAD17777AD}">
      <dgm:prSet/>
      <dgm:spPr/>
      <dgm:t>
        <a:bodyPr/>
        <a:lstStyle/>
        <a:p>
          <a:endParaRPr lang="en-US"/>
        </a:p>
      </dgm:t>
    </dgm:pt>
    <dgm:pt modelId="{7ECE7BFB-6D3D-4E9F-860E-08BA16C8013A}" type="sibTrans" cxnId="{0F32C158-0B8E-491C-9F9D-9CFAD17777AD}">
      <dgm:prSet/>
      <dgm:spPr/>
      <dgm:t>
        <a:bodyPr/>
        <a:lstStyle/>
        <a:p>
          <a:endParaRPr lang="en-US"/>
        </a:p>
      </dgm:t>
    </dgm:pt>
    <dgm:pt modelId="{D7A098FB-E802-417F-9B54-8CC28B2E08E5}">
      <dgm:prSet/>
      <dgm:spPr/>
      <dgm:t>
        <a:bodyPr/>
        <a:lstStyle/>
        <a:p>
          <a:r>
            <a:rPr lang="en-US" dirty="0"/>
            <a:t>Lack of understanding of existing </a:t>
          </a:r>
          <a:r>
            <a:rPr lang="en-US" dirty="0" smtClean="0"/>
            <a:t>business</a:t>
          </a:r>
          <a:endParaRPr lang="en-US" dirty="0"/>
        </a:p>
      </dgm:t>
    </dgm:pt>
    <dgm:pt modelId="{E12742BD-86A9-451B-B2A0-0EB9995A2E61}" type="parTrans" cxnId="{271AA940-DBA1-43B1-BBFA-3FDECE5C4B33}">
      <dgm:prSet/>
      <dgm:spPr/>
      <dgm:t>
        <a:bodyPr/>
        <a:lstStyle/>
        <a:p>
          <a:endParaRPr lang="en-US"/>
        </a:p>
      </dgm:t>
    </dgm:pt>
    <dgm:pt modelId="{E09CD3FF-70CD-4AD1-8D72-F39B17CF5F0F}" type="sibTrans" cxnId="{271AA940-DBA1-43B1-BBFA-3FDECE5C4B33}">
      <dgm:prSet/>
      <dgm:spPr/>
      <dgm:t>
        <a:bodyPr/>
        <a:lstStyle/>
        <a:p>
          <a:endParaRPr lang="en-US"/>
        </a:p>
      </dgm:t>
    </dgm:pt>
    <dgm:pt modelId="{D2065C46-39A9-4BE2-A014-7133B71831E5}">
      <dgm:prSet/>
      <dgm:spPr/>
      <dgm:t>
        <a:bodyPr/>
        <a:lstStyle/>
        <a:p>
          <a:r>
            <a:rPr lang="en-US"/>
            <a:t>Developing appropriate analytical tools and managerial training</a:t>
          </a:r>
        </a:p>
      </dgm:t>
    </dgm:pt>
    <dgm:pt modelId="{52C5FE95-0661-4D72-AEE4-5188BA7CC6F6}" type="parTrans" cxnId="{1923CEF2-977C-431B-9C02-C04E918F9E52}">
      <dgm:prSet/>
      <dgm:spPr/>
      <dgm:t>
        <a:bodyPr/>
        <a:lstStyle/>
        <a:p>
          <a:endParaRPr lang="en-US"/>
        </a:p>
      </dgm:t>
    </dgm:pt>
    <dgm:pt modelId="{F1B71577-5167-4570-AC9B-048D230A1F09}" type="sibTrans" cxnId="{1923CEF2-977C-431B-9C02-C04E918F9E52}">
      <dgm:prSet/>
      <dgm:spPr/>
      <dgm:t>
        <a:bodyPr/>
        <a:lstStyle/>
        <a:p>
          <a:endParaRPr lang="en-US"/>
        </a:p>
      </dgm:t>
    </dgm:pt>
    <dgm:pt modelId="{438F0C8F-DD82-490D-9312-B370D8482804}" type="pres">
      <dgm:prSet presAssocID="{ADD5A973-FE42-4F12-B89F-74814D92639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D0A1D50-8D6D-41D2-A8BC-8ED37F9D4C8D}" type="pres">
      <dgm:prSet presAssocID="{BFA1A4F6-B2AD-4990-9555-FE242B0437E1}" presName="compNode" presStyleCnt="0"/>
      <dgm:spPr/>
    </dgm:pt>
    <dgm:pt modelId="{C3E74A34-5DED-469A-B180-558E330332A7}" type="pres">
      <dgm:prSet presAssocID="{BFA1A4F6-B2AD-4990-9555-FE242B0437E1}" presName="bgRect" presStyleLbl="bgShp" presStyleIdx="0" presStyleCnt="5"/>
      <dgm:spPr/>
    </dgm:pt>
    <dgm:pt modelId="{078814CA-5EAB-4068-93FA-CFE1D02980D4}" type="pres">
      <dgm:prSet presAssocID="{BFA1A4F6-B2AD-4990-9555-FE242B0437E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D6106E-F342-40CB-8E51-D2CDD1526F2E}" type="pres">
      <dgm:prSet presAssocID="{BFA1A4F6-B2AD-4990-9555-FE242B0437E1}" presName="spaceRect" presStyleCnt="0"/>
      <dgm:spPr/>
    </dgm:pt>
    <dgm:pt modelId="{4FE6DE5F-6E29-4ED5-B121-881BAF7FB1C3}" type="pres">
      <dgm:prSet presAssocID="{BFA1A4F6-B2AD-4990-9555-FE242B0437E1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53085B1-BCD4-4408-BE95-9846C306BB4A}" type="pres">
      <dgm:prSet presAssocID="{CF524034-C331-4460-B9D2-9C9CFA0B737B}" presName="sibTrans" presStyleCnt="0"/>
      <dgm:spPr/>
    </dgm:pt>
    <dgm:pt modelId="{13312F75-8FFB-47CE-A788-29A20E67849F}" type="pres">
      <dgm:prSet presAssocID="{93B2351A-32D9-457C-BE78-E7B69304D1B5}" presName="compNode" presStyleCnt="0"/>
      <dgm:spPr/>
    </dgm:pt>
    <dgm:pt modelId="{EF146006-E195-4943-8802-0771BF8D75ED}" type="pres">
      <dgm:prSet presAssocID="{93B2351A-32D9-457C-BE78-E7B69304D1B5}" presName="bgRect" presStyleLbl="bgShp" presStyleIdx="1" presStyleCnt="5"/>
      <dgm:spPr/>
    </dgm:pt>
    <dgm:pt modelId="{D2C0E70C-9458-458F-9EB2-3DAEEBCD3E2B}" type="pres">
      <dgm:prSet presAssocID="{93B2351A-32D9-457C-BE78-E7B69304D1B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6504146D-CAF9-4113-A5FB-C65567CF7528}" type="pres">
      <dgm:prSet presAssocID="{93B2351A-32D9-457C-BE78-E7B69304D1B5}" presName="spaceRect" presStyleCnt="0"/>
      <dgm:spPr/>
    </dgm:pt>
    <dgm:pt modelId="{AEF40516-22AB-4D10-9891-9D9342B6D2E0}" type="pres">
      <dgm:prSet presAssocID="{93B2351A-32D9-457C-BE78-E7B69304D1B5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962A1FC-9D25-4A92-88AE-512325115ED8}" type="pres">
      <dgm:prSet presAssocID="{7F1263C9-09D6-43E2-90BD-8516EFBBB27B}" presName="sibTrans" presStyleCnt="0"/>
      <dgm:spPr/>
    </dgm:pt>
    <dgm:pt modelId="{64CA7B97-51B4-4580-B21B-8E8FF5E3C4EE}" type="pres">
      <dgm:prSet presAssocID="{F9FD71D0-F455-4C1E-A6A5-FA764C5519B4}" presName="compNode" presStyleCnt="0"/>
      <dgm:spPr/>
    </dgm:pt>
    <dgm:pt modelId="{39BB55A4-9DA8-4D9F-92D5-C70023D7E398}" type="pres">
      <dgm:prSet presAssocID="{F9FD71D0-F455-4C1E-A6A5-FA764C5519B4}" presName="bgRect" presStyleLbl="bgShp" presStyleIdx="2" presStyleCnt="5" custLinFactNeighborY="0"/>
      <dgm:spPr/>
    </dgm:pt>
    <dgm:pt modelId="{E00293F5-1FB0-4F25-B3D9-05808A18F4DC}" type="pres">
      <dgm:prSet presAssocID="{F9FD71D0-F455-4C1E-A6A5-FA764C5519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C947548-AA3B-4FF8-B0F0-C08D4AABCE93}" type="pres">
      <dgm:prSet presAssocID="{F9FD71D0-F455-4C1E-A6A5-FA764C5519B4}" presName="spaceRect" presStyleCnt="0"/>
      <dgm:spPr/>
    </dgm:pt>
    <dgm:pt modelId="{B5FC1210-4D2C-4F94-BA47-D70472999D73}" type="pres">
      <dgm:prSet presAssocID="{F9FD71D0-F455-4C1E-A6A5-FA764C5519B4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BAD395A-9377-48CB-B3D0-A8F4734A6C67}" type="pres">
      <dgm:prSet presAssocID="{7ECE7BFB-6D3D-4E9F-860E-08BA16C8013A}" presName="sibTrans" presStyleCnt="0"/>
      <dgm:spPr/>
    </dgm:pt>
    <dgm:pt modelId="{ED64FB70-0879-4364-89C4-E5021CEDB8B4}" type="pres">
      <dgm:prSet presAssocID="{D7A098FB-E802-417F-9B54-8CC28B2E08E5}" presName="compNode" presStyleCnt="0"/>
      <dgm:spPr/>
    </dgm:pt>
    <dgm:pt modelId="{823596CC-C862-4D51-BF70-68759FD6E867}" type="pres">
      <dgm:prSet presAssocID="{D7A098FB-E802-417F-9B54-8CC28B2E08E5}" presName="bgRect" presStyleLbl="bgShp" presStyleIdx="3" presStyleCnt="5"/>
      <dgm:spPr/>
    </dgm:pt>
    <dgm:pt modelId="{896E8434-4A91-4615-9533-569ED4852D2D}" type="pres">
      <dgm:prSet presAssocID="{D7A098FB-E802-417F-9B54-8CC28B2E08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08AE89E6-CB5F-43CE-A44C-60C2D2633BDA}" type="pres">
      <dgm:prSet presAssocID="{D7A098FB-E802-417F-9B54-8CC28B2E08E5}" presName="spaceRect" presStyleCnt="0"/>
      <dgm:spPr/>
    </dgm:pt>
    <dgm:pt modelId="{A7C50503-A74E-4F6F-A870-4EF9EE2905A5}" type="pres">
      <dgm:prSet presAssocID="{D7A098FB-E802-417F-9B54-8CC28B2E08E5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072CB45-AEDB-425F-9732-946E81F53DB5}" type="pres">
      <dgm:prSet presAssocID="{E09CD3FF-70CD-4AD1-8D72-F39B17CF5F0F}" presName="sibTrans" presStyleCnt="0"/>
      <dgm:spPr/>
    </dgm:pt>
    <dgm:pt modelId="{1CA23129-3D1C-4127-A618-47B94D0458C9}" type="pres">
      <dgm:prSet presAssocID="{D2065C46-39A9-4BE2-A014-7133B71831E5}" presName="compNode" presStyleCnt="0"/>
      <dgm:spPr/>
    </dgm:pt>
    <dgm:pt modelId="{B25D92EE-42CC-4349-A317-F4EEBD04EB6D}" type="pres">
      <dgm:prSet presAssocID="{D2065C46-39A9-4BE2-A014-7133B71831E5}" presName="bgRect" presStyleLbl="bgShp" presStyleIdx="4" presStyleCnt="5"/>
      <dgm:spPr/>
    </dgm:pt>
    <dgm:pt modelId="{6AF550A8-8E96-4733-B75E-50AB5CBA8533}" type="pres">
      <dgm:prSet presAssocID="{D2065C46-39A9-4BE2-A014-7133B71831E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549EFD4-E772-42C2-8229-47BBEFD958EE}" type="pres">
      <dgm:prSet presAssocID="{D2065C46-39A9-4BE2-A014-7133B71831E5}" presName="spaceRect" presStyleCnt="0"/>
      <dgm:spPr/>
    </dgm:pt>
    <dgm:pt modelId="{BE1E0C17-1F43-4DF4-BBD3-77A8CFB83270}" type="pres">
      <dgm:prSet presAssocID="{D2065C46-39A9-4BE2-A014-7133B71831E5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CCEF5CF-9ED1-4842-A342-EF96D2739323}" type="presOf" srcId="{D2065C46-39A9-4BE2-A014-7133B71831E5}" destId="{BE1E0C17-1F43-4DF4-BBD3-77A8CFB83270}" srcOrd="0" destOrd="0" presId="urn:microsoft.com/office/officeart/2018/2/layout/IconVerticalSolidList"/>
    <dgm:cxn modelId="{F6A9BCE7-3ED1-4687-805F-5F1D6584FB97}" type="presOf" srcId="{ADD5A973-FE42-4F12-B89F-74814D926397}" destId="{438F0C8F-DD82-490D-9312-B370D8482804}" srcOrd="0" destOrd="0" presId="urn:microsoft.com/office/officeart/2018/2/layout/IconVerticalSolidList"/>
    <dgm:cxn modelId="{D8DDE789-18CA-496D-8268-E2C189BF745C}" srcId="{ADD5A973-FE42-4F12-B89F-74814D926397}" destId="{BFA1A4F6-B2AD-4990-9555-FE242B0437E1}" srcOrd="0" destOrd="0" parTransId="{62DBB718-1282-417A-B8E3-BAB75831CF12}" sibTransId="{CF524034-C331-4460-B9D2-9C9CFA0B737B}"/>
    <dgm:cxn modelId="{1923CEF2-977C-431B-9C02-C04E918F9E52}" srcId="{ADD5A973-FE42-4F12-B89F-74814D926397}" destId="{D2065C46-39A9-4BE2-A014-7133B71831E5}" srcOrd="4" destOrd="0" parTransId="{52C5FE95-0661-4D72-AEE4-5188BA7CC6F6}" sibTransId="{F1B71577-5167-4570-AC9B-048D230A1F09}"/>
    <dgm:cxn modelId="{45BA5F7C-E8AF-447D-AC16-E8BA777059CB}" type="presOf" srcId="{BFA1A4F6-B2AD-4990-9555-FE242B0437E1}" destId="{4FE6DE5F-6E29-4ED5-B121-881BAF7FB1C3}" srcOrd="0" destOrd="0" presId="urn:microsoft.com/office/officeart/2018/2/layout/IconVerticalSolidList"/>
    <dgm:cxn modelId="{E1E8C999-E934-4FFC-A42C-EFFA4543D61D}" type="presOf" srcId="{F9FD71D0-F455-4C1E-A6A5-FA764C5519B4}" destId="{B5FC1210-4D2C-4F94-BA47-D70472999D73}" srcOrd="0" destOrd="0" presId="urn:microsoft.com/office/officeart/2018/2/layout/IconVerticalSolidList"/>
    <dgm:cxn modelId="{4E4D1869-3C75-4CE8-8AE5-FBD4B4BB0817}" type="presOf" srcId="{D7A098FB-E802-417F-9B54-8CC28B2E08E5}" destId="{A7C50503-A74E-4F6F-A870-4EF9EE2905A5}" srcOrd="0" destOrd="0" presId="urn:microsoft.com/office/officeart/2018/2/layout/IconVerticalSolidList"/>
    <dgm:cxn modelId="{F4BEBC84-CF72-4277-A485-6468F7F9C534}" srcId="{ADD5A973-FE42-4F12-B89F-74814D926397}" destId="{93B2351A-32D9-457C-BE78-E7B69304D1B5}" srcOrd="1" destOrd="0" parTransId="{F949C04A-E59B-487C-93F5-75AC11B878FB}" sibTransId="{7F1263C9-09D6-43E2-90BD-8516EFBBB27B}"/>
    <dgm:cxn modelId="{271AA940-DBA1-43B1-BBFA-3FDECE5C4B33}" srcId="{ADD5A973-FE42-4F12-B89F-74814D926397}" destId="{D7A098FB-E802-417F-9B54-8CC28B2E08E5}" srcOrd="3" destOrd="0" parTransId="{E12742BD-86A9-451B-B2A0-0EB9995A2E61}" sibTransId="{E09CD3FF-70CD-4AD1-8D72-F39B17CF5F0F}"/>
    <dgm:cxn modelId="{92A8573A-8992-42A6-A788-D08AFC8AA346}" type="presOf" srcId="{93B2351A-32D9-457C-BE78-E7B69304D1B5}" destId="{AEF40516-22AB-4D10-9891-9D9342B6D2E0}" srcOrd="0" destOrd="0" presId="urn:microsoft.com/office/officeart/2018/2/layout/IconVerticalSolidList"/>
    <dgm:cxn modelId="{0F32C158-0B8E-491C-9F9D-9CFAD17777AD}" srcId="{ADD5A973-FE42-4F12-B89F-74814D926397}" destId="{F9FD71D0-F455-4C1E-A6A5-FA764C5519B4}" srcOrd="2" destOrd="0" parTransId="{C53915EE-7F09-47D2-8D3C-B3B658435001}" sibTransId="{7ECE7BFB-6D3D-4E9F-860E-08BA16C8013A}"/>
    <dgm:cxn modelId="{419BDA55-469F-48F5-960A-3359AACC30FB}" type="presParOf" srcId="{438F0C8F-DD82-490D-9312-B370D8482804}" destId="{FD0A1D50-8D6D-41D2-A8BC-8ED37F9D4C8D}" srcOrd="0" destOrd="0" presId="urn:microsoft.com/office/officeart/2018/2/layout/IconVerticalSolidList"/>
    <dgm:cxn modelId="{646CD3D1-2D0E-4EEF-9FDA-F308126789A1}" type="presParOf" srcId="{FD0A1D50-8D6D-41D2-A8BC-8ED37F9D4C8D}" destId="{C3E74A34-5DED-469A-B180-558E330332A7}" srcOrd="0" destOrd="0" presId="urn:microsoft.com/office/officeart/2018/2/layout/IconVerticalSolidList"/>
    <dgm:cxn modelId="{4ACC4D17-6CF9-4186-8735-5C652D1A6DCC}" type="presParOf" srcId="{FD0A1D50-8D6D-41D2-A8BC-8ED37F9D4C8D}" destId="{078814CA-5EAB-4068-93FA-CFE1D02980D4}" srcOrd="1" destOrd="0" presId="urn:microsoft.com/office/officeart/2018/2/layout/IconVerticalSolidList"/>
    <dgm:cxn modelId="{2D7410AD-47FF-474C-975C-0E9449E9C551}" type="presParOf" srcId="{FD0A1D50-8D6D-41D2-A8BC-8ED37F9D4C8D}" destId="{27D6106E-F342-40CB-8E51-D2CDD1526F2E}" srcOrd="2" destOrd="0" presId="urn:microsoft.com/office/officeart/2018/2/layout/IconVerticalSolidList"/>
    <dgm:cxn modelId="{2CB8AB07-4D17-4924-973B-F6CFA0AAC407}" type="presParOf" srcId="{FD0A1D50-8D6D-41D2-A8BC-8ED37F9D4C8D}" destId="{4FE6DE5F-6E29-4ED5-B121-881BAF7FB1C3}" srcOrd="3" destOrd="0" presId="urn:microsoft.com/office/officeart/2018/2/layout/IconVerticalSolidList"/>
    <dgm:cxn modelId="{13B35606-9BAA-434B-9831-B934595A5933}" type="presParOf" srcId="{438F0C8F-DD82-490D-9312-B370D8482804}" destId="{053085B1-BCD4-4408-BE95-9846C306BB4A}" srcOrd="1" destOrd="0" presId="urn:microsoft.com/office/officeart/2018/2/layout/IconVerticalSolidList"/>
    <dgm:cxn modelId="{505B24FC-B51B-4C51-BCCA-A4C63A5BAB42}" type="presParOf" srcId="{438F0C8F-DD82-490D-9312-B370D8482804}" destId="{13312F75-8FFB-47CE-A788-29A20E67849F}" srcOrd="2" destOrd="0" presId="urn:microsoft.com/office/officeart/2018/2/layout/IconVerticalSolidList"/>
    <dgm:cxn modelId="{88D1FCAD-E9DD-4BF4-98E8-D129E1DB9139}" type="presParOf" srcId="{13312F75-8FFB-47CE-A788-29A20E67849F}" destId="{EF146006-E195-4943-8802-0771BF8D75ED}" srcOrd="0" destOrd="0" presId="urn:microsoft.com/office/officeart/2018/2/layout/IconVerticalSolidList"/>
    <dgm:cxn modelId="{309B98FF-E9F5-4EB7-BBFE-EF42D3A2E4B6}" type="presParOf" srcId="{13312F75-8FFB-47CE-A788-29A20E67849F}" destId="{D2C0E70C-9458-458F-9EB2-3DAEEBCD3E2B}" srcOrd="1" destOrd="0" presId="urn:microsoft.com/office/officeart/2018/2/layout/IconVerticalSolidList"/>
    <dgm:cxn modelId="{A971951E-586B-49EC-8AA1-27631CF2C851}" type="presParOf" srcId="{13312F75-8FFB-47CE-A788-29A20E67849F}" destId="{6504146D-CAF9-4113-A5FB-C65567CF7528}" srcOrd="2" destOrd="0" presId="urn:microsoft.com/office/officeart/2018/2/layout/IconVerticalSolidList"/>
    <dgm:cxn modelId="{D4935437-DBBF-4217-9BF6-C5D267484B94}" type="presParOf" srcId="{13312F75-8FFB-47CE-A788-29A20E67849F}" destId="{AEF40516-22AB-4D10-9891-9D9342B6D2E0}" srcOrd="3" destOrd="0" presId="urn:microsoft.com/office/officeart/2018/2/layout/IconVerticalSolidList"/>
    <dgm:cxn modelId="{7A2001D5-04AB-4ABE-A19F-B9C0C2D1CB63}" type="presParOf" srcId="{438F0C8F-DD82-490D-9312-B370D8482804}" destId="{B962A1FC-9D25-4A92-88AE-512325115ED8}" srcOrd="3" destOrd="0" presId="urn:microsoft.com/office/officeart/2018/2/layout/IconVerticalSolidList"/>
    <dgm:cxn modelId="{8F5C3A0D-98AA-4342-9D84-1661F2BF0BD4}" type="presParOf" srcId="{438F0C8F-DD82-490D-9312-B370D8482804}" destId="{64CA7B97-51B4-4580-B21B-8E8FF5E3C4EE}" srcOrd="4" destOrd="0" presId="urn:microsoft.com/office/officeart/2018/2/layout/IconVerticalSolidList"/>
    <dgm:cxn modelId="{C4BB954E-CD20-45DD-A4AC-EBB0CF3986F9}" type="presParOf" srcId="{64CA7B97-51B4-4580-B21B-8E8FF5E3C4EE}" destId="{39BB55A4-9DA8-4D9F-92D5-C70023D7E398}" srcOrd="0" destOrd="0" presId="urn:microsoft.com/office/officeart/2018/2/layout/IconVerticalSolidList"/>
    <dgm:cxn modelId="{D1778E6C-96E9-4BAD-94D3-4701DC019E40}" type="presParOf" srcId="{64CA7B97-51B4-4580-B21B-8E8FF5E3C4EE}" destId="{E00293F5-1FB0-4F25-B3D9-05808A18F4DC}" srcOrd="1" destOrd="0" presId="urn:microsoft.com/office/officeart/2018/2/layout/IconVerticalSolidList"/>
    <dgm:cxn modelId="{E5AF6DF6-2FCA-4842-9B45-FF4158D61F9A}" type="presParOf" srcId="{64CA7B97-51B4-4580-B21B-8E8FF5E3C4EE}" destId="{AC947548-AA3B-4FF8-B0F0-C08D4AABCE93}" srcOrd="2" destOrd="0" presId="urn:microsoft.com/office/officeart/2018/2/layout/IconVerticalSolidList"/>
    <dgm:cxn modelId="{B7231251-71A3-423C-898B-290B1C654537}" type="presParOf" srcId="{64CA7B97-51B4-4580-B21B-8E8FF5E3C4EE}" destId="{B5FC1210-4D2C-4F94-BA47-D70472999D73}" srcOrd="3" destOrd="0" presId="urn:microsoft.com/office/officeart/2018/2/layout/IconVerticalSolidList"/>
    <dgm:cxn modelId="{EA6BB0D3-A898-449F-B1F2-87963BBD5CDB}" type="presParOf" srcId="{438F0C8F-DD82-490D-9312-B370D8482804}" destId="{6BAD395A-9377-48CB-B3D0-A8F4734A6C67}" srcOrd="5" destOrd="0" presId="urn:microsoft.com/office/officeart/2018/2/layout/IconVerticalSolidList"/>
    <dgm:cxn modelId="{2ED10519-B98E-49F4-B008-91FFD80218BE}" type="presParOf" srcId="{438F0C8F-DD82-490D-9312-B370D8482804}" destId="{ED64FB70-0879-4364-89C4-E5021CEDB8B4}" srcOrd="6" destOrd="0" presId="urn:microsoft.com/office/officeart/2018/2/layout/IconVerticalSolidList"/>
    <dgm:cxn modelId="{FF4704FB-1ADF-47EB-92F7-B3013D8EF489}" type="presParOf" srcId="{ED64FB70-0879-4364-89C4-E5021CEDB8B4}" destId="{823596CC-C862-4D51-BF70-68759FD6E867}" srcOrd="0" destOrd="0" presId="urn:microsoft.com/office/officeart/2018/2/layout/IconVerticalSolidList"/>
    <dgm:cxn modelId="{C2CC5B79-0F24-4B1A-B491-98B43C8E8167}" type="presParOf" srcId="{ED64FB70-0879-4364-89C4-E5021CEDB8B4}" destId="{896E8434-4A91-4615-9533-569ED4852D2D}" srcOrd="1" destOrd="0" presId="urn:microsoft.com/office/officeart/2018/2/layout/IconVerticalSolidList"/>
    <dgm:cxn modelId="{5A1963EB-D01F-4DAB-B8C3-41A13412843A}" type="presParOf" srcId="{ED64FB70-0879-4364-89C4-E5021CEDB8B4}" destId="{08AE89E6-CB5F-43CE-A44C-60C2D2633BDA}" srcOrd="2" destOrd="0" presId="urn:microsoft.com/office/officeart/2018/2/layout/IconVerticalSolidList"/>
    <dgm:cxn modelId="{00BC947E-373E-412B-972A-7B82EFB1CFD2}" type="presParOf" srcId="{ED64FB70-0879-4364-89C4-E5021CEDB8B4}" destId="{A7C50503-A74E-4F6F-A870-4EF9EE2905A5}" srcOrd="3" destOrd="0" presId="urn:microsoft.com/office/officeart/2018/2/layout/IconVerticalSolidList"/>
    <dgm:cxn modelId="{909FA9CC-8E4C-4E48-9010-10FD140736AE}" type="presParOf" srcId="{438F0C8F-DD82-490D-9312-B370D8482804}" destId="{E072CB45-AEDB-425F-9732-946E81F53DB5}" srcOrd="7" destOrd="0" presId="urn:microsoft.com/office/officeart/2018/2/layout/IconVerticalSolidList"/>
    <dgm:cxn modelId="{B1BB87EA-856C-4724-8E87-759D2F872EB0}" type="presParOf" srcId="{438F0C8F-DD82-490D-9312-B370D8482804}" destId="{1CA23129-3D1C-4127-A618-47B94D0458C9}" srcOrd="8" destOrd="0" presId="urn:microsoft.com/office/officeart/2018/2/layout/IconVerticalSolidList"/>
    <dgm:cxn modelId="{69602363-836C-4526-8462-198B68539C8C}" type="presParOf" srcId="{1CA23129-3D1C-4127-A618-47B94D0458C9}" destId="{B25D92EE-42CC-4349-A317-F4EEBD04EB6D}" srcOrd="0" destOrd="0" presId="urn:microsoft.com/office/officeart/2018/2/layout/IconVerticalSolidList"/>
    <dgm:cxn modelId="{A977A7A6-C190-45F8-859F-4E9514B7EA88}" type="presParOf" srcId="{1CA23129-3D1C-4127-A618-47B94D0458C9}" destId="{6AF550A8-8E96-4733-B75E-50AB5CBA8533}" srcOrd="1" destOrd="0" presId="urn:microsoft.com/office/officeart/2018/2/layout/IconVerticalSolidList"/>
    <dgm:cxn modelId="{C2578CF5-19A4-45C3-98AB-470F8FC85C00}" type="presParOf" srcId="{1CA23129-3D1C-4127-A618-47B94D0458C9}" destId="{F549EFD4-E772-42C2-8229-47BBEFD958EE}" srcOrd="2" destOrd="0" presId="urn:microsoft.com/office/officeart/2018/2/layout/IconVerticalSolidList"/>
    <dgm:cxn modelId="{CEF17260-2A8D-40DE-BF89-F0DBFF11132F}" type="presParOf" srcId="{1CA23129-3D1C-4127-A618-47B94D0458C9}" destId="{BE1E0C17-1F43-4DF4-BBD3-77A8CFB832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463E8E-C943-4C81-9EC6-9306A41DB41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6CA7FEA-80CF-46B8-9BC4-C047E4FF10DF}">
      <dgm:prSet/>
      <dgm:spPr/>
      <dgm:t>
        <a:bodyPr/>
        <a:lstStyle/>
        <a:p>
          <a:pPr>
            <a:defRPr cap="all"/>
          </a:pPr>
          <a:r>
            <a:rPr lang="en-US"/>
            <a:t>WHAT is Business Model Innovation?</a:t>
          </a:r>
        </a:p>
      </dgm:t>
    </dgm:pt>
    <dgm:pt modelId="{B8FFC15A-572F-4CC1-956A-75220B410752}" type="parTrans" cxnId="{881AC6B7-0817-4EA0-9887-59951F9196A1}">
      <dgm:prSet/>
      <dgm:spPr/>
      <dgm:t>
        <a:bodyPr/>
        <a:lstStyle/>
        <a:p>
          <a:endParaRPr lang="en-US"/>
        </a:p>
      </dgm:t>
    </dgm:pt>
    <dgm:pt modelId="{B8748EBC-B0AF-4605-B2A8-B718FD861818}" type="sibTrans" cxnId="{881AC6B7-0817-4EA0-9887-59951F9196A1}">
      <dgm:prSet/>
      <dgm:spPr/>
      <dgm:t>
        <a:bodyPr/>
        <a:lstStyle/>
        <a:p>
          <a:endParaRPr lang="en-US"/>
        </a:p>
      </dgm:t>
    </dgm:pt>
    <dgm:pt modelId="{7AAEE446-DBF3-4666-A362-4182443067F8}">
      <dgm:prSet/>
      <dgm:spPr/>
      <dgm:t>
        <a:bodyPr/>
        <a:lstStyle/>
        <a:p>
          <a:pPr>
            <a:defRPr cap="all"/>
          </a:pPr>
          <a:r>
            <a:rPr lang="en-US"/>
            <a:t>WHY Business Model Innovation so important for companies? </a:t>
          </a:r>
        </a:p>
      </dgm:t>
    </dgm:pt>
    <dgm:pt modelId="{7BD4DE95-F88D-46A0-AE36-4CAB5CCCFAC2}" type="parTrans" cxnId="{1A3769CF-B7EA-41F5-9A13-1D9AFE0E7237}">
      <dgm:prSet/>
      <dgm:spPr/>
      <dgm:t>
        <a:bodyPr/>
        <a:lstStyle/>
        <a:p>
          <a:endParaRPr lang="en-US"/>
        </a:p>
      </dgm:t>
    </dgm:pt>
    <dgm:pt modelId="{2D2C917C-A25F-45B2-9378-708C4E50D6C5}" type="sibTrans" cxnId="{1A3769CF-B7EA-41F5-9A13-1D9AFE0E7237}">
      <dgm:prSet/>
      <dgm:spPr/>
      <dgm:t>
        <a:bodyPr/>
        <a:lstStyle/>
        <a:p>
          <a:endParaRPr lang="en-US"/>
        </a:p>
      </dgm:t>
    </dgm:pt>
    <dgm:pt modelId="{9ED8B60A-0027-48C0-81B3-6201676A2B3C}">
      <dgm:prSet/>
      <dgm:spPr/>
      <dgm:t>
        <a:bodyPr/>
        <a:lstStyle/>
        <a:p>
          <a:pPr>
            <a:defRPr cap="all"/>
          </a:pPr>
          <a:r>
            <a:rPr lang="en-US"/>
            <a:t>HOW companies innovate business models?</a:t>
          </a:r>
        </a:p>
      </dgm:t>
    </dgm:pt>
    <dgm:pt modelId="{D815DF49-7029-4529-8447-A1F805D004B3}" type="parTrans" cxnId="{B0501026-54B6-47E0-8598-13DC9CE68321}">
      <dgm:prSet/>
      <dgm:spPr/>
      <dgm:t>
        <a:bodyPr/>
        <a:lstStyle/>
        <a:p>
          <a:endParaRPr lang="en-US"/>
        </a:p>
      </dgm:t>
    </dgm:pt>
    <dgm:pt modelId="{D2FAA876-2DC8-4520-A2E4-F17C2BEE0D28}" type="sibTrans" cxnId="{B0501026-54B6-47E0-8598-13DC9CE68321}">
      <dgm:prSet/>
      <dgm:spPr/>
      <dgm:t>
        <a:bodyPr/>
        <a:lstStyle/>
        <a:p>
          <a:endParaRPr lang="en-US"/>
        </a:p>
      </dgm:t>
    </dgm:pt>
    <dgm:pt modelId="{C145E3FA-31A0-4093-8829-1101D2C55EF2}">
      <dgm:prSet/>
      <dgm:spPr/>
      <dgm:t>
        <a:bodyPr/>
        <a:lstStyle/>
        <a:p>
          <a:pPr>
            <a:defRPr cap="all"/>
          </a:pPr>
          <a:r>
            <a:rPr lang="en-US"/>
            <a:t>Current challenges of business innovation model.</a:t>
          </a:r>
        </a:p>
      </dgm:t>
    </dgm:pt>
    <dgm:pt modelId="{84C3EE53-CAC4-4479-8F65-1AB1D9F9AC7F}" type="parTrans" cxnId="{DEB91911-F5CA-478A-888F-4A10E5D2D662}">
      <dgm:prSet/>
      <dgm:spPr/>
      <dgm:t>
        <a:bodyPr/>
        <a:lstStyle/>
        <a:p>
          <a:endParaRPr lang="en-US"/>
        </a:p>
      </dgm:t>
    </dgm:pt>
    <dgm:pt modelId="{7A5D9B98-8496-4E7A-AE6E-20FC54A851E3}" type="sibTrans" cxnId="{DEB91911-F5CA-478A-888F-4A10E5D2D662}">
      <dgm:prSet/>
      <dgm:spPr/>
      <dgm:t>
        <a:bodyPr/>
        <a:lstStyle/>
        <a:p>
          <a:endParaRPr lang="en-US"/>
        </a:p>
      </dgm:t>
    </dgm:pt>
    <dgm:pt modelId="{F5D4E6CF-E0A1-442D-8B27-E89BE8D7E433}">
      <dgm:prSet/>
      <dgm:spPr/>
      <dgm:t>
        <a:bodyPr/>
        <a:lstStyle/>
        <a:p>
          <a:pPr>
            <a:defRPr cap="all"/>
          </a:pPr>
          <a:r>
            <a:rPr lang="en-US"/>
            <a:t>Application and Conclusion</a:t>
          </a:r>
        </a:p>
      </dgm:t>
    </dgm:pt>
    <dgm:pt modelId="{996B31C3-6983-4EBF-A91A-533DF75D39D7}" type="parTrans" cxnId="{B3734F89-1D69-478C-99FF-97E5C5AD0B1F}">
      <dgm:prSet/>
      <dgm:spPr/>
      <dgm:t>
        <a:bodyPr/>
        <a:lstStyle/>
        <a:p>
          <a:endParaRPr lang="en-US"/>
        </a:p>
      </dgm:t>
    </dgm:pt>
    <dgm:pt modelId="{F1B9F14F-BAA0-4EA4-AE5C-A98161F09B70}" type="sibTrans" cxnId="{B3734F89-1D69-478C-99FF-97E5C5AD0B1F}">
      <dgm:prSet/>
      <dgm:spPr/>
      <dgm:t>
        <a:bodyPr/>
        <a:lstStyle/>
        <a:p>
          <a:endParaRPr lang="en-US"/>
        </a:p>
      </dgm:t>
    </dgm:pt>
    <dgm:pt modelId="{A062AFB1-6938-421F-9CC6-EC3BA1D03A0D}" type="pres">
      <dgm:prSet presAssocID="{E6463E8E-C943-4C81-9EC6-9306A41DB41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F5D31E1-FB30-43D1-A2F7-12B32E63A550}" type="pres">
      <dgm:prSet presAssocID="{36CA7FEA-80CF-46B8-9BC4-C047E4FF10DF}" presName="compNode" presStyleCnt="0"/>
      <dgm:spPr/>
    </dgm:pt>
    <dgm:pt modelId="{A36A8C87-A8CA-43BA-ADD4-CE32750F4EB8}" type="pres">
      <dgm:prSet presAssocID="{36CA7FEA-80CF-46B8-9BC4-C047E4FF10DF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8E8CF7AB-B01E-4B58-8260-48400691391B}" type="pres">
      <dgm:prSet presAssocID="{36CA7FEA-80CF-46B8-9BC4-C047E4FF10D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C24F12C5-F05A-4259-AD8F-D26A676ED582}" type="pres">
      <dgm:prSet presAssocID="{36CA7FEA-80CF-46B8-9BC4-C047E4FF10DF}" presName="spaceRect" presStyleCnt="0"/>
      <dgm:spPr/>
    </dgm:pt>
    <dgm:pt modelId="{3798DE42-3CBE-4FDE-A706-333FA56E2406}" type="pres">
      <dgm:prSet presAssocID="{36CA7FEA-80CF-46B8-9BC4-C047E4FF10DF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03E5102-A4D0-4B9D-B7E4-667C7E8A44D1}" type="pres">
      <dgm:prSet presAssocID="{B8748EBC-B0AF-4605-B2A8-B718FD861818}" presName="sibTrans" presStyleCnt="0"/>
      <dgm:spPr/>
    </dgm:pt>
    <dgm:pt modelId="{A9BD9602-47A4-4492-A2A2-0E8C5B4A1C8E}" type="pres">
      <dgm:prSet presAssocID="{7AAEE446-DBF3-4666-A362-4182443067F8}" presName="compNode" presStyleCnt="0"/>
      <dgm:spPr/>
    </dgm:pt>
    <dgm:pt modelId="{4C0E4BDA-B45D-4DAC-B76D-DC5274F63764}" type="pres">
      <dgm:prSet presAssocID="{7AAEE446-DBF3-4666-A362-4182443067F8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011A92E-B08E-44D0-AAD9-00CCFBE2B990}" type="pres">
      <dgm:prSet presAssocID="{7AAEE446-DBF3-4666-A362-4182443067F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3CE0853D-2D8D-4289-B6F4-27A31E7F6893}" type="pres">
      <dgm:prSet presAssocID="{7AAEE446-DBF3-4666-A362-4182443067F8}" presName="spaceRect" presStyleCnt="0"/>
      <dgm:spPr/>
    </dgm:pt>
    <dgm:pt modelId="{59A77AE7-44C8-466A-8E06-877E63CABB26}" type="pres">
      <dgm:prSet presAssocID="{7AAEE446-DBF3-4666-A362-4182443067F8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382DF13-9B40-4351-BCA1-A6F815C074EF}" type="pres">
      <dgm:prSet presAssocID="{2D2C917C-A25F-45B2-9378-708C4E50D6C5}" presName="sibTrans" presStyleCnt="0"/>
      <dgm:spPr/>
    </dgm:pt>
    <dgm:pt modelId="{3D41BB82-5971-42BC-8323-55E2E4EA966B}" type="pres">
      <dgm:prSet presAssocID="{9ED8B60A-0027-48C0-81B3-6201676A2B3C}" presName="compNode" presStyleCnt="0"/>
      <dgm:spPr/>
    </dgm:pt>
    <dgm:pt modelId="{AAD3BC94-AB80-4F7B-BE72-456674AB1567}" type="pres">
      <dgm:prSet presAssocID="{9ED8B60A-0027-48C0-81B3-6201676A2B3C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DA34ED9-BDFE-4795-878B-6FF16DA9708A}" type="pres">
      <dgm:prSet presAssocID="{9ED8B60A-0027-48C0-81B3-6201676A2B3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E5C5036-6B97-46C2-994F-11108463526C}" type="pres">
      <dgm:prSet presAssocID="{9ED8B60A-0027-48C0-81B3-6201676A2B3C}" presName="spaceRect" presStyleCnt="0"/>
      <dgm:spPr/>
    </dgm:pt>
    <dgm:pt modelId="{9E12C49C-1AB8-4C38-B677-0AA2B65FD523}" type="pres">
      <dgm:prSet presAssocID="{9ED8B60A-0027-48C0-81B3-6201676A2B3C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B3AE82F-C6DB-4C00-B2B0-4F0B7925C393}" type="pres">
      <dgm:prSet presAssocID="{D2FAA876-2DC8-4520-A2E4-F17C2BEE0D28}" presName="sibTrans" presStyleCnt="0"/>
      <dgm:spPr/>
    </dgm:pt>
    <dgm:pt modelId="{012D3A36-0812-47BD-8138-50F52E5097D5}" type="pres">
      <dgm:prSet presAssocID="{C145E3FA-31A0-4093-8829-1101D2C55EF2}" presName="compNode" presStyleCnt="0"/>
      <dgm:spPr/>
    </dgm:pt>
    <dgm:pt modelId="{06D962EC-31E9-4FB0-BDD7-7F21564F99E8}" type="pres">
      <dgm:prSet presAssocID="{C145E3FA-31A0-4093-8829-1101D2C55EF2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06873E6-FA6A-42E3-B565-504798414E90}" type="pres">
      <dgm:prSet presAssocID="{C145E3FA-31A0-4093-8829-1101D2C55EF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A004EA9-9DD1-4296-BE5A-A628957D1623}" type="pres">
      <dgm:prSet presAssocID="{C145E3FA-31A0-4093-8829-1101D2C55EF2}" presName="spaceRect" presStyleCnt="0"/>
      <dgm:spPr/>
    </dgm:pt>
    <dgm:pt modelId="{1FD027CE-1D1A-4126-8090-345229F46D13}" type="pres">
      <dgm:prSet presAssocID="{C145E3FA-31A0-4093-8829-1101D2C55EF2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C4C66E0A-4B8A-4679-B618-A55768B502CE}" type="pres">
      <dgm:prSet presAssocID="{7A5D9B98-8496-4E7A-AE6E-20FC54A851E3}" presName="sibTrans" presStyleCnt="0"/>
      <dgm:spPr/>
    </dgm:pt>
    <dgm:pt modelId="{062F4EB7-7C08-486F-BCBD-11DD9020B67A}" type="pres">
      <dgm:prSet presAssocID="{F5D4E6CF-E0A1-442D-8B27-E89BE8D7E433}" presName="compNode" presStyleCnt="0"/>
      <dgm:spPr/>
    </dgm:pt>
    <dgm:pt modelId="{51EDDF28-8D57-4BEF-9AB1-99C72D43DB97}" type="pres">
      <dgm:prSet presAssocID="{F5D4E6CF-E0A1-442D-8B27-E89BE8D7E433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C787C0B-E8AD-4717-B00D-E47F09050125}" type="pres">
      <dgm:prSet presAssocID="{F5D4E6CF-E0A1-442D-8B27-E89BE8D7E43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774CD8A-E329-4EDA-AA2F-989E8B7663AF}" type="pres">
      <dgm:prSet presAssocID="{F5D4E6CF-E0A1-442D-8B27-E89BE8D7E433}" presName="spaceRect" presStyleCnt="0"/>
      <dgm:spPr/>
    </dgm:pt>
    <dgm:pt modelId="{B81DE7C1-862A-458B-AC15-ECEC287D66FF}" type="pres">
      <dgm:prSet presAssocID="{F5D4E6CF-E0A1-442D-8B27-E89BE8D7E433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B91911-F5CA-478A-888F-4A10E5D2D662}" srcId="{E6463E8E-C943-4C81-9EC6-9306A41DB417}" destId="{C145E3FA-31A0-4093-8829-1101D2C55EF2}" srcOrd="3" destOrd="0" parTransId="{84C3EE53-CAC4-4479-8F65-1AB1D9F9AC7F}" sibTransId="{7A5D9B98-8496-4E7A-AE6E-20FC54A851E3}"/>
    <dgm:cxn modelId="{881AC6B7-0817-4EA0-9887-59951F9196A1}" srcId="{E6463E8E-C943-4C81-9EC6-9306A41DB417}" destId="{36CA7FEA-80CF-46B8-9BC4-C047E4FF10DF}" srcOrd="0" destOrd="0" parTransId="{B8FFC15A-572F-4CC1-956A-75220B410752}" sibTransId="{B8748EBC-B0AF-4605-B2A8-B718FD861818}"/>
    <dgm:cxn modelId="{217C9575-D49B-4DCA-8938-B10B34507AFD}" type="presOf" srcId="{36CA7FEA-80CF-46B8-9BC4-C047E4FF10DF}" destId="{3798DE42-3CBE-4FDE-A706-333FA56E2406}" srcOrd="0" destOrd="0" presId="urn:microsoft.com/office/officeart/2018/5/layout/IconLeafLabelList"/>
    <dgm:cxn modelId="{1A3769CF-B7EA-41F5-9A13-1D9AFE0E7237}" srcId="{E6463E8E-C943-4C81-9EC6-9306A41DB417}" destId="{7AAEE446-DBF3-4666-A362-4182443067F8}" srcOrd="1" destOrd="0" parTransId="{7BD4DE95-F88D-46A0-AE36-4CAB5CCCFAC2}" sibTransId="{2D2C917C-A25F-45B2-9378-708C4E50D6C5}"/>
    <dgm:cxn modelId="{8258F57B-66EF-42CB-BED1-437AEBE13AB1}" type="presOf" srcId="{F5D4E6CF-E0A1-442D-8B27-E89BE8D7E433}" destId="{B81DE7C1-862A-458B-AC15-ECEC287D66FF}" srcOrd="0" destOrd="0" presId="urn:microsoft.com/office/officeart/2018/5/layout/IconLeafLabelList"/>
    <dgm:cxn modelId="{7DB998A2-B43A-49AB-80E1-33CE875DA80C}" type="presOf" srcId="{E6463E8E-C943-4C81-9EC6-9306A41DB417}" destId="{A062AFB1-6938-421F-9CC6-EC3BA1D03A0D}" srcOrd="0" destOrd="0" presId="urn:microsoft.com/office/officeart/2018/5/layout/IconLeafLabelList"/>
    <dgm:cxn modelId="{B7399F4D-BCA4-4BB2-9306-CA734B9E0E79}" type="presOf" srcId="{7AAEE446-DBF3-4666-A362-4182443067F8}" destId="{59A77AE7-44C8-466A-8E06-877E63CABB26}" srcOrd="0" destOrd="0" presId="urn:microsoft.com/office/officeart/2018/5/layout/IconLeafLabelList"/>
    <dgm:cxn modelId="{AD39788A-BD90-493B-9C85-1820124C6964}" type="presOf" srcId="{9ED8B60A-0027-48C0-81B3-6201676A2B3C}" destId="{9E12C49C-1AB8-4C38-B677-0AA2B65FD523}" srcOrd="0" destOrd="0" presId="urn:microsoft.com/office/officeart/2018/5/layout/IconLeafLabelList"/>
    <dgm:cxn modelId="{F5DEAE4F-DCDF-486D-9B89-6AB813619396}" type="presOf" srcId="{C145E3FA-31A0-4093-8829-1101D2C55EF2}" destId="{1FD027CE-1D1A-4126-8090-345229F46D13}" srcOrd="0" destOrd="0" presId="urn:microsoft.com/office/officeart/2018/5/layout/IconLeafLabelList"/>
    <dgm:cxn modelId="{B0501026-54B6-47E0-8598-13DC9CE68321}" srcId="{E6463E8E-C943-4C81-9EC6-9306A41DB417}" destId="{9ED8B60A-0027-48C0-81B3-6201676A2B3C}" srcOrd="2" destOrd="0" parTransId="{D815DF49-7029-4529-8447-A1F805D004B3}" sibTransId="{D2FAA876-2DC8-4520-A2E4-F17C2BEE0D28}"/>
    <dgm:cxn modelId="{B3734F89-1D69-478C-99FF-97E5C5AD0B1F}" srcId="{E6463E8E-C943-4C81-9EC6-9306A41DB417}" destId="{F5D4E6CF-E0A1-442D-8B27-E89BE8D7E433}" srcOrd="4" destOrd="0" parTransId="{996B31C3-6983-4EBF-A91A-533DF75D39D7}" sibTransId="{F1B9F14F-BAA0-4EA4-AE5C-A98161F09B70}"/>
    <dgm:cxn modelId="{065A7B3D-52FA-4E33-BF3A-096EA010FF91}" type="presParOf" srcId="{A062AFB1-6938-421F-9CC6-EC3BA1D03A0D}" destId="{FF5D31E1-FB30-43D1-A2F7-12B32E63A550}" srcOrd="0" destOrd="0" presId="urn:microsoft.com/office/officeart/2018/5/layout/IconLeafLabelList"/>
    <dgm:cxn modelId="{D9E87AF7-319B-4B90-82F6-0C02D4D4549A}" type="presParOf" srcId="{FF5D31E1-FB30-43D1-A2F7-12B32E63A550}" destId="{A36A8C87-A8CA-43BA-ADD4-CE32750F4EB8}" srcOrd="0" destOrd="0" presId="urn:microsoft.com/office/officeart/2018/5/layout/IconLeafLabelList"/>
    <dgm:cxn modelId="{0EB08854-F9EA-4AA5-987F-15BBBD40CE06}" type="presParOf" srcId="{FF5D31E1-FB30-43D1-A2F7-12B32E63A550}" destId="{8E8CF7AB-B01E-4B58-8260-48400691391B}" srcOrd="1" destOrd="0" presId="urn:microsoft.com/office/officeart/2018/5/layout/IconLeafLabelList"/>
    <dgm:cxn modelId="{8FA2BE2F-310E-48E4-A6BB-5C85BDE299F3}" type="presParOf" srcId="{FF5D31E1-FB30-43D1-A2F7-12B32E63A550}" destId="{C24F12C5-F05A-4259-AD8F-D26A676ED582}" srcOrd="2" destOrd="0" presId="urn:microsoft.com/office/officeart/2018/5/layout/IconLeafLabelList"/>
    <dgm:cxn modelId="{771ED1E8-00DF-4FA2-B5D6-E82374778E1D}" type="presParOf" srcId="{FF5D31E1-FB30-43D1-A2F7-12B32E63A550}" destId="{3798DE42-3CBE-4FDE-A706-333FA56E2406}" srcOrd="3" destOrd="0" presId="urn:microsoft.com/office/officeart/2018/5/layout/IconLeafLabelList"/>
    <dgm:cxn modelId="{991B7E49-45E6-49A7-A8B8-4AAF2833DEED}" type="presParOf" srcId="{A062AFB1-6938-421F-9CC6-EC3BA1D03A0D}" destId="{103E5102-A4D0-4B9D-B7E4-667C7E8A44D1}" srcOrd="1" destOrd="0" presId="urn:microsoft.com/office/officeart/2018/5/layout/IconLeafLabelList"/>
    <dgm:cxn modelId="{3E15C809-E506-48DB-A4AC-9038B82BAC34}" type="presParOf" srcId="{A062AFB1-6938-421F-9CC6-EC3BA1D03A0D}" destId="{A9BD9602-47A4-4492-A2A2-0E8C5B4A1C8E}" srcOrd="2" destOrd="0" presId="urn:microsoft.com/office/officeart/2018/5/layout/IconLeafLabelList"/>
    <dgm:cxn modelId="{731A60F3-0357-4C24-893B-65789A96EC09}" type="presParOf" srcId="{A9BD9602-47A4-4492-A2A2-0E8C5B4A1C8E}" destId="{4C0E4BDA-B45D-4DAC-B76D-DC5274F63764}" srcOrd="0" destOrd="0" presId="urn:microsoft.com/office/officeart/2018/5/layout/IconLeafLabelList"/>
    <dgm:cxn modelId="{93F3DD22-5F65-45FE-9EE2-2DAF403286B6}" type="presParOf" srcId="{A9BD9602-47A4-4492-A2A2-0E8C5B4A1C8E}" destId="{0011A92E-B08E-44D0-AAD9-00CCFBE2B990}" srcOrd="1" destOrd="0" presId="urn:microsoft.com/office/officeart/2018/5/layout/IconLeafLabelList"/>
    <dgm:cxn modelId="{1C0B393B-929E-49B6-9F29-68FA75D527AE}" type="presParOf" srcId="{A9BD9602-47A4-4492-A2A2-0E8C5B4A1C8E}" destId="{3CE0853D-2D8D-4289-B6F4-27A31E7F6893}" srcOrd="2" destOrd="0" presId="urn:microsoft.com/office/officeart/2018/5/layout/IconLeafLabelList"/>
    <dgm:cxn modelId="{4C274A38-CD63-4392-936E-CADC2749195C}" type="presParOf" srcId="{A9BD9602-47A4-4492-A2A2-0E8C5B4A1C8E}" destId="{59A77AE7-44C8-466A-8E06-877E63CABB26}" srcOrd="3" destOrd="0" presId="urn:microsoft.com/office/officeart/2018/5/layout/IconLeafLabelList"/>
    <dgm:cxn modelId="{901BFE02-CBD3-40FC-9AA1-DFB8037DF8F0}" type="presParOf" srcId="{A062AFB1-6938-421F-9CC6-EC3BA1D03A0D}" destId="{7382DF13-9B40-4351-BCA1-A6F815C074EF}" srcOrd="3" destOrd="0" presId="urn:microsoft.com/office/officeart/2018/5/layout/IconLeafLabelList"/>
    <dgm:cxn modelId="{FA72A477-FB54-41C7-8CFA-76513B38ECAA}" type="presParOf" srcId="{A062AFB1-6938-421F-9CC6-EC3BA1D03A0D}" destId="{3D41BB82-5971-42BC-8323-55E2E4EA966B}" srcOrd="4" destOrd="0" presId="urn:microsoft.com/office/officeart/2018/5/layout/IconLeafLabelList"/>
    <dgm:cxn modelId="{43EBCEF1-D649-40A2-8F88-2C0EBD998D17}" type="presParOf" srcId="{3D41BB82-5971-42BC-8323-55E2E4EA966B}" destId="{AAD3BC94-AB80-4F7B-BE72-456674AB1567}" srcOrd="0" destOrd="0" presId="urn:microsoft.com/office/officeart/2018/5/layout/IconLeafLabelList"/>
    <dgm:cxn modelId="{C4966210-7DA0-4426-A0D9-83FF57177288}" type="presParOf" srcId="{3D41BB82-5971-42BC-8323-55E2E4EA966B}" destId="{4DA34ED9-BDFE-4795-878B-6FF16DA9708A}" srcOrd="1" destOrd="0" presId="urn:microsoft.com/office/officeart/2018/5/layout/IconLeafLabelList"/>
    <dgm:cxn modelId="{CAD5A461-FAF4-46D3-A1B3-8B85E00AAEBE}" type="presParOf" srcId="{3D41BB82-5971-42BC-8323-55E2E4EA966B}" destId="{0E5C5036-6B97-46C2-994F-11108463526C}" srcOrd="2" destOrd="0" presId="urn:microsoft.com/office/officeart/2018/5/layout/IconLeafLabelList"/>
    <dgm:cxn modelId="{3FAE32BF-5287-4F3C-B4DB-D1AFF729CE6D}" type="presParOf" srcId="{3D41BB82-5971-42BC-8323-55E2E4EA966B}" destId="{9E12C49C-1AB8-4C38-B677-0AA2B65FD523}" srcOrd="3" destOrd="0" presId="urn:microsoft.com/office/officeart/2018/5/layout/IconLeafLabelList"/>
    <dgm:cxn modelId="{23093B57-7D40-44B2-A6A9-2D380A7A29BD}" type="presParOf" srcId="{A062AFB1-6938-421F-9CC6-EC3BA1D03A0D}" destId="{3B3AE82F-C6DB-4C00-B2B0-4F0B7925C393}" srcOrd="5" destOrd="0" presId="urn:microsoft.com/office/officeart/2018/5/layout/IconLeafLabelList"/>
    <dgm:cxn modelId="{B37A546F-4DCE-4C15-9CD1-9A6F15DB5451}" type="presParOf" srcId="{A062AFB1-6938-421F-9CC6-EC3BA1D03A0D}" destId="{012D3A36-0812-47BD-8138-50F52E5097D5}" srcOrd="6" destOrd="0" presId="urn:microsoft.com/office/officeart/2018/5/layout/IconLeafLabelList"/>
    <dgm:cxn modelId="{DAF5A1B4-7B59-4EF3-97D6-F764B1559AAD}" type="presParOf" srcId="{012D3A36-0812-47BD-8138-50F52E5097D5}" destId="{06D962EC-31E9-4FB0-BDD7-7F21564F99E8}" srcOrd="0" destOrd="0" presId="urn:microsoft.com/office/officeart/2018/5/layout/IconLeafLabelList"/>
    <dgm:cxn modelId="{62F07FDA-9635-4421-B86F-01D49EB7681B}" type="presParOf" srcId="{012D3A36-0812-47BD-8138-50F52E5097D5}" destId="{306873E6-FA6A-42E3-B565-504798414E90}" srcOrd="1" destOrd="0" presId="urn:microsoft.com/office/officeart/2018/5/layout/IconLeafLabelList"/>
    <dgm:cxn modelId="{63B96B43-C8A6-4CBA-8D94-B4780772D433}" type="presParOf" srcId="{012D3A36-0812-47BD-8138-50F52E5097D5}" destId="{9A004EA9-9DD1-4296-BE5A-A628957D1623}" srcOrd="2" destOrd="0" presId="urn:microsoft.com/office/officeart/2018/5/layout/IconLeafLabelList"/>
    <dgm:cxn modelId="{5A14151C-86DB-4082-B062-DE08A7B923CC}" type="presParOf" srcId="{012D3A36-0812-47BD-8138-50F52E5097D5}" destId="{1FD027CE-1D1A-4126-8090-345229F46D13}" srcOrd="3" destOrd="0" presId="urn:microsoft.com/office/officeart/2018/5/layout/IconLeafLabelList"/>
    <dgm:cxn modelId="{A8298663-D738-4B0E-AB38-A1D0255C8838}" type="presParOf" srcId="{A062AFB1-6938-421F-9CC6-EC3BA1D03A0D}" destId="{C4C66E0A-4B8A-4679-B618-A55768B502CE}" srcOrd="7" destOrd="0" presId="urn:microsoft.com/office/officeart/2018/5/layout/IconLeafLabelList"/>
    <dgm:cxn modelId="{8E17B8D0-575A-4B38-874A-F792A614FC45}" type="presParOf" srcId="{A062AFB1-6938-421F-9CC6-EC3BA1D03A0D}" destId="{062F4EB7-7C08-486F-BCBD-11DD9020B67A}" srcOrd="8" destOrd="0" presId="urn:microsoft.com/office/officeart/2018/5/layout/IconLeafLabelList"/>
    <dgm:cxn modelId="{8E05D91B-1030-485B-8C35-AAEC33363D10}" type="presParOf" srcId="{062F4EB7-7C08-486F-BCBD-11DD9020B67A}" destId="{51EDDF28-8D57-4BEF-9AB1-99C72D43DB97}" srcOrd="0" destOrd="0" presId="urn:microsoft.com/office/officeart/2018/5/layout/IconLeafLabelList"/>
    <dgm:cxn modelId="{B0336F1F-F8FF-4481-B8C2-069654142B4F}" type="presParOf" srcId="{062F4EB7-7C08-486F-BCBD-11DD9020B67A}" destId="{5C787C0B-E8AD-4717-B00D-E47F09050125}" srcOrd="1" destOrd="0" presId="urn:microsoft.com/office/officeart/2018/5/layout/IconLeafLabelList"/>
    <dgm:cxn modelId="{A1F24E93-3B87-4391-B38F-BFCCC433D1D0}" type="presParOf" srcId="{062F4EB7-7C08-486F-BCBD-11DD9020B67A}" destId="{9774CD8A-E329-4EDA-AA2F-989E8B7663AF}" srcOrd="2" destOrd="0" presId="urn:microsoft.com/office/officeart/2018/5/layout/IconLeafLabelList"/>
    <dgm:cxn modelId="{D04D2983-B355-4294-A842-C12D6C1CD036}" type="presParOf" srcId="{062F4EB7-7C08-486F-BCBD-11DD9020B67A}" destId="{B81DE7C1-862A-458B-AC15-ECEC287D66F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97417-AFE9-43C9-977D-40916FFD6D65}">
      <dsp:nvSpPr>
        <dsp:cNvPr id="0" name=""/>
        <dsp:cNvSpPr/>
      </dsp:nvSpPr>
      <dsp:spPr>
        <a:xfrm>
          <a:off x="0" y="748453"/>
          <a:ext cx="6046132" cy="13817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71028-14E1-4EEC-A12E-07E410775A21}">
      <dsp:nvSpPr>
        <dsp:cNvPr id="0" name=""/>
        <dsp:cNvSpPr/>
      </dsp:nvSpPr>
      <dsp:spPr>
        <a:xfrm>
          <a:off x="417982" y="1059349"/>
          <a:ext cx="759967" cy="7599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A8AEA-4F91-4350-9A86-3E0C0F63F4C4}">
      <dsp:nvSpPr>
        <dsp:cNvPr id="0" name=""/>
        <dsp:cNvSpPr/>
      </dsp:nvSpPr>
      <dsp:spPr>
        <a:xfrm>
          <a:off x="1595932" y="748453"/>
          <a:ext cx="4450200" cy="1381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36" tIns="146236" rIns="146236" bIns="146236" numCol="1" spcCol="1270" anchor="ctr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Business model is a set </a:t>
          </a:r>
          <a:r>
            <a:rPr lang="en-GB" sz="1400" kern="1200" dirty="0"/>
            <a:t>of activities </a:t>
          </a:r>
          <a:r>
            <a:rPr lang="en-GB" sz="1400" kern="1200" dirty="0" smtClean="0"/>
            <a:t>or </a:t>
          </a:r>
          <a:r>
            <a:rPr lang="en-GB" sz="1400" kern="1200" dirty="0"/>
            <a:t>it </a:t>
          </a:r>
          <a:r>
            <a:rPr lang="en-GB" sz="1400" kern="1200" dirty="0" smtClean="0"/>
            <a:t>is a holistic approach.</a:t>
          </a:r>
          <a:endParaRPr lang="en-US" sz="1400" kern="1200" dirty="0"/>
        </a:p>
      </dsp:txBody>
      <dsp:txXfrm>
        <a:off x="1595932" y="748453"/>
        <a:ext cx="4450200" cy="1381759"/>
      </dsp:txXfrm>
    </dsp:sp>
    <dsp:sp modelId="{49B131E6-0ABB-447E-B954-03D24F1DF532}">
      <dsp:nvSpPr>
        <dsp:cNvPr id="0" name=""/>
        <dsp:cNvSpPr/>
      </dsp:nvSpPr>
      <dsp:spPr>
        <a:xfrm>
          <a:off x="0" y="2475652"/>
          <a:ext cx="6046132" cy="13817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5CF09-3B52-48E7-AC4F-8A29A3657F8E}">
      <dsp:nvSpPr>
        <dsp:cNvPr id="0" name=""/>
        <dsp:cNvSpPr/>
      </dsp:nvSpPr>
      <dsp:spPr>
        <a:xfrm>
          <a:off x="417982" y="2786548"/>
          <a:ext cx="759967" cy="7599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B9A29-B0A3-4BAC-ADF4-F46FDBC61EFA}">
      <dsp:nvSpPr>
        <dsp:cNvPr id="0" name=""/>
        <dsp:cNvSpPr/>
      </dsp:nvSpPr>
      <dsp:spPr>
        <a:xfrm>
          <a:off x="1595932" y="2475652"/>
          <a:ext cx="4450200" cy="1381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36" tIns="146236" rIns="146236" bIns="146236" numCol="1" spcCol="1270" anchor="ctr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balancing </a:t>
          </a:r>
          <a:r>
            <a:rPr lang="en-GB" sz="1400" kern="1200" dirty="0"/>
            <a:t>the </a:t>
          </a:r>
          <a:r>
            <a:rPr lang="en-GB" sz="1400" kern="1200" dirty="0" smtClean="0"/>
            <a:t>cost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increasing </a:t>
          </a:r>
          <a:r>
            <a:rPr lang="en-GB" sz="1400" kern="1200" dirty="0"/>
            <a:t>the </a:t>
          </a:r>
          <a:r>
            <a:rPr lang="en-GB" sz="1400" kern="1200" dirty="0" smtClean="0"/>
            <a:t>revenue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organizing the business operations and value    (Oliver Gassmann, 2016).  </a:t>
          </a:r>
          <a:endParaRPr lang="en-US" sz="1400" kern="1200" dirty="0"/>
        </a:p>
      </dsp:txBody>
      <dsp:txXfrm>
        <a:off x="1595932" y="2475652"/>
        <a:ext cx="4450200" cy="13817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DA04-992C-4100-94D9-C5E2FDF55649}">
      <dsp:nvSpPr>
        <dsp:cNvPr id="0" name=""/>
        <dsp:cNvSpPr/>
      </dsp:nvSpPr>
      <dsp:spPr>
        <a:xfrm>
          <a:off x="0" y="905298"/>
          <a:ext cx="6243991" cy="16713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93BB6-CD2E-4A19-BEF1-21BCEB361D47}">
      <dsp:nvSpPr>
        <dsp:cNvPr id="0" name=""/>
        <dsp:cNvSpPr/>
      </dsp:nvSpPr>
      <dsp:spPr>
        <a:xfrm>
          <a:off x="505574" y="1281344"/>
          <a:ext cx="919225" cy="919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8CA7EF-4100-484B-BAE3-9A6610E75A6E}">
      <dsp:nvSpPr>
        <dsp:cNvPr id="0" name=""/>
        <dsp:cNvSpPr/>
      </dsp:nvSpPr>
      <dsp:spPr>
        <a:xfrm>
          <a:off x="1930374" y="905298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Creating </a:t>
          </a:r>
          <a:r>
            <a:rPr lang="en-GB" sz="1400" kern="1200" dirty="0"/>
            <a:t>new ways to fulfil customer </a:t>
          </a:r>
          <a:r>
            <a:rPr lang="en-GB" sz="1400" kern="1200" dirty="0" smtClean="0"/>
            <a:t>needs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Solving problems </a:t>
          </a:r>
        </a:p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- Allocation </a:t>
          </a:r>
          <a:r>
            <a:rPr lang="en-GB" sz="1400" kern="1200" dirty="0"/>
            <a:t>resources and technologies (Robert </a:t>
          </a:r>
          <a:r>
            <a:rPr lang="en-GB" sz="1400" kern="1200" dirty="0" err="1"/>
            <a:t>DeFillippi</a:t>
          </a:r>
          <a:r>
            <a:rPr lang="en-GB" sz="1400" kern="1200" dirty="0"/>
            <a:t>, 2016). </a:t>
          </a:r>
          <a:endParaRPr lang="en-US" sz="1400" kern="1200" dirty="0"/>
        </a:p>
      </dsp:txBody>
      <dsp:txXfrm>
        <a:off x="1930374" y="905298"/>
        <a:ext cx="4313617" cy="1671319"/>
      </dsp:txXfrm>
    </dsp:sp>
    <dsp:sp modelId="{11FD7542-008B-4FC6-ADFE-B76F65317D7A}">
      <dsp:nvSpPr>
        <dsp:cNvPr id="0" name=""/>
        <dsp:cNvSpPr/>
      </dsp:nvSpPr>
      <dsp:spPr>
        <a:xfrm>
          <a:off x="0" y="2994447"/>
          <a:ext cx="6243991" cy="1671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DEA85-56DF-4C67-B964-ABA3D89B3EF9}">
      <dsp:nvSpPr>
        <dsp:cNvPr id="0" name=""/>
        <dsp:cNvSpPr/>
      </dsp:nvSpPr>
      <dsp:spPr>
        <a:xfrm>
          <a:off x="505574" y="3370494"/>
          <a:ext cx="919225" cy="919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A53B8-64E6-43DD-841B-D17A90688385}">
      <dsp:nvSpPr>
        <dsp:cNvPr id="0" name=""/>
        <dsp:cNvSpPr/>
      </dsp:nvSpPr>
      <dsp:spPr>
        <a:xfrm>
          <a:off x="1930374" y="2994447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lvl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Companies</a:t>
          </a:r>
          <a:r>
            <a:rPr lang="en-US" sz="1400" kern="1200" baseline="0" dirty="0" smtClean="0"/>
            <a:t> gain competitive advantage through investing heavily in their R&amp;D.</a:t>
          </a:r>
          <a:endParaRPr lang="en-US" sz="1400" kern="1200" dirty="0"/>
        </a:p>
      </dsp:txBody>
      <dsp:txXfrm>
        <a:off x="1930374" y="2994447"/>
        <a:ext cx="4313617" cy="1671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315D9-4228-4B5E-8744-A73B4C0AFD30}">
      <dsp:nvSpPr>
        <dsp:cNvPr id="0" name=""/>
        <dsp:cNvSpPr/>
      </dsp:nvSpPr>
      <dsp:spPr>
        <a:xfrm>
          <a:off x="0" y="389"/>
          <a:ext cx="9923767" cy="911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B7EB2-3812-4EE8-920C-28A4A994E93C}">
      <dsp:nvSpPr>
        <dsp:cNvPr id="0" name=""/>
        <dsp:cNvSpPr/>
      </dsp:nvSpPr>
      <dsp:spPr>
        <a:xfrm>
          <a:off x="275640" y="205411"/>
          <a:ext cx="501164" cy="501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36611-43F7-4CF6-878B-8B026AF19F9F}">
      <dsp:nvSpPr>
        <dsp:cNvPr id="0" name=""/>
        <dsp:cNvSpPr/>
      </dsp:nvSpPr>
      <dsp:spPr>
        <a:xfrm>
          <a:off x="1052445" y="389"/>
          <a:ext cx="8871321" cy="911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36" tIns="96436" rIns="96436" bIns="96436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It is a framework for maximising company profits for creating and capturing value to do things differently (</a:t>
          </a:r>
          <a:r>
            <a:rPr lang="en-GB" sz="1700" kern="1200" dirty="0" err="1">
              <a:solidFill>
                <a:schemeClr val="tx1"/>
              </a:solidFill>
            </a:rPr>
            <a:t>Afuah</a:t>
          </a:r>
          <a:r>
            <a:rPr lang="en-GB" sz="1700" kern="1200" dirty="0">
              <a:solidFill>
                <a:schemeClr val="tx1"/>
              </a:solidFill>
            </a:rPr>
            <a:t>, 2014).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052445" y="389"/>
        <a:ext cx="8871321" cy="911208"/>
      </dsp:txXfrm>
    </dsp:sp>
    <dsp:sp modelId="{5AEB1DD2-DB02-4F37-9EF0-026C63DE3C9B}">
      <dsp:nvSpPr>
        <dsp:cNvPr id="0" name=""/>
        <dsp:cNvSpPr/>
      </dsp:nvSpPr>
      <dsp:spPr>
        <a:xfrm>
          <a:off x="0" y="1139400"/>
          <a:ext cx="9923767" cy="911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3BB9A-8239-40A1-9047-5237AD7448D3}">
      <dsp:nvSpPr>
        <dsp:cNvPr id="0" name=""/>
        <dsp:cNvSpPr/>
      </dsp:nvSpPr>
      <dsp:spPr>
        <a:xfrm>
          <a:off x="275640" y="1344422"/>
          <a:ext cx="501164" cy="501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BF8DC-E45A-4A51-921A-D8727409242D}">
      <dsp:nvSpPr>
        <dsp:cNvPr id="0" name=""/>
        <dsp:cNvSpPr/>
      </dsp:nvSpPr>
      <dsp:spPr>
        <a:xfrm>
          <a:off x="1052445" y="1139400"/>
          <a:ext cx="8871321" cy="911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36" tIns="96436" rIns="96436" bIns="96436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Business environment make complex and different day by day with the competition among the companies and companies trying to increase their market share by using different techniques.  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052445" y="1139400"/>
        <a:ext cx="8871321" cy="911208"/>
      </dsp:txXfrm>
    </dsp:sp>
    <dsp:sp modelId="{1DBA8797-9E00-447E-B242-E84983FBFF94}">
      <dsp:nvSpPr>
        <dsp:cNvPr id="0" name=""/>
        <dsp:cNvSpPr/>
      </dsp:nvSpPr>
      <dsp:spPr>
        <a:xfrm>
          <a:off x="0" y="2278410"/>
          <a:ext cx="9923767" cy="911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DC93C-AB30-4FEA-B92C-9CE4332CA2D1}">
      <dsp:nvSpPr>
        <dsp:cNvPr id="0" name=""/>
        <dsp:cNvSpPr/>
      </dsp:nvSpPr>
      <dsp:spPr>
        <a:xfrm>
          <a:off x="275640" y="2483432"/>
          <a:ext cx="501164" cy="5011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05B88-84C6-4290-B0A4-A6124B067AA0}">
      <dsp:nvSpPr>
        <dsp:cNvPr id="0" name=""/>
        <dsp:cNvSpPr/>
      </dsp:nvSpPr>
      <dsp:spPr>
        <a:xfrm>
          <a:off x="1052445" y="2278410"/>
          <a:ext cx="8871321" cy="911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36" tIns="96436" rIns="96436" bIns="96436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It is not only a technology it is an important management issue in terms of profit margins and competitive pressure.   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052445" y="2278410"/>
        <a:ext cx="8871321" cy="9112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3D26E-A230-43DD-9003-1FBD23637CD0}">
      <dsp:nvSpPr>
        <dsp:cNvPr id="0" name=""/>
        <dsp:cNvSpPr/>
      </dsp:nvSpPr>
      <dsp:spPr>
        <a:xfrm>
          <a:off x="0" y="1296"/>
          <a:ext cx="9905998" cy="6571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0F87B-9E23-4D9C-948C-020AB595D4BC}">
      <dsp:nvSpPr>
        <dsp:cNvPr id="0" name=""/>
        <dsp:cNvSpPr/>
      </dsp:nvSpPr>
      <dsp:spPr>
        <a:xfrm>
          <a:off x="198797" y="149162"/>
          <a:ext cx="361449" cy="361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8E171-8604-4E49-81FC-B0822B3D83E1}">
      <dsp:nvSpPr>
        <dsp:cNvPr id="0" name=""/>
        <dsp:cNvSpPr/>
      </dsp:nvSpPr>
      <dsp:spPr>
        <a:xfrm>
          <a:off x="759043" y="1296"/>
          <a:ext cx="9146954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/>
            <a:t>INITIATION</a:t>
          </a:r>
          <a:r>
            <a:rPr lang="en-US" sz="2200" kern="1200"/>
            <a:t>   - Analyze Current Model</a:t>
          </a:r>
        </a:p>
      </dsp:txBody>
      <dsp:txXfrm>
        <a:off x="759043" y="1296"/>
        <a:ext cx="9146954" cy="657180"/>
      </dsp:txXfrm>
    </dsp:sp>
    <dsp:sp modelId="{F2A1F606-2FC0-43E3-A50C-2F699580E178}">
      <dsp:nvSpPr>
        <dsp:cNvPr id="0" name=""/>
        <dsp:cNvSpPr/>
      </dsp:nvSpPr>
      <dsp:spPr>
        <a:xfrm>
          <a:off x="0" y="822772"/>
          <a:ext cx="9905998" cy="6571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A6109-0167-4ACA-BDAE-60C2CC64A713}">
      <dsp:nvSpPr>
        <dsp:cNvPr id="0" name=""/>
        <dsp:cNvSpPr/>
      </dsp:nvSpPr>
      <dsp:spPr>
        <a:xfrm>
          <a:off x="198797" y="970637"/>
          <a:ext cx="361449" cy="361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7941D-E1C3-4261-AE92-4AC8C4497681}">
      <dsp:nvSpPr>
        <dsp:cNvPr id="0" name=""/>
        <dsp:cNvSpPr/>
      </dsp:nvSpPr>
      <dsp:spPr>
        <a:xfrm>
          <a:off x="759043" y="822772"/>
          <a:ext cx="9146954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/>
            <a:t>IDEATION</a:t>
          </a:r>
          <a:r>
            <a:rPr lang="en-US" sz="2200" kern="1200"/>
            <a:t>  - Confront Business Model within 55 BMI</a:t>
          </a:r>
        </a:p>
      </dsp:txBody>
      <dsp:txXfrm>
        <a:off x="759043" y="822772"/>
        <a:ext cx="9146954" cy="657180"/>
      </dsp:txXfrm>
    </dsp:sp>
    <dsp:sp modelId="{D3D241AF-7EC7-48C3-A7B3-ABDF98760B43}">
      <dsp:nvSpPr>
        <dsp:cNvPr id="0" name=""/>
        <dsp:cNvSpPr/>
      </dsp:nvSpPr>
      <dsp:spPr>
        <a:xfrm>
          <a:off x="0" y="1644248"/>
          <a:ext cx="9905998" cy="6571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2EE92-E152-4543-8D89-D096167D1CED}">
      <dsp:nvSpPr>
        <dsp:cNvPr id="0" name=""/>
        <dsp:cNvSpPr/>
      </dsp:nvSpPr>
      <dsp:spPr>
        <a:xfrm>
          <a:off x="198797" y="1792113"/>
          <a:ext cx="361449" cy="361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B97D4-BD52-4E2D-ADAF-56538B304316}">
      <dsp:nvSpPr>
        <dsp:cNvPr id="0" name=""/>
        <dsp:cNvSpPr/>
      </dsp:nvSpPr>
      <dsp:spPr>
        <a:xfrm>
          <a:off x="759043" y="1644248"/>
          <a:ext cx="9146954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/>
            <a:t>INTEGRATION</a:t>
          </a:r>
          <a:r>
            <a:rPr lang="en-US" sz="2200" kern="1200"/>
            <a:t> - Check the consistency of BM</a:t>
          </a:r>
        </a:p>
      </dsp:txBody>
      <dsp:txXfrm>
        <a:off x="759043" y="1644248"/>
        <a:ext cx="9146954" cy="657180"/>
      </dsp:txXfrm>
    </dsp:sp>
    <dsp:sp modelId="{21E1B66E-24AF-481A-8610-75E009D31932}">
      <dsp:nvSpPr>
        <dsp:cNvPr id="0" name=""/>
        <dsp:cNvSpPr/>
      </dsp:nvSpPr>
      <dsp:spPr>
        <a:xfrm>
          <a:off x="0" y="2465723"/>
          <a:ext cx="9905998" cy="6571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C0D56-5753-4D0E-98C6-3C4136168873}">
      <dsp:nvSpPr>
        <dsp:cNvPr id="0" name=""/>
        <dsp:cNvSpPr/>
      </dsp:nvSpPr>
      <dsp:spPr>
        <a:xfrm>
          <a:off x="198797" y="2613589"/>
          <a:ext cx="361449" cy="361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BAF47-8826-49B0-B860-D3052A38BD71}">
      <dsp:nvSpPr>
        <dsp:cNvPr id="0" name=""/>
        <dsp:cNvSpPr/>
      </dsp:nvSpPr>
      <dsp:spPr>
        <a:xfrm>
          <a:off x="759043" y="2465723"/>
          <a:ext cx="9146954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/>
            <a:t>IMPLEMENTATION</a:t>
          </a:r>
        </a:p>
      </dsp:txBody>
      <dsp:txXfrm>
        <a:off x="759043" y="2465723"/>
        <a:ext cx="9146954" cy="6571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63EAA-3DAA-4C45-AFCA-E5D2174933F9}">
      <dsp:nvSpPr>
        <dsp:cNvPr id="0" name=""/>
        <dsp:cNvSpPr/>
      </dsp:nvSpPr>
      <dsp:spPr>
        <a:xfrm>
          <a:off x="707775" y="380775"/>
          <a:ext cx="1252520" cy="125252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D0D1C-08AC-4916-A627-53A054563510}">
      <dsp:nvSpPr>
        <dsp:cNvPr id="0" name=""/>
        <dsp:cNvSpPr/>
      </dsp:nvSpPr>
      <dsp:spPr>
        <a:xfrm>
          <a:off x="974706" y="647706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95CCE-6EB9-4041-A3F0-1106FCF6D3D5}">
      <dsp:nvSpPr>
        <dsp:cNvPr id="0" name=""/>
        <dsp:cNvSpPr/>
      </dsp:nvSpPr>
      <dsp:spPr>
        <a:xfrm>
          <a:off x="307379" y="2023425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kern="1200"/>
            <a:t>Implement only one BMI </a:t>
          </a:r>
        </a:p>
      </dsp:txBody>
      <dsp:txXfrm>
        <a:off x="307379" y="2023425"/>
        <a:ext cx="2053312" cy="720000"/>
      </dsp:txXfrm>
    </dsp:sp>
    <dsp:sp modelId="{43E5347C-64FF-42A3-A65C-86A7E254E1A4}">
      <dsp:nvSpPr>
        <dsp:cNvPr id="0" name=""/>
        <dsp:cNvSpPr/>
      </dsp:nvSpPr>
      <dsp:spPr>
        <a:xfrm>
          <a:off x="3120417" y="380775"/>
          <a:ext cx="1252520" cy="125252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4130E-1321-469D-AD26-F17F3CDFD5E3}">
      <dsp:nvSpPr>
        <dsp:cNvPr id="0" name=""/>
        <dsp:cNvSpPr/>
      </dsp:nvSpPr>
      <dsp:spPr>
        <a:xfrm>
          <a:off x="3387348" y="647706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F85B6-0F2B-43CD-A58B-8D6AE7E86C9C}">
      <dsp:nvSpPr>
        <dsp:cNvPr id="0" name=""/>
        <dsp:cNvSpPr/>
      </dsp:nvSpPr>
      <dsp:spPr>
        <a:xfrm>
          <a:off x="2720021" y="2023425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kern="1200"/>
            <a:t>Clearly communicate with BMI and changes</a:t>
          </a:r>
        </a:p>
      </dsp:txBody>
      <dsp:txXfrm>
        <a:off x="2720021" y="2023425"/>
        <a:ext cx="2053312" cy="720000"/>
      </dsp:txXfrm>
    </dsp:sp>
    <dsp:sp modelId="{83EB3BD9-049C-40A5-BED2-27924CFF1D98}">
      <dsp:nvSpPr>
        <dsp:cNvPr id="0" name=""/>
        <dsp:cNvSpPr/>
      </dsp:nvSpPr>
      <dsp:spPr>
        <a:xfrm>
          <a:off x="5533059" y="380775"/>
          <a:ext cx="1252520" cy="125252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5BFAF-13A4-4D39-ACA4-B199E4B77696}">
      <dsp:nvSpPr>
        <dsp:cNvPr id="0" name=""/>
        <dsp:cNvSpPr/>
      </dsp:nvSpPr>
      <dsp:spPr>
        <a:xfrm>
          <a:off x="5799990" y="647706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80FAB-6F17-434D-941F-93C3F70A6AC0}">
      <dsp:nvSpPr>
        <dsp:cNvPr id="0" name=""/>
        <dsp:cNvSpPr/>
      </dsp:nvSpPr>
      <dsp:spPr>
        <a:xfrm>
          <a:off x="5132663" y="2023425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kern="1200"/>
            <a:t>Don’t expect results in short term KPI</a:t>
          </a:r>
        </a:p>
      </dsp:txBody>
      <dsp:txXfrm>
        <a:off x="5132663" y="2023425"/>
        <a:ext cx="2053312" cy="720000"/>
      </dsp:txXfrm>
    </dsp:sp>
    <dsp:sp modelId="{0E9C781B-0CB5-4C74-8995-F06D01B1152D}">
      <dsp:nvSpPr>
        <dsp:cNvPr id="0" name=""/>
        <dsp:cNvSpPr/>
      </dsp:nvSpPr>
      <dsp:spPr>
        <a:xfrm>
          <a:off x="7945701" y="380775"/>
          <a:ext cx="1252520" cy="125252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4D1DD-5BD8-437F-8CAD-29EA7A7C10CA}">
      <dsp:nvSpPr>
        <dsp:cNvPr id="0" name=""/>
        <dsp:cNvSpPr/>
      </dsp:nvSpPr>
      <dsp:spPr>
        <a:xfrm>
          <a:off x="8212632" y="647706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7DDFF-5E7C-4E43-958F-14D6FBF9FDF1}">
      <dsp:nvSpPr>
        <dsp:cNvPr id="0" name=""/>
        <dsp:cNvSpPr/>
      </dsp:nvSpPr>
      <dsp:spPr>
        <a:xfrm>
          <a:off x="7545305" y="2023425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500" kern="1200"/>
            <a:t>Top Management commitment </a:t>
          </a:r>
        </a:p>
      </dsp:txBody>
      <dsp:txXfrm>
        <a:off x="7545305" y="2023425"/>
        <a:ext cx="2053312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E74A34-5DED-469A-B180-558E330332A7}">
      <dsp:nvSpPr>
        <dsp:cNvPr id="0" name=""/>
        <dsp:cNvSpPr/>
      </dsp:nvSpPr>
      <dsp:spPr>
        <a:xfrm>
          <a:off x="0" y="3598"/>
          <a:ext cx="6046132" cy="7664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8814CA-5EAB-4068-93FA-CFE1D02980D4}">
      <dsp:nvSpPr>
        <dsp:cNvPr id="0" name=""/>
        <dsp:cNvSpPr/>
      </dsp:nvSpPr>
      <dsp:spPr>
        <a:xfrm>
          <a:off x="231849" y="176048"/>
          <a:ext cx="421544" cy="421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E6DE5F-6E29-4ED5-B121-881BAF7FB1C3}">
      <dsp:nvSpPr>
        <dsp:cNvPr id="0" name=""/>
        <dsp:cNvSpPr/>
      </dsp:nvSpPr>
      <dsp:spPr>
        <a:xfrm>
          <a:off x="885243" y="3598"/>
          <a:ext cx="5160889" cy="766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15" tIns="81115" rIns="81115" bIns="81115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Unable to recognize opportunities outside their logic of doing business</a:t>
          </a:r>
        </a:p>
      </dsp:txBody>
      <dsp:txXfrm>
        <a:off x="885243" y="3598"/>
        <a:ext cx="5160889" cy="766444"/>
      </dsp:txXfrm>
    </dsp:sp>
    <dsp:sp modelId="{EF146006-E195-4943-8802-0771BF8D75ED}">
      <dsp:nvSpPr>
        <dsp:cNvPr id="0" name=""/>
        <dsp:cNvSpPr/>
      </dsp:nvSpPr>
      <dsp:spPr>
        <a:xfrm>
          <a:off x="0" y="961654"/>
          <a:ext cx="6046132" cy="7664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0E70C-9458-458F-9EB2-3DAEEBCD3E2B}">
      <dsp:nvSpPr>
        <dsp:cNvPr id="0" name=""/>
        <dsp:cNvSpPr/>
      </dsp:nvSpPr>
      <dsp:spPr>
        <a:xfrm>
          <a:off x="231849" y="1134104"/>
          <a:ext cx="421544" cy="421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40516-22AB-4D10-9891-9D9342B6D2E0}">
      <dsp:nvSpPr>
        <dsp:cNvPr id="0" name=""/>
        <dsp:cNvSpPr/>
      </dsp:nvSpPr>
      <dsp:spPr>
        <a:xfrm>
          <a:off x="885243" y="961654"/>
          <a:ext cx="5160889" cy="766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15" tIns="81115" rIns="81115" bIns="81115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Ambidexterity</a:t>
          </a:r>
        </a:p>
      </dsp:txBody>
      <dsp:txXfrm>
        <a:off x="885243" y="961654"/>
        <a:ext cx="5160889" cy="766444"/>
      </dsp:txXfrm>
    </dsp:sp>
    <dsp:sp modelId="{39BB55A4-9DA8-4D9F-92D5-C70023D7E398}">
      <dsp:nvSpPr>
        <dsp:cNvPr id="0" name=""/>
        <dsp:cNvSpPr/>
      </dsp:nvSpPr>
      <dsp:spPr>
        <a:xfrm>
          <a:off x="0" y="1919710"/>
          <a:ext cx="6046132" cy="7664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293F5-1FB0-4F25-B3D9-05808A18F4DC}">
      <dsp:nvSpPr>
        <dsp:cNvPr id="0" name=""/>
        <dsp:cNvSpPr/>
      </dsp:nvSpPr>
      <dsp:spPr>
        <a:xfrm>
          <a:off x="231849" y="2092160"/>
          <a:ext cx="421544" cy="421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C1210-4D2C-4F94-BA47-D70472999D73}">
      <dsp:nvSpPr>
        <dsp:cNvPr id="0" name=""/>
        <dsp:cNvSpPr/>
      </dsp:nvSpPr>
      <dsp:spPr>
        <a:xfrm>
          <a:off x="885243" y="1919710"/>
          <a:ext cx="5160889" cy="766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15" tIns="81115" rIns="81115" bIns="81115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 smtClean="0"/>
            <a:t>LACK OF MANAGERIAL KNOW-HOW</a:t>
          </a:r>
          <a:endParaRPr lang="en-US" sz="1900" b="1" kern="1200" dirty="0"/>
        </a:p>
      </dsp:txBody>
      <dsp:txXfrm>
        <a:off x="885243" y="1919710"/>
        <a:ext cx="5160889" cy="766444"/>
      </dsp:txXfrm>
    </dsp:sp>
    <dsp:sp modelId="{823596CC-C862-4D51-BF70-68759FD6E867}">
      <dsp:nvSpPr>
        <dsp:cNvPr id="0" name=""/>
        <dsp:cNvSpPr/>
      </dsp:nvSpPr>
      <dsp:spPr>
        <a:xfrm>
          <a:off x="0" y="2877766"/>
          <a:ext cx="6046132" cy="76644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E8434-4A91-4615-9533-569ED4852D2D}">
      <dsp:nvSpPr>
        <dsp:cNvPr id="0" name=""/>
        <dsp:cNvSpPr/>
      </dsp:nvSpPr>
      <dsp:spPr>
        <a:xfrm>
          <a:off x="231849" y="3050216"/>
          <a:ext cx="421544" cy="421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50503-A74E-4F6F-A870-4EF9EE2905A5}">
      <dsp:nvSpPr>
        <dsp:cNvPr id="0" name=""/>
        <dsp:cNvSpPr/>
      </dsp:nvSpPr>
      <dsp:spPr>
        <a:xfrm>
          <a:off x="885243" y="2877766"/>
          <a:ext cx="5160889" cy="766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15" tIns="81115" rIns="81115" bIns="81115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Lack of understanding of existing </a:t>
          </a:r>
          <a:r>
            <a:rPr lang="en-US" sz="1900" kern="1200" dirty="0" smtClean="0"/>
            <a:t>business</a:t>
          </a:r>
          <a:endParaRPr lang="en-US" sz="1900" kern="1200" dirty="0"/>
        </a:p>
      </dsp:txBody>
      <dsp:txXfrm>
        <a:off x="885243" y="2877766"/>
        <a:ext cx="5160889" cy="766444"/>
      </dsp:txXfrm>
    </dsp:sp>
    <dsp:sp modelId="{B25D92EE-42CC-4349-A317-F4EEBD04EB6D}">
      <dsp:nvSpPr>
        <dsp:cNvPr id="0" name=""/>
        <dsp:cNvSpPr/>
      </dsp:nvSpPr>
      <dsp:spPr>
        <a:xfrm>
          <a:off x="0" y="3835822"/>
          <a:ext cx="6046132" cy="76644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550A8-8E96-4733-B75E-50AB5CBA8533}">
      <dsp:nvSpPr>
        <dsp:cNvPr id="0" name=""/>
        <dsp:cNvSpPr/>
      </dsp:nvSpPr>
      <dsp:spPr>
        <a:xfrm>
          <a:off x="231849" y="4008272"/>
          <a:ext cx="421544" cy="421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E0C17-1F43-4DF4-BBD3-77A8CFB83270}">
      <dsp:nvSpPr>
        <dsp:cNvPr id="0" name=""/>
        <dsp:cNvSpPr/>
      </dsp:nvSpPr>
      <dsp:spPr>
        <a:xfrm>
          <a:off x="885243" y="3835822"/>
          <a:ext cx="5160889" cy="766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15" tIns="81115" rIns="81115" bIns="81115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Developing appropriate analytical tools and managerial training</a:t>
          </a:r>
        </a:p>
      </dsp:txBody>
      <dsp:txXfrm>
        <a:off x="885243" y="3835822"/>
        <a:ext cx="5160889" cy="7664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A8C87-A8CA-43BA-ADD4-CE32750F4EB8}">
      <dsp:nvSpPr>
        <dsp:cNvPr id="0" name=""/>
        <dsp:cNvSpPr/>
      </dsp:nvSpPr>
      <dsp:spPr>
        <a:xfrm>
          <a:off x="452722" y="178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CF7AB-B01E-4B58-8260-48400691391B}">
      <dsp:nvSpPr>
        <dsp:cNvPr id="0" name=""/>
        <dsp:cNvSpPr/>
      </dsp:nvSpPr>
      <dsp:spPr>
        <a:xfrm>
          <a:off x="678496" y="227554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8DE42-3CBE-4FDE-A706-333FA56E2406}">
      <dsp:nvSpPr>
        <dsp:cNvPr id="0" name=""/>
        <dsp:cNvSpPr/>
      </dsp:nvSpPr>
      <dsp:spPr>
        <a:xfrm>
          <a:off x="114062" y="139115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WHAT is Business Model Innovation?</a:t>
          </a:r>
        </a:p>
      </dsp:txBody>
      <dsp:txXfrm>
        <a:off x="114062" y="1391155"/>
        <a:ext cx="1736718" cy="694687"/>
      </dsp:txXfrm>
    </dsp:sp>
    <dsp:sp modelId="{4C0E4BDA-B45D-4DAC-B76D-DC5274F63764}">
      <dsp:nvSpPr>
        <dsp:cNvPr id="0" name=""/>
        <dsp:cNvSpPr/>
      </dsp:nvSpPr>
      <dsp:spPr>
        <a:xfrm>
          <a:off x="2493367" y="178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11A92E-B08E-44D0-AAD9-00CCFBE2B990}">
      <dsp:nvSpPr>
        <dsp:cNvPr id="0" name=""/>
        <dsp:cNvSpPr/>
      </dsp:nvSpPr>
      <dsp:spPr>
        <a:xfrm>
          <a:off x="2719140" y="227554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77AE7-44C8-466A-8E06-877E63CABB26}">
      <dsp:nvSpPr>
        <dsp:cNvPr id="0" name=""/>
        <dsp:cNvSpPr/>
      </dsp:nvSpPr>
      <dsp:spPr>
        <a:xfrm>
          <a:off x="2154707" y="139115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WHY Business Model Innovation so important for companies? </a:t>
          </a:r>
        </a:p>
      </dsp:txBody>
      <dsp:txXfrm>
        <a:off x="2154707" y="1391155"/>
        <a:ext cx="1736718" cy="694687"/>
      </dsp:txXfrm>
    </dsp:sp>
    <dsp:sp modelId="{AAD3BC94-AB80-4F7B-BE72-456674AB1567}">
      <dsp:nvSpPr>
        <dsp:cNvPr id="0" name=""/>
        <dsp:cNvSpPr/>
      </dsp:nvSpPr>
      <dsp:spPr>
        <a:xfrm>
          <a:off x="4534011" y="178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A34ED9-BDFE-4795-878B-6FF16DA9708A}">
      <dsp:nvSpPr>
        <dsp:cNvPr id="0" name=""/>
        <dsp:cNvSpPr/>
      </dsp:nvSpPr>
      <dsp:spPr>
        <a:xfrm>
          <a:off x="4759785" y="227554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2C49C-1AB8-4C38-B677-0AA2B65FD523}">
      <dsp:nvSpPr>
        <dsp:cNvPr id="0" name=""/>
        <dsp:cNvSpPr/>
      </dsp:nvSpPr>
      <dsp:spPr>
        <a:xfrm>
          <a:off x="4195351" y="139115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HOW companies innovate business models?</a:t>
          </a:r>
        </a:p>
      </dsp:txBody>
      <dsp:txXfrm>
        <a:off x="4195351" y="1391155"/>
        <a:ext cx="1736718" cy="694687"/>
      </dsp:txXfrm>
    </dsp:sp>
    <dsp:sp modelId="{06D962EC-31E9-4FB0-BDD7-7F21564F99E8}">
      <dsp:nvSpPr>
        <dsp:cNvPr id="0" name=""/>
        <dsp:cNvSpPr/>
      </dsp:nvSpPr>
      <dsp:spPr>
        <a:xfrm>
          <a:off x="1473045" y="252002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873E6-FA6A-42E3-B565-504798414E90}">
      <dsp:nvSpPr>
        <dsp:cNvPr id="0" name=""/>
        <dsp:cNvSpPr/>
      </dsp:nvSpPr>
      <dsp:spPr>
        <a:xfrm>
          <a:off x="1698818" y="2745796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027CE-1D1A-4126-8090-345229F46D13}">
      <dsp:nvSpPr>
        <dsp:cNvPr id="0" name=""/>
        <dsp:cNvSpPr/>
      </dsp:nvSpPr>
      <dsp:spPr>
        <a:xfrm>
          <a:off x="1134384" y="390939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Current challenges of business innovation model.</a:t>
          </a:r>
        </a:p>
      </dsp:txBody>
      <dsp:txXfrm>
        <a:off x="1134384" y="3909397"/>
        <a:ext cx="1736718" cy="694687"/>
      </dsp:txXfrm>
    </dsp:sp>
    <dsp:sp modelId="{51EDDF28-8D57-4BEF-9AB1-99C72D43DB97}">
      <dsp:nvSpPr>
        <dsp:cNvPr id="0" name=""/>
        <dsp:cNvSpPr/>
      </dsp:nvSpPr>
      <dsp:spPr>
        <a:xfrm>
          <a:off x="3513689" y="252002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87C0B-E8AD-4717-B00D-E47F09050125}">
      <dsp:nvSpPr>
        <dsp:cNvPr id="0" name=""/>
        <dsp:cNvSpPr/>
      </dsp:nvSpPr>
      <dsp:spPr>
        <a:xfrm>
          <a:off x="3739462" y="2745796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DE7C1-862A-458B-AC15-ECEC287D66FF}">
      <dsp:nvSpPr>
        <dsp:cNvPr id="0" name=""/>
        <dsp:cNvSpPr/>
      </dsp:nvSpPr>
      <dsp:spPr>
        <a:xfrm>
          <a:off x="3175029" y="390939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1200" kern="1200"/>
            <a:t>Application and Conclusion</a:t>
          </a:r>
        </a:p>
      </dsp:txBody>
      <dsp:txXfrm>
        <a:off x="3175029" y="3909397"/>
        <a:ext cx="1736718" cy="694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05D61-FA0F-A44B-853D-D31C2F4D8563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3A36C9-D1BB-FA48-9A2B-FF7341FCF4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876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Чтобы добавить рисунок, перетащите его в заполнитель или щелкните значок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ое изображение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Чтобы добавить рисунок, перетащите его в заполнитель или щелкните значок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с имене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с цитато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ru-RU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.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. загол.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B3EB2B0-AE37-8F44-B646-A426D51F3782}" type="datetimeFigureOut">
              <a:rPr lang="en-US" smtClean="0"/>
              <a:t>12/19/19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9114469-56CA-D945-BDA1-8FD4F227B1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602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  <p:sldLayoutId id="2147483984" r:id="rId12"/>
    <p:sldLayoutId id="2147483985" r:id="rId13"/>
    <p:sldLayoutId id="2147483986" r:id="rId14"/>
    <p:sldLayoutId id="2147483987" r:id="rId15"/>
    <p:sldLayoutId id="2147483988" r:id="rId16"/>
    <p:sldLayoutId id="21474839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4" Type="http://schemas.openxmlformats.org/officeDocument/2006/relationships/image" Target="../media/image5.jpg"/><Relationship Id="rId5" Type="http://schemas.openxmlformats.org/officeDocument/2006/relationships/image" Target="../media/image6.JPG"/><Relationship Id="rId6" Type="http://schemas.openxmlformats.org/officeDocument/2006/relationships/image" Target="../media/image7.jpg"/><Relationship Id="rId7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4" Type="http://schemas.openxmlformats.org/officeDocument/2006/relationships/diagramLayout" Target="../diagrams/layout2.xml"/><Relationship Id="rId5" Type="http://schemas.openxmlformats.org/officeDocument/2006/relationships/diagramQuickStyle" Target="../diagrams/quickStyle2.xml"/><Relationship Id="rId6" Type="http://schemas.openxmlformats.org/officeDocument/2006/relationships/diagramColors" Target="../diagrams/colors2.xml"/><Relationship Id="rId7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4" Type="http://schemas.openxmlformats.org/officeDocument/2006/relationships/diagramLayout" Target="../diagrams/layout3.xml"/><Relationship Id="rId5" Type="http://schemas.openxmlformats.org/officeDocument/2006/relationships/diagramQuickStyle" Target="../diagrams/quickStyle3.xml"/><Relationship Id="rId6" Type="http://schemas.openxmlformats.org/officeDocument/2006/relationships/diagramColors" Target="../diagrams/colors3.xml"/><Relationship Id="rId7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5" Type="http://schemas.openxmlformats.org/officeDocument/2006/relationships/image" Target="../media/image18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4" Type="http://schemas.microsoft.com/office/2007/relationships/hdphoto" Target="../media/hdphoto1.wdp"/><Relationship Id="rId5" Type="http://schemas.openxmlformats.org/officeDocument/2006/relationships/image" Target="../media/image2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3" Type="http://schemas.openxmlformats.org/officeDocument/2006/relationships/image" Target="../media/image2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4" Type="http://schemas.openxmlformats.org/officeDocument/2006/relationships/diagramData" Target="../diagrams/data4.xml"/><Relationship Id="rId5" Type="http://schemas.openxmlformats.org/officeDocument/2006/relationships/diagramLayout" Target="../diagrams/layout4.xml"/><Relationship Id="rId6" Type="http://schemas.openxmlformats.org/officeDocument/2006/relationships/diagramQuickStyle" Target="../diagrams/quickStyle4.xml"/><Relationship Id="rId7" Type="http://schemas.openxmlformats.org/officeDocument/2006/relationships/diagramColors" Target="../diagrams/colors4.xml"/><Relationship Id="rId8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4" Type="http://schemas.openxmlformats.org/officeDocument/2006/relationships/diagramData" Target="../diagrams/data5.xml"/><Relationship Id="rId5" Type="http://schemas.openxmlformats.org/officeDocument/2006/relationships/diagramLayout" Target="../diagrams/layout5.xml"/><Relationship Id="rId6" Type="http://schemas.openxmlformats.org/officeDocument/2006/relationships/diagramQuickStyle" Target="../diagrams/quickStyle5.xml"/><Relationship Id="rId7" Type="http://schemas.openxmlformats.org/officeDocument/2006/relationships/diagramColors" Target="../diagrams/colors5.xml"/><Relationship Id="rId8" Type="http://schemas.microsoft.com/office/2007/relationships/diagramDrawing" Target="../diagrams/drawing5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4" Type="http://schemas.openxmlformats.org/officeDocument/2006/relationships/image" Target="../media/image39.jpeg"/><Relationship Id="rId5" Type="http://schemas.openxmlformats.org/officeDocument/2006/relationships/image" Target="../media/image40.jpeg"/><Relationship Id="rId6" Type="http://schemas.openxmlformats.org/officeDocument/2006/relationships/image" Target="../media/image41.png"/><Relationship Id="rId7" Type="http://schemas.openxmlformats.org/officeDocument/2006/relationships/image" Target="../media/image42.png"/><Relationship Id="rId8" Type="http://schemas.openxmlformats.org/officeDocument/2006/relationships/image" Target="../media/image43.png"/><Relationship Id="rId9" Type="http://schemas.openxmlformats.org/officeDocument/2006/relationships/image" Target="../media/image44.png"/><Relationship Id="rId10" Type="http://schemas.openxmlformats.org/officeDocument/2006/relationships/image" Target="../media/image45.jpeg"/><Relationship Id="rId11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4" Type="http://schemas.openxmlformats.org/officeDocument/2006/relationships/diagramLayout" Target="../diagrams/layout6.xml"/><Relationship Id="rId5" Type="http://schemas.openxmlformats.org/officeDocument/2006/relationships/diagramQuickStyle" Target="../diagrams/quickStyle6.xml"/><Relationship Id="rId6" Type="http://schemas.openxmlformats.org/officeDocument/2006/relationships/diagramColors" Target="../diagrams/colors6.xml"/><Relationship Id="rId7" Type="http://schemas.microsoft.com/office/2007/relationships/diagramDrawing" Target="../diagrams/drawing6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53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54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tiff"/><Relationship Id="rId4" Type="http://schemas.openxmlformats.org/officeDocument/2006/relationships/hyperlink" Target="http://www.kwiktrust.com/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4" Type="http://schemas.openxmlformats.org/officeDocument/2006/relationships/diagramLayout" Target="../diagrams/layout7.xml"/><Relationship Id="rId5" Type="http://schemas.openxmlformats.org/officeDocument/2006/relationships/diagramQuickStyle" Target="../diagrams/quickStyle7.xml"/><Relationship Id="rId6" Type="http://schemas.openxmlformats.org/officeDocument/2006/relationships/diagramColors" Target="../diagrams/colors7.xml"/><Relationship Id="rId7" Type="http://schemas.microsoft.com/office/2007/relationships/diagramDrawing" Target="../diagrams/drawing7.xm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5" Type="http://schemas.openxmlformats.org/officeDocument/2006/relationships/image" Target="../media/image61.png"/><Relationship Id="rId1" Type="http://schemas.microsoft.com/office/2007/relationships/media" Target="../media/media3.mov"/><Relationship Id="rId2" Type="http://schemas.openxmlformats.org/officeDocument/2006/relationships/video" Target="../media/media3.mov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robesinroses.com/" TargetMode="External"/><Relationship Id="rId3" Type="http://schemas.openxmlformats.org/officeDocument/2006/relationships/hyperlink" Target="https://gs.statcounter.com/social-media-stats/all/sri-lan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Объект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8" name="Picture 4" descr="mage result for christmas shopping queu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2192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14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Заголовок 1"/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 algn="ctr"/>
            <a:r>
              <a:rPr lang="en-US" sz="4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Business Model Innovation</a:t>
            </a:r>
          </a:p>
        </p:txBody>
      </p:sp>
      <p:pic>
        <p:nvPicPr>
          <p:cNvPr id="5" name="1_4kjFuXTaOdW10y5dkVT4Yg_K6fIRN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3424" y="640080"/>
            <a:ext cx="10220528" cy="3602736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1318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="" xmlns:a16="http://schemas.microsoft.com/office/drawing/2014/main" id="{A7C1C3FE-E876-43B3-86A7-48078A3816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0" y="3761383"/>
            <a:ext cx="5800904" cy="3771331"/>
          </a:xfrm>
        </p:spPr>
        <p:txBody>
          <a:bodyPr anchor="t">
            <a:normAutofit/>
          </a:bodyPr>
          <a:lstStyle/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endParaRPr lang="en-US" dirty="0"/>
          </a:p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>
                <a:latin typeface="+mj-lt"/>
              </a:rPr>
              <a:t>Group 5 </a:t>
            </a:r>
          </a:p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 err="1">
                <a:latin typeface="+mj-lt"/>
                <a:ea typeface="Arial" charset="0"/>
                <a:cs typeface="Arial" charset="0"/>
              </a:rPr>
              <a:t>Nissanga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</a:t>
            </a:r>
            <a:r>
              <a:rPr lang="en-US" dirty="0" err="1">
                <a:latin typeface="+mj-lt"/>
                <a:ea typeface="Arial" charset="0"/>
                <a:cs typeface="Arial" charset="0"/>
              </a:rPr>
              <a:t>Lakshani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</a:t>
            </a:r>
            <a:r>
              <a:rPr lang="en-US" dirty="0" err="1">
                <a:latin typeface="+mj-lt"/>
                <a:ea typeface="Arial" charset="0"/>
                <a:cs typeface="Arial" charset="0"/>
              </a:rPr>
              <a:t>Mendis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– ID:1903531  </a:t>
            </a:r>
          </a:p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 err="1">
                <a:latin typeface="+mj-lt"/>
                <a:ea typeface="Arial" charset="0"/>
                <a:cs typeface="Arial" charset="0"/>
              </a:rPr>
              <a:t>Yanjun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Wang – ID:1903456</a:t>
            </a:r>
          </a:p>
          <a:p>
            <a:pPr marL="357188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 err="1">
                <a:latin typeface="+mj-lt"/>
                <a:ea typeface="Arial" charset="0"/>
                <a:cs typeface="Arial" charset="0"/>
              </a:rPr>
              <a:t>Inora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</a:t>
            </a:r>
            <a:r>
              <a:rPr lang="en-US" dirty="0" err="1">
                <a:latin typeface="+mj-lt"/>
                <a:ea typeface="Arial" charset="0"/>
                <a:cs typeface="Arial" charset="0"/>
              </a:rPr>
              <a:t>Abdurakhmanova</a:t>
            </a:r>
            <a:r>
              <a:rPr lang="en-US" dirty="0">
                <a:latin typeface="+mj-lt"/>
                <a:ea typeface="Arial" charset="0"/>
                <a:cs typeface="Arial" charset="0"/>
              </a:rPr>
              <a:t> – ID:1903913</a:t>
            </a:r>
          </a:p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>
                <a:latin typeface="+mj-lt"/>
                <a:ea typeface="Arial" charset="0"/>
                <a:cs typeface="Arial" charset="0"/>
              </a:rPr>
              <a:t>Muhammad Shahbaz – ID:1908255</a:t>
            </a:r>
          </a:p>
          <a:p>
            <a:pPr marL="357188" indent="0">
              <a:spcBef>
                <a:spcPts val="0"/>
              </a:spcBef>
              <a:buClr>
                <a:srgbClr val="C02A05"/>
              </a:buClr>
              <a:buNone/>
            </a:pPr>
            <a:r>
              <a:rPr lang="en-US" dirty="0">
                <a:latin typeface="+mj-lt"/>
                <a:ea typeface="Arial" charset="0"/>
                <a:cs typeface="Arial" charset="0"/>
              </a:rPr>
              <a:t>Hassam Aziz Khawaja – ID:1816911</a:t>
            </a:r>
          </a:p>
          <a:p>
            <a:pPr marL="357188" lvl="0" indent="0">
              <a:spcBef>
                <a:spcPts val="0"/>
              </a:spcBef>
              <a:buClr>
                <a:srgbClr val="C02A05"/>
              </a:buClr>
              <a:buNone/>
            </a:pPr>
            <a:endParaRPr lang="en-US" dirty="0"/>
          </a:p>
        </p:txBody>
      </p:sp>
      <p:sp>
        <p:nvSpPr>
          <p:cNvPr id="74" name="Rectangle: Rounded Corners 73">
            <a:extLst>
              <a:ext uri="{FF2B5EF4-FFF2-40B4-BE49-F238E27FC236}">
                <a16:creationId xmlns="" xmlns:a16="http://schemas.microsoft.com/office/drawing/2014/main" id="{604CD510-02D6-4E6B-8CC5-E085B5EB2D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3777" y="651436"/>
            <a:ext cx="4315968" cy="5184648"/>
          </a:xfrm>
          <a:prstGeom prst="roundRect">
            <a:avLst>
              <a:gd name="adj" fmla="val 2940"/>
            </a:avLst>
          </a:prstGeom>
          <a:solidFill>
            <a:schemeClr val="tx1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Объект 3" descr="A person wearing a suit and tie&#10;&#10;Description automatically generated">
            <a:extLst>
              <a:ext uri="{FF2B5EF4-FFF2-40B4-BE49-F238E27FC236}">
                <a16:creationId xmlns="" xmlns:a16="http://schemas.microsoft.com/office/drawing/2014/main" id="{475198A9-F354-214D-BCBF-9885E51BDE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952"/>
          <a:stretch/>
        </p:blipFill>
        <p:spPr>
          <a:xfrm>
            <a:off x="7403911" y="956873"/>
            <a:ext cx="1924024" cy="2141470"/>
          </a:xfrm>
          <a:prstGeom prst="rect">
            <a:avLst/>
          </a:prstGeom>
        </p:spPr>
      </p:pic>
      <p:pic>
        <p:nvPicPr>
          <p:cNvPr id="12" name="Picture 11" descr="A person posing for the camera&#10;&#10;Description automatically generated">
            <a:extLst>
              <a:ext uri="{FF2B5EF4-FFF2-40B4-BE49-F238E27FC236}">
                <a16:creationId xmlns="" xmlns:a16="http://schemas.microsoft.com/office/drawing/2014/main" id="{BF89F8D6-CBE6-474A-B880-5F31F61B18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78" t="25478" r="10362" b="8260"/>
          <a:stretch/>
        </p:blipFill>
        <p:spPr>
          <a:xfrm>
            <a:off x="9419374" y="869610"/>
            <a:ext cx="1920240" cy="2315751"/>
          </a:xfrm>
          <a:prstGeom prst="rect">
            <a:avLst/>
          </a:prstGeom>
        </p:spPr>
      </p:pic>
      <p:pic>
        <p:nvPicPr>
          <p:cNvPr id="22" name="Изображение 5" descr="A person standing posing for the camera&#10;&#10;Description automatically generated">
            <a:extLst>
              <a:ext uri="{FF2B5EF4-FFF2-40B4-BE49-F238E27FC236}">
                <a16:creationId xmlns="" xmlns:a16="http://schemas.microsoft.com/office/drawing/2014/main" id="{BAE6B2BB-5B09-4B43-B968-315653EF0D4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25702"/>
          <a:stretch/>
        </p:blipFill>
        <p:spPr>
          <a:xfrm>
            <a:off x="7403909" y="3391402"/>
            <a:ext cx="1920240" cy="2137271"/>
          </a:xfrm>
          <a:prstGeom prst="rect">
            <a:avLst/>
          </a:prstGeom>
        </p:spPr>
      </p:pic>
      <p:pic>
        <p:nvPicPr>
          <p:cNvPr id="18" name="Picture 17" descr="A person wearing a suit and tie&#10;&#10;Description automatically generated">
            <a:extLst>
              <a:ext uri="{FF2B5EF4-FFF2-40B4-BE49-F238E27FC236}">
                <a16:creationId xmlns="" xmlns:a16="http://schemas.microsoft.com/office/drawing/2014/main" id="{F14273E8-E69A-CB47-AEEB-3D6B4707210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534" t="13716" r="16513" b="8608"/>
          <a:stretch/>
        </p:blipFill>
        <p:spPr>
          <a:xfrm rot="5400000">
            <a:off x="9325500" y="3499918"/>
            <a:ext cx="2107988" cy="1920240"/>
          </a:xfrm>
          <a:prstGeom prst="rect">
            <a:avLst/>
          </a:prstGeom>
        </p:spPr>
      </p:pic>
      <p:pic>
        <p:nvPicPr>
          <p:cNvPr id="45" name="Изображение 4">
            <a:extLst>
              <a:ext uri="{FF2B5EF4-FFF2-40B4-BE49-F238E27FC236}">
                <a16:creationId xmlns="" xmlns:a16="http://schemas.microsoft.com/office/drawing/2014/main" id="{B07941FD-088B-0245-B3A4-A4A0D2F1318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1" t="25958" r="60639" b="11845"/>
          <a:stretch/>
        </p:blipFill>
        <p:spPr>
          <a:xfrm>
            <a:off x="147433" y="95007"/>
            <a:ext cx="2609835" cy="3864955"/>
          </a:xfrm>
          <a:custGeom>
            <a:avLst/>
            <a:gdLst>
              <a:gd name="connsiteX0" fmla="*/ 0 w 2364940"/>
              <a:gd name="connsiteY0" fmla="*/ 0 h 2632224"/>
              <a:gd name="connsiteX1" fmla="*/ 2364940 w 2364940"/>
              <a:gd name="connsiteY1" fmla="*/ 0 h 2632224"/>
              <a:gd name="connsiteX2" fmla="*/ 2364940 w 2364940"/>
              <a:gd name="connsiteY2" fmla="*/ 2502619 h 2632224"/>
              <a:gd name="connsiteX3" fmla="*/ 2235335 w 2364940"/>
              <a:gd name="connsiteY3" fmla="*/ 2632224 h 2632224"/>
              <a:gd name="connsiteX4" fmla="*/ 0 w 2364940"/>
              <a:gd name="connsiteY4" fmla="*/ 2632224 h 2632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64940" h="2632224">
                <a:moveTo>
                  <a:pt x="0" y="0"/>
                </a:moveTo>
                <a:lnTo>
                  <a:pt x="2364940" y="0"/>
                </a:lnTo>
                <a:lnTo>
                  <a:pt x="2364940" y="2502619"/>
                </a:lnTo>
                <a:cubicBezTo>
                  <a:pt x="2364940" y="2574198"/>
                  <a:pt x="2306914" y="2632224"/>
                  <a:pt x="2235335" y="2632224"/>
                </a:cubicBezTo>
                <a:lnTo>
                  <a:pt x="0" y="2632224"/>
                </a:lnTo>
                <a:close/>
              </a:path>
            </a:pathLst>
          </a:custGeom>
          <a:ln w="38100">
            <a:gradFill>
              <a:gsLst>
                <a:gs pos="0">
                  <a:srgbClr val="363D46"/>
                </a:gs>
                <a:gs pos="100000">
                  <a:srgbClr val="282E35"/>
                </a:gs>
              </a:gsLst>
              <a:lin ang="5400000" scaled="1"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89872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man, cutting, cake, holding&#10;&#10;Description automatically generated">
            <a:extLst>
              <a:ext uri="{FF2B5EF4-FFF2-40B4-BE49-F238E27FC236}">
                <a16:creationId xmlns="" xmlns:a16="http://schemas.microsoft.com/office/drawing/2014/main" id="{FC1CFF6C-B6C8-A541-B7D1-D0FADC0EC4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13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141413" y="609600"/>
            <a:ext cx="9905998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Plan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141413" y="2666999"/>
            <a:ext cx="990599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WHAT is Business Model </a:t>
            </a:r>
            <a:r>
              <a:rPr lang="en-US" dirty="0" smtClean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Innovation ?</a:t>
            </a:r>
            <a:endParaRPr lang="en-US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457200" indent="-4572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WHY Business Model Innovation so important for </a:t>
            </a:r>
            <a:r>
              <a:rPr lang="en-US" dirty="0" smtClean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companies ? </a:t>
            </a:r>
            <a:endParaRPr lang="en-US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457200" indent="-4572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HOW companies innovate business </a:t>
            </a:r>
            <a:r>
              <a:rPr lang="en-US" dirty="0" smtClean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models ?</a:t>
            </a:r>
            <a:endParaRPr lang="en-US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457200" indent="-4572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challenges of Business Model Innovation</a:t>
            </a:r>
          </a:p>
          <a:p>
            <a:pPr marL="457200" indent="-457200" algn="l">
              <a:buFont typeface="Arial"/>
              <a:buChar char="•"/>
            </a:pPr>
            <a:r>
              <a:rPr lang="en-US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Application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16490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4000"/>
              <a:t>WHAT is Business Model?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Rectangle 13">
            <a:extLst>
              <a:ext uri="{FF2B5EF4-FFF2-40B4-BE49-F238E27FC236}">
                <a16:creationId xmlns=""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1" name="Объект 2">
            <a:extLst>
              <a:ext uri="{FF2B5EF4-FFF2-40B4-BE49-F238E27FC236}">
                <a16:creationId xmlns="" xmlns:a16="http://schemas.microsoft.com/office/drawing/2014/main" id="{688BCD10-85F0-4841-ABC6-D2BFEA871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646271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9146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300"/>
              <a:t>WHAT is Innovation? </a:t>
            </a:r>
            <a:endParaRPr lang="en-US" sz="3300"/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=""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=""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5" name="Объект 2">
            <a:extLst>
              <a:ext uri="{FF2B5EF4-FFF2-40B4-BE49-F238E27FC236}">
                <a16:creationId xmlns="" xmlns:a16="http://schemas.microsoft.com/office/drawing/2014/main" id="{8AD9462F-D75D-4561-81AB-5CC330903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8254936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273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34116" y="609680"/>
            <a:ext cx="9923766" cy="1063256"/>
          </a:xfrm>
        </p:spPr>
        <p:txBody>
          <a:bodyPr anchor="t">
            <a:normAutofit/>
          </a:bodyPr>
          <a:lstStyle/>
          <a:p>
            <a:pPr algn="ctr"/>
            <a:r>
              <a:rPr lang="en-GB" sz="3600" dirty="0"/>
              <a:t>WHAT is Business Model Innovation?</a:t>
            </a:r>
            <a:endParaRPr lang="en-US" sz="3600" dirty="0"/>
          </a:p>
        </p:txBody>
      </p:sp>
      <p:graphicFrame>
        <p:nvGraphicFramePr>
          <p:cNvPr id="5" name="Объект 2">
            <a:extLst>
              <a:ext uri="{FF2B5EF4-FFF2-40B4-BE49-F238E27FC236}">
                <a16:creationId xmlns="" xmlns:a16="http://schemas.microsoft.com/office/drawing/2014/main" id="{DE813B3E-B265-4CA1-8235-11A1E4C1EC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74275"/>
              </p:ext>
            </p:extLst>
          </p:nvPr>
        </p:nvGraphicFramePr>
        <p:xfrm>
          <a:off x="1134115" y="2387831"/>
          <a:ext cx="9923767" cy="3190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990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963917" y="4820471"/>
            <a:ext cx="10200986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1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Business Model Innovation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2C069419-B83B-4E10-A3EF-91A86B5D35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7382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Объект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7920" y="424536"/>
            <a:ext cx="9180101" cy="3650408"/>
          </a:xfrm>
        </p:spPr>
      </p:pic>
    </p:spTree>
    <p:extLst>
      <p:ext uri="{BB962C8B-B14F-4D97-AF65-F5344CB8AC3E}">
        <p14:creationId xmlns:p14="http://schemas.microsoft.com/office/powerpoint/2010/main" val="25535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031111" y="609600"/>
            <a:ext cx="10140472" cy="19050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WHY Business Model Innovation so important for companies?</a:t>
            </a:r>
          </a:p>
        </p:txBody>
      </p:sp>
      <p:pic>
        <p:nvPicPr>
          <p:cNvPr id="4" name="1_Q-adJ-QHzaqOIFPyJGlD9A_mVEF8D.mp4">
            <a:hlinkClick r:id="" action="ppaction://media"/>
            <a:extLst>
              <a:ext uri="{FF2B5EF4-FFF2-40B4-BE49-F238E27FC236}">
                <a16:creationId xmlns="" xmlns:a16="http://schemas.microsoft.com/office/drawing/2014/main" id="{A3ABE8BF-C382-E341-8F95-039753EFE7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1472" y="2743078"/>
            <a:ext cx="4501881" cy="253230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5039138" y="2666999"/>
            <a:ext cx="6271591" cy="3395871"/>
          </a:xfrm>
        </p:spPr>
        <p:txBody>
          <a:bodyPr anchor="t">
            <a:normAutofit/>
          </a:bodyPr>
          <a:lstStyle/>
          <a:p>
            <a:pPr marL="514350" marR="0" lvl="0" indent="-514350" algn="just" defTabSz="9144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900" dirty="0"/>
              <a:t>Business Model Innovation has a stronger impact on margin growth than product and services innovations (Bashir and Verna 2017).</a:t>
            </a:r>
          </a:p>
          <a:p>
            <a:pPr marL="514350" indent="-514350" algn="just">
              <a:lnSpc>
                <a:spcPct val="9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sz="1900" dirty="0"/>
              <a:t>Business Model is more difficult to imitate and transcend than product and service (Foss and </a:t>
            </a:r>
            <a:r>
              <a:rPr lang="en-US" sz="1900" dirty="0" err="1"/>
              <a:t>Saebi</a:t>
            </a:r>
            <a:r>
              <a:rPr lang="en-US" sz="1900" dirty="0"/>
              <a:t>, 2018). </a:t>
            </a:r>
          </a:p>
          <a:p>
            <a:pPr marL="514350" indent="-514350" algn="just">
              <a:lnSpc>
                <a:spcPct val="9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sz="1900" dirty="0"/>
              <a:t>Business Model Innovation can bring companies comparative advantages and sustainable development. </a:t>
            </a:r>
          </a:p>
          <a:p>
            <a:pPr marL="514350" indent="-514350">
              <a:lnSpc>
                <a:spcPct val="90000"/>
              </a:lnSpc>
              <a:spcBef>
                <a:spcPts val="0"/>
              </a:spcBef>
              <a:buFontTx/>
              <a:buAutoNum type="arabicPeriod"/>
              <a:defRPr/>
            </a:pPr>
            <a:endParaRPr lang="en-US" sz="1900" dirty="0"/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US" sz="1900" dirty="0"/>
              <a:t>When the game gets tough, then change the game.  </a:t>
            </a:r>
          </a:p>
          <a:p>
            <a:pPr marL="514350" indent="-514350">
              <a:lnSpc>
                <a:spcPct val="90000"/>
              </a:lnSpc>
              <a:spcBef>
                <a:spcPts val="0"/>
              </a:spcBef>
              <a:buFontTx/>
              <a:buAutoNum type="arabicPeriod"/>
              <a:defRPr/>
            </a:pPr>
            <a:endParaRPr lang="en-US" sz="1900" dirty="0"/>
          </a:p>
          <a:p>
            <a:pPr marL="514350" indent="-514350">
              <a:lnSpc>
                <a:spcPct val="90000"/>
              </a:lnSpc>
              <a:spcBef>
                <a:spcPts val="0"/>
              </a:spcBef>
              <a:buFontTx/>
              <a:buAutoNum type="arabicPeriod"/>
              <a:defRPr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8037368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="" xmlns:a16="http://schemas.microsoft.com/office/drawing/2014/main" id="{4E93E6E7-068B-4109-AB52-69C2D80D0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630" y="4363271"/>
            <a:ext cx="10200986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altLang="zh-CN" sz="34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Why is business model innovation so essential to the companies?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="" xmlns:a16="http://schemas.microsoft.com/office/drawing/2014/main" id="{871DA04E-421B-462A-A919-570ED2CFC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262" y="5516211"/>
            <a:ext cx="9333722" cy="7222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altLang="zh-CN"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rPr>
              <a:t>1. A stronger impact on margin growth (Bashir and Verma, 2017)</a:t>
            </a:r>
          </a:p>
        </p:txBody>
      </p:sp>
      <p:sp>
        <p:nvSpPr>
          <p:cNvPr id="17" name="Rectangle 14">
            <a:extLst>
              <a:ext uri="{FF2B5EF4-FFF2-40B4-BE49-F238E27FC236}">
                <a16:creationId xmlns="" xmlns:a16="http://schemas.microsoft.com/office/drawing/2014/main" id="{2C069419-B83B-4E10-A3EF-91A86B5D357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7382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图片 3" descr="A screenshot of a cell phone&#10;&#10;Description automatically generated">
            <a:extLst>
              <a:ext uri="{FF2B5EF4-FFF2-40B4-BE49-F238E27FC236}">
                <a16:creationId xmlns="" xmlns:a16="http://schemas.microsoft.com/office/drawing/2014/main" id="{E3EB41A7-AF08-4CB4-A422-2C406BB8C1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 r="13672" b="2"/>
          <a:stretch/>
        </p:blipFill>
        <p:spPr>
          <a:xfrm>
            <a:off x="1167197" y="640079"/>
            <a:ext cx="4159370" cy="3155793"/>
          </a:xfrm>
          <a:prstGeom prst="rect">
            <a:avLst/>
          </a:prstGeom>
        </p:spPr>
      </p:pic>
      <p:pic>
        <p:nvPicPr>
          <p:cNvPr id="5" name="Picture 4" descr="A picture containing player, ball, holding, light&#10;&#10;Description automatically generated">
            <a:extLst>
              <a:ext uri="{FF2B5EF4-FFF2-40B4-BE49-F238E27FC236}">
                <a16:creationId xmlns="" xmlns:a16="http://schemas.microsoft.com/office/drawing/2014/main" id="{D4130963-11DE-D941-9A37-484C19A015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4863" y="640080"/>
            <a:ext cx="5120510" cy="314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11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="" xmlns:a16="http://schemas.microsoft.com/office/drawing/2014/main" id="{AA078713-0F60-424F-9A8E-31722F31A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770" y="421105"/>
            <a:ext cx="9905998" cy="5269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2. More difficult to imitate and transcend (Foss and </a:t>
            </a:r>
            <a:r>
              <a:rPr lang="en-US" altLang="zh-CN" dirty="0" err="1"/>
              <a:t>Saebi</a:t>
            </a:r>
            <a:r>
              <a:rPr lang="en-US" altLang="zh-CN" dirty="0"/>
              <a:t>, 2018)</a:t>
            </a:r>
          </a:p>
          <a:p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                                                                                                        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 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                                                   </a:t>
            </a:r>
          </a:p>
          <a:p>
            <a:pPr marL="0" indent="0">
              <a:buNone/>
            </a:pPr>
            <a:r>
              <a:rPr lang="en-US" altLang="zh-CN" dirty="0"/>
              <a:t>                       Product                                                     bushiness model </a:t>
            </a:r>
            <a:endParaRPr lang="zh-CN" altLang="en-US" dirty="0"/>
          </a:p>
        </p:txBody>
      </p:sp>
      <p:pic>
        <p:nvPicPr>
          <p:cNvPr id="6" name="图片 5">
            <a:extLst>
              <a:ext uri="{FF2B5EF4-FFF2-40B4-BE49-F238E27FC236}">
                <a16:creationId xmlns="" xmlns:a16="http://schemas.microsoft.com/office/drawing/2014/main" id="{5672452F-11E2-4729-BFC0-3764DA4419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767" y="1866978"/>
            <a:ext cx="3680031" cy="26578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24127" y="5605272"/>
            <a:ext cx="103797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3. Business </a:t>
            </a:r>
            <a:r>
              <a:rPr lang="en-US" dirty="0"/>
              <a:t>Model Innovation can bring companies a competitive advantage and maintain</a:t>
            </a:r>
          </a:p>
          <a:p>
            <a:r>
              <a:rPr lang="en-US" dirty="0"/>
              <a:t>Sustainable development (</a:t>
            </a:r>
            <a:r>
              <a:rPr lang="en-US" dirty="0" err="1"/>
              <a:t>Lindgardt</a:t>
            </a:r>
            <a:r>
              <a:rPr lang="en-US" dirty="0"/>
              <a:t> et al., 2009; </a:t>
            </a:r>
            <a:r>
              <a:rPr lang="en-US" dirty="0" err="1"/>
              <a:t>Bocken</a:t>
            </a:r>
            <a:r>
              <a:rPr lang="en-US" dirty="0"/>
              <a:t> </a:t>
            </a:r>
            <a:r>
              <a:rPr lang="en-US" dirty="0" err="1"/>
              <a:t>et.all</a:t>
            </a:r>
            <a:r>
              <a:rPr lang="en-US" dirty="0"/>
              <a:t>., 2014)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C6207D2E-1163-CB44-8677-92E4E0DBA4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3091" y="1866978"/>
            <a:ext cx="3786442" cy="275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870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374711" y="567397"/>
            <a:ext cx="10160797" cy="19050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HOW companies innovate business models innovations?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43191" y="2472397"/>
            <a:ext cx="7079971" cy="341087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dirty="0">
                <a:latin typeface="+mj-lt"/>
              </a:rPr>
              <a:t>BMI main questions: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514350" indent="-514350">
              <a:buFont typeface="+mj-lt"/>
              <a:buAutoNum type="romanUcPeriod"/>
            </a:pPr>
            <a:r>
              <a:rPr lang="en-US" dirty="0">
                <a:latin typeface="+mj-lt"/>
              </a:rPr>
              <a:t>Who is your Customer Target?</a:t>
            </a:r>
          </a:p>
          <a:p>
            <a:pPr marL="514350" indent="-514350">
              <a:buFont typeface="+mj-lt"/>
              <a:buAutoNum type="romanUcPeriod"/>
            </a:pPr>
            <a:r>
              <a:rPr lang="en-US" dirty="0">
                <a:latin typeface="+mj-lt"/>
              </a:rPr>
              <a:t>What do you offer to the Customer?</a:t>
            </a:r>
          </a:p>
          <a:p>
            <a:pPr marL="514350" indent="-514350">
              <a:buFont typeface="+mj-lt"/>
              <a:buAutoNum type="romanUcPeriod"/>
            </a:pPr>
            <a:r>
              <a:rPr lang="en-US" dirty="0">
                <a:latin typeface="+mj-lt"/>
              </a:rPr>
              <a:t>How do you create the values Preposition? </a:t>
            </a:r>
          </a:p>
          <a:p>
            <a:pPr marL="514350" indent="-514350">
              <a:buFont typeface="+mj-lt"/>
              <a:buAutoNum type="romanUcPeriod"/>
            </a:pPr>
            <a:r>
              <a:rPr lang="en-US" dirty="0">
                <a:latin typeface="+mj-lt"/>
              </a:rPr>
              <a:t>How do you generate Revenue?</a:t>
            </a:r>
            <a:endParaRPr lang="ru-RU" dirty="0">
              <a:latin typeface="+mj-lt"/>
            </a:endParaRPr>
          </a:p>
          <a:p>
            <a:endParaRPr lang="en-US" dirty="0"/>
          </a:p>
        </p:txBody>
      </p:sp>
      <p:pic>
        <p:nvPicPr>
          <p:cNvPr id="2050" name="Picture 2" descr="mage result for business model innovation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52"/>
          <a:stretch/>
        </p:blipFill>
        <p:spPr bwMode="auto">
          <a:xfrm>
            <a:off x="7430162" y="3075540"/>
            <a:ext cx="3976788" cy="2399194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233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animal&#10;&#10;Description automatically generated">
            <a:extLst>
              <a:ext uri="{FF2B5EF4-FFF2-40B4-BE49-F238E27FC236}">
                <a16:creationId xmlns="" xmlns:a16="http://schemas.microsoft.com/office/drawing/2014/main" id="{5D3A56F4-C5D2-1643-A8BB-8A073CB89C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15000"/>
          </a:blip>
          <a:srcRect t="3236" b="1249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US"/>
              <a:t>Main steps of implementations of BMI.</a:t>
            </a:r>
          </a:p>
        </p:txBody>
      </p:sp>
      <p:graphicFrame>
        <p:nvGraphicFramePr>
          <p:cNvPr id="4" name="Схема 3"/>
          <p:cNvGraphicFramePr/>
          <p:nvPr>
            <p:extLst>
              <p:ext uri="{D42A27DB-BD31-4B8C-83A1-F6EECF244321}">
                <p14:modId xmlns:p14="http://schemas.microsoft.com/office/powerpoint/2010/main" val="1103578396"/>
              </p:ext>
            </p:extLst>
          </p:nvPr>
        </p:nvGraphicFramePr>
        <p:xfrm>
          <a:off x="1141413" y="2666999"/>
          <a:ext cx="9905998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643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4ED45B6D-80DE-A743-B879-26A481359F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l="20037" r="1551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/>
              <a:t>Important ! </a:t>
            </a:r>
            <a:br>
              <a:rPr lang="en-US"/>
            </a:br>
            <a:r>
              <a:rPr lang="en-US"/>
              <a:t/>
            </a:r>
            <a:br>
              <a:rPr lang="en-US"/>
            </a:br>
            <a:r>
              <a:rPr lang="en-US"/>
              <a:t>70% of BMI are fail</a:t>
            </a:r>
            <a:br>
              <a:rPr lang="en-US"/>
            </a:br>
            <a:endParaRPr lang="en-US"/>
          </a:p>
        </p:txBody>
      </p:sp>
      <p:graphicFrame>
        <p:nvGraphicFramePr>
          <p:cNvPr id="12" name="Объект 2">
            <a:extLst>
              <a:ext uri="{FF2B5EF4-FFF2-40B4-BE49-F238E27FC236}">
                <a16:creationId xmlns="" xmlns:a16="http://schemas.microsoft.com/office/drawing/2014/main" id="{39FAB014-E73F-45DF-8AC5-C449132303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675369"/>
              </p:ext>
            </p:extLst>
          </p:nvPr>
        </p:nvGraphicFramePr>
        <p:xfrm>
          <a:off x="1141413" y="2666999"/>
          <a:ext cx="9905998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0130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Объект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971203"/>
              </p:ext>
            </p:extLst>
          </p:nvPr>
        </p:nvGraphicFramePr>
        <p:xfrm>
          <a:off x="1044820" y="848166"/>
          <a:ext cx="10066525" cy="5692455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2055417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87494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062801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03272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2095522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945125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</a:tblGrid>
              <a:tr h="1082999"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Key </a:t>
                      </a:r>
                      <a:r>
                        <a:rPr lang="en-GB" sz="1400" b="1" dirty="0">
                          <a:effectLst/>
                          <a:latin typeface="+mj-lt"/>
                        </a:rPr>
                        <a:t>Partners 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j-lt"/>
                        </a:rPr>
                        <a:t> 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</a:rPr>
                        <a:t>Home </a:t>
                      </a:r>
                      <a:r>
                        <a:rPr lang="en-GB" sz="1400" b="0" dirty="0">
                          <a:effectLst/>
                          <a:latin typeface="+mj-lt"/>
                        </a:rPr>
                        <a:t>Owners </a:t>
                      </a:r>
                      <a:endParaRPr lang="en-GB" sz="1400" b="0" dirty="0" smtClean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endParaRPr lang="en-GB" sz="1400" b="0" dirty="0" smtClean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</a:rPr>
                        <a:t>Investors</a:t>
                      </a:r>
                      <a:endParaRPr lang="ru-RU" sz="1400" b="0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j-lt"/>
                        </a:rPr>
                        <a:t> 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j-lt"/>
                        </a:rPr>
                        <a:t> 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400" b="1" dirty="0">
                        <a:effectLst/>
                        <a:latin typeface="+mj-lt"/>
                      </a:endParaRPr>
                    </a:p>
                  </a:txBody>
                  <a:tcPr marL="58277" marR="58277" marT="0" marB="0"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Key </a:t>
                      </a:r>
                      <a:r>
                        <a:rPr lang="en-GB" sz="1400" b="1" dirty="0">
                          <a:effectLst/>
                          <a:latin typeface="+mj-lt"/>
                        </a:rPr>
                        <a:t>Activities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j-lt"/>
                        </a:rPr>
                        <a:t> 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>
                          <a:effectLst/>
                          <a:latin typeface="+mj-lt"/>
                        </a:rPr>
                        <a:t>Marketing </a:t>
                      </a: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endParaRPr lang="en-GB" sz="1400" b="0" dirty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>
                          <a:effectLst/>
                          <a:latin typeface="+mj-lt"/>
                        </a:rPr>
                        <a:t>Platform</a:t>
                      </a:r>
                      <a:r>
                        <a:rPr lang="en-GB" sz="1400" b="0" baseline="0" dirty="0">
                          <a:effectLst/>
                          <a:latin typeface="+mj-lt"/>
                        </a:rPr>
                        <a:t> Maintenance </a:t>
                      </a: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endParaRPr lang="en-GB" sz="1400" b="0" baseline="0" dirty="0">
                        <a:effectLst/>
                        <a:latin typeface="+mj-lt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</a:rPr>
                        <a:t>Customer Service</a:t>
                      </a:r>
                      <a:r>
                        <a:rPr lang="en-GB" sz="1400" b="0" dirty="0">
                          <a:effectLst/>
                          <a:latin typeface="+mj-lt"/>
                        </a:rPr>
                        <a:t> </a:t>
                      </a:r>
                      <a:endParaRPr lang="ru-RU" sz="1400" b="0" dirty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j-lt"/>
                        </a:rPr>
                        <a:t> </a:t>
                      </a:r>
                      <a:endParaRPr lang="ru-RU" sz="1400" b="1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rowSpan="3"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Value </a:t>
                      </a:r>
                      <a:r>
                        <a:rPr lang="en-GB" sz="1400" b="1" dirty="0">
                          <a:effectLst/>
                          <a:latin typeface="+mj-lt"/>
                        </a:rPr>
                        <a:t>Propositions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400" b="1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2 INNOVATION </a:t>
                      </a: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endParaRPr lang="en-GB" sz="1400" b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Trust</a:t>
                      </a: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 (Reviews of both sides)  </a:t>
                      </a: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Low Prices</a:t>
                      </a: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Offer Variety</a:t>
                      </a: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endParaRPr lang="en-GB" sz="1400" b="0" baseline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3 INNOVATION </a:t>
                      </a: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endParaRPr lang="en-GB" sz="1400" b="0" baseline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18415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Experiences – Household – Guide.</a:t>
                      </a:r>
                      <a:endParaRPr lang="en-GB" sz="1400" b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rowSpan="3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Customer Relationships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400" b="1" dirty="0" smtClean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0" dirty="0" smtClean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Community</a:t>
                      </a:r>
                      <a:endParaRPr lang="ru-RU" sz="1400" b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Customer </a:t>
                      </a:r>
                      <a:r>
                        <a:rPr lang="en-GB" sz="1400" b="1" dirty="0">
                          <a:effectLst/>
                          <a:latin typeface="+mj-lt"/>
                        </a:rPr>
                        <a:t>Segments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400" b="1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1 CUSTOMER INNOVATION </a:t>
                      </a: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endParaRPr lang="en-GB" sz="1400" b="0" dirty="0" smtClean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Travelers</a:t>
                      </a:r>
                      <a:endParaRPr lang="en-GB" sz="1400" b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Hosts</a:t>
                      </a:r>
                      <a:endParaRPr lang="en-GB" sz="1400" b="0" baseline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  <a:p>
                      <a:pPr marL="9683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baseline="0" dirty="0">
                          <a:effectLst/>
                          <a:latin typeface="+mj-lt"/>
                          <a:ea typeface="Calibri" charset="0"/>
                          <a:cs typeface="Times New Roman" charset="0"/>
                        </a:rPr>
                        <a:t>Vacation Rental </a:t>
                      </a:r>
                      <a:endParaRPr lang="ru-RU" sz="1400" b="0" dirty="0">
                        <a:effectLst/>
                        <a:latin typeface="+mj-lt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73717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Channels</a:t>
                      </a:r>
                      <a:endParaRPr lang="ru-RU" sz="1400" b="1" dirty="0">
                        <a:effectLst/>
                        <a:latin typeface="+mj-lt"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endParaRPr lang="en-US" sz="1400" b="1" dirty="0" smtClean="0">
                        <a:effectLst/>
                        <a:latin typeface="+mj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400" b="1" dirty="0">
                        <a:effectLst/>
                        <a:latin typeface="+mj-lt"/>
                      </a:endParaRPr>
                    </a:p>
                  </a:txBody>
                  <a:tcPr marL="58277" marR="58277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14307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j-lt"/>
                        </a:rPr>
                        <a:t>Key Resources</a:t>
                      </a:r>
                    </a:p>
                    <a:p>
                      <a:pPr marL="5238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</a:rPr>
                        <a:t>People </a:t>
                      </a:r>
                    </a:p>
                    <a:p>
                      <a:pPr marL="5238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</a:rPr>
                        <a:t>Brand </a:t>
                      </a:r>
                    </a:p>
                    <a:p>
                      <a:pPr marL="5238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400" b="0" dirty="0" smtClean="0">
                          <a:effectLst/>
                          <a:latin typeface="+mj-lt"/>
                        </a:rPr>
                        <a:t>Hosts </a:t>
                      </a:r>
                      <a:endParaRPr lang="ru-RU" sz="1400" b="0" dirty="0">
                        <a:effectLst/>
                        <a:latin typeface="+mj-lt"/>
                      </a:endParaRPr>
                    </a:p>
                  </a:txBody>
                  <a:tcPr marL="58277" marR="58277" marT="0" marB="0"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ru-RU" sz="1400" b="1" dirty="0">
                        <a:effectLst/>
                        <a:latin typeface="+mj-lt"/>
                      </a:endParaRPr>
                    </a:p>
                  </a:txBody>
                  <a:tcPr marL="58277" marR="58277" marT="0" marB="0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29142">
                <a:tc gridSpan="3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1" baseline="0" dirty="0">
                          <a:effectLst/>
                          <a:latin typeface="+mn-lt"/>
                        </a:rPr>
                        <a:t> </a:t>
                      </a:r>
                      <a:r>
                        <a:rPr lang="en-GB" sz="1400" b="1" dirty="0" smtClean="0">
                          <a:effectLst/>
                          <a:latin typeface="+mn-lt"/>
                        </a:rPr>
                        <a:t>Cost </a:t>
                      </a:r>
                      <a:r>
                        <a:rPr lang="en-GB" sz="1400" b="1" dirty="0">
                          <a:effectLst/>
                          <a:latin typeface="+mn-lt"/>
                        </a:rPr>
                        <a:t>structure </a:t>
                      </a:r>
                      <a:endParaRPr lang="ru-RU" sz="1400" b="1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n-lt"/>
                        </a:rPr>
                        <a:t> </a:t>
                      </a:r>
                      <a:endParaRPr lang="ru-RU" sz="1400" b="1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0" dirty="0" smtClean="0">
                          <a:effectLst/>
                          <a:latin typeface="+mn-lt"/>
                        </a:rPr>
                        <a:t>Marketing 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0" dirty="0" smtClean="0">
                          <a:effectLst/>
                          <a:latin typeface="+mn-lt"/>
                        </a:rPr>
                        <a:t>Maintenance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0" dirty="0" smtClean="0">
                          <a:effectLst/>
                          <a:latin typeface="+mn-lt"/>
                        </a:rPr>
                        <a:t>People  </a:t>
                      </a:r>
                    </a:p>
                    <a:p>
                      <a:pPr algn="just">
                        <a:spcAft>
                          <a:spcPts val="0"/>
                        </a:spcAft>
                      </a:pPr>
                      <a:endParaRPr lang="ru-RU" sz="1400" b="0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  <a:latin typeface="+mn-lt"/>
                        </a:rPr>
                        <a:t> </a:t>
                      </a:r>
                      <a:endParaRPr lang="ru-RU" sz="1400" b="0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0" dirty="0">
                          <a:effectLst/>
                          <a:latin typeface="+mn-lt"/>
                        </a:rPr>
                        <a:t> </a:t>
                      </a:r>
                      <a:endParaRPr lang="ru-RU" sz="1400" b="0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+mn-lt"/>
                        </a:rPr>
                        <a:t> </a:t>
                      </a:r>
                      <a:endParaRPr lang="ru-RU" sz="1400" b="1" dirty="0">
                        <a:effectLst/>
                        <a:latin typeface="+mn-lt"/>
                      </a:endParaRPr>
                    </a:p>
                    <a:p>
                      <a:pPr algn="just">
                        <a:spcAft>
                          <a:spcPts val="0"/>
                        </a:spcAft>
                      </a:pPr>
                      <a:endParaRPr lang="ru-RU" sz="1400" b="1" dirty="0">
                        <a:effectLst/>
                        <a:latin typeface="+mn-lt"/>
                      </a:endParaRPr>
                    </a:p>
                  </a:txBody>
                  <a:tcPr marL="58277" marR="58277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+mn-lt"/>
                        </a:rPr>
                        <a:t>Revenue </a:t>
                      </a:r>
                      <a:r>
                        <a:rPr lang="en-GB" sz="1400" b="1" dirty="0">
                          <a:effectLst/>
                          <a:latin typeface="+mn-lt"/>
                        </a:rPr>
                        <a:t>Streams </a:t>
                      </a:r>
                      <a:endParaRPr lang="en-US" sz="1400" b="1" dirty="0" smtClean="0">
                        <a:effectLst/>
                        <a:latin typeface="+mn-lt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US" sz="1400" b="1" dirty="0" smtClean="0">
                        <a:effectLst/>
                        <a:latin typeface="+mn-lt"/>
                        <a:ea typeface="Calibri" charset="0"/>
                        <a:cs typeface="Times New Roman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US" sz="1400" b="1" dirty="0" smtClean="0">
                        <a:effectLst/>
                        <a:latin typeface="+mn-lt"/>
                        <a:ea typeface="Calibri" charset="0"/>
                        <a:cs typeface="Times New Roman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ru-RU" sz="1400" b="1" dirty="0">
                        <a:effectLst/>
                        <a:latin typeface="+mn-lt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412412" y="269375"/>
            <a:ext cx="5367175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ru-RU" sz="3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Business Canvas Airbnb</a:t>
            </a:r>
            <a:endParaRPr kumimoji="0" lang="en-US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67289DE7-3258-244B-B0F5-D4D126C85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705" y="4218989"/>
            <a:ext cx="3114261" cy="1930020"/>
          </a:xfrm>
          <a:prstGeom prst="rect">
            <a:avLst/>
          </a:prstGeom>
        </p:spPr>
      </p:pic>
      <p:pic>
        <p:nvPicPr>
          <p:cNvPr id="8" name="Изображение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5" t="17171" r="4354" b="9304"/>
          <a:stretch/>
        </p:blipFill>
        <p:spPr>
          <a:xfrm>
            <a:off x="7393454" y="2609413"/>
            <a:ext cx="1510748" cy="1073426"/>
          </a:xfrm>
          <a:prstGeom prst="rect">
            <a:avLst/>
          </a:prstGeom>
        </p:spPr>
      </p:pic>
      <p:pic>
        <p:nvPicPr>
          <p:cNvPr id="9" name="Изображение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783" y="4558367"/>
            <a:ext cx="2197342" cy="1251264"/>
          </a:xfrm>
          <a:prstGeom prst="rect">
            <a:avLst/>
          </a:prstGeom>
        </p:spPr>
      </p:pic>
      <p:pic>
        <p:nvPicPr>
          <p:cNvPr id="10" name="Изображение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9207" y="2869931"/>
            <a:ext cx="1502662" cy="1026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2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395061" y="567397"/>
            <a:ext cx="7401878" cy="7690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/>
          </a:bodyPr>
          <a:lstStyle/>
          <a:p>
            <a:pPr marL="0" marR="0" lvl="0" indent="0" algn="ctr" defTabSz="45720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ru-RU" sz="3200" b="0" i="0" u="none" strike="noStrike" cap="all" normalizeH="0" baseline="0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Business </a:t>
            </a:r>
            <a:r>
              <a:rPr kumimoji="0" lang="en-US" altLang="ru-RU" sz="3200" b="0" i="0" u="none" strike="noStrike" cap="all" normalizeH="0" baseline="0" dirty="0" smtClean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Model Canvas - Amazon </a:t>
            </a:r>
            <a:endParaRPr kumimoji="0" lang="en-US" altLang="ru-RU" sz="3200" b="0" i="0" u="none" strike="noStrike" cap="all" normalizeH="0" baseline="0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algn="ctr" defTabSz="45720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ru-RU" sz="3200" b="0" i="0" u="none" strike="noStrike" cap="all" normalizeH="0" baseline="0" dirty="0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Объект 3">
            <a:extLst>
              <a:ext uri="{FF2B5EF4-FFF2-40B4-BE49-F238E27FC236}">
                <a16:creationId xmlns="" xmlns:a16="http://schemas.microsoft.com/office/drawing/2014/main" id="{B8DDB466-57EF-6545-A516-8603F03CAC7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3330464"/>
              </p:ext>
            </p:extLst>
          </p:nvPr>
        </p:nvGraphicFramePr>
        <p:xfrm>
          <a:off x="734290" y="1052945"/>
          <a:ext cx="10723419" cy="5700676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218954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99729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132153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100112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2757141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  <a:gridCol w="1547178">
                  <a:extLst>
                    <a:ext uri="{9D8B030D-6E8A-4147-A177-3AD203B41FA5}">
                      <a16:colId xmlns="" xmlns:a16="http://schemas.microsoft.com/office/drawing/2014/main" val="20005"/>
                    </a:ext>
                  </a:extLst>
                </a:gridCol>
              </a:tblGrid>
              <a:tr h="881872"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Key </a:t>
                      </a:r>
                      <a:r>
                        <a:rPr lang="en-GB" sz="1100" dirty="0">
                          <a:effectLst/>
                        </a:rPr>
                        <a:t>Partners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marL="92075" indent="0" algn="l" defTabSz="4572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Logistics Partners </a:t>
                      </a:r>
                    </a:p>
                    <a:p>
                      <a:pPr marL="92075" indent="0" algn="l" defTabSz="4572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Sellers </a:t>
                      </a:r>
                    </a:p>
                    <a:p>
                      <a:pPr marL="92075" indent="0" algn="l" defTabSz="4572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Key Activities</a:t>
                      </a:r>
                      <a:endParaRPr lang="ru-RU" sz="11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</a:endParaRPr>
                    </a:p>
                    <a:p>
                      <a:pPr marL="1270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Innovation</a:t>
                      </a:r>
                    </a:p>
                    <a:p>
                      <a:pPr marL="1270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Platform Design</a:t>
                      </a:r>
                    </a:p>
                    <a:p>
                      <a:pPr marL="12700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Research</a:t>
                      </a:r>
                    </a:p>
                    <a:p>
                      <a:pPr marL="12700" indent="0" algn="l">
                        <a:spcAft>
                          <a:spcPts val="0"/>
                        </a:spcAft>
                        <a:tabLst/>
                      </a:pPr>
                      <a:endParaRPr lang="en-US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2700" indent="0" algn="l">
                        <a:spcAft>
                          <a:spcPts val="0"/>
                        </a:spcAft>
                        <a:tabLst/>
                      </a:pPr>
                      <a:r>
                        <a:rPr lang="en-US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Pharmacy *</a:t>
                      </a:r>
                    </a:p>
                    <a:p>
                      <a:pPr marL="12700" indent="0" algn="l">
                        <a:spcAft>
                          <a:spcPts val="0"/>
                        </a:spcAft>
                        <a:tabLst/>
                      </a:pP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tc rowSpan="3"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Value </a:t>
                      </a:r>
                      <a:r>
                        <a:rPr lang="en-GB" sz="1100" dirty="0" smtClean="0">
                          <a:effectLst/>
                        </a:rPr>
                        <a:t>Propositions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Price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Speed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Prime Convenience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Quality </a:t>
                      </a: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tc rowSpan="3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Customer </a:t>
                      </a:r>
                      <a:r>
                        <a:rPr lang="en-GB" sz="1100" dirty="0" smtClean="0">
                          <a:effectLst/>
                        </a:rPr>
                        <a:t>Relationships</a:t>
                      </a:r>
                      <a:endParaRPr lang="en-GB" sz="1100" dirty="0" smtClean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dirty="0" smtClean="0">
                          <a:effectLst/>
                          <a:latin typeface="Calibri" charset="0"/>
                          <a:ea typeface="Calibri" charset="0"/>
                          <a:cs typeface="Times New Roman" charset="0"/>
                        </a:rPr>
                        <a:t> </a:t>
                      </a: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Reviews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Convenience</a:t>
                      </a: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tc row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Customer </a:t>
                      </a:r>
                      <a:r>
                        <a:rPr lang="en-GB" sz="1100" dirty="0" smtClean="0">
                          <a:effectLst/>
                        </a:rPr>
                        <a:t>Segments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Customers (Buyers)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Business (Sellers) 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Business </a:t>
                      </a: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3655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1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b="1" dirty="0" smtClean="0">
                          <a:solidFill>
                            <a:schemeClr val="tx1"/>
                          </a:solidFill>
                          <a:effectLst/>
                        </a:rPr>
                        <a:t>Channels</a:t>
                      </a:r>
                      <a:endParaRPr lang="ru-RU" sz="11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139700" indent="0" algn="ctr">
                        <a:spcAft>
                          <a:spcPts val="0"/>
                        </a:spcAft>
                        <a:tabLst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100" dirty="0" smtClean="0">
                          <a:solidFill>
                            <a:schemeClr val="tx1"/>
                          </a:solidFill>
                          <a:effectLst/>
                        </a:rPr>
                        <a:t>Sales</a:t>
                      </a:r>
                      <a:endParaRPr lang="ru-RU" sz="1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Sales And Deliver Channel</a:t>
                      </a: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Kindle </a:t>
                      </a:r>
                      <a:r>
                        <a:rPr lang="en-GB" sz="1100" b="0" dirty="0">
                          <a:solidFill>
                            <a:schemeClr val="tx1"/>
                          </a:solidFill>
                          <a:effectLst/>
                        </a:rPr>
                        <a:t>Deliver</a:t>
                      </a:r>
                      <a:r>
                        <a:rPr lang="en-GB" sz="1100" b="0" baseline="0" dirty="0">
                          <a:solidFill>
                            <a:schemeClr val="tx1"/>
                          </a:solidFill>
                          <a:effectLst/>
                        </a:rPr>
                        <a:t> Book online</a:t>
                      </a:r>
                      <a:endParaRPr lang="en-GB" sz="11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  <a:effectLst/>
                        </a:rPr>
                        <a:t>Drone Delivery – Sales Channel </a:t>
                      </a:r>
                      <a:endParaRPr lang="en-GB" sz="11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Eco </a:t>
                      </a:r>
                      <a:r>
                        <a:rPr lang="en-GB" sz="1100" b="0" dirty="0">
                          <a:solidFill>
                            <a:schemeClr val="tx1"/>
                          </a:solidFill>
                          <a:effectLst/>
                        </a:rPr>
                        <a:t>Alexa</a:t>
                      </a:r>
                      <a:r>
                        <a:rPr lang="en-GB" sz="1100" b="0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11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– Artificial Agents </a:t>
                      </a: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endParaRPr lang="en-GB" sz="1100" b="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Natural Language Understanding team </a:t>
                      </a: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Global-Newspaper </a:t>
                      </a: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Wearable Products </a:t>
                      </a:r>
                    </a:p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Career Chose </a:t>
                      </a:r>
                    </a:p>
                    <a:p>
                      <a:pPr marL="311150" marR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Prime Video - TV</a:t>
                      </a:r>
                    </a:p>
                    <a:p>
                      <a:pPr marL="311150" marR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Amazon Studios </a:t>
                      </a: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  <a:p>
                      <a:pPr marL="311150" marR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100" b="0" dirty="0" smtClean="0">
                          <a:solidFill>
                            <a:schemeClr val="tx1"/>
                          </a:solidFill>
                          <a:effectLst/>
                        </a:rPr>
                        <a:t>Space – Travel to Marc because</a:t>
                      </a:r>
                      <a:r>
                        <a:rPr lang="en-GB" sz="11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its COOL! </a:t>
                      </a:r>
                      <a:endParaRPr lang="en-GB" sz="11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8277" marR="58277" marT="0" marB="0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665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b="1" dirty="0" smtClean="0">
                          <a:effectLst/>
                        </a:rPr>
                        <a:t>Key Resources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Warehouses</a:t>
                      </a:r>
                    </a:p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Robots Assistance</a:t>
                      </a:r>
                    </a:p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Algorithm </a:t>
                      </a: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ru-RU" sz="11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58277" marR="58277" marT="0" marB="0"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311150" indent="-171450" algn="l"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  <a:tabLst/>
                      </a:pPr>
                      <a:endParaRPr lang="en-GB" sz="11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8277" marR="58277" marT="0" marB="0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542390942"/>
                  </a:ext>
                </a:extLst>
              </a:tr>
              <a:tr h="1625392">
                <a:tc gridSpan="3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marL="90488" indent="0" algn="l">
                        <a:spcAft>
                          <a:spcPts val="0"/>
                        </a:spcAft>
                        <a:tabLst/>
                      </a:pPr>
                      <a:r>
                        <a:rPr lang="en-GB" sz="1100" dirty="0" smtClean="0">
                          <a:effectLst/>
                        </a:rPr>
                        <a:t>Cost </a:t>
                      </a:r>
                      <a:r>
                        <a:rPr lang="en-GB" sz="1100" dirty="0">
                          <a:effectLst/>
                        </a:rPr>
                        <a:t>structure </a:t>
                      </a:r>
                      <a:endParaRPr lang="ru-RU" sz="1100" dirty="0">
                        <a:effectLst/>
                      </a:endParaRPr>
                    </a:p>
                    <a:p>
                      <a:pPr marL="90488" indent="0" algn="just">
                        <a:spcAft>
                          <a:spcPts val="0"/>
                        </a:spcAft>
                        <a:tabLst/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 smtClean="0">
                        <a:effectLst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US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</a:t>
                      </a:r>
                      <a:r>
                        <a:rPr lang="en-US" sz="1100" b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Driven Structure</a:t>
                      </a: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endParaRPr lang="en-US" sz="1100" b="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US" sz="1100" b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 Scale</a:t>
                      </a:r>
                      <a:endParaRPr lang="en-US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100" b="1" dirty="0" smtClean="0">
                          <a:effectLst/>
                        </a:rPr>
                        <a:t>  Revenue Streams</a:t>
                      </a:r>
                      <a:endParaRPr lang="en-GB" sz="1100" b="1" dirty="0" smtClean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Sales</a:t>
                      </a:r>
                      <a:r>
                        <a:rPr lang="en-GB" sz="1100" b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Margin</a:t>
                      </a:r>
                      <a:endParaRPr lang="en-GB" sz="11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92075" indent="0" algn="l" defTabSz="457200" rtl="0" eaLnBrk="1" latinLnBrk="0" hangingPunct="1">
                        <a:spcAft>
                          <a:spcPts val="0"/>
                        </a:spcAft>
                        <a:tabLst/>
                      </a:pPr>
                      <a:r>
                        <a:rPr lang="en-GB" sz="11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Commissions </a:t>
                      </a:r>
                      <a:endParaRPr lang="ru-RU" sz="11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8277" marR="58277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1026" name="Picture 2" descr="mage result for amaz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532" y="50563"/>
            <a:ext cx="2208764" cy="877090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elat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682" y="5150276"/>
            <a:ext cx="2356551" cy="157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lated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400" y="4533071"/>
            <a:ext cx="2153221" cy="222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elated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683" y="3148424"/>
            <a:ext cx="3463522" cy="197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lated imag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91" b="19711"/>
          <a:stretch/>
        </p:blipFill>
        <p:spPr bwMode="auto">
          <a:xfrm>
            <a:off x="734290" y="3864689"/>
            <a:ext cx="2167937" cy="125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age result for prime Amazon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90" y="2624147"/>
            <a:ext cx="2167937" cy="123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age result for Studio Amazon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4" t="15584" r="9348" b="13925"/>
          <a:stretch/>
        </p:blipFill>
        <p:spPr bwMode="auto">
          <a:xfrm>
            <a:off x="6377663" y="5693013"/>
            <a:ext cx="2537962" cy="106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lated image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9" t="133" r="9573" b="18239"/>
          <a:stretch/>
        </p:blipFill>
        <p:spPr bwMode="auto">
          <a:xfrm>
            <a:off x="9939400" y="2624147"/>
            <a:ext cx="2153221" cy="190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lated image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802"/>
          <a:stretch/>
        </p:blipFill>
        <p:spPr bwMode="auto">
          <a:xfrm>
            <a:off x="9676434" y="-2250"/>
            <a:ext cx="2515565" cy="105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41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23125" y="281146"/>
            <a:ext cx="9905998" cy="1493520"/>
          </a:xfrm>
        </p:spPr>
        <p:txBody>
          <a:bodyPr>
            <a:normAutofit/>
          </a:bodyPr>
          <a:lstStyle/>
          <a:p>
            <a:r>
              <a:rPr lang="en-US" b="1"/>
              <a:t>Challenges of Business Model Innovation</a:t>
            </a:r>
            <a:r>
              <a:rPr lang="ru-RU"/>
              <a:t/>
            </a:r>
            <a:br>
              <a:rPr lang="ru-RU"/>
            </a:br>
            <a:endParaRPr lang="en-US" dirty="0"/>
          </a:p>
        </p:txBody>
      </p:sp>
      <p:pic>
        <p:nvPicPr>
          <p:cNvPr id="4" name="Content Placeholder 3" descr="/Users/muhammadshahbaz/Desktop/Research/approaches/businessmodel-fig2.pn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078" y="881602"/>
            <a:ext cx="6556092" cy="476964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Прямоугольник 4"/>
          <p:cNvSpPr/>
          <p:nvPr/>
        </p:nvSpPr>
        <p:spPr>
          <a:xfrm>
            <a:off x="3588245" y="5797550"/>
            <a:ext cx="5290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>
                <a:latin typeface="Calibri" charset="0"/>
                <a:ea typeface="Calibri" charset="0"/>
                <a:cs typeface="Times New Roman" charset="0"/>
              </a:rPr>
              <a:t>Figure 1: The Challenges of Business Model Innovation</a:t>
            </a:r>
            <a:endParaRPr lang="ru-RU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7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4000" dirty="0"/>
              <a:t>Bias of current business</a:t>
            </a:r>
          </a:p>
        </p:txBody>
      </p:sp>
      <p:sp>
        <p:nvSpPr>
          <p:cNvPr id="26" name="Rectangle 9">
            <a:extLst>
              <a:ext uri="{FF2B5EF4-FFF2-40B4-BE49-F238E27FC236}">
                <a16:creationId xmlns=""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Объект 2">
            <a:extLst>
              <a:ext uri="{FF2B5EF4-FFF2-40B4-BE49-F238E27FC236}">
                <a16:creationId xmlns="" xmlns:a16="http://schemas.microsoft.com/office/drawing/2014/main" id="{DECAC925-DC67-46C3-B0EB-AE12736903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6766619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038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US" sz="2800"/>
              <a:t>Complexity of business models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>
            <a:normAutofit/>
          </a:bodyPr>
          <a:lstStyle/>
          <a:p>
            <a:r>
              <a:rPr lang="en-US" sz="1800"/>
              <a:t>Inherent complexity and uncertainty</a:t>
            </a:r>
          </a:p>
          <a:p>
            <a:r>
              <a:rPr lang="en-US" sz="1800"/>
              <a:t>interrelated elements, assess existing business and evaluate new ideas</a:t>
            </a:r>
          </a:p>
          <a:p>
            <a:r>
              <a:rPr lang="en-US" sz="1800"/>
              <a:t>Time limitation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E566E4D-9DF6-0F4D-A1E4-FDD562EA3B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18" r="5102" b="-2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5972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0250237-A4F9-964D-9BB3-5A907B6D6E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23372" b="159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US"/>
              <a:t>Leadership gap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US" dirty="0"/>
              <a:t>No single person authority and capability</a:t>
            </a:r>
          </a:p>
          <a:p>
            <a:r>
              <a:rPr lang="en-US" dirty="0"/>
              <a:t>Aligned leadership team/powerful </a:t>
            </a:r>
            <a:r>
              <a:rPr lang="en-US" dirty="0" err="1"/>
              <a:t>ceo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/>
              <a:t>Organizational Resistance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Employee </a:t>
            </a:r>
            <a:r>
              <a:rPr lang="en-US" dirty="0"/>
              <a:t>uncertainty</a:t>
            </a:r>
          </a:p>
          <a:p>
            <a:r>
              <a:rPr lang="en-US" dirty="0"/>
              <a:t>Redefine roles, functions and processes</a:t>
            </a:r>
          </a:p>
        </p:txBody>
      </p:sp>
    </p:spTree>
    <p:extLst>
      <p:ext uri="{BB962C8B-B14F-4D97-AF65-F5344CB8AC3E}">
        <p14:creationId xmlns:p14="http://schemas.microsoft.com/office/powerpoint/2010/main" val="72756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7BE6039A-38E3-7445-BED0-12BCD62EFE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b="4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US"/>
              <a:t>Application and Conclusion</a:t>
            </a:r>
          </a:p>
        </p:txBody>
      </p:sp>
      <p:sp>
        <p:nvSpPr>
          <p:cNvPr id="19" name="Объект 2"/>
          <p:cNvSpPr>
            <a:spLocks noGrp="1"/>
          </p:cNvSpPr>
          <p:nvPr>
            <p:ph idx="1"/>
          </p:nvPr>
        </p:nvSpPr>
        <p:spPr>
          <a:xfrm>
            <a:off x="1141413" y="2382715"/>
            <a:ext cx="9905998" cy="340848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 dirty="0" smtClean="0">
                <a:hlinkClick r:id="rId4"/>
              </a:rPr>
              <a:t>www.kwiktrust.com</a:t>
            </a:r>
            <a:endParaRPr lang="en-US" sz="1700" dirty="0" smtClean="0"/>
          </a:p>
          <a:p>
            <a:pPr marL="0" indent="0">
              <a:lnSpc>
                <a:spcPct val="90000"/>
              </a:lnSpc>
              <a:buNone/>
            </a:pP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 smtClean="0"/>
              <a:t>due-diligence </a:t>
            </a:r>
            <a:r>
              <a:rPr lang="en-US" sz="1700" dirty="0"/>
              <a:t>system that checks supplier reference automatically with </a:t>
            </a:r>
            <a:r>
              <a:rPr lang="en-US" sz="1700" dirty="0" smtClean="0"/>
              <a:t>accuracy.</a:t>
            </a: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The artificial intelligence to make smart checks and </a:t>
            </a:r>
            <a:r>
              <a:rPr lang="en-US" sz="1700" dirty="0" smtClean="0"/>
              <a:t>block chain </a:t>
            </a:r>
            <a:r>
              <a:rPr lang="en-US" sz="1700" dirty="0"/>
              <a:t>technology to exchange and store data. </a:t>
            </a:r>
          </a:p>
          <a:p>
            <a:pPr>
              <a:lnSpc>
                <a:spcPct val="90000"/>
              </a:lnSpc>
            </a:pPr>
            <a:r>
              <a:rPr lang="en-US" sz="1700" dirty="0" smtClean="0"/>
              <a:t>business </a:t>
            </a:r>
            <a:r>
              <a:rPr lang="en-US" sz="1700" dirty="0"/>
              <a:t>model that lowers the cost by almost 80%.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 dirty="0"/>
          </a:p>
          <a:p>
            <a:pPr marL="0" indent="0">
              <a:lnSpc>
                <a:spcPct val="90000"/>
              </a:lnSpc>
              <a:buNone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72001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=""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173480"/>
          </a:xfrm>
        </p:spPr>
        <p:txBody>
          <a:bodyPr>
            <a:normAutofit/>
          </a:bodyPr>
          <a:lstStyle/>
          <a:p>
            <a:pPr algn="ctr"/>
            <a:r>
              <a:rPr lang="en-US"/>
              <a:t>Conclusion</a:t>
            </a:r>
            <a:endParaRPr lang="en-US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900" dirty="0"/>
              <a:t>Business Model Innovation is </a:t>
            </a:r>
          </a:p>
          <a:p>
            <a:pPr>
              <a:lnSpc>
                <a:spcPct val="90000"/>
              </a:lnSpc>
            </a:pPr>
            <a:r>
              <a:rPr lang="en-US" sz="1900" dirty="0" smtClean="0"/>
              <a:t>enhancing </a:t>
            </a:r>
            <a:r>
              <a:rPr lang="en-US" sz="1900" dirty="0"/>
              <a:t>advantage a</a:t>
            </a:r>
            <a:r>
              <a:rPr lang="en-US" sz="1900" dirty="0" smtClean="0"/>
              <a:t>nd </a:t>
            </a:r>
            <a:r>
              <a:rPr lang="en-US" sz="1900" dirty="0"/>
              <a:t>v</a:t>
            </a:r>
            <a:r>
              <a:rPr lang="en-US" sz="1900" dirty="0" smtClean="0"/>
              <a:t>alue </a:t>
            </a:r>
            <a:r>
              <a:rPr lang="en-US" sz="1900" dirty="0"/>
              <a:t>c</a:t>
            </a:r>
            <a:r>
              <a:rPr lang="en-US" sz="1900" dirty="0" smtClean="0"/>
              <a:t>reation </a:t>
            </a:r>
            <a:endParaRPr lang="en-US" sz="1900" dirty="0"/>
          </a:p>
          <a:p>
            <a:pPr>
              <a:lnSpc>
                <a:spcPct val="90000"/>
              </a:lnSpc>
            </a:pPr>
            <a:r>
              <a:rPr lang="en-US" sz="1900" dirty="0" smtClean="0"/>
              <a:t>making </a:t>
            </a:r>
            <a:r>
              <a:rPr lang="en-US" sz="1900" dirty="0"/>
              <a:t>simultaneous and mutually </a:t>
            </a:r>
            <a:r>
              <a:rPr lang="en-US" sz="1900" dirty="0" smtClean="0"/>
              <a:t>supportive changes</a:t>
            </a:r>
            <a:endParaRPr lang="en-US" sz="1900" dirty="0"/>
          </a:p>
          <a:p>
            <a:pPr>
              <a:lnSpc>
                <a:spcPct val="90000"/>
              </a:lnSpc>
            </a:pPr>
            <a:r>
              <a:rPr lang="en-US" sz="1900" dirty="0" smtClean="0"/>
              <a:t>organization’s </a:t>
            </a:r>
            <a:r>
              <a:rPr lang="en-US" sz="1900" dirty="0"/>
              <a:t>value proposition to customers and to its underlying operating model (Amit and </a:t>
            </a:r>
            <a:r>
              <a:rPr lang="en-US" sz="1900" dirty="0" err="1"/>
              <a:t>Zott</a:t>
            </a:r>
            <a:r>
              <a:rPr lang="en-US" sz="1900" dirty="0"/>
              <a:t>, 2012). </a:t>
            </a:r>
          </a:p>
          <a:p>
            <a:pPr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/>
              <a:t>‘You’re always one innovation away from getting wiped out by a new competing innovation that eliminates the need for your product’. (Amit and </a:t>
            </a:r>
            <a:r>
              <a:rPr lang="en-US" sz="1900" dirty="0" err="1"/>
              <a:t>Zott</a:t>
            </a:r>
            <a:r>
              <a:rPr lang="en-US" sz="1900" dirty="0"/>
              <a:t>, 2012) [For example: I-pod and Walkman] </a:t>
            </a:r>
          </a:p>
        </p:txBody>
      </p:sp>
    </p:spTree>
    <p:extLst>
      <p:ext uri="{BB962C8B-B14F-4D97-AF65-F5344CB8AC3E}">
        <p14:creationId xmlns:p14="http://schemas.microsoft.com/office/powerpoint/2010/main" val="193578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r>
              <a:rPr lang="en-US" sz="3100"/>
              <a:t>Conclusion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Объект 2">
            <a:extLst>
              <a:ext uri="{FF2B5EF4-FFF2-40B4-BE49-F238E27FC236}">
                <a16:creationId xmlns="" xmlns:a16="http://schemas.microsoft.com/office/drawing/2014/main" id="{E6BE30C5-9A2D-49CB-B4CC-B99A3BD08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7796914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1695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0C032D0-B9D7-274D-BE1E-51CE78B5A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8830" y="5258948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Thank you! </a:t>
            </a:r>
            <a:br>
              <a:rPr lang="en-US" sz="3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3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Q&amp;A</a:t>
            </a:r>
          </a:p>
        </p:txBody>
      </p:sp>
      <p:pic>
        <p:nvPicPr>
          <p:cNvPr id="5" name="f6f275e33509433a8769bada40e6e953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5400000">
            <a:off x="4013361" y="-1380702"/>
            <a:ext cx="4567160" cy="8119398"/>
          </a:xfrm>
        </p:spPr>
      </p:pic>
    </p:spTree>
    <p:extLst>
      <p:ext uri="{BB962C8B-B14F-4D97-AF65-F5344CB8AC3E}">
        <p14:creationId xmlns:p14="http://schemas.microsoft.com/office/powerpoint/2010/main" val="9469557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References.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1141413" y="1967697"/>
            <a:ext cx="9905998" cy="3823504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sz="1900" dirty="0">
                <a:latin typeface="+mj-lt"/>
              </a:rPr>
              <a:t>Bashir, M. and </a:t>
            </a:r>
            <a:r>
              <a:rPr lang="en-US" sz="1900" dirty="0" err="1">
                <a:latin typeface="+mj-lt"/>
              </a:rPr>
              <a:t>Verma</a:t>
            </a:r>
            <a:r>
              <a:rPr lang="en-US" sz="1900" dirty="0">
                <a:latin typeface="+mj-lt"/>
              </a:rPr>
              <a:t>, R. (2017) ‘Why Business Model Innovation Is the New Competitive Advantage’, The IUP Journal of Business Strategy, XIV(1), pp. 7–18. </a:t>
            </a:r>
          </a:p>
          <a:p>
            <a:pPr algn="just"/>
            <a:r>
              <a:rPr lang="en-US" altLang="zh-CN" sz="1900" dirty="0">
                <a:latin typeface="+mj-lt"/>
              </a:rPr>
              <a:t>Business model innovation can bring companies a competitive advantage and maintain sustainable development. (</a:t>
            </a:r>
            <a:r>
              <a:rPr lang="en-US" altLang="zh-CN" sz="1900" dirty="0" err="1">
                <a:latin typeface="+mj-lt"/>
              </a:rPr>
              <a:t>Lindgardt</a:t>
            </a:r>
            <a:r>
              <a:rPr lang="en-US" altLang="zh-CN" sz="1900" dirty="0">
                <a:latin typeface="+mj-lt"/>
              </a:rPr>
              <a:t> et al., 2009; </a:t>
            </a:r>
            <a:r>
              <a:rPr lang="en-US" altLang="zh-CN" sz="1900" dirty="0" err="1">
                <a:latin typeface="+mj-lt"/>
              </a:rPr>
              <a:t>Bocken</a:t>
            </a:r>
            <a:r>
              <a:rPr lang="en-US" altLang="zh-CN" sz="1900" dirty="0">
                <a:latin typeface="+mj-lt"/>
              </a:rPr>
              <a:t> et al., 2014) </a:t>
            </a:r>
            <a:endParaRPr lang="en-US" sz="1700" dirty="0">
              <a:latin typeface="+mj-lt"/>
            </a:endParaRPr>
          </a:p>
          <a:p>
            <a:pPr algn="just"/>
            <a:r>
              <a:rPr lang="en-US" sz="1900" dirty="0" err="1">
                <a:latin typeface="+mj-lt"/>
              </a:rPr>
              <a:t>Bocken</a:t>
            </a:r>
            <a:r>
              <a:rPr lang="en-US" sz="1900" dirty="0">
                <a:latin typeface="+mj-lt"/>
              </a:rPr>
              <a:t>, N. M. P. et al. (2014) ‘A literature and practice review to develop sustainable business model archetypes’, Journal of Cleaner Production. Elsevier Ltd, 65, pp. 42–56. </a:t>
            </a:r>
          </a:p>
          <a:p>
            <a:pPr algn="just"/>
            <a:r>
              <a:rPr lang="en-US" sz="1900" dirty="0">
                <a:latin typeface="+mj-lt"/>
              </a:rPr>
              <a:t>Foss, N. J. and </a:t>
            </a:r>
            <a:r>
              <a:rPr lang="en-US" sz="1900" dirty="0" err="1">
                <a:latin typeface="+mj-lt"/>
              </a:rPr>
              <a:t>Saebi</a:t>
            </a:r>
            <a:r>
              <a:rPr lang="en-US" sz="1900" dirty="0">
                <a:latin typeface="+mj-lt"/>
              </a:rPr>
              <a:t>, T. (2018) ‘Business models and business model innovation: Between wicked and paradigmatic problems’, Long Range Planning. Elsevier Ltd, 51(1), pp. 9–21. </a:t>
            </a:r>
          </a:p>
          <a:p>
            <a:pPr algn="just"/>
            <a:r>
              <a:rPr lang="en-US" sz="1900" dirty="0" err="1">
                <a:latin typeface="+mj-lt"/>
              </a:rPr>
              <a:t>Lindgardt</a:t>
            </a:r>
            <a:r>
              <a:rPr lang="en-US" sz="1900" dirty="0">
                <a:latin typeface="+mj-lt"/>
              </a:rPr>
              <a:t>, Z. et al. (2009) ‘Business Model Innovation: When the game gets tough, change it’, The Boston Consulting Group, (December), p. 9.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AU" altLang="ru-RU" sz="1900" dirty="0" err="1">
                <a:latin typeface="+mj-lt"/>
              </a:rPr>
              <a:t>Afuah</a:t>
            </a:r>
            <a:r>
              <a:rPr lang="en-AU" altLang="ru-RU" sz="1900" dirty="0">
                <a:latin typeface="+mj-lt"/>
              </a:rPr>
              <a:t>, A., 2014. </a:t>
            </a:r>
            <a:r>
              <a:rPr lang="en-AU" altLang="ru-RU" sz="1900" i="1" dirty="0">
                <a:latin typeface="+mj-lt"/>
              </a:rPr>
              <a:t>Business Model Innovation: Concepts, Analysis, and Cases. </a:t>
            </a:r>
            <a:r>
              <a:rPr lang="en-AU" altLang="ru-RU" sz="1900" dirty="0">
                <a:latin typeface="+mj-lt"/>
              </a:rPr>
              <a:t>New York: Routledge .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AU" altLang="ru-RU" sz="1900" dirty="0">
                <a:latin typeface="+mj-lt"/>
              </a:rPr>
              <a:t>Anon., 2019. </a:t>
            </a:r>
            <a:r>
              <a:rPr lang="en-AU" altLang="ru-RU" sz="1900" i="1" dirty="0">
                <a:latin typeface="+mj-lt"/>
              </a:rPr>
              <a:t>Robes in roses. </a:t>
            </a:r>
            <a:r>
              <a:rPr lang="en-AU" altLang="ru-RU" sz="1900" dirty="0">
                <a:latin typeface="+mj-lt"/>
              </a:rPr>
              <a:t>[Online] Available at: </a:t>
            </a:r>
            <a:r>
              <a:rPr lang="en-AU" altLang="ru-RU" sz="1900" u="sng" dirty="0">
                <a:latin typeface="+mj-lt"/>
                <a:hlinkClick r:id="rId2"/>
              </a:rPr>
              <a:t>https://robesinroses.com/</a:t>
            </a:r>
            <a:r>
              <a:rPr lang="en-AU" altLang="ru-RU" sz="1900" u="sng" dirty="0">
                <a:latin typeface="+mj-lt"/>
              </a:rPr>
              <a:t> [Accessed on 10 11 2019].</a:t>
            </a:r>
            <a:endParaRPr lang="en-AU" altLang="ru-RU" sz="1900" dirty="0">
              <a:latin typeface="+mj-lt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AU" altLang="ru-RU" sz="1900" dirty="0">
                <a:latin typeface="+mj-lt"/>
              </a:rPr>
              <a:t>Anon., 2019. </a:t>
            </a:r>
            <a:r>
              <a:rPr lang="en-AU" altLang="ru-RU" sz="1900" i="1" dirty="0" err="1">
                <a:latin typeface="+mj-lt"/>
              </a:rPr>
              <a:t>StatCounter</a:t>
            </a:r>
            <a:r>
              <a:rPr lang="en-AU" altLang="ru-RU" sz="1900" i="1" dirty="0">
                <a:latin typeface="+mj-lt"/>
              </a:rPr>
              <a:t>. </a:t>
            </a:r>
            <a:r>
              <a:rPr lang="en-AU" altLang="ru-RU" sz="1900" dirty="0">
                <a:latin typeface="+mj-lt"/>
              </a:rPr>
              <a:t>[Online] Available at: </a:t>
            </a:r>
            <a:r>
              <a:rPr lang="en-AU" altLang="ru-RU" sz="1900" u="sng" dirty="0">
                <a:latin typeface="+mj-lt"/>
                <a:hlinkClick r:id="rId3"/>
              </a:rPr>
              <a:t>https://gs.statcounter.com/social-media-stats/all/sri-lanka</a:t>
            </a:r>
            <a:r>
              <a:rPr lang="en-AU" altLang="ru-RU" sz="1900" u="sng" dirty="0">
                <a:latin typeface="+mj-lt"/>
              </a:rPr>
              <a:t> [Accessed on 10 November 2019].</a:t>
            </a:r>
            <a:endParaRPr lang="en-AU" altLang="ru-RU" sz="1900" dirty="0">
              <a:latin typeface="+mj-lt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AU" altLang="ru-RU" sz="1900" dirty="0">
                <a:latin typeface="+mj-lt"/>
              </a:rPr>
              <a:t>Oliver Gassmann, K. F. R. S., 2016. </a:t>
            </a:r>
            <a:r>
              <a:rPr lang="en-AU" altLang="ru-RU" sz="1900" i="1" dirty="0">
                <a:latin typeface="+mj-lt"/>
              </a:rPr>
              <a:t>Exploring the Field of Business Model Innovation: New Theoretical Perspectives. </a:t>
            </a:r>
            <a:r>
              <a:rPr lang="en-AU" altLang="ru-RU" sz="1900" dirty="0">
                <a:latin typeface="+mj-lt"/>
              </a:rPr>
              <a:t>Switzerland: Springer Nature .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AU" altLang="ru-RU" sz="1900" dirty="0">
                <a:latin typeface="+mj-lt"/>
              </a:rPr>
              <a:t>Robert </a:t>
            </a:r>
            <a:r>
              <a:rPr lang="en-AU" altLang="ru-RU" sz="1900" dirty="0" err="1">
                <a:latin typeface="+mj-lt"/>
              </a:rPr>
              <a:t>DeFillippi</a:t>
            </a:r>
            <a:r>
              <a:rPr lang="en-AU" altLang="ru-RU" sz="1900" dirty="0">
                <a:latin typeface="+mj-lt"/>
              </a:rPr>
              <a:t>, A. R. P. W., 2016. </a:t>
            </a:r>
            <a:r>
              <a:rPr lang="en-AU" altLang="ru-RU" sz="1900" i="1" dirty="0">
                <a:latin typeface="+mj-lt"/>
              </a:rPr>
              <a:t>International Perspectives on Business Innovation and Disruption in Design. </a:t>
            </a:r>
            <a:r>
              <a:rPr lang="en-AU" altLang="ru-RU" sz="1900" dirty="0">
                <a:latin typeface="+mj-lt"/>
              </a:rPr>
              <a:t>London: Edward Elgar Publishing.</a:t>
            </a:r>
          </a:p>
        </p:txBody>
      </p:sp>
    </p:spTree>
    <p:extLst>
      <p:ext uri="{BB962C8B-B14F-4D97-AF65-F5344CB8AC3E}">
        <p14:creationId xmlns:p14="http://schemas.microsoft.com/office/powerpoint/2010/main" val="105948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Сетка">
  <a:themeElements>
    <a:clrScheme name="Сетка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Сетка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Сетка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828</Words>
  <Application>Microsoft Macintosh PowerPoint</Application>
  <PresentationFormat>Широкоэкранный</PresentationFormat>
  <Paragraphs>242</Paragraphs>
  <Slides>25</Slides>
  <Notes>0</Notes>
  <HiddenSlides>0</HiddenSlides>
  <MMClips>3</MMClips>
  <ScaleCrop>false</ScaleCrop>
  <HeadingPairs>
    <vt:vector size="6" baseType="variant">
      <vt:variant>
        <vt:lpstr>Использованные шрифты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25</vt:i4>
      </vt:variant>
    </vt:vector>
  </HeadingPairs>
  <TitlesOfParts>
    <vt:vector size="31" baseType="lpstr">
      <vt:lpstr>Calibri</vt:lpstr>
      <vt:lpstr>Century Gothic</vt:lpstr>
      <vt:lpstr>Times New Roman</vt:lpstr>
      <vt:lpstr>宋体</vt:lpstr>
      <vt:lpstr>Arial</vt:lpstr>
      <vt:lpstr>Сетка</vt:lpstr>
      <vt:lpstr>Презентация PowerPoint</vt:lpstr>
      <vt:lpstr>Business Model Innovation</vt:lpstr>
      <vt:lpstr>Презентация PowerPoint</vt:lpstr>
      <vt:lpstr>Plan</vt:lpstr>
      <vt:lpstr>WHAT is Business Model?</vt:lpstr>
      <vt:lpstr>WHAT is Innovation? </vt:lpstr>
      <vt:lpstr>WHAT is Business Model Innovation?</vt:lpstr>
      <vt:lpstr>Business Model Innovation</vt:lpstr>
      <vt:lpstr>WHY Business Model Innovation so important for companies?</vt:lpstr>
      <vt:lpstr>Why is business model innovation so essential to the companies?</vt:lpstr>
      <vt:lpstr>Презентация PowerPoint</vt:lpstr>
      <vt:lpstr>HOW companies innovate business models innovations?</vt:lpstr>
      <vt:lpstr>Main steps of implementations of BMI.</vt:lpstr>
      <vt:lpstr>Important !   70% of BMI are fail </vt:lpstr>
      <vt:lpstr>Презентация PowerPoint</vt:lpstr>
      <vt:lpstr>Презентация PowerPoint</vt:lpstr>
      <vt:lpstr>Challenges of Business Model Innovation </vt:lpstr>
      <vt:lpstr>Bias of current business</vt:lpstr>
      <vt:lpstr>Complexity of business models</vt:lpstr>
      <vt:lpstr>Leadership gap</vt:lpstr>
      <vt:lpstr>Application and Conclusion</vt:lpstr>
      <vt:lpstr>Conclusion</vt:lpstr>
      <vt:lpstr>Conclusion </vt:lpstr>
      <vt:lpstr>Thank you!  Q&amp;A</vt:lpstr>
      <vt:lpstr>References.</vt:lpstr>
    </vt:vector>
  </TitlesOfParts>
  <Company/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Model Innovation</dc:title>
  <dc:creator>Muhammadabbas Khataw - Let's Go Tanzania</dc:creator>
  <cp:lastModifiedBy>пользователь Microsoft Office</cp:lastModifiedBy>
  <cp:revision>42</cp:revision>
  <dcterms:created xsi:type="dcterms:W3CDTF">2019-12-16T19:54:06Z</dcterms:created>
  <dcterms:modified xsi:type="dcterms:W3CDTF">2019-12-19T16:55:51Z</dcterms:modified>
</cp:coreProperties>
</file>