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256" r:id="rId5"/>
    <p:sldId id="268" r:id="rId6"/>
    <p:sldId id="257" r:id="rId7"/>
    <p:sldId id="271" r:id="rId8"/>
    <p:sldId id="272" r:id="rId9"/>
    <p:sldId id="297" r:id="rId10"/>
    <p:sldId id="270" r:id="rId11"/>
    <p:sldId id="274" r:id="rId12"/>
    <p:sldId id="275" r:id="rId13"/>
    <p:sldId id="276" r:id="rId14"/>
    <p:sldId id="277" r:id="rId15"/>
    <p:sldId id="278" r:id="rId16"/>
    <p:sldId id="279" r:id="rId17"/>
    <p:sldId id="280" r:id="rId18"/>
    <p:sldId id="269" r:id="rId19"/>
    <p:sldId id="281" r:id="rId20"/>
    <p:sldId id="282" r:id="rId21"/>
    <p:sldId id="283" r:id="rId22"/>
    <p:sldId id="284" r:id="rId23"/>
    <p:sldId id="285" r:id="rId24"/>
    <p:sldId id="286" r:id="rId25"/>
    <p:sldId id="287" r:id="rId26"/>
    <p:sldId id="288" r:id="rId27"/>
    <p:sldId id="290" r:id="rId28"/>
    <p:sldId id="289" r:id="rId29"/>
    <p:sldId id="292" r:id="rId30"/>
    <p:sldId id="291" r:id="rId31"/>
    <p:sldId id="293" r:id="rId32"/>
    <p:sldId id="294" r:id="rId33"/>
    <p:sldId id="295" r:id="rId34"/>
    <p:sldId id="296"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radley, Stephanie" initials="BS" lastIdx="1" clrIdx="0">
    <p:extLst>
      <p:ext uri="{19B8F6BF-5375-455C-9EA6-DF929625EA0E}">
        <p15:presenceInfo xmlns:p15="http://schemas.microsoft.com/office/powerpoint/2012/main" userId="S::s.bradley2@exeter.ac.uk::ca2ca656-e3fd-426a-89bc-218f0ebfefbb"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588"/>
    <p:restoredTop sz="86442"/>
  </p:normalViewPr>
  <p:slideViewPr>
    <p:cSldViewPr>
      <p:cViewPr varScale="1">
        <p:scale>
          <a:sx n="79" d="100"/>
          <a:sy n="79" d="100"/>
        </p:scale>
        <p:origin x="66" y="36"/>
      </p:cViewPr>
      <p:guideLst>
        <p:guide orient="horz" pos="2160"/>
        <p:guide pos="2880"/>
      </p:guideLst>
    </p:cSldViewPr>
  </p:slideViewPr>
  <p:outlineViewPr>
    <p:cViewPr>
      <p:scale>
        <a:sx n="33" d="100"/>
        <a:sy n="33" d="100"/>
      </p:scale>
      <p:origin x="0" y="-5120"/>
    </p:cViewPr>
  </p:outlineViewPr>
  <p:notesTextViewPr>
    <p:cViewPr>
      <p:scale>
        <a:sx n="1" d="1"/>
        <a:sy n="1" d="1"/>
      </p:scale>
      <p:origin x="0" y="0"/>
    </p:cViewPr>
  </p:notesTextViewPr>
  <p:sorterViewPr>
    <p:cViewPr>
      <p:scale>
        <a:sx n="100" d="100"/>
        <a:sy n="100" d="100"/>
      </p:scale>
      <p:origin x="0" y="-7254"/>
    </p:cViewPr>
  </p:sorterViewPr>
  <p:notesViewPr>
    <p:cSldViewPr>
      <p:cViewPr varScale="1">
        <p:scale>
          <a:sx n="69" d="100"/>
          <a:sy n="69" d="100"/>
        </p:scale>
        <p:origin x="1197" y="27"/>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07/06/2021</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FCE13B-0AC1-BF4E-AE78-6C47F85A992E}" type="datetimeFigureOut">
              <a:rPr lang="en-GB" smtClean="0"/>
              <a:t>07/06/2021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369AD6-FE78-FF43-93CF-C55F4AFE2516}" type="slidenum">
              <a:rPr lang="en-GB" smtClean="0"/>
              <a:t>‹#›</a:t>
            </a:fld>
            <a:endParaRPr lang="en-GB"/>
          </a:p>
        </p:txBody>
      </p:sp>
    </p:spTree>
    <p:extLst>
      <p:ext uri="{BB962C8B-B14F-4D97-AF65-F5344CB8AC3E}">
        <p14:creationId xmlns:p14="http://schemas.microsoft.com/office/powerpoint/2010/main" val="1480179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369AD6-FE78-FF43-93CF-C55F4AFE2516}" type="slidenum">
              <a:rPr lang="en-GB" smtClean="0"/>
              <a:t>1</a:t>
            </a:fld>
            <a:endParaRPr lang="en-GB"/>
          </a:p>
        </p:txBody>
      </p:sp>
    </p:spTree>
    <p:extLst>
      <p:ext uri="{BB962C8B-B14F-4D97-AF65-F5344CB8AC3E}">
        <p14:creationId xmlns:p14="http://schemas.microsoft.com/office/powerpoint/2010/main" val="691955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369AD6-FE78-FF43-93CF-C55F4AFE2516}" type="slidenum">
              <a:rPr lang="en-GB" smtClean="0"/>
              <a:t>2</a:t>
            </a:fld>
            <a:endParaRPr lang="en-GB"/>
          </a:p>
        </p:txBody>
      </p:sp>
    </p:spTree>
    <p:extLst>
      <p:ext uri="{BB962C8B-B14F-4D97-AF65-F5344CB8AC3E}">
        <p14:creationId xmlns:p14="http://schemas.microsoft.com/office/powerpoint/2010/main" val="1681543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369AD6-FE78-FF43-93CF-C55F4AFE2516}" type="slidenum">
              <a:rPr lang="en-GB" smtClean="0"/>
              <a:t>3</a:t>
            </a:fld>
            <a:endParaRPr lang="en-GB"/>
          </a:p>
        </p:txBody>
      </p:sp>
    </p:spTree>
    <p:extLst>
      <p:ext uri="{BB962C8B-B14F-4D97-AF65-F5344CB8AC3E}">
        <p14:creationId xmlns:p14="http://schemas.microsoft.com/office/powerpoint/2010/main" val="42112978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3369AD6-FE78-FF43-93CF-C55F4AFE2516}" type="slidenum">
              <a:rPr lang="en-GB" smtClean="0"/>
              <a:t>7</a:t>
            </a:fld>
            <a:endParaRPr lang="en-GB"/>
          </a:p>
        </p:txBody>
      </p:sp>
    </p:spTree>
    <p:extLst>
      <p:ext uri="{BB962C8B-B14F-4D97-AF65-F5344CB8AC3E}">
        <p14:creationId xmlns:p14="http://schemas.microsoft.com/office/powerpoint/2010/main" val="3822403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369AD6-FE78-FF43-93CF-C55F4AFE2516}" type="slidenum">
              <a:rPr lang="en-GB" smtClean="0"/>
              <a:t>8</a:t>
            </a:fld>
            <a:endParaRPr lang="en-GB"/>
          </a:p>
        </p:txBody>
      </p:sp>
    </p:spTree>
    <p:extLst>
      <p:ext uri="{BB962C8B-B14F-4D97-AF65-F5344CB8AC3E}">
        <p14:creationId xmlns:p14="http://schemas.microsoft.com/office/powerpoint/2010/main" val="21951564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Lecturer to ask each question to elicit answers.</a:t>
            </a:r>
          </a:p>
          <a:p>
            <a:r>
              <a:rPr lang="en-GB" dirty="0" smtClean="0"/>
              <a:t>Record on Whiteboard/</a:t>
            </a:r>
            <a:r>
              <a:rPr lang="en-GB" dirty="0" err="1" smtClean="0"/>
              <a:t>Padlet</a:t>
            </a:r>
            <a:endParaRPr lang="en-GB" dirty="0"/>
          </a:p>
        </p:txBody>
      </p:sp>
      <p:sp>
        <p:nvSpPr>
          <p:cNvPr id="4" name="Slide Number Placeholder 3"/>
          <p:cNvSpPr>
            <a:spLocks noGrp="1"/>
          </p:cNvSpPr>
          <p:nvPr>
            <p:ph type="sldNum" sz="quarter" idx="10"/>
          </p:nvPr>
        </p:nvSpPr>
        <p:spPr/>
        <p:txBody>
          <a:bodyPr/>
          <a:lstStyle/>
          <a:p>
            <a:fld id="{13369AD6-FE78-FF43-93CF-C55F4AFE2516}" type="slidenum">
              <a:rPr lang="en-GB" smtClean="0"/>
              <a:t>10</a:t>
            </a:fld>
            <a:endParaRPr lang="en-GB"/>
          </a:p>
        </p:txBody>
      </p:sp>
    </p:spTree>
    <p:extLst>
      <p:ext uri="{BB962C8B-B14F-4D97-AF65-F5344CB8AC3E}">
        <p14:creationId xmlns:p14="http://schemas.microsoft.com/office/powerpoint/2010/main" val="36899483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3369AD6-FE78-FF43-93CF-C55F4AFE2516}" type="slidenum">
              <a:rPr lang="en-GB" smtClean="0"/>
              <a:t>15</a:t>
            </a:fld>
            <a:endParaRPr lang="en-GB"/>
          </a:p>
        </p:txBody>
      </p:sp>
    </p:spTree>
    <p:extLst>
      <p:ext uri="{BB962C8B-B14F-4D97-AF65-F5344CB8AC3E}">
        <p14:creationId xmlns:p14="http://schemas.microsoft.com/office/powerpoint/2010/main" val="38587787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Students could be instructed to write down their chosen techniques and explain why they think they would </a:t>
            </a:r>
            <a:r>
              <a:rPr lang="en-GB" smtClean="0"/>
              <a:t>be useful.</a:t>
            </a:r>
            <a:endParaRPr lang="en-GB"/>
          </a:p>
        </p:txBody>
      </p:sp>
      <p:sp>
        <p:nvSpPr>
          <p:cNvPr id="4" name="Slide Number Placeholder 3"/>
          <p:cNvSpPr>
            <a:spLocks noGrp="1"/>
          </p:cNvSpPr>
          <p:nvPr>
            <p:ph type="sldNum" sz="quarter" idx="10"/>
          </p:nvPr>
        </p:nvSpPr>
        <p:spPr/>
        <p:txBody>
          <a:bodyPr/>
          <a:lstStyle/>
          <a:p>
            <a:fld id="{13369AD6-FE78-FF43-93CF-C55F4AFE2516}" type="slidenum">
              <a:rPr lang="en-GB" smtClean="0"/>
              <a:t>30</a:t>
            </a:fld>
            <a:endParaRPr lang="en-GB"/>
          </a:p>
        </p:txBody>
      </p:sp>
    </p:spTree>
    <p:extLst>
      <p:ext uri="{BB962C8B-B14F-4D97-AF65-F5344CB8AC3E}">
        <p14:creationId xmlns:p14="http://schemas.microsoft.com/office/powerpoint/2010/main" val="4279773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07/06/2021</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07/06/2021</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07/06/2021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07/06/2021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07/06/2021</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07/06/2021</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07/06/2021</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07/06/2021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07/06/2021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07/06/2021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07/06/2021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07/06/2021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ZTXa8o7uvI4"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blog.rescuetime.com/time-management-for-student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skillsyouneed.com/learn/study-time.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861048"/>
            <a:ext cx="7992888" cy="605929"/>
          </a:xfrm>
        </p:spPr>
        <p:txBody>
          <a:bodyPr>
            <a:noAutofit/>
          </a:bodyPr>
          <a:lstStyle/>
          <a:p>
            <a:r>
              <a:rPr lang="en-GB" b="1" i="1" dirty="0">
                <a:solidFill>
                  <a:schemeClr val="bg1"/>
                </a:solidFill>
              </a:rPr>
              <a:t/>
            </a:r>
            <a:br>
              <a:rPr lang="en-GB" b="1" i="1" dirty="0">
                <a:solidFill>
                  <a:schemeClr val="bg1"/>
                </a:solidFill>
              </a:rPr>
            </a:br>
            <a:r>
              <a:rPr lang="en-GB" b="1" i="1" dirty="0" smtClean="0">
                <a:solidFill>
                  <a:schemeClr val="bg1"/>
                </a:solidFill>
              </a:rPr>
              <a:t>International Pre-Masters Course 2021/22</a:t>
            </a:r>
            <a:br>
              <a:rPr lang="en-GB" b="1" i="1" dirty="0" smtClean="0">
                <a:solidFill>
                  <a:schemeClr val="bg1"/>
                </a:solidFill>
              </a:rPr>
            </a:br>
            <a:r>
              <a:rPr lang="en-GB" sz="4000" dirty="0">
                <a:solidFill>
                  <a:schemeClr val="bg1"/>
                </a:solidFill>
              </a:rPr>
              <a:t>Academic Practice for International Postgraduate </a:t>
            </a:r>
            <a:r>
              <a:rPr lang="en-GB" sz="4000" dirty="0" smtClean="0">
                <a:solidFill>
                  <a:schemeClr val="bg1"/>
                </a:solidFill>
              </a:rPr>
              <a:t>Study</a:t>
            </a:r>
            <a:br>
              <a:rPr lang="en-GB" sz="4000" dirty="0" smtClean="0">
                <a:solidFill>
                  <a:schemeClr val="bg1"/>
                </a:solidFill>
              </a:rPr>
            </a:br>
            <a:r>
              <a:rPr lang="en-GB" dirty="0">
                <a:solidFill>
                  <a:schemeClr val="bg1"/>
                </a:solidFill>
              </a:rPr>
              <a:t>WGPM6003</a:t>
            </a:r>
            <a:r>
              <a:rPr lang="en-GB" b="1" i="1" dirty="0">
                <a:solidFill>
                  <a:schemeClr val="bg1"/>
                </a:solidFill>
              </a:rPr>
              <a:t/>
            </a:r>
            <a:br>
              <a:rPr lang="en-GB" b="1" i="1" dirty="0">
                <a:solidFill>
                  <a:schemeClr val="bg1"/>
                </a:solidFill>
              </a:rPr>
            </a:br>
            <a:r>
              <a:rPr lang="en-GB" b="1" i="1" dirty="0">
                <a:solidFill>
                  <a:schemeClr val="bg1"/>
                </a:solidFill>
              </a:rPr>
              <a:t/>
            </a:r>
            <a:br>
              <a:rPr lang="en-GB" b="1" i="1" dirty="0">
                <a:solidFill>
                  <a:schemeClr val="bg1"/>
                </a:solidFill>
              </a:rPr>
            </a:br>
            <a:r>
              <a:rPr lang="en-GB" b="1" i="1" dirty="0">
                <a:solidFill>
                  <a:schemeClr val="bg1"/>
                </a:solidFill>
              </a:rPr>
              <a:t/>
            </a:r>
            <a:br>
              <a:rPr lang="en-GB" b="1" i="1" dirty="0">
                <a:solidFill>
                  <a:schemeClr val="bg1"/>
                </a:solidFill>
              </a:rPr>
            </a:br>
            <a:endParaRPr lang="en-GB" b="1" dirty="0">
              <a:solidFill>
                <a:schemeClr val="bg1"/>
              </a:solidFill>
            </a:endParaRPr>
          </a:p>
        </p:txBody>
      </p:sp>
      <p:sp>
        <p:nvSpPr>
          <p:cNvPr id="4" name="Rectangle 2"/>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zh-CN"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29EA7-7342-7A49-B755-8A5CD823666B}"/>
              </a:ext>
            </a:extLst>
          </p:cNvPr>
          <p:cNvSpPr>
            <a:spLocks noGrp="1"/>
          </p:cNvSpPr>
          <p:nvPr>
            <p:ph type="title"/>
          </p:nvPr>
        </p:nvSpPr>
        <p:spPr/>
        <p:txBody>
          <a:bodyPr/>
          <a:lstStyle/>
          <a:p>
            <a:r>
              <a:rPr lang="en-GB" dirty="0"/>
              <a:t>Online Etiquette</a:t>
            </a:r>
          </a:p>
        </p:txBody>
      </p:sp>
      <p:sp>
        <p:nvSpPr>
          <p:cNvPr id="3" name="Content Placeholder 2">
            <a:extLst>
              <a:ext uri="{FF2B5EF4-FFF2-40B4-BE49-F238E27FC236}">
                <a16:creationId xmlns:a16="http://schemas.microsoft.com/office/drawing/2014/main" id="{227F75B8-2B0C-A34A-833B-9A4DDE3EBCA4}"/>
              </a:ext>
            </a:extLst>
          </p:cNvPr>
          <p:cNvSpPr>
            <a:spLocks noGrp="1"/>
          </p:cNvSpPr>
          <p:nvPr>
            <p:ph idx="1"/>
          </p:nvPr>
        </p:nvSpPr>
        <p:spPr/>
        <p:txBody>
          <a:bodyPr>
            <a:normAutofit fontScale="92500" lnSpcReduction="20000"/>
          </a:bodyPr>
          <a:lstStyle/>
          <a:p>
            <a:pPr marL="0" indent="0">
              <a:buNone/>
            </a:pPr>
            <a:endParaRPr lang="en-GB" dirty="0"/>
          </a:p>
          <a:p>
            <a:r>
              <a:rPr lang="en-GB" dirty="0"/>
              <a:t>Punctuality (arrive before the tutor)</a:t>
            </a:r>
          </a:p>
          <a:p>
            <a:r>
              <a:rPr lang="en-GB" dirty="0"/>
              <a:t>Check audio (is your mic working?)</a:t>
            </a:r>
          </a:p>
          <a:p>
            <a:r>
              <a:rPr lang="en-GB" dirty="0"/>
              <a:t>Background (set a neutral background)</a:t>
            </a:r>
          </a:p>
          <a:p>
            <a:r>
              <a:rPr lang="en-GB" dirty="0"/>
              <a:t>Camera On (can we see you?)</a:t>
            </a:r>
          </a:p>
          <a:p>
            <a:r>
              <a:rPr lang="en-GB" dirty="0"/>
              <a:t>Participate (ask and answer questions) </a:t>
            </a:r>
          </a:p>
          <a:p>
            <a:r>
              <a:rPr lang="en-GB" dirty="0"/>
              <a:t>Listen to others (we learn from one another)</a:t>
            </a:r>
          </a:p>
          <a:p>
            <a:r>
              <a:rPr lang="en-GB" dirty="0"/>
              <a:t>Have fun! </a:t>
            </a:r>
            <a:r>
              <a:rPr lang="en-GB" dirty="0" smtClean="0"/>
              <a:t>Relax and join in.</a:t>
            </a:r>
            <a:endParaRPr lang="en-GB" dirty="0"/>
          </a:p>
        </p:txBody>
      </p:sp>
    </p:spTree>
    <p:extLst>
      <p:ext uri="{BB962C8B-B14F-4D97-AF65-F5344CB8AC3E}">
        <p14:creationId xmlns:p14="http://schemas.microsoft.com/office/powerpoint/2010/main" val="3372743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Why are you here…?</a:t>
            </a:r>
            <a:endParaRPr lang="en-GB" dirty="0"/>
          </a:p>
        </p:txBody>
      </p:sp>
      <p:sp>
        <p:nvSpPr>
          <p:cNvPr id="3" name="Content Placeholder 2"/>
          <p:cNvSpPr>
            <a:spLocks noGrp="1"/>
          </p:cNvSpPr>
          <p:nvPr>
            <p:ph idx="1"/>
          </p:nvPr>
        </p:nvSpPr>
        <p:spPr/>
        <p:txBody>
          <a:bodyPr/>
          <a:lstStyle/>
          <a:p>
            <a:pPr marL="0" indent="0">
              <a:buNone/>
            </a:pPr>
            <a:r>
              <a:rPr lang="en-GB" sz="2400" dirty="0" smtClean="0"/>
              <a:t>The tutor will put you into break out rooms for 10 minutes.</a:t>
            </a:r>
          </a:p>
          <a:p>
            <a:pPr marL="0" indent="0">
              <a:buNone/>
            </a:pPr>
            <a:r>
              <a:rPr lang="en-GB" sz="2400" dirty="0" smtClean="0"/>
              <a:t>With your partner, talk in English about the following points:</a:t>
            </a:r>
          </a:p>
          <a:p>
            <a:pPr marL="514350" indent="-514350">
              <a:buFont typeface="+mj-lt"/>
              <a:buAutoNum type="arabicPeriod"/>
            </a:pPr>
            <a:r>
              <a:rPr lang="en-GB" sz="2400" dirty="0" smtClean="0"/>
              <a:t>What is your name?</a:t>
            </a:r>
          </a:p>
          <a:p>
            <a:pPr marL="514350" indent="-514350">
              <a:buFont typeface="+mj-lt"/>
              <a:buAutoNum type="arabicPeriod"/>
            </a:pPr>
            <a:r>
              <a:rPr lang="en-GB" sz="2400" dirty="0" smtClean="0"/>
              <a:t>What are your hobbies and interests?</a:t>
            </a:r>
          </a:p>
          <a:p>
            <a:pPr marL="514350" indent="-514350">
              <a:buFont typeface="+mj-lt"/>
              <a:buAutoNum type="arabicPeriod"/>
            </a:pPr>
            <a:r>
              <a:rPr lang="en-GB" sz="2400" dirty="0" smtClean="0"/>
              <a:t>Why are you doing the Pre-Masters Course?</a:t>
            </a:r>
          </a:p>
          <a:p>
            <a:pPr marL="514350" indent="-514350">
              <a:buFont typeface="+mj-lt"/>
              <a:buAutoNum type="arabicPeriod"/>
            </a:pPr>
            <a:r>
              <a:rPr lang="en-GB" sz="2400" dirty="0" smtClean="0"/>
              <a:t>What are you hoping to study after this course?</a:t>
            </a:r>
          </a:p>
          <a:p>
            <a:pPr marL="514350" indent="-514350">
              <a:buFont typeface="+mj-lt"/>
              <a:buAutoNum type="arabicPeriod"/>
            </a:pPr>
            <a:endParaRPr lang="en-GB" sz="2400" dirty="0"/>
          </a:p>
          <a:p>
            <a:pPr marL="0" indent="0">
              <a:buNone/>
            </a:pPr>
            <a:r>
              <a:rPr lang="en-GB" sz="2400" dirty="0" smtClean="0"/>
              <a:t>Take notes.</a:t>
            </a:r>
          </a:p>
        </p:txBody>
      </p:sp>
      <p:pic>
        <p:nvPicPr>
          <p:cNvPr id="6" name="Picture 5" descr="How to convey the concept of &quot;Clear Communication&quot; with an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20272" y="4149080"/>
            <a:ext cx="1901205" cy="1901205"/>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Welcome back- What did you find out?</a:t>
            </a:r>
            <a:endParaRPr lang="en-GB" sz="3600" dirty="0"/>
          </a:p>
        </p:txBody>
      </p:sp>
      <p:sp>
        <p:nvSpPr>
          <p:cNvPr id="3" name="Content Placeholder 2"/>
          <p:cNvSpPr>
            <a:spLocks noGrp="1"/>
          </p:cNvSpPr>
          <p:nvPr>
            <p:ph idx="1"/>
          </p:nvPr>
        </p:nvSpPr>
        <p:spPr/>
        <p:txBody>
          <a:bodyPr/>
          <a:lstStyle/>
          <a:p>
            <a:r>
              <a:rPr lang="en-GB" dirty="0" smtClean="0"/>
              <a:t>Introduce your partner to the class </a:t>
            </a:r>
          </a:p>
          <a:p>
            <a:r>
              <a:rPr lang="en-GB" dirty="0" smtClean="0"/>
              <a:t>You can talk for 3 minutes</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84168" y="3035500"/>
            <a:ext cx="2664296" cy="2664296"/>
          </a:xfrm>
          <a:prstGeom prst="rect">
            <a:avLst/>
          </a:prstGeom>
        </p:spPr>
      </p:pic>
    </p:spTree>
    <p:extLst>
      <p:ext uri="{BB962C8B-B14F-4D97-AF65-F5344CB8AC3E}">
        <p14:creationId xmlns:p14="http://schemas.microsoft.com/office/powerpoint/2010/main" val="1872578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Teacher Introduction</a:t>
            </a:r>
            <a:endParaRPr lang="en-GB" dirty="0"/>
          </a:p>
        </p:txBody>
      </p:sp>
      <p:pic>
        <p:nvPicPr>
          <p:cNvPr id="3074" name="Picture 2" descr="A testament to teachers in testing time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42130" y="1600200"/>
            <a:ext cx="7459739"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9974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10 </a:t>
            </a:r>
            <a:r>
              <a:rPr lang="en-GB" dirty="0" err="1" smtClean="0"/>
              <a:t>mins</a:t>
            </a:r>
            <a:endParaRPr lang="en-GB" dirty="0"/>
          </a:p>
        </p:txBody>
      </p:sp>
      <p:sp>
        <p:nvSpPr>
          <p:cNvPr id="3" name="Content Placeholder 2"/>
          <p:cNvSpPr>
            <a:spLocks noGrp="1"/>
          </p:cNvSpPr>
          <p:nvPr>
            <p:ph idx="1"/>
          </p:nvPr>
        </p:nvSpPr>
        <p:spPr/>
        <p:txBody>
          <a:bodyPr/>
          <a:lstStyle/>
          <a:p>
            <a:r>
              <a:rPr lang="en-GB" dirty="0" smtClean="0"/>
              <a:t>Watch the first 2 </a:t>
            </a:r>
            <a:r>
              <a:rPr lang="en-GB" dirty="0" err="1" smtClean="0"/>
              <a:t>mins</a:t>
            </a:r>
            <a:r>
              <a:rPr lang="en-GB" dirty="0" smtClean="0"/>
              <a:t> 26 seconds of the video.</a:t>
            </a:r>
          </a:p>
          <a:p>
            <a:r>
              <a:rPr lang="en-GB" dirty="0" smtClean="0"/>
              <a:t>Write down the main points on the white board.</a:t>
            </a:r>
          </a:p>
          <a:p>
            <a:endParaRPr lang="en-GB" dirty="0" smtClean="0"/>
          </a:p>
          <a:p>
            <a:endParaRPr lang="en-GB" dirty="0" smtClean="0"/>
          </a:p>
          <a:p>
            <a:endParaRPr lang="en-GB" dirty="0"/>
          </a:p>
        </p:txBody>
      </p:sp>
      <p:sp>
        <p:nvSpPr>
          <p:cNvPr id="4" name="Action Button: Movie 3">
            <a:hlinkClick r:id="rId2" highlightClick="1"/>
          </p:cNvPr>
          <p:cNvSpPr/>
          <p:nvPr/>
        </p:nvSpPr>
        <p:spPr>
          <a:xfrm>
            <a:off x="755576" y="4221088"/>
            <a:ext cx="1512168" cy="1008112"/>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82279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2923C-D301-2A4A-B4F8-EEF6E4C752E7}"/>
              </a:ext>
            </a:extLst>
          </p:cNvPr>
          <p:cNvSpPr>
            <a:spLocks noGrp="1"/>
          </p:cNvSpPr>
          <p:nvPr>
            <p:ph type="title"/>
          </p:nvPr>
        </p:nvSpPr>
        <p:spPr/>
        <p:txBody>
          <a:bodyPr/>
          <a:lstStyle/>
          <a:p>
            <a:r>
              <a:rPr lang="en-GB" dirty="0" smtClean="0"/>
              <a:t>Motivation and Success</a:t>
            </a:r>
            <a:endParaRPr lang="en-GB" dirty="0"/>
          </a:p>
        </p:txBody>
      </p:sp>
      <p:sp>
        <p:nvSpPr>
          <p:cNvPr id="3" name="Content Placeholder 2">
            <a:extLst>
              <a:ext uri="{FF2B5EF4-FFF2-40B4-BE49-F238E27FC236}">
                <a16:creationId xmlns:a16="http://schemas.microsoft.com/office/drawing/2014/main" id="{F3FAE6B5-CE37-CF4B-AA59-B3CEF576B0F1}"/>
              </a:ext>
            </a:extLst>
          </p:cNvPr>
          <p:cNvSpPr>
            <a:spLocks noGrp="1"/>
          </p:cNvSpPr>
          <p:nvPr>
            <p:ph idx="1"/>
          </p:nvPr>
        </p:nvSpPr>
        <p:spPr/>
        <p:txBody>
          <a:bodyPr/>
          <a:lstStyle/>
          <a:p>
            <a:pPr marL="0" indent="0">
              <a:buNone/>
            </a:pPr>
            <a:r>
              <a:rPr lang="en-GB" dirty="0" smtClean="0"/>
              <a:t>Think about the answer you gave about why you are doing the Pre-Masters Course</a:t>
            </a:r>
          </a:p>
          <a:p>
            <a:pPr marL="0" indent="0">
              <a:buNone/>
            </a:pPr>
            <a:r>
              <a:rPr lang="en-GB" dirty="0" smtClean="0"/>
              <a:t>Write down your answer.</a:t>
            </a:r>
          </a:p>
          <a:p>
            <a:pPr marL="514350" indent="-514350">
              <a:buFont typeface="+mj-lt"/>
              <a:buAutoNum type="arabicPeriod"/>
            </a:pPr>
            <a:r>
              <a:rPr lang="en-GB" dirty="0" smtClean="0"/>
              <a:t>What does success in this course mean for you?</a:t>
            </a:r>
          </a:p>
          <a:p>
            <a:pPr marL="514350" indent="-514350">
              <a:buFont typeface="+mj-lt"/>
              <a:buAutoNum type="arabicPeriod"/>
            </a:pPr>
            <a:r>
              <a:rPr lang="en-GB" dirty="0" smtClean="0"/>
              <a:t>How will you make sure that you are successful?</a:t>
            </a:r>
            <a:endParaRPr lang="en-GB" dirty="0"/>
          </a:p>
        </p:txBody>
      </p:sp>
    </p:spTree>
    <p:extLst>
      <p:ext uri="{BB962C8B-B14F-4D97-AF65-F5344CB8AC3E}">
        <p14:creationId xmlns:p14="http://schemas.microsoft.com/office/powerpoint/2010/main" val="4210195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4122"/>
          </a:xfrm>
        </p:spPr>
        <p:txBody>
          <a:bodyPr>
            <a:normAutofit/>
          </a:bodyPr>
          <a:lstStyle/>
          <a:p>
            <a:r>
              <a:rPr lang="en-GB" sz="4000" dirty="0" smtClean="0"/>
              <a:t>Activity 10 </a:t>
            </a:r>
            <a:r>
              <a:rPr lang="en-GB" sz="4000" dirty="0" err="1" smtClean="0"/>
              <a:t>mins</a:t>
            </a:r>
            <a:endParaRPr lang="en-GB" sz="4000" dirty="0"/>
          </a:p>
        </p:txBody>
      </p:sp>
      <p:sp>
        <p:nvSpPr>
          <p:cNvPr id="3" name="Content Placeholder 2"/>
          <p:cNvSpPr>
            <a:spLocks noGrp="1"/>
          </p:cNvSpPr>
          <p:nvPr>
            <p:ph idx="1"/>
          </p:nvPr>
        </p:nvSpPr>
        <p:spPr/>
        <p:txBody>
          <a:bodyPr/>
          <a:lstStyle/>
          <a:p>
            <a:pPr marL="0" indent="0">
              <a:buNone/>
            </a:pPr>
            <a:r>
              <a:rPr lang="en-GB" sz="2800" dirty="0" smtClean="0"/>
              <a:t>On your own, write down steps you will take to be successful in this module.</a:t>
            </a:r>
          </a:p>
          <a:p>
            <a:pPr marL="0" indent="0">
              <a:buNone/>
            </a:pPr>
            <a:endParaRPr lang="en-GB" sz="2800" dirty="0" smtClean="0"/>
          </a:p>
          <a:p>
            <a:pPr marL="0" indent="0">
              <a:spcBef>
                <a:spcPts val="0"/>
              </a:spcBef>
              <a:buNone/>
            </a:pPr>
            <a:r>
              <a:rPr lang="en-GB" sz="2800" dirty="0" smtClean="0"/>
              <a:t>Use the questions on </a:t>
            </a:r>
          </a:p>
          <a:p>
            <a:pPr marL="0" indent="0">
              <a:spcBef>
                <a:spcPts val="0"/>
              </a:spcBef>
              <a:buNone/>
            </a:pPr>
            <a:r>
              <a:rPr lang="en-GB" sz="2800" dirty="0" smtClean="0"/>
              <a:t>the diagram to help you. </a:t>
            </a:r>
          </a:p>
          <a:p>
            <a:pPr marL="0" indent="0">
              <a:spcBef>
                <a:spcPts val="0"/>
              </a:spcBef>
              <a:buNone/>
            </a:pPr>
            <a:endParaRPr lang="en-GB" dirty="0" smtClean="0"/>
          </a:p>
          <a:p>
            <a:pPr marL="0" indent="0">
              <a:buNone/>
            </a:pPr>
            <a:endParaRPr lang="en-GB" dirty="0"/>
          </a:p>
        </p:txBody>
      </p:sp>
      <p:pic>
        <p:nvPicPr>
          <p:cNvPr id="4" name="Picture 2" descr="Who, What, Where, When, Why and How Posters (SB9626) - SparkleBox"/>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3968" y="2503822"/>
            <a:ext cx="4657105" cy="29920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02458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Asking specific questions</a:t>
            </a:r>
            <a:endParaRPr lang="en-GB" dirty="0"/>
          </a:p>
        </p:txBody>
      </p:sp>
      <p:sp>
        <p:nvSpPr>
          <p:cNvPr id="3" name="Content Placeholder 2"/>
          <p:cNvSpPr>
            <a:spLocks noGrp="1"/>
          </p:cNvSpPr>
          <p:nvPr>
            <p:ph idx="1"/>
          </p:nvPr>
        </p:nvSpPr>
        <p:spPr/>
        <p:txBody>
          <a:bodyPr/>
          <a:lstStyle/>
          <a:p>
            <a:r>
              <a:rPr lang="en-GB" dirty="0" smtClean="0"/>
              <a:t>Who will you work with, who can help you?</a:t>
            </a:r>
          </a:p>
          <a:p>
            <a:r>
              <a:rPr lang="en-GB" dirty="0" smtClean="0"/>
              <a:t>What do you need to do?</a:t>
            </a:r>
          </a:p>
          <a:p>
            <a:r>
              <a:rPr lang="en-GB" dirty="0" smtClean="0"/>
              <a:t>When do you need to it?</a:t>
            </a:r>
          </a:p>
          <a:p>
            <a:r>
              <a:rPr lang="en-GB" dirty="0" smtClean="0"/>
              <a:t>Where is a good place to study?</a:t>
            </a:r>
          </a:p>
          <a:p>
            <a:r>
              <a:rPr lang="en-GB" dirty="0" smtClean="0"/>
              <a:t>How can you get the most out of this module? </a:t>
            </a:r>
            <a:endParaRPr lang="en-GB" dirty="0"/>
          </a:p>
        </p:txBody>
      </p:sp>
    </p:spTree>
    <p:extLst>
      <p:ext uri="{BB962C8B-B14F-4D97-AF65-F5344CB8AC3E}">
        <p14:creationId xmlns:p14="http://schemas.microsoft.com/office/powerpoint/2010/main" val="1762786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Report back to the class</a:t>
            </a:r>
            <a:endParaRPr lang="en-GB" dirty="0"/>
          </a:p>
        </p:txBody>
      </p:sp>
      <p:pic>
        <p:nvPicPr>
          <p:cNvPr id="4" name="Content Placeholder 3" descr="Brainstorming | The Ultimate Curiosity"/>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699792" y="1772816"/>
            <a:ext cx="3647141" cy="2904553"/>
          </a:xfrm>
        </p:spPr>
      </p:pic>
    </p:spTree>
    <p:extLst>
      <p:ext uri="{BB962C8B-B14F-4D97-AF65-F5344CB8AC3E}">
        <p14:creationId xmlns:p14="http://schemas.microsoft.com/office/powerpoint/2010/main" val="2897748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descr="Free stock photo of break time"/>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46895" y="274638"/>
            <a:ext cx="7647864" cy="5098577"/>
          </a:xfrm>
        </p:spPr>
      </p:pic>
    </p:spTree>
    <p:extLst>
      <p:ext uri="{BB962C8B-B14F-4D97-AF65-F5344CB8AC3E}">
        <p14:creationId xmlns:p14="http://schemas.microsoft.com/office/powerpoint/2010/main" val="2304727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smtClean="0"/>
              <a:t>Module Introduction – </a:t>
            </a:r>
            <a:br>
              <a:rPr lang="en-GB" sz="2800" dirty="0" smtClean="0"/>
            </a:br>
            <a:r>
              <a:rPr lang="en-GB" sz="2800" dirty="0" smtClean="0"/>
              <a:t>Academic </a:t>
            </a:r>
            <a:r>
              <a:rPr lang="en-GB" sz="2800" dirty="0"/>
              <a:t>Practice for International Postgraduate </a:t>
            </a:r>
            <a:r>
              <a:rPr lang="en-GB" sz="2800" dirty="0" smtClean="0"/>
              <a:t>Study</a:t>
            </a:r>
            <a:endParaRPr lang="en-GB" sz="2800" dirty="0"/>
          </a:p>
        </p:txBody>
      </p:sp>
      <p:sp>
        <p:nvSpPr>
          <p:cNvPr id="3" name="Content Placeholder 2"/>
          <p:cNvSpPr>
            <a:spLocks noGrp="1"/>
          </p:cNvSpPr>
          <p:nvPr>
            <p:ph idx="1"/>
          </p:nvPr>
        </p:nvSpPr>
        <p:spPr/>
        <p:txBody>
          <a:bodyPr>
            <a:normAutofit/>
          </a:bodyPr>
          <a:lstStyle/>
          <a:p>
            <a:pPr marL="0" indent="0">
              <a:buNone/>
            </a:pPr>
            <a:r>
              <a:rPr lang="en-GB" sz="2400" dirty="0" smtClean="0"/>
              <a:t>Aims</a:t>
            </a:r>
            <a:endParaRPr lang="en-GB" sz="2400" dirty="0"/>
          </a:p>
          <a:p>
            <a:r>
              <a:rPr lang="en-GB" sz="2400" dirty="0" smtClean="0"/>
              <a:t>To </a:t>
            </a:r>
            <a:r>
              <a:rPr lang="en-GB" sz="2400" dirty="0"/>
              <a:t>recognise good academic practice and apply skills necessary for Postgraduate study in the educational context of the UK. </a:t>
            </a:r>
            <a:endParaRPr lang="en-GB" sz="2400" dirty="0" smtClean="0"/>
          </a:p>
          <a:p>
            <a:r>
              <a:rPr lang="en-GB" sz="2400" dirty="0" smtClean="0"/>
              <a:t>The </a:t>
            </a:r>
            <a:r>
              <a:rPr lang="en-GB" sz="2400" dirty="0"/>
              <a:t>focus will be on areas related to identifying and following appropriate academic practices and conventions and developing reflective writing skills</a:t>
            </a:r>
          </a:p>
          <a:p>
            <a:pPr marL="0" indent="0">
              <a:buNone/>
            </a:pPr>
            <a:endParaRPr lang="en-GB" dirty="0"/>
          </a:p>
        </p:txBody>
      </p:sp>
    </p:spTree>
    <p:extLst>
      <p:ext uri="{BB962C8B-B14F-4D97-AF65-F5344CB8AC3E}">
        <p14:creationId xmlns:p14="http://schemas.microsoft.com/office/powerpoint/2010/main" val="19880781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Learning Outcomes</a:t>
            </a:r>
            <a:endParaRPr lang="en-GB" sz="3200" dirty="0"/>
          </a:p>
        </p:txBody>
      </p:sp>
      <p:sp>
        <p:nvSpPr>
          <p:cNvPr id="3" name="Content Placeholder 2"/>
          <p:cNvSpPr>
            <a:spLocks noGrp="1"/>
          </p:cNvSpPr>
          <p:nvPr>
            <p:ph idx="1"/>
          </p:nvPr>
        </p:nvSpPr>
        <p:spPr/>
        <p:txBody>
          <a:bodyPr>
            <a:normAutofit fontScale="70000" lnSpcReduction="20000"/>
          </a:bodyPr>
          <a:lstStyle/>
          <a:p>
            <a:r>
              <a:rPr lang="en-GB" dirty="0" smtClean="0"/>
              <a:t>Critically </a:t>
            </a:r>
            <a:r>
              <a:rPr lang="en-GB" dirty="0"/>
              <a:t>evaluate resources that may hold the information related to a relevant area of academic study and distinguish between different </a:t>
            </a:r>
            <a:r>
              <a:rPr lang="en-GB" dirty="0" smtClean="0"/>
              <a:t>texts</a:t>
            </a:r>
          </a:p>
          <a:p>
            <a:endParaRPr lang="en-GB" dirty="0"/>
          </a:p>
          <a:p>
            <a:r>
              <a:rPr lang="en-GB" dirty="0" smtClean="0"/>
              <a:t>Recognise </a:t>
            </a:r>
            <a:r>
              <a:rPr lang="en-GB" dirty="0"/>
              <a:t>different research methods and assessment modes, focusing on good </a:t>
            </a:r>
            <a:r>
              <a:rPr lang="en-GB" dirty="0" smtClean="0"/>
              <a:t>practice, understanding </a:t>
            </a:r>
            <a:r>
              <a:rPr lang="en-GB" dirty="0"/>
              <a:t>appropriate citation and avoiding </a:t>
            </a:r>
            <a:r>
              <a:rPr lang="en-GB" dirty="0" smtClean="0"/>
              <a:t>plagiarism</a:t>
            </a:r>
          </a:p>
          <a:p>
            <a:endParaRPr lang="en-GB" dirty="0"/>
          </a:p>
          <a:p>
            <a:r>
              <a:rPr lang="en-GB" dirty="0" smtClean="0"/>
              <a:t>Illustrate </a:t>
            </a:r>
            <a:r>
              <a:rPr lang="en-GB" dirty="0"/>
              <a:t>understanding of the process required to plan and produce written work and assimilate feedback appropriately</a:t>
            </a:r>
          </a:p>
          <a:p>
            <a:endParaRPr lang="en-GB" dirty="0"/>
          </a:p>
        </p:txBody>
      </p:sp>
    </p:spTree>
    <p:extLst>
      <p:ext uri="{BB962C8B-B14F-4D97-AF65-F5344CB8AC3E}">
        <p14:creationId xmlns:p14="http://schemas.microsoft.com/office/powerpoint/2010/main" val="20586913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Content</a:t>
            </a:r>
            <a:endParaRPr lang="en-GB" dirty="0"/>
          </a:p>
        </p:txBody>
      </p:sp>
      <p:sp>
        <p:nvSpPr>
          <p:cNvPr id="3" name="Content Placeholder 2"/>
          <p:cNvSpPr>
            <a:spLocks noGrp="1"/>
          </p:cNvSpPr>
          <p:nvPr>
            <p:ph idx="1"/>
          </p:nvPr>
        </p:nvSpPr>
        <p:spPr/>
        <p:txBody>
          <a:bodyPr>
            <a:normAutofit fontScale="40000" lnSpcReduction="20000"/>
          </a:bodyPr>
          <a:lstStyle/>
          <a:p>
            <a:pPr lvl="0" hangingPunct="0"/>
            <a:endParaRPr lang="en-GB" dirty="0" smtClean="0"/>
          </a:p>
          <a:p>
            <a:pPr marL="0" lvl="0" indent="0" hangingPunct="0">
              <a:buNone/>
            </a:pPr>
            <a:r>
              <a:rPr lang="en-GB" dirty="0" smtClean="0"/>
              <a:t>TIME MANAGEMENT, MOTIVATION, UNDERSTANDING TURNITIN</a:t>
            </a:r>
            <a:endParaRPr lang="en-GB" b="1" dirty="0"/>
          </a:p>
          <a:p>
            <a:pPr lvl="0" hangingPunct="0"/>
            <a:r>
              <a:rPr lang="en-GB" dirty="0"/>
              <a:t>Demonstrating an awareness of assessment deadlines and preparation using </a:t>
            </a:r>
            <a:r>
              <a:rPr lang="en-GB" dirty="0" err="1" smtClean="0"/>
              <a:t>Turnitin</a:t>
            </a:r>
            <a:endParaRPr lang="en-GB" dirty="0" smtClean="0"/>
          </a:p>
          <a:p>
            <a:pPr marL="0" lvl="0" indent="0" hangingPunct="0">
              <a:buNone/>
            </a:pPr>
            <a:endParaRPr lang="en-GB" dirty="0" smtClean="0"/>
          </a:p>
          <a:p>
            <a:pPr marL="0" indent="0" hangingPunct="0">
              <a:buNone/>
            </a:pPr>
            <a:r>
              <a:rPr lang="en-GB" dirty="0"/>
              <a:t>REFERENCING, PARAPHRASING , QUOTATIONS</a:t>
            </a:r>
          </a:p>
          <a:p>
            <a:pPr lvl="0" hangingPunct="0"/>
            <a:r>
              <a:rPr lang="en-GB" dirty="0"/>
              <a:t>Utilising citation and referencing appropriately</a:t>
            </a:r>
          </a:p>
          <a:p>
            <a:pPr marL="0" lvl="0" indent="0" hangingPunct="0">
              <a:buNone/>
            </a:pPr>
            <a:endParaRPr lang="en-GB" b="1" dirty="0"/>
          </a:p>
          <a:p>
            <a:pPr marL="0" lvl="0" indent="0" hangingPunct="0">
              <a:buNone/>
            </a:pPr>
            <a:r>
              <a:rPr lang="en-GB" dirty="0" smtClean="0"/>
              <a:t>PREPARATION FOR OUTPUT, READING AND NOTE TAKING</a:t>
            </a:r>
            <a:r>
              <a:rPr lang="en-GB" dirty="0"/>
              <a:t> </a:t>
            </a:r>
            <a:endParaRPr lang="en-GB" dirty="0" smtClean="0"/>
          </a:p>
          <a:p>
            <a:pPr hangingPunct="0"/>
            <a:r>
              <a:rPr lang="en-GB" dirty="0"/>
              <a:t>Accessing all library provision </a:t>
            </a:r>
            <a:r>
              <a:rPr lang="en-GB" dirty="0" smtClean="0"/>
              <a:t>effectively</a:t>
            </a:r>
            <a:endParaRPr lang="en-GB" b="1" dirty="0"/>
          </a:p>
          <a:p>
            <a:pPr lvl="0" hangingPunct="0"/>
            <a:r>
              <a:rPr lang="en-GB" dirty="0"/>
              <a:t>Developing reading comprehension strategies in conjunction with </a:t>
            </a:r>
            <a:r>
              <a:rPr lang="en-GB" dirty="0" smtClean="0"/>
              <a:t>note-taking</a:t>
            </a:r>
            <a:endParaRPr lang="en-GB" b="1" dirty="0"/>
          </a:p>
          <a:p>
            <a:pPr lvl="0" hangingPunct="0"/>
            <a:r>
              <a:rPr lang="en-GB" dirty="0"/>
              <a:t>Improving reading fluency and </a:t>
            </a:r>
            <a:r>
              <a:rPr lang="en-GB" dirty="0" smtClean="0"/>
              <a:t>speed</a:t>
            </a:r>
          </a:p>
          <a:p>
            <a:pPr marL="0" lvl="0" indent="0" hangingPunct="0">
              <a:buNone/>
            </a:pPr>
            <a:endParaRPr lang="en-GB" dirty="0" smtClean="0"/>
          </a:p>
          <a:p>
            <a:pPr marL="0" lvl="0" indent="0" hangingPunct="0">
              <a:buNone/>
            </a:pPr>
            <a:r>
              <a:rPr lang="en-GB" dirty="0" smtClean="0"/>
              <a:t>OUTPUT, ACADEMIC WRITING </a:t>
            </a:r>
            <a:endParaRPr lang="en-GB" b="1" dirty="0"/>
          </a:p>
          <a:p>
            <a:pPr hangingPunct="0"/>
            <a:r>
              <a:rPr lang="en-GB" dirty="0" smtClean="0"/>
              <a:t>Producing </a:t>
            </a:r>
            <a:r>
              <a:rPr lang="en-GB" dirty="0"/>
              <a:t>summaries of extended </a:t>
            </a:r>
            <a:r>
              <a:rPr lang="en-GB" dirty="0" smtClean="0"/>
              <a:t>texts</a:t>
            </a:r>
            <a:endParaRPr lang="en-GB" b="1" dirty="0"/>
          </a:p>
          <a:p>
            <a:pPr lvl="0" hangingPunct="0"/>
            <a:r>
              <a:rPr lang="en-GB" dirty="0"/>
              <a:t>Examine paragraph structure and cohesion between </a:t>
            </a:r>
            <a:r>
              <a:rPr lang="en-GB" dirty="0" smtClean="0"/>
              <a:t>paragraphs</a:t>
            </a:r>
            <a:endParaRPr lang="en-GB" b="1" dirty="0"/>
          </a:p>
          <a:p>
            <a:pPr lvl="0" hangingPunct="0"/>
            <a:r>
              <a:rPr lang="en-GB" dirty="0"/>
              <a:t>P</a:t>
            </a:r>
            <a:r>
              <a:rPr lang="en-GB" dirty="0" smtClean="0"/>
              <a:t>roofreading </a:t>
            </a:r>
            <a:r>
              <a:rPr lang="en-GB" dirty="0"/>
              <a:t>and editing skills</a:t>
            </a:r>
            <a:endParaRPr lang="en-GB" b="1" dirty="0"/>
          </a:p>
          <a:p>
            <a:pPr marL="0" indent="0" hangingPunct="0">
              <a:buNone/>
            </a:pPr>
            <a:r>
              <a:rPr lang="en-GB" dirty="0"/>
              <a:t> </a:t>
            </a:r>
            <a:endParaRPr lang="en-GB" b="1" dirty="0"/>
          </a:p>
          <a:p>
            <a:pPr marL="0" indent="0" hangingPunct="0">
              <a:buNone/>
            </a:pPr>
            <a:r>
              <a:rPr lang="en-GB" b="1" dirty="0"/>
              <a:t> </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24128" y="3789040"/>
            <a:ext cx="3315922" cy="1865759"/>
          </a:xfrm>
          <a:prstGeom prst="rect">
            <a:avLst/>
          </a:prstGeom>
        </p:spPr>
      </p:pic>
    </p:spTree>
    <p:extLst>
      <p:ext uri="{BB962C8B-B14F-4D97-AF65-F5344CB8AC3E}">
        <p14:creationId xmlns:p14="http://schemas.microsoft.com/office/powerpoint/2010/main" val="27407498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9936A-6A57-464A-ABA1-651793B9E3B0}"/>
              </a:ext>
            </a:extLst>
          </p:cNvPr>
          <p:cNvSpPr>
            <a:spLocks noGrp="1"/>
          </p:cNvSpPr>
          <p:nvPr>
            <p:ph type="title"/>
          </p:nvPr>
        </p:nvSpPr>
        <p:spPr/>
        <p:txBody>
          <a:bodyPr/>
          <a:lstStyle/>
          <a:p>
            <a:r>
              <a:rPr lang="en-GB" dirty="0" smtClean="0"/>
              <a:t>Over to you!</a:t>
            </a:r>
            <a:endParaRPr lang="en-GB" dirty="0"/>
          </a:p>
        </p:txBody>
      </p:sp>
      <p:sp>
        <p:nvSpPr>
          <p:cNvPr id="3" name="Content Placeholder 2">
            <a:extLst>
              <a:ext uri="{FF2B5EF4-FFF2-40B4-BE49-F238E27FC236}">
                <a16:creationId xmlns:a16="http://schemas.microsoft.com/office/drawing/2014/main" id="{EC622A4C-6E9D-6A49-88EA-C70567AAC3D9}"/>
              </a:ext>
            </a:extLst>
          </p:cNvPr>
          <p:cNvSpPr>
            <a:spLocks noGrp="1"/>
          </p:cNvSpPr>
          <p:nvPr>
            <p:ph idx="1"/>
          </p:nvPr>
        </p:nvSpPr>
        <p:spPr/>
        <p:txBody>
          <a:bodyPr/>
          <a:lstStyle/>
          <a:p>
            <a:pPr marL="0" indent="0">
              <a:buNone/>
            </a:pPr>
            <a:endParaRPr lang="en-GB" dirty="0"/>
          </a:p>
          <a:p>
            <a:pPr marL="0" indent="0" algn="ctr">
              <a:buNone/>
            </a:pPr>
            <a:r>
              <a:rPr lang="en-GB" dirty="0"/>
              <a:t>Brainstorm topics </a:t>
            </a:r>
            <a:r>
              <a:rPr lang="en-GB" dirty="0" smtClean="0"/>
              <a:t>you would like to learn about!</a:t>
            </a:r>
            <a:endParaRPr lang="en-GB" dirty="0"/>
          </a:p>
        </p:txBody>
      </p:sp>
      <p:pic>
        <p:nvPicPr>
          <p:cNvPr id="7" name="Picture 6" descr="Five Ways NOT to Brainstorm - Spark Consult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36096" y="2780928"/>
            <a:ext cx="2708920" cy="2708920"/>
          </a:xfrm>
          <a:prstGeom prst="rect">
            <a:avLst/>
          </a:prstGeom>
        </p:spPr>
      </p:pic>
    </p:spTree>
    <p:extLst>
      <p:ext uri="{BB962C8B-B14F-4D97-AF65-F5344CB8AC3E}">
        <p14:creationId xmlns:p14="http://schemas.microsoft.com/office/powerpoint/2010/main" val="17992337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 Management</a:t>
            </a:r>
            <a:endParaRPr lang="en-GB" dirty="0"/>
          </a:p>
        </p:txBody>
      </p:sp>
      <p:sp>
        <p:nvSpPr>
          <p:cNvPr id="3" name="Content Placeholder 2"/>
          <p:cNvSpPr>
            <a:spLocks noGrp="1"/>
          </p:cNvSpPr>
          <p:nvPr>
            <p:ph idx="1"/>
          </p:nvPr>
        </p:nvSpPr>
        <p:spPr/>
        <p:txBody>
          <a:bodyPr/>
          <a:lstStyle/>
          <a:p>
            <a:pPr marL="0" indent="0">
              <a:buNone/>
            </a:pPr>
            <a:r>
              <a:rPr lang="en-GB" dirty="0" smtClean="0"/>
              <a:t>Two aspects to time management</a:t>
            </a:r>
          </a:p>
          <a:p>
            <a:pPr marL="514350" indent="-514350">
              <a:buFont typeface="+mj-lt"/>
              <a:buAutoNum type="arabicPeriod"/>
            </a:pPr>
            <a:r>
              <a:rPr lang="en-GB" dirty="0" smtClean="0"/>
              <a:t>Physical (creating time, making time)</a:t>
            </a:r>
          </a:p>
          <a:p>
            <a:pPr marL="514350" indent="-514350">
              <a:buFont typeface="+mj-lt"/>
              <a:buAutoNum type="arabicPeriod"/>
            </a:pPr>
            <a:r>
              <a:rPr lang="en-GB" dirty="0" smtClean="0"/>
              <a:t>Psychological (motivation, strategies for using our time efficiently)</a:t>
            </a:r>
            <a:endParaRPr lang="en-GB" dirty="0"/>
          </a:p>
        </p:txBody>
      </p:sp>
    </p:spTree>
    <p:extLst>
      <p:ext uri="{BB962C8B-B14F-4D97-AF65-F5344CB8AC3E}">
        <p14:creationId xmlns:p14="http://schemas.microsoft.com/office/powerpoint/2010/main" val="10164600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Managing your time physically</a:t>
            </a:r>
            <a:endParaRPr lang="en-GB" dirty="0"/>
          </a:p>
        </p:txBody>
      </p:sp>
      <p:sp>
        <p:nvSpPr>
          <p:cNvPr id="3" name="Content Placeholder 2"/>
          <p:cNvSpPr>
            <a:spLocks noGrp="1"/>
          </p:cNvSpPr>
          <p:nvPr>
            <p:ph idx="1"/>
          </p:nvPr>
        </p:nvSpPr>
        <p:spPr/>
        <p:txBody>
          <a:bodyPr>
            <a:normAutofit/>
          </a:bodyPr>
          <a:lstStyle/>
          <a:p>
            <a:pPr lvl="0" eaLnBrk="0" fontAlgn="base" hangingPunct="0">
              <a:spcAft>
                <a:spcPct val="0"/>
              </a:spcAft>
              <a:buFontTx/>
              <a:buChar char="•"/>
            </a:pPr>
            <a:r>
              <a:rPr lang="en-GB" altLang="cy-GB" kern="0" dirty="0">
                <a:latin typeface="Lucida Sans" pitchFamily="34" charset="0"/>
                <a:ea typeface="ＭＳ Ｐゴシック" charset="-128"/>
              </a:rPr>
              <a:t>Be realistic!</a:t>
            </a:r>
          </a:p>
          <a:p>
            <a:pPr lvl="0" eaLnBrk="0" fontAlgn="base" hangingPunct="0">
              <a:spcAft>
                <a:spcPct val="0"/>
              </a:spcAft>
              <a:buFontTx/>
              <a:buChar char="•"/>
            </a:pPr>
            <a:r>
              <a:rPr lang="en-GB" altLang="cy-GB" kern="0" dirty="0">
                <a:latin typeface="Lucida Sans" pitchFamily="34" charset="0"/>
                <a:ea typeface="ＭＳ Ｐゴシック" charset="-128"/>
              </a:rPr>
              <a:t>Work independently</a:t>
            </a:r>
          </a:p>
          <a:p>
            <a:pPr lvl="0" eaLnBrk="0" fontAlgn="base" hangingPunct="0">
              <a:spcAft>
                <a:spcPct val="0"/>
              </a:spcAft>
              <a:buFontTx/>
              <a:buChar char="•"/>
            </a:pPr>
            <a:r>
              <a:rPr lang="en-GB" altLang="cy-GB" kern="0" dirty="0">
                <a:latin typeface="Lucida Sans" pitchFamily="34" charset="0"/>
                <a:ea typeface="ＭＳ Ｐゴシック" charset="-128"/>
              </a:rPr>
              <a:t>Keep a diary</a:t>
            </a:r>
          </a:p>
          <a:p>
            <a:pPr lvl="0" eaLnBrk="0" fontAlgn="base" hangingPunct="0">
              <a:spcAft>
                <a:spcPct val="0"/>
              </a:spcAft>
              <a:buFontTx/>
              <a:buChar char="•"/>
            </a:pPr>
            <a:r>
              <a:rPr lang="en-GB" altLang="cy-GB" kern="0" dirty="0" smtClean="0">
                <a:latin typeface="Lucida Sans" pitchFamily="34" charset="0"/>
                <a:ea typeface="ＭＳ Ｐゴシック" charset="-128"/>
              </a:rPr>
              <a:t>Be aware of deadlines</a:t>
            </a:r>
            <a:endParaRPr lang="en-GB" altLang="cy-GB" kern="0" dirty="0">
              <a:latin typeface="Lucida Sans" pitchFamily="34" charset="0"/>
              <a:ea typeface="ＭＳ Ｐゴシック" charset="-128"/>
            </a:endParaRPr>
          </a:p>
          <a:p>
            <a:pPr lvl="0" eaLnBrk="0" fontAlgn="base" hangingPunct="0">
              <a:spcAft>
                <a:spcPct val="0"/>
              </a:spcAft>
              <a:buFontTx/>
              <a:buChar char="•"/>
            </a:pPr>
            <a:r>
              <a:rPr lang="en-GB" altLang="cy-GB" kern="0" dirty="0" smtClean="0">
                <a:latin typeface="Lucida Sans" pitchFamily="34" charset="0"/>
                <a:ea typeface="ＭＳ Ｐゴシック" charset="-128"/>
              </a:rPr>
              <a:t>Be organised</a:t>
            </a:r>
            <a:endParaRPr lang="en-GB" altLang="cy-GB" kern="0" dirty="0">
              <a:latin typeface="Lucida Sans" pitchFamily="34" charset="0"/>
              <a:ea typeface="ＭＳ Ｐゴシック" charset="-128"/>
            </a:endParaRPr>
          </a:p>
          <a:p>
            <a:pPr lvl="0" eaLnBrk="0" fontAlgn="base" hangingPunct="0">
              <a:spcAft>
                <a:spcPct val="0"/>
              </a:spcAft>
              <a:buFontTx/>
              <a:buChar char="•"/>
            </a:pPr>
            <a:r>
              <a:rPr lang="en-GB" altLang="cy-GB" kern="0" dirty="0">
                <a:latin typeface="Lucida Sans" pitchFamily="34" charset="0"/>
                <a:ea typeface="ＭＳ Ｐゴシック" charset="-128"/>
              </a:rPr>
              <a:t>Life </a:t>
            </a:r>
            <a:r>
              <a:rPr lang="en-GB" altLang="cy-GB" kern="0" dirty="0" smtClean="0">
                <a:latin typeface="Lucida Sans" pitchFamily="34" charset="0"/>
                <a:ea typeface="ＭＳ Ｐゴシック" charset="-128"/>
              </a:rPr>
              <a:t>balance, allow for breaks</a:t>
            </a:r>
            <a:endParaRPr lang="en-GB" altLang="cy-GB" kern="0" dirty="0">
              <a:latin typeface="Lucida Sans" pitchFamily="34" charset="0"/>
              <a:ea typeface="ＭＳ Ｐゴシック" charset="-128"/>
            </a:endParaRPr>
          </a:p>
          <a:p>
            <a:endParaRPr lang="en-GB" dirty="0"/>
          </a:p>
        </p:txBody>
      </p:sp>
    </p:spTree>
    <p:extLst>
      <p:ext uri="{BB962C8B-B14F-4D97-AF65-F5344CB8AC3E}">
        <p14:creationId xmlns:p14="http://schemas.microsoft.com/office/powerpoint/2010/main" val="4368925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10 steps to good </a:t>
            </a:r>
            <a:r>
              <a:rPr lang="en-GB" sz="3600" dirty="0"/>
              <a:t>t</a:t>
            </a:r>
            <a:r>
              <a:rPr lang="en-GB" sz="3600" dirty="0" smtClean="0"/>
              <a:t>ime management</a:t>
            </a:r>
            <a:endParaRPr lang="en-GB" sz="3600" dirty="0"/>
          </a:p>
        </p:txBody>
      </p:sp>
      <p:sp>
        <p:nvSpPr>
          <p:cNvPr id="3" name="Content Placeholder 2"/>
          <p:cNvSpPr>
            <a:spLocks noGrp="1"/>
          </p:cNvSpPr>
          <p:nvPr>
            <p:ph idx="1"/>
          </p:nvPr>
        </p:nvSpPr>
        <p:spPr>
          <a:xfrm>
            <a:off x="457200" y="1600201"/>
            <a:ext cx="8363272" cy="3917032"/>
          </a:xfrm>
        </p:spPr>
        <p:txBody>
          <a:bodyPr>
            <a:normAutofit fontScale="62500" lnSpcReduction="20000"/>
          </a:bodyPr>
          <a:lstStyle/>
          <a:p>
            <a:pPr marL="514350" lvl="0" indent="-514350" eaLnBrk="0" fontAlgn="base" hangingPunct="0">
              <a:spcAft>
                <a:spcPct val="0"/>
              </a:spcAft>
              <a:buFontTx/>
              <a:buAutoNum type="arabicPeriod"/>
            </a:pPr>
            <a:r>
              <a:rPr lang="en-GB" altLang="cy-GB" kern="0" dirty="0">
                <a:latin typeface="Arial"/>
                <a:ea typeface="ＭＳ Ｐゴシック" charset="-128"/>
              </a:rPr>
              <a:t>Be systematic in your time management</a:t>
            </a:r>
          </a:p>
          <a:p>
            <a:pPr marL="514350" lvl="0" indent="-514350" eaLnBrk="0" fontAlgn="base" hangingPunct="0">
              <a:spcAft>
                <a:spcPct val="0"/>
              </a:spcAft>
              <a:buFontTx/>
              <a:buAutoNum type="arabicPeriod"/>
            </a:pPr>
            <a:r>
              <a:rPr lang="en-GB" altLang="cy-GB" kern="0" dirty="0">
                <a:latin typeface="Arial"/>
                <a:ea typeface="ＭＳ Ｐゴシック" charset="-128"/>
              </a:rPr>
              <a:t>Find out your time requirements</a:t>
            </a:r>
          </a:p>
          <a:p>
            <a:pPr marL="514350" lvl="0" indent="-514350" eaLnBrk="0" fontAlgn="base" hangingPunct="0">
              <a:spcAft>
                <a:spcPct val="0"/>
              </a:spcAft>
              <a:buFontTx/>
              <a:buAutoNum type="arabicPeriod"/>
            </a:pPr>
            <a:r>
              <a:rPr lang="en-GB" altLang="cy-GB" kern="0" dirty="0">
                <a:latin typeface="Arial"/>
                <a:ea typeface="ＭＳ Ｐゴシック" charset="-128"/>
              </a:rPr>
              <a:t>Clarify how to use your time currently</a:t>
            </a:r>
          </a:p>
          <a:p>
            <a:pPr marL="514350" lvl="0" indent="-514350" eaLnBrk="0" fontAlgn="base" hangingPunct="0">
              <a:spcAft>
                <a:spcPct val="0"/>
              </a:spcAft>
              <a:buFontTx/>
              <a:buAutoNum type="arabicPeriod"/>
            </a:pPr>
            <a:r>
              <a:rPr lang="en-GB" altLang="cy-GB" kern="0" dirty="0">
                <a:latin typeface="Arial"/>
                <a:ea typeface="ＭＳ Ｐゴシック" charset="-128"/>
              </a:rPr>
              <a:t>Decide how you want to spend your time</a:t>
            </a:r>
          </a:p>
          <a:p>
            <a:pPr marL="514350" lvl="0" indent="-514350" eaLnBrk="0" fontAlgn="base" hangingPunct="0">
              <a:spcAft>
                <a:spcPct val="0"/>
              </a:spcAft>
              <a:buFontTx/>
              <a:buAutoNum type="arabicPeriod"/>
            </a:pPr>
            <a:r>
              <a:rPr lang="en-GB" altLang="cy-GB" kern="0" dirty="0">
                <a:latin typeface="Arial"/>
                <a:ea typeface="ＭＳ Ｐゴシック" charset="-128"/>
              </a:rPr>
              <a:t>Prioritise what is most important</a:t>
            </a:r>
          </a:p>
          <a:p>
            <a:pPr marL="514350" lvl="0" indent="-514350" eaLnBrk="0" fontAlgn="base" hangingPunct="0">
              <a:spcAft>
                <a:spcPct val="0"/>
              </a:spcAft>
              <a:buFontTx/>
              <a:buAutoNum type="arabicPeriod"/>
            </a:pPr>
            <a:r>
              <a:rPr lang="en-GB" altLang="cy-GB" kern="0" dirty="0">
                <a:latin typeface="Arial"/>
                <a:ea typeface="ＭＳ Ｐゴシック" charset="-128"/>
              </a:rPr>
              <a:t>Plan what you will do when</a:t>
            </a:r>
          </a:p>
          <a:p>
            <a:pPr marL="514350" lvl="0" indent="-514350" eaLnBrk="0" fontAlgn="base" hangingPunct="0">
              <a:spcAft>
                <a:spcPct val="0"/>
              </a:spcAft>
              <a:buFontTx/>
              <a:buAutoNum type="arabicPeriod"/>
            </a:pPr>
            <a:r>
              <a:rPr lang="en-GB" altLang="cy-GB" kern="0" dirty="0">
                <a:latin typeface="Arial"/>
                <a:ea typeface="ＭＳ Ｐゴシック" charset="-128"/>
              </a:rPr>
              <a:t>Do it, keeping to your plan</a:t>
            </a:r>
          </a:p>
          <a:p>
            <a:pPr marL="514350" lvl="0" indent="-514350" eaLnBrk="0" fontAlgn="base" hangingPunct="0">
              <a:spcAft>
                <a:spcPct val="0"/>
              </a:spcAft>
              <a:buFontTx/>
              <a:buAutoNum type="arabicPeriod"/>
            </a:pPr>
            <a:r>
              <a:rPr lang="en-GB" altLang="cy-GB" i="1" kern="0" dirty="0">
                <a:latin typeface="Arial"/>
                <a:ea typeface="ＭＳ Ｐゴシック" charset="-128"/>
              </a:rPr>
              <a:t>Apply time management techniques</a:t>
            </a:r>
          </a:p>
          <a:p>
            <a:pPr marL="514350" lvl="0" indent="-514350" eaLnBrk="0" fontAlgn="base" hangingPunct="0">
              <a:spcAft>
                <a:spcPct val="0"/>
              </a:spcAft>
              <a:buFontTx/>
              <a:buAutoNum type="arabicPeriod"/>
            </a:pPr>
            <a:r>
              <a:rPr lang="en-GB" altLang="cy-GB" i="1" kern="0" dirty="0">
                <a:latin typeface="Arial"/>
                <a:ea typeface="ＭＳ Ｐゴシック" charset="-128"/>
              </a:rPr>
              <a:t>Manage distractions and procrastination</a:t>
            </a:r>
          </a:p>
          <a:p>
            <a:pPr marL="514350" lvl="0" indent="-514350" eaLnBrk="0" fontAlgn="base" hangingPunct="0">
              <a:spcAft>
                <a:spcPct val="0"/>
              </a:spcAft>
              <a:buFontTx/>
              <a:buAutoNum type="arabicPeriod"/>
            </a:pPr>
            <a:r>
              <a:rPr lang="en-GB" altLang="cy-GB" kern="0" dirty="0">
                <a:latin typeface="Arial"/>
                <a:ea typeface="ＭＳ Ｐゴシック" charset="-128"/>
              </a:rPr>
              <a:t>Monitor, keep checking it is all </a:t>
            </a:r>
            <a:r>
              <a:rPr lang="en-GB" altLang="cy-GB" kern="0" dirty="0" smtClean="0">
                <a:latin typeface="Arial"/>
                <a:ea typeface="ＭＳ Ｐゴシック" charset="-128"/>
              </a:rPr>
              <a:t>working (Cottrell, 2013,p. 135)</a:t>
            </a:r>
          </a:p>
          <a:p>
            <a:pPr marL="0" lvl="0" indent="0" eaLnBrk="0" fontAlgn="base" hangingPunct="0">
              <a:spcAft>
                <a:spcPct val="0"/>
              </a:spcAft>
              <a:buNone/>
            </a:pPr>
            <a:endParaRPr lang="en-GB" altLang="cy-GB" kern="0" dirty="0" smtClean="0">
              <a:latin typeface="Arial"/>
              <a:ea typeface="ＭＳ Ｐゴシック" charset="-128"/>
            </a:endParaRPr>
          </a:p>
          <a:p>
            <a:pPr marL="0" lvl="0" indent="0" eaLnBrk="0" fontAlgn="base" hangingPunct="0">
              <a:spcAft>
                <a:spcPct val="0"/>
              </a:spcAft>
              <a:buNone/>
            </a:pPr>
            <a:r>
              <a:rPr lang="en-GB" altLang="cy-GB" sz="2900" i="1" kern="0" dirty="0" smtClean="0">
                <a:latin typeface="Arial"/>
                <a:ea typeface="ＭＳ Ｐゴシック" charset="-128"/>
              </a:rPr>
              <a:t>Number 8 and 9 are psychological.</a:t>
            </a:r>
            <a:endParaRPr lang="en-GB" altLang="cy-GB" sz="2900" i="1" kern="0" dirty="0">
              <a:latin typeface="Arial"/>
              <a:ea typeface="ＭＳ Ｐゴシック" charset="-128"/>
            </a:endParaRPr>
          </a:p>
          <a:p>
            <a:endParaRPr lang="en-GB" dirty="0"/>
          </a:p>
        </p:txBody>
      </p:sp>
    </p:spTree>
    <p:extLst>
      <p:ext uri="{BB962C8B-B14F-4D97-AF65-F5344CB8AC3E}">
        <p14:creationId xmlns:p14="http://schemas.microsoft.com/office/powerpoint/2010/main" val="15857599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10 steps to good time management</a:t>
            </a:r>
            <a:endParaRPr lang="en-GB" dirty="0"/>
          </a:p>
        </p:txBody>
      </p:sp>
      <p:sp>
        <p:nvSpPr>
          <p:cNvPr id="3" name="Content Placeholder 2"/>
          <p:cNvSpPr>
            <a:spLocks noGrp="1"/>
          </p:cNvSpPr>
          <p:nvPr>
            <p:ph sz="half" idx="1"/>
          </p:nvPr>
        </p:nvSpPr>
        <p:spPr>
          <a:xfrm>
            <a:off x="457200" y="1600201"/>
            <a:ext cx="3034680" cy="3989040"/>
          </a:xfrm>
        </p:spPr>
        <p:txBody>
          <a:bodyPr>
            <a:normAutofit/>
          </a:bodyPr>
          <a:lstStyle/>
          <a:p>
            <a:pPr marL="514350" lvl="0" indent="-514350" eaLnBrk="0" fontAlgn="base" hangingPunct="0">
              <a:spcAft>
                <a:spcPct val="0"/>
              </a:spcAft>
              <a:buFontTx/>
              <a:buAutoNum type="arabicPeriod"/>
            </a:pPr>
            <a:r>
              <a:rPr lang="en-GB" altLang="cy-GB" sz="1900" kern="0" dirty="0">
                <a:latin typeface="Arial"/>
                <a:ea typeface="ＭＳ Ｐゴシック" charset="-128"/>
              </a:rPr>
              <a:t>Be systematic in your time management</a:t>
            </a:r>
          </a:p>
          <a:p>
            <a:pPr marL="514350" lvl="0" indent="-514350" eaLnBrk="0" fontAlgn="base" hangingPunct="0">
              <a:spcAft>
                <a:spcPct val="0"/>
              </a:spcAft>
              <a:buFontTx/>
              <a:buAutoNum type="arabicPeriod"/>
            </a:pPr>
            <a:r>
              <a:rPr lang="en-GB" altLang="cy-GB" sz="1900" kern="0" dirty="0">
                <a:latin typeface="Arial"/>
                <a:ea typeface="ＭＳ Ｐゴシック" charset="-128"/>
              </a:rPr>
              <a:t>Find out your time requirements</a:t>
            </a:r>
          </a:p>
          <a:p>
            <a:pPr marL="514350" lvl="0" indent="-514350" eaLnBrk="0" fontAlgn="base" hangingPunct="0">
              <a:spcAft>
                <a:spcPct val="0"/>
              </a:spcAft>
              <a:buFontTx/>
              <a:buAutoNum type="arabicPeriod"/>
            </a:pPr>
            <a:r>
              <a:rPr lang="en-GB" altLang="cy-GB" sz="1900" kern="0" dirty="0">
                <a:latin typeface="Arial"/>
                <a:ea typeface="ＭＳ Ｐゴシック" charset="-128"/>
              </a:rPr>
              <a:t>Clarify how to use your time currently</a:t>
            </a:r>
          </a:p>
          <a:p>
            <a:pPr marL="514350" lvl="0" indent="-514350" eaLnBrk="0" fontAlgn="base" hangingPunct="0">
              <a:spcAft>
                <a:spcPct val="0"/>
              </a:spcAft>
              <a:buFontTx/>
              <a:buAutoNum type="arabicPeriod"/>
            </a:pPr>
            <a:r>
              <a:rPr lang="en-GB" altLang="cy-GB" sz="1900" kern="0" dirty="0">
                <a:latin typeface="Arial"/>
                <a:ea typeface="ＭＳ Ｐゴシック" charset="-128"/>
              </a:rPr>
              <a:t>Decide how you want to spend your </a:t>
            </a:r>
            <a:r>
              <a:rPr lang="en-GB" altLang="cy-GB" sz="1900" kern="0" dirty="0" smtClean="0">
                <a:latin typeface="Arial"/>
                <a:ea typeface="ＭＳ Ｐゴシック" charset="-128"/>
              </a:rPr>
              <a:t>time</a:t>
            </a:r>
          </a:p>
          <a:p>
            <a:pPr marL="514350" indent="-514350" eaLnBrk="0" fontAlgn="base" hangingPunct="0">
              <a:spcAft>
                <a:spcPct val="0"/>
              </a:spcAft>
              <a:buFontTx/>
              <a:buAutoNum type="arabicPeriod"/>
            </a:pPr>
            <a:r>
              <a:rPr lang="en-GB" altLang="cy-GB" sz="1900" kern="0" dirty="0">
                <a:latin typeface="Arial"/>
                <a:ea typeface="ＭＳ Ｐゴシック" charset="-128"/>
              </a:rPr>
              <a:t>Plan what you will do when</a:t>
            </a:r>
          </a:p>
          <a:p>
            <a:pPr marL="0" lvl="0" indent="0" eaLnBrk="0" fontAlgn="base" hangingPunct="0">
              <a:spcAft>
                <a:spcPct val="0"/>
              </a:spcAft>
              <a:buNone/>
            </a:pPr>
            <a:endParaRPr lang="en-GB" altLang="cy-GB" kern="0" dirty="0">
              <a:latin typeface="Arial"/>
              <a:ea typeface="ＭＳ Ｐゴシック" charset="-128"/>
            </a:endParaRPr>
          </a:p>
          <a:p>
            <a:endParaRPr lang="en-GB" dirty="0"/>
          </a:p>
        </p:txBody>
      </p:sp>
      <p:sp>
        <p:nvSpPr>
          <p:cNvPr id="6" name="Content Placeholder 5"/>
          <p:cNvSpPr>
            <a:spLocks noGrp="1"/>
          </p:cNvSpPr>
          <p:nvPr>
            <p:ph sz="half" idx="2"/>
          </p:nvPr>
        </p:nvSpPr>
        <p:spPr/>
        <p:txBody>
          <a:bodyPr/>
          <a:lstStyle/>
          <a:p>
            <a:endParaRPr lang="en-GB"/>
          </a:p>
        </p:txBody>
      </p:sp>
    </p:spTree>
    <p:extLst>
      <p:ext uri="{BB962C8B-B14F-4D97-AF65-F5344CB8AC3E}">
        <p14:creationId xmlns:p14="http://schemas.microsoft.com/office/powerpoint/2010/main" val="38616150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Your schedule…..</a:t>
            </a:r>
            <a:endParaRPr lang="en-GB" dirty="0"/>
          </a:p>
        </p:txBody>
      </p:sp>
      <p:sp>
        <p:nvSpPr>
          <p:cNvPr id="6" name="Content Placeholder 5"/>
          <p:cNvSpPr>
            <a:spLocks noGrp="1"/>
          </p:cNvSpPr>
          <p:nvPr>
            <p:ph idx="1"/>
          </p:nvPr>
        </p:nvSpPr>
        <p:spPr/>
        <p:txBody>
          <a:bodyPr>
            <a:normAutofit fontScale="62500" lnSpcReduction="20000"/>
          </a:bodyPr>
          <a:lstStyle/>
          <a:p>
            <a:r>
              <a:rPr lang="en-GB" dirty="0"/>
              <a:t>It is important, when planning, to realise that study does not take place in a vacuum but needs to be organised around your other fixed commitments, like work and/or family.  This may involve looking at regular activities that could be moved, done less frequently, delegated or deferred whilst you study.</a:t>
            </a:r>
          </a:p>
          <a:p>
            <a:pPr marL="0" indent="0">
              <a:buNone/>
            </a:pPr>
            <a:r>
              <a:rPr lang="en-GB" dirty="0"/>
              <a:t> </a:t>
            </a:r>
          </a:p>
          <a:p>
            <a:r>
              <a:rPr lang="en-GB" dirty="0"/>
              <a:t>It is important to schedule ‘free-time’ into your timetable.  Such time can be used for relaxation, and social activities, things that help you achieve a balance.  Having ‘free-time’ slots also means that there will be an element of flexibility built into your timetable.  If a task needs extra time or there are some unexpected developments you have a built in a way of coping.</a:t>
            </a:r>
          </a:p>
          <a:p>
            <a:pPr marL="0" indent="0">
              <a:buNone/>
            </a:pPr>
            <a:r>
              <a:rPr lang="en-GB" dirty="0" smtClean="0"/>
              <a:t>                                                                            (Skills You Need, 2020)</a:t>
            </a:r>
            <a:endParaRPr lang="en-GB" dirty="0"/>
          </a:p>
        </p:txBody>
      </p:sp>
    </p:spTree>
    <p:extLst>
      <p:ext uri="{BB962C8B-B14F-4D97-AF65-F5344CB8AC3E}">
        <p14:creationId xmlns:p14="http://schemas.microsoft.com/office/powerpoint/2010/main" val="21710746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r>
              <a:rPr lang="en-GB" dirty="0" smtClean="0"/>
              <a:t>Using your preferred calendar, draw up a schedule to allow for the completion of this module.</a:t>
            </a:r>
          </a:p>
          <a:p>
            <a:r>
              <a:rPr lang="en-GB" dirty="0" smtClean="0"/>
              <a:t>How much time should you allow?</a:t>
            </a:r>
          </a:p>
          <a:p>
            <a:r>
              <a:rPr lang="en-GB" dirty="0" smtClean="0"/>
              <a:t>Check the Module Handbook!</a:t>
            </a:r>
          </a:p>
          <a:p>
            <a:endParaRPr lang="en-GB" dirty="0"/>
          </a:p>
        </p:txBody>
      </p:sp>
    </p:spTree>
    <p:extLst>
      <p:ext uri="{BB962C8B-B14F-4D97-AF65-F5344CB8AC3E}">
        <p14:creationId xmlns:p14="http://schemas.microsoft.com/office/powerpoint/2010/main" val="4498178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r>
              <a:rPr lang="en-GB" dirty="0" smtClean="0"/>
              <a:t>According to the Module Handbook you should allow 40 hours of lecture time and 60 hours of independent study.</a:t>
            </a:r>
            <a:endParaRPr lang="en-GB" dirty="0"/>
          </a:p>
        </p:txBody>
      </p:sp>
    </p:spTree>
    <p:extLst>
      <p:ext uri="{BB962C8B-B14F-4D97-AF65-F5344CB8AC3E}">
        <p14:creationId xmlns:p14="http://schemas.microsoft.com/office/powerpoint/2010/main" val="1953301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Schedule</a:t>
            </a:r>
            <a:endParaRPr lang="en-GB" dirty="0"/>
          </a:p>
        </p:txBody>
      </p:sp>
      <p:pic>
        <p:nvPicPr>
          <p:cNvPr id="4"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1306436" y="1600200"/>
            <a:ext cx="6531128"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23692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descr="Free stock photo of break time"/>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46895" y="274638"/>
            <a:ext cx="7647864" cy="5098577"/>
          </a:xfrm>
        </p:spPr>
      </p:pic>
    </p:spTree>
    <p:extLst>
      <p:ext uri="{BB962C8B-B14F-4D97-AF65-F5344CB8AC3E}">
        <p14:creationId xmlns:p14="http://schemas.microsoft.com/office/powerpoint/2010/main" val="225330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turn! 15 </a:t>
            </a:r>
            <a:r>
              <a:rPr lang="en-GB" dirty="0" err="1" smtClean="0"/>
              <a:t>mins</a:t>
            </a:r>
            <a:endParaRPr lang="en-GB" dirty="0"/>
          </a:p>
        </p:txBody>
      </p:sp>
      <p:sp>
        <p:nvSpPr>
          <p:cNvPr id="3" name="Content Placeholder 2"/>
          <p:cNvSpPr>
            <a:spLocks noGrp="1"/>
          </p:cNvSpPr>
          <p:nvPr>
            <p:ph idx="1"/>
          </p:nvPr>
        </p:nvSpPr>
        <p:spPr>
          <a:xfrm>
            <a:off x="457200" y="1600201"/>
            <a:ext cx="3394720" cy="3917032"/>
          </a:xfrm>
        </p:spPr>
        <p:txBody>
          <a:bodyPr>
            <a:normAutofit fontScale="85000" lnSpcReduction="10000"/>
          </a:bodyPr>
          <a:lstStyle/>
          <a:p>
            <a:r>
              <a:rPr lang="en-GB" dirty="0" smtClean="0"/>
              <a:t>Use an app, or Microsoft Outlook and draw up your schedule, showing everything you do, the lectures and your independent study time.</a:t>
            </a:r>
            <a:endParaRPr lang="en-GB" dirty="0"/>
          </a:p>
        </p:txBody>
      </p:sp>
      <p:pic>
        <p:nvPicPr>
          <p:cNvPr id="4" name="Picture 3" descr="Would you know a Weekly Calendar template (53 weeks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23928" y="1484784"/>
            <a:ext cx="5245406" cy="3888432"/>
          </a:xfrm>
          <a:prstGeom prst="rect">
            <a:avLst/>
          </a:prstGeom>
        </p:spPr>
      </p:pic>
    </p:spTree>
    <p:extLst>
      <p:ext uri="{BB962C8B-B14F-4D97-AF65-F5344CB8AC3E}">
        <p14:creationId xmlns:p14="http://schemas.microsoft.com/office/powerpoint/2010/main" val="32323305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did you do?</a:t>
            </a:r>
            <a:endParaRPr lang="en-GB" dirty="0"/>
          </a:p>
        </p:txBody>
      </p:sp>
      <p:sp>
        <p:nvSpPr>
          <p:cNvPr id="3" name="Content Placeholder 2"/>
          <p:cNvSpPr>
            <a:spLocks noGrp="1"/>
          </p:cNvSpPr>
          <p:nvPr>
            <p:ph idx="1"/>
          </p:nvPr>
        </p:nvSpPr>
        <p:spPr/>
        <p:txBody>
          <a:bodyPr/>
          <a:lstStyle/>
          <a:p>
            <a:pPr marL="0" indent="0">
              <a:buNone/>
            </a:pPr>
            <a:r>
              <a:rPr lang="en-GB" dirty="0" smtClean="0"/>
              <a:t>You should have scheduled </a:t>
            </a:r>
          </a:p>
          <a:p>
            <a:r>
              <a:rPr lang="en-GB" dirty="0" smtClean="0"/>
              <a:t>3 hours lecturing time per week for 12 weeks</a:t>
            </a:r>
          </a:p>
          <a:p>
            <a:r>
              <a:rPr lang="en-GB" dirty="0" smtClean="0"/>
              <a:t>And around 5 hours of independent study time for 12 weeks</a:t>
            </a:r>
          </a:p>
          <a:p>
            <a:endParaRPr lang="en-GB" dirty="0"/>
          </a:p>
        </p:txBody>
      </p:sp>
    </p:spTree>
    <p:extLst>
      <p:ext uri="{BB962C8B-B14F-4D97-AF65-F5344CB8AC3E}">
        <p14:creationId xmlns:p14="http://schemas.microsoft.com/office/powerpoint/2010/main" val="5753462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908720"/>
            <a:ext cx="8640960" cy="508918"/>
          </a:xfrm>
        </p:spPr>
        <p:txBody>
          <a:bodyPr>
            <a:normAutofit fontScale="90000"/>
          </a:bodyPr>
          <a:lstStyle/>
          <a:p>
            <a:r>
              <a:rPr lang="en-GB" sz="2700" dirty="0" smtClean="0"/>
              <a:t>Focus: </a:t>
            </a:r>
            <a:r>
              <a:rPr lang="en-GB" sz="2700" dirty="0"/>
              <a:t>How will you use the 5 hours per week study time?</a:t>
            </a:r>
            <a:br>
              <a:rPr lang="en-GB" sz="2700" dirty="0"/>
            </a:br>
            <a:r>
              <a:rPr lang="en-GB" dirty="0" smtClean="0"/>
              <a:t> </a:t>
            </a:r>
            <a:endParaRPr lang="en-GB" dirty="0"/>
          </a:p>
        </p:txBody>
      </p:sp>
      <p:pic>
        <p:nvPicPr>
          <p:cNvPr id="4" name="Content Placeholder 3" descr="Magnifying glass 1/5 | Flickr - Photo Sharing!"/>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2080419"/>
            <a:ext cx="4038600" cy="3028950"/>
          </a:xfrm>
        </p:spPr>
      </p:pic>
      <p:sp>
        <p:nvSpPr>
          <p:cNvPr id="5" name="Content Placeholder 4"/>
          <p:cNvSpPr>
            <a:spLocks noGrp="1"/>
          </p:cNvSpPr>
          <p:nvPr>
            <p:ph sz="half" idx="2"/>
          </p:nvPr>
        </p:nvSpPr>
        <p:spPr/>
        <p:txBody>
          <a:bodyPr>
            <a:normAutofit/>
          </a:bodyPr>
          <a:lstStyle/>
          <a:p>
            <a:r>
              <a:rPr lang="en-GB" sz="2400" dirty="0" smtClean="0"/>
              <a:t>You need to split it between consolidating lecture content and tasks as well as preparing your portfolio.</a:t>
            </a:r>
            <a:endParaRPr lang="en-GB" sz="2400" dirty="0"/>
          </a:p>
        </p:txBody>
      </p:sp>
    </p:spTree>
    <p:extLst>
      <p:ext uri="{BB962C8B-B14F-4D97-AF65-F5344CB8AC3E}">
        <p14:creationId xmlns:p14="http://schemas.microsoft.com/office/powerpoint/2010/main" val="3864692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4704"/>
            <a:ext cx="8229600" cy="652934"/>
          </a:xfrm>
        </p:spPr>
        <p:txBody>
          <a:bodyPr>
            <a:normAutofit fontScale="90000"/>
          </a:bodyPr>
          <a:lstStyle/>
          <a:p>
            <a:pPr marL="514350" lvl="0" indent="-514350" algn="l" eaLnBrk="0" fontAlgn="base" hangingPunct="0">
              <a:spcAft>
                <a:spcPct val="0"/>
              </a:spcAft>
            </a:pPr>
            <a:r>
              <a:rPr lang="en-GB" altLang="cy-GB" sz="3100" kern="0" dirty="0" smtClean="0">
                <a:latin typeface="Arial"/>
                <a:ea typeface="ＭＳ Ｐゴシック" charset="-128"/>
              </a:rPr>
              <a:t>     5. Prioritise </a:t>
            </a:r>
            <a:r>
              <a:rPr lang="en-GB" altLang="cy-GB" sz="3100" kern="0" dirty="0">
                <a:latin typeface="Arial"/>
                <a:ea typeface="ＭＳ Ｐゴシック" charset="-128"/>
              </a:rPr>
              <a:t>what is most </a:t>
            </a:r>
            <a:r>
              <a:rPr lang="en-GB" altLang="cy-GB" sz="3100" kern="0" dirty="0" smtClean="0">
                <a:latin typeface="Arial"/>
                <a:ea typeface="ＭＳ Ｐゴシック" charset="-128"/>
              </a:rPr>
              <a:t>important</a:t>
            </a:r>
            <a:br>
              <a:rPr lang="en-GB" altLang="cy-GB" sz="3100" kern="0" dirty="0" smtClean="0">
                <a:latin typeface="Arial"/>
                <a:ea typeface="ＭＳ Ｐゴシック" charset="-128"/>
              </a:rPr>
            </a:br>
            <a:r>
              <a:rPr lang="en-GB" altLang="cy-GB" sz="3100" kern="0" dirty="0" smtClean="0">
                <a:latin typeface="Arial"/>
                <a:ea typeface="ＭＳ Ｐゴシック" charset="-128"/>
              </a:rPr>
              <a:t>6. Plan </a:t>
            </a:r>
            <a:r>
              <a:rPr lang="en-GB" altLang="cy-GB" sz="3100" kern="0" dirty="0">
                <a:latin typeface="Arial"/>
                <a:ea typeface="ＭＳ Ｐゴシック" charset="-128"/>
              </a:rPr>
              <a:t>what you will do when</a:t>
            </a:r>
            <a:r>
              <a:rPr lang="en-GB" altLang="cy-GB" kern="0" dirty="0">
                <a:latin typeface="Arial"/>
                <a:ea typeface="ＭＳ Ｐゴシック" charset="-128"/>
              </a:rPr>
              <a:t/>
            </a:r>
            <a:br>
              <a:rPr lang="en-GB" altLang="cy-GB" kern="0" dirty="0">
                <a:latin typeface="Arial"/>
                <a:ea typeface="ＭＳ Ｐゴシック" charset="-128"/>
              </a:rPr>
            </a:br>
            <a:endParaRPr lang="en-GB" dirty="0"/>
          </a:p>
        </p:txBody>
      </p:sp>
      <p:sp>
        <p:nvSpPr>
          <p:cNvPr id="3" name="Content Placeholder 2"/>
          <p:cNvSpPr>
            <a:spLocks noGrp="1"/>
          </p:cNvSpPr>
          <p:nvPr>
            <p:ph idx="1"/>
          </p:nvPr>
        </p:nvSpPr>
        <p:spPr/>
        <p:txBody>
          <a:bodyPr>
            <a:normAutofit fontScale="62500" lnSpcReduction="20000"/>
          </a:bodyPr>
          <a:lstStyle/>
          <a:p>
            <a:r>
              <a:rPr lang="en-GB" dirty="0"/>
              <a:t>Once you have decided when you will (or can) study, you will need to look at the specific tasks involved, what you will actually be spending your study time doing.  Try to allocate the tasks that require most concentration, writing assignments for example, to study slots when you will be most alert and free from distractions.  Tasks such as skim-reading books, periodicals or internet resources, to note if there are any relevant sections, may not require as much concentration.</a:t>
            </a:r>
          </a:p>
          <a:p>
            <a:r>
              <a:rPr lang="en-GB" dirty="0"/>
              <a:t>At the start of each week draw up a task (to do) list for that week.  Tasks may include reading key sections of a book, sourcing new information, planning an assignment or researching a particular area.  Allocate the tasks to relevant study slots on your timetable.  This will help you to keep track of your progress so that you have an unfolding record of your studies and can backtrack if necessary.</a:t>
            </a:r>
          </a:p>
          <a:p>
            <a:endParaRPr lang="en-GB" dirty="0"/>
          </a:p>
        </p:txBody>
      </p:sp>
    </p:spTree>
    <p:extLst>
      <p:ext uri="{BB962C8B-B14F-4D97-AF65-F5344CB8AC3E}">
        <p14:creationId xmlns:p14="http://schemas.microsoft.com/office/powerpoint/2010/main" val="969763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6712"/>
            <a:ext cx="8229600" cy="580926"/>
          </a:xfrm>
        </p:spPr>
        <p:txBody>
          <a:bodyPr>
            <a:normAutofit fontScale="90000"/>
          </a:bodyPr>
          <a:lstStyle/>
          <a:p>
            <a:pPr algn="l"/>
            <a:r>
              <a:rPr lang="en-GB" altLang="cy-GB" sz="2700" kern="0" dirty="0">
                <a:latin typeface="Arial"/>
                <a:ea typeface="ＭＳ Ｐゴシック" charset="-128"/>
              </a:rPr>
              <a:t>7</a:t>
            </a:r>
            <a:r>
              <a:rPr lang="en-GB" altLang="cy-GB" sz="2700" kern="0" dirty="0" smtClean="0">
                <a:latin typeface="Arial"/>
                <a:ea typeface="ＭＳ Ｐゴシック" charset="-128"/>
              </a:rPr>
              <a:t>. Do </a:t>
            </a:r>
            <a:r>
              <a:rPr lang="en-GB" altLang="cy-GB" sz="2700" kern="0" dirty="0">
                <a:latin typeface="Arial"/>
                <a:ea typeface="ＭＳ Ｐゴシック" charset="-128"/>
              </a:rPr>
              <a:t>it, keeping to your </a:t>
            </a:r>
            <a:r>
              <a:rPr lang="en-GB" altLang="cy-GB" sz="2700" kern="0" dirty="0" smtClean="0">
                <a:latin typeface="Arial"/>
                <a:ea typeface="ＭＳ Ｐゴシック" charset="-128"/>
              </a:rPr>
              <a:t>plan</a:t>
            </a:r>
            <a:br>
              <a:rPr lang="en-GB" altLang="cy-GB" sz="2700" kern="0" dirty="0" smtClean="0">
                <a:latin typeface="Arial"/>
                <a:ea typeface="ＭＳ Ｐゴシック" charset="-128"/>
              </a:rPr>
            </a:br>
            <a:r>
              <a:rPr lang="en-GB" altLang="cy-GB" sz="2700" kern="0" dirty="0" smtClean="0">
                <a:latin typeface="Arial"/>
                <a:ea typeface="ＭＳ Ｐゴシック" charset="-128"/>
              </a:rPr>
              <a:t>10. Monitor</a:t>
            </a:r>
            <a:r>
              <a:rPr lang="en-GB" altLang="cy-GB" sz="2700" kern="0" dirty="0">
                <a:latin typeface="Arial"/>
                <a:ea typeface="ＭＳ Ｐゴシック" charset="-128"/>
              </a:rPr>
              <a:t>, keep checking it is all working</a:t>
            </a:r>
            <a:r>
              <a:rPr lang="en-GB" altLang="cy-GB" kern="0" dirty="0">
                <a:latin typeface="Arial"/>
                <a:ea typeface="ＭＳ Ｐゴシック" charset="-128"/>
              </a:rPr>
              <a:t/>
            </a:r>
            <a:br>
              <a:rPr lang="en-GB" altLang="cy-GB" kern="0" dirty="0">
                <a:latin typeface="Arial"/>
                <a:ea typeface="ＭＳ Ｐゴシック" charset="-128"/>
              </a:rPr>
            </a:br>
            <a:endParaRPr lang="en-GB" dirty="0"/>
          </a:p>
        </p:txBody>
      </p:sp>
      <p:sp>
        <p:nvSpPr>
          <p:cNvPr id="3" name="Content Placeholder 2"/>
          <p:cNvSpPr>
            <a:spLocks noGrp="1"/>
          </p:cNvSpPr>
          <p:nvPr>
            <p:ph idx="1"/>
          </p:nvPr>
        </p:nvSpPr>
        <p:spPr/>
        <p:txBody>
          <a:bodyPr>
            <a:normAutofit fontScale="92500" lnSpcReduction="10000"/>
          </a:bodyPr>
          <a:lstStyle/>
          <a:p>
            <a:r>
              <a:rPr lang="en-GB" sz="2600" dirty="0"/>
              <a:t>Keep a note of your progress; if you are unable to finish a certain task, try to avoid negative feelings; you may be able to use some of your ‘free-time’ the following week to complete it?  </a:t>
            </a:r>
            <a:endParaRPr lang="en-GB" sz="2600" dirty="0" smtClean="0"/>
          </a:p>
          <a:p>
            <a:r>
              <a:rPr lang="en-GB" sz="2600" dirty="0" smtClean="0"/>
              <a:t>As </a:t>
            </a:r>
            <a:r>
              <a:rPr lang="en-GB" sz="2600" dirty="0"/>
              <a:t>you progress through your study you will come to know how much can be realistically achieved in the time slots available and this will help you to plan more accurately.  Cross tasks off your ‘to-do’ list once they are done.  Remember that the object of the task or ‘to-do’ list is to avoid wasting time on issues that are not relevant or important</a:t>
            </a:r>
            <a:r>
              <a:rPr lang="en-GB" sz="2600" dirty="0" smtClean="0"/>
              <a:t>.                                    (Skills You Need 2020)</a:t>
            </a:r>
            <a:endParaRPr lang="en-GB" sz="2600" dirty="0"/>
          </a:p>
          <a:p>
            <a:endParaRPr lang="en-GB" dirty="0"/>
          </a:p>
        </p:txBody>
      </p:sp>
    </p:spTree>
    <p:extLst>
      <p:ext uri="{BB962C8B-B14F-4D97-AF65-F5344CB8AC3E}">
        <p14:creationId xmlns:p14="http://schemas.microsoft.com/office/powerpoint/2010/main" val="6572187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Next week: Psychological Time Management</a:t>
            </a:r>
            <a:endParaRPr lang="en-GB" dirty="0"/>
          </a:p>
        </p:txBody>
      </p:sp>
      <p:sp>
        <p:nvSpPr>
          <p:cNvPr id="3" name="Content Placeholder 2"/>
          <p:cNvSpPr>
            <a:spLocks noGrp="1"/>
          </p:cNvSpPr>
          <p:nvPr>
            <p:ph idx="1"/>
          </p:nvPr>
        </p:nvSpPr>
        <p:spPr/>
        <p:txBody>
          <a:bodyPr>
            <a:normAutofit fontScale="77500" lnSpcReduction="20000"/>
          </a:bodyPr>
          <a:lstStyle/>
          <a:p>
            <a:pPr marL="514350" lvl="0" indent="-514350" eaLnBrk="0" fontAlgn="base" hangingPunct="0">
              <a:spcAft>
                <a:spcPct val="0"/>
              </a:spcAft>
              <a:buFontTx/>
              <a:buAutoNum type="arabicPeriod"/>
            </a:pPr>
            <a:r>
              <a:rPr lang="en-GB" altLang="cy-GB" kern="0" dirty="0">
                <a:latin typeface="Arial"/>
                <a:ea typeface="ＭＳ Ｐゴシック" charset="-128"/>
              </a:rPr>
              <a:t>Apply time management techniques</a:t>
            </a:r>
          </a:p>
          <a:p>
            <a:pPr marL="514350" lvl="0" indent="-514350" eaLnBrk="0" fontAlgn="base" hangingPunct="0">
              <a:spcAft>
                <a:spcPct val="0"/>
              </a:spcAft>
              <a:buFontTx/>
              <a:buAutoNum type="arabicPeriod"/>
            </a:pPr>
            <a:r>
              <a:rPr lang="en-GB" altLang="cy-GB" kern="0" dirty="0">
                <a:latin typeface="Arial"/>
                <a:ea typeface="ＭＳ Ｐゴシック" charset="-128"/>
              </a:rPr>
              <a:t>Manage distractions and procrastination</a:t>
            </a:r>
          </a:p>
          <a:p>
            <a:endParaRPr lang="en-GB" dirty="0" smtClean="0"/>
          </a:p>
          <a:p>
            <a:pPr marL="0" indent="0">
              <a:buNone/>
            </a:pPr>
            <a:r>
              <a:rPr lang="en-GB" dirty="0">
                <a:hlinkClick r:id="rId3"/>
              </a:rPr>
              <a:t>https://blog.rescuetime.com/time-management-for-students</a:t>
            </a:r>
            <a:r>
              <a:rPr lang="en-GB" dirty="0" smtClean="0">
                <a:hlinkClick r:id="rId3"/>
              </a:rPr>
              <a:t>/</a:t>
            </a:r>
            <a:endParaRPr lang="en-GB" dirty="0" smtClean="0"/>
          </a:p>
          <a:p>
            <a:pPr marL="0" indent="0">
              <a:buNone/>
            </a:pPr>
            <a:endParaRPr lang="en-GB" dirty="0" smtClean="0"/>
          </a:p>
          <a:p>
            <a:pPr marL="0" indent="0">
              <a:buNone/>
            </a:pPr>
            <a:r>
              <a:rPr lang="en-GB" u="sng" dirty="0" smtClean="0"/>
              <a:t>Directed study: </a:t>
            </a:r>
            <a:endParaRPr lang="en-GB" u="sng" dirty="0" smtClean="0"/>
          </a:p>
          <a:p>
            <a:pPr marL="0" indent="0">
              <a:buNone/>
            </a:pPr>
            <a:r>
              <a:rPr lang="en-GB" dirty="0" smtClean="0"/>
              <a:t>Read </a:t>
            </a:r>
            <a:r>
              <a:rPr lang="en-GB" dirty="0" smtClean="0"/>
              <a:t>the blog and choose the techniques you think will be useful for you</a:t>
            </a:r>
            <a:r>
              <a:rPr lang="en-GB" dirty="0" smtClean="0"/>
              <a:t>.</a:t>
            </a:r>
          </a:p>
          <a:p>
            <a:pPr marL="0" indent="0">
              <a:buNone/>
            </a:pPr>
            <a:r>
              <a:rPr lang="en-GB" dirty="0" smtClean="0"/>
              <a:t>Make notes.</a:t>
            </a:r>
            <a:endParaRPr lang="en-GB" dirty="0"/>
          </a:p>
        </p:txBody>
      </p:sp>
    </p:spTree>
    <p:extLst>
      <p:ext uri="{BB962C8B-B14F-4D97-AF65-F5344CB8AC3E}">
        <p14:creationId xmlns:p14="http://schemas.microsoft.com/office/powerpoint/2010/main" val="684550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a:bodyPr>
          <a:lstStyle/>
          <a:p>
            <a:pPr marL="0" indent="0">
              <a:buNone/>
            </a:pPr>
            <a:r>
              <a:rPr lang="en-GB" sz="2400" dirty="0" smtClean="0"/>
              <a:t>Skills You Need (2020). </a:t>
            </a:r>
            <a:r>
              <a:rPr lang="en-GB" sz="2400" dirty="0"/>
              <a:t>Finding Time for Study </a:t>
            </a:r>
            <a:r>
              <a:rPr lang="en-GB" sz="2400" dirty="0">
                <a:hlinkClick r:id="rId2"/>
              </a:rPr>
              <a:t>https://</a:t>
            </a:r>
            <a:r>
              <a:rPr lang="en-GB" sz="2400" dirty="0" smtClean="0">
                <a:hlinkClick r:id="rId2"/>
              </a:rPr>
              <a:t>www.skillsyouneed.com/learn/study-time.html</a:t>
            </a:r>
            <a:endParaRPr lang="en-GB" sz="2400" dirty="0" smtClean="0"/>
          </a:p>
          <a:p>
            <a:pPr marL="0" indent="0">
              <a:buNone/>
            </a:pPr>
            <a:endParaRPr lang="en-GB" sz="2400" dirty="0"/>
          </a:p>
          <a:p>
            <a:pPr marL="0" indent="0">
              <a:buNone/>
            </a:pPr>
            <a:r>
              <a:rPr lang="en-GB" sz="2400" dirty="0" smtClean="0"/>
              <a:t>Cottrell, S. (2013). </a:t>
            </a:r>
            <a:r>
              <a:rPr lang="en-GB" altLang="cy-GB" sz="2400" i="1" kern="0" dirty="0">
                <a:solidFill>
                  <a:srgbClr val="000000"/>
                </a:solidFill>
                <a:latin typeface="Arial"/>
                <a:ea typeface="ＭＳ Ｐゴシック" charset="-128"/>
              </a:rPr>
              <a:t>The Study Skills Handbook. </a:t>
            </a:r>
            <a:r>
              <a:rPr lang="en-GB" altLang="cy-GB" sz="2400" kern="0" dirty="0">
                <a:solidFill>
                  <a:srgbClr val="000000"/>
                </a:solidFill>
                <a:latin typeface="Arial"/>
                <a:ea typeface="ＭＳ Ｐゴシック" charset="-128"/>
              </a:rPr>
              <a:t>(4</a:t>
            </a:r>
            <a:r>
              <a:rPr lang="en-GB" altLang="cy-GB" sz="2400" kern="0" baseline="30000" dirty="0">
                <a:solidFill>
                  <a:srgbClr val="000000"/>
                </a:solidFill>
                <a:latin typeface="Arial"/>
                <a:ea typeface="ＭＳ Ｐゴシック" charset="-128"/>
              </a:rPr>
              <a:t>th</a:t>
            </a:r>
            <a:r>
              <a:rPr lang="en-GB" altLang="cy-GB" sz="2400" kern="0" dirty="0">
                <a:solidFill>
                  <a:srgbClr val="000000"/>
                </a:solidFill>
                <a:latin typeface="Arial"/>
                <a:ea typeface="ＭＳ Ｐゴシック" charset="-128"/>
              </a:rPr>
              <a:t> </a:t>
            </a:r>
            <a:r>
              <a:rPr lang="en-GB" altLang="cy-GB" sz="2400" kern="0" dirty="0" err="1">
                <a:solidFill>
                  <a:srgbClr val="000000"/>
                </a:solidFill>
                <a:latin typeface="Arial"/>
                <a:ea typeface="ＭＳ Ｐゴシック" charset="-128"/>
              </a:rPr>
              <a:t>ed</a:t>
            </a:r>
            <a:r>
              <a:rPr lang="en-GB" altLang="cy-GB" sz="2400" kern="0" dirty="0">
                <a:solidFill>
                  <a:srgbClr val="000000"/>
                </a:solidFill>
                <a:latin typeface="Arial"/>
                <a:ea typeface="ＭＳ Ｐゴシック" charset="-128"/>
              </a:rPr>
              <a:t>). Hampshire: Palgrave Macmillan.</a:t>
            </a:r>
            <a:endParaRPr lang="cy-GB" altLang="cy-GB" sz="2400" kern="0" dirty="0">
              <a:solidFill>
                <a:srgbClr val="000000"/>
              </a:solidFill>
              <a:latin typeface="Arial"/>
              <a:ea typeface="ＭＳ Ｐゴシック" charset="-128"/>
            </a:endParaRPr>
          </a:p>
          <a:p>
            <a:pPr marL="0" indent="0">
              <a:buNone/>
            </a:pPr>
            <a:r>
              <a:rPr lang="en-GB" sz="2400" dirty="0" smtClean="0"/>
              <a:t> </a:t>
            </a:r>
            <a:endParaRPr lang="en-GB" sz="2400" dirty="0"/>
          </a:p>
        </p:txBody>
      </p:sp>
    </p:spTree>
    <p:extLst>
      <p:ext uri="{BB962C8B-B14F-4D97-AF65-F5344CB8AC3E}">
        <p14:creationId xmlns:p14="http://schemas.microsoft.com/office/powerpoint/2010/main" val="329006754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purl.org/dc/terms/"/>
    <ds:schemaRef ds:uri="http://schemas.microsoft.com/office/2006/documentManagement/types"/>
    <ds:schemaRef ds:uri="303dbf9b-b85b-46a0-94f1-894078c07ecd"/>
    <ds:schemaRef ds:uri="http://purl.org/dc/elements/1.1/"/>
    <ds:schemaRef ds:uri="http://schemas.microsoft.com/office/2006/metadata/properties"/>
    <ds:schemaRef ds:uri="http://schemas.openxmlformats.org/package/2006/metadata/core-properties"/>
    <ds:schemaRef ds:uri="211f9404-bca0-4bcf-9c1d-965ccb6f8d2d"/>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23218</TotalTime>
  <Words>1432</Words>
  <Application>Microsoft Office PowerPoint</Application>
  <PresentationFormat>On-screen Show (4:3)</PresentationFormat>
  <Paragraphs>157</Paragraphs>
  <Slides>31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MS PGothic</vt:lpstr>
      <vt:lpstr>Arial</vt:lpstr>
      <vt:lpstr>Calibri</vt:lpstr>
      <vt:lpstr>Lucida Sans</vt:lpstr>
      <vt:lpstr>Myriad Pro</vt:lpstr>
      <vt:lpstr>20140311PresentationUWTSDTemplate</vt:lpstr>
      <vt:lpstr> International Pre-Masters Course 2021/22 Academic Practice for International Postgraduate Study WGPM6003   </vt:lpstr>
      <vt:lpstr>Online Etiquette</vt:lpstr>
      <vt:lpstr>Why are you here…?</vt:lpstr>
      <vt:lpstr>Welcome back- What did you find out?</vt:lpstr>
      <vt:lpstr>Teacher Introduction</vt:lpstr>
      <vt:lpstr>Activity 10 mins</vt:lpstr>
      <vt:lpstr>Motivation and Success</vt:lpstr>
      <vt:lpstr>Activity 10 mins</vt:lpstr>
      <vt:lpstr>Asking specific questions</vt:lpstr>
      <vt:lpstr>Report back to the class</vt:lpstr>
      <vt:lpstr>PowerPoint Presentation</vt:lpstr>
      <vt:lpstr>Module Introduction –  Academic Practice for International Postgraduate Study</vt:lpstr>
      <vt:lpstr>Learning Outcomes</vt:lpstr>
      <vt:lpstr>Module Content</vt:lpstr>
      <vt:lpstr>Over to you!</vt:lpstr>
      <vt:lpstr>Time Management</vt:lpstr>
      <vt:lpstr>Managing your time physically</vt:lpstr>
      <vt:lpstr>10 steps to good time management</vt:lpstr>
      <vt:lpstr>10 steps to good time management</vt:lpstr>
      <vt:lpstr>Your schedule…..</vt:lpstr>
      <vt:lpstr>Activity</vt:lpstr>
      <vt:lpstr>Activity</vt:lpstr>
      <vt:lpstr>Example Schedule</vt:lpstr>
      <vt:lpstr>PowerPoint Presentation</vt:lpstr>
      <vt:lpstr>Your turn! 15 mins</vt:lpstr>
      <vt:lpstr>How did you do?</vt:lpstr>
      <vt:lpstr>Focus: How will you use the 5 hours per week study time?  </vt:lpstr>
      <vt:lpstr>     5. Prioritise what is most important 6. Plan what you will do when </vt:lpstr>
      <vt:lpstr>7. Do it, keeping to your plan 10. Monitor, keep checking it is all working </vt:lpstr>
      <vt:lpstr>Next week: Psychological Time Management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Heike Griffiths</cp:lastModifiedBy>
  <cp:revision>51</cp:revision>
  <dcterms:created xsi:type="dcterms:W3CDTF">2015-04-14T15:21:28Z</dcterms:created>
  <dcterms:modified xsi:type="dcterms:W3CDTF">2021-06-21T13:31:34Z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