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2/19/2023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F2BD96E-3838-45D2-9031-D3AF67C920A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9093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0539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2/19/2023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9949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443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2BD96E-3838-45D2-9031-D3AF67C920A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1044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4554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5023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5201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EC743F4-8769-40B4-85DF-6CB8DE9F66AA}" type="datetimeFigureOut">
              <a:rPr lang="en-US" smtClean="0"/>
              <a:t>2/19/2023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9847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923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3738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EC743F4-8769-40B4-85DF-6CB8DE9F66AA}" type="datetimeFigureOut">
              <a:rPr lang="en-US" smtClean="0"/>
              <a:pPr/>
              <a:t>2/19/2023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F2BD96E-3838-45D2-9031-D3AF67C920A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97680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Picture 3" descr="Colored pencils inside a pencil holder which is on top of a wood table">
            <a:extLst>
              <a:ext uri="{FF2B5EF4-FFF2-40B4-BE49-F238E27FC236}">
                <a16:creationId xmlns:a16="http://schemas.microsoft.com/office/drawing/2014/main" id="{D74BEBA1-96B9-2170-B6CE-35824805247D}"/>
              </a:ext>
            </a:extLst>
          </p:cNvPr>
          <p:cNvPicPr>
            <a:picLocks noChangeAspect="1"/>
          </p:cNvPicPr>
          <p:nvPr/>
        </p:nvPicPr>
        <p:blipFill rotWithShape="1">
          <a:blip r:embed="rId2"/>
          <a:srcRect t="45592" b="5075"/>
          <a:stretch/>
        </p:blipFill>
        <p:spPr>
          <a:xfrm>
            <a:off x="23" y="5499"/>
            <a:ext cx="12191977" cy="4014777"/>
          </a:xfrm>
          <a:prstGeom prst="rect">
            <a:avLst/>
          </a:prstGeom>
        </p:spPr>
      </p:pic>
      <p:sp>
        <p:nvSpPr>
          <p:cNvPr id="5" name="TextBox 4">
            <a:extLst>
              <a:ext uri="{FF2B5EF4-FFF2-40B4-BE49-F238E27FC236}">
                <a16:creationId xmlns:a16="http://schemas.microsoft.com/office/drawing/2014/main" id="{CCB2595D-6E27-491C-9649-0DEBD61F7F83}"/>
              </a:ext>
            </a:extLst>
          </p:cNvPr>
          <p:cNvSpPr txBox="1"/>
          <p:nvPr/>
        </p:nvSpPr>
        <p:spPr>
          <a:xfrm>
            <a:off x="-285961" y="4020276"/>
            <a:ext cx="12477938" cy="2077492"/>
          </a:xfrm>
          <a:prstGeom prst="rect">
            <a:avLst/>
          </a:prstGeom>
          <a:noFill/>
        </p:spPr>
        <p:txBody>
          <a:bodyPr wrap="square" rtlCol="0">
            <a:spAutoFit/>
          </a:bodyPr>
          <a:lstStyle/>
          <a:p>
            <a:pPr algn="ctr">
              <a:spcAft>
                <a:spcPts val="800"/>
              </a:spcAft>
            </a:pPr>
            <a:r>
              <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rPr>
              <a:t>Component 1</a:t>
            </a:r>
          </a:p>
          <a:p>
            <a:pPr algn="ctr">
              <a:spcAft>
                <a:spcPts val="800"/>
              </a:spcAft>
            </a:pPr>
            <a:r>
              <a:rPr lang="en-US" sz="1200" b="1" dirty="0">
                <a:solidFill>
                  <a:schemeClr val="tx1">
                    <a:alpha val="60000"/>
                  </a:schemeClr>
                </a:solidFill>
                <a:effectLst/>
                <a:latin typeface="Arial" panose="020B0604020202020204" pitchFamily="34" charset="0"/>
                <a:ea typeface="Arial" panose="020B0604020202020204" pitchFamily="34" charset="0"/>
              </a:rPr>
              <a:t>Individual Presentation – Working</a:t>
            </a:r>
            <a:r>
              <a:rPr lang="en-US" sz="1200" b="1" spc="-80"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with</a:t>
            </a:r>
            <a:r>
              <a:rPr lang="en-US" sz="1200" b="1" spc="-75"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children</a:t>
            </a:r>
            <a:r>
              <a:rPr lang="en-US" sz="1200" b="1" spc="-75"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in</a:t>
            </a:r>
            <a:r>
              <a:rPr lang="en-US" sz="1200" b="1" spc="-80"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a</a:t>
            </a:r>
            <a:r>
              <a:rPr lang="en-US" sz="1200" b="1" spc="-75"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social care setting</a:t>
            </a:r>
            <a:r>
              <a:rPr lang="en-US" sz="1200" dirty="0">
                <a:solidFill>
                  <a:schemeClr val="tx1">
                    <a:alpha val="60000"/>
                  </a:schemeClr>
                </a:solidFill>
                <a:effectLst/>
                <a:latin typeface="Arial" panose="020B0604020202020204" pitchFamily="34" charset="0"/>
                <a:ea typeface="Arial" panose="020B0604020202020204" pitchFamily="34" charset="0"/>
              </a:rPr>
              <a:t>.</a:t>
            </a:r>
            <a:endPar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algn="ctr">
              <a:spcAft>
                <a:spcPts val="800"/>
              </a:spcAft>
            </a:pPr>
            <a:r>
              <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rPr>
              <a:t>Student Name: Kim Merson </a:t>
            </a:r>
          </a:p>
          <a:p>
            <a:pPr algn="ctr">
              <a:spcAft>
                <a:spcPts val="800"/>
              </a:spcAft>
            </a:pPr>
            <a:r>
              <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rPr>
              <a:t>Student Number: 2127725</a:t>
            </a:r>
          </a:p>
          <a:p>
            <a:pPr algn="ctr">
              <a:spcAft>
                <a:spcPts val="800"/>
              </a:spcAft>
            </a:pPr>
            <a:r>
              <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rPr>
              <a:t>Lecturer Name: Alice Clayton </a:t>
            </a:r>
          </a:p>
          <a:p>
            <a:pPr algn="ctr">
              <a:spcAft>
                <a:spcPts val="800"/>
              </a:spcAft>
            </a:pPr>
            <a:r>
              <a:rPr lang="en-US" sz="1200" b="1" spc="-10" dirty="0">
                <a:solidFill>
                  <a:schemeClr val="tx1">
                    <a:alpha val="60000"/>
                  </a:schemeClr>
                </a:solidFill>
                <a:effectLst/>
                <a:latin typeface="Arial" panose="020B0604020202020204" pitchFamily="34" charset="0"/>
                <a:ea typeface="Arial" panose="020B0604020202020204" pitchFamily="34" charset="0"/>
              </a:rPr>
              <a:t>LCHS4006</a:t>
            </a:r>
            <a:endPar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algn="ctr">
              <a:spcBef>
                <a:spcPts val="600"/>
              </a:spcBef>
              <a:spcAft>
                <a:spcPts val="600"/>
              </a:spcAft>
            </a:pPr>
            <a:r>
              <a:rPr lang="en-US" sz="1200" b="1" dirty="0">
                <a:solidFill>
                  <a:schemeClr val="tx1">
                    <a:alpha val="60000"/>
                  </a:schemeClr>
                </a:solidFill>
                <a:effectLst/>
                <a:latin typeface="Arial" panose="020B0604020202020204" pitchFamily="34" charset="0"/>
                <a:ea typeface="Arial" panose="020B0604020202020204" pitchFamily="34" charset="0"/>
              </a:rPr>
              <a:t>Psychology</a:t>
            </a:r>
            <a:r>
              <a:rPr lang="en-US" sz="1200" b="1" spc="-15"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in</a:t>
            </a:r>
            <a:r>
              <a:rPr lang="en-US" sz="1200" b="1" spc="-20"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Health</a:t>
            </a:r>
            <a:r>
              <a:rPr lang="en-US" sz="1200" b="1" spc="-20"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and</a:t>
            </a:r>
            <a:r>
              <a:rPr lang="en-US" sz="1200" b="1" spc="-20" dirty="0">
                <a:solidFill>
                  <a:schemeClr val="tx1">
                    <a:alpha val="60000"/>
                  </a:schemeClr>
                </a:solidFill>
                <a:effectLst/>
                <a:latin typeface="Arial" panose="020B0604020202020204" pitchFamily="34" charset="0"/>
                <a:ea typeface="Arial" panose="020B0604020202020204" pitchFamily="34" charset="0"/>
              </a:rPr>
              <a:t> </a:t>
            </a:r>
            <a:r>
              <a:rPr lang="en-US" sz="1200" b="1" dirty="0">
                <a:solidFill>
                  <a:schemeClr val="tx1">
                    <a:alpha val="60000"/>
                  </a:schemeClr>
                </a:solidFill>
                <a:effectLst/>
                <a:latin typeface="Arial" panose="020B0604020202020204" pitchFamily="34" charset="0"/>
                <a:ea typeface="Arial" panose="020B0604020202020204" pitchFamily="34" charset="0"/>
              </a:rPr>
              <a:t>Social</a:t>
            </a:r>
            <a:r>
              <a:rPr lang="en-US" sz="1200" b="1" spc="-20" dirty="0">
                <a:solidFill>
                  <a:schemeClr val="tx1">
                    <a:alpha val="60000"/>
                  </a:schemeClr>
                </a:solidFill>
                <a:effectLst/>
                <a:latin typeface="Arial" panose="020B0604020202020204" pitchFamily="34" charset="0"/>
                <a:ea typeface="Arial" panose="020B0604020202020204" pitchFamily="34" charset="0"/>
              </a:rPr>
              <a:t> Care</a:t>
            </a:r>
            <a:endParaRPr lang="en-GB" sz="1200" b="1"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37342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D985F-0E38-4135-8052-071AA000C314}"/>
              </a:ext>
            </a:extLst>
          </p:cNvPr>
          <p:cNvSpPr>
            <a:spLocks noGrp="1"/>
          </p:cNvSpPr>
          <p:nvPr>
            <p:ph type="title"/>
          </p:nvPr>
        </p:nvSpPr>
        <p:spPr/>
        <p:txBody>
          <a:bodyPr>
            <a:normAutofit fontScale="90000"/>
          </a:bodyPr>
          <a:lstStyle/>
          <a:p>
            <a:pPr marL="139700">
              <a:lnSpc>
                <a:spcPct val="150000"/>
              </a:lnSpc>
              <a:spcBef>
                <a:spcPts val="5"/>
              </a:spcBef>
              <a:spcAft>
                <a:spcPts val="0"/>
              </a:spcAft>
            </a:pP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AF2683B-B733-4A5B-8FEF-164191AC9466}"/>
              </a:ext>
            </a:extLst>
          </p:cNvPr>
          <p:cNvSpPr>
            <a:spLocks noGrp="1"/>
          </p:cNvSpPr>
          <p:nvPr>
            <p:ph idx="1"/>
          </p:nvPr>
        </p:nvSpPr>
        <p:spPr/>
        <p:txBody>
          <a:bodyPr/>
          <a:lstStyle/>
          <a:p>
            <a:r>
              <a:rPr lang="en-GB" dirty="0"/>
              <a:t>This presentation will look at two activities designed to engage children aged 7 to 11 years old, as well as Vygotsky's theory and how these activities agree with his theory.</a:t>
            </a:r>
          </a:p>
          <a:p>
            <a:r>
              <a:rPr lang="en-GB" dirty="0"/>
              <a:t>Both activities are aimed at children aged 7 to 11. The children are divided into small groups or pairs, one with an older child aged 11 and the other with a younger child aged 7. This is to demonstrate Vygotsky's theory and to see if the pair can collaborate and if the older child will help the younger child.</a:t>
            </a:r>
          </a:p>
          <a:p>
            <a:r>
              <a:rPr lang="en-GB" dirty="0"/>
              <a:t>The presentation will primarily focus on Vygotsky's theory and the Zone of Proximal Development, but it will also assess Piaget's stages.</a:t>
            </a:r>
          </a:p>
          <a:p>
            <a:pPr marL="0" indent="0">
              <a:buNone/>
            </a:pPr>
            <a:endParaRPr lang="en-GB" dirty="0"/>
          </a:p>
          <a:p>
            <a:endParaRPr lang="en-GB" dirty="0"/>
          </a:p>
          <a:p>
            <a:pPr marL="0" indent="0">
              <a:buNone/>
            </a:pPr>
            <a:endParaRPr lang="en-GB" dirty="0"/>
          </a:p>
        </p:txBody>
      </p:sp>
      <p:sp>
        <p:nvSpPr>
          <p:cNvPr id="4" name="Rectangle 3">
            <a:extLst>
              <a:ext uri="{FF2B5EF4-FFF2-40B4-BE49-F238E27FC236}">
                <a16:creationId xmlns:a16="http://schemas.microsoft.com/office/drawing/2014/main" id="{017F2009-5D05-4755-B20C-91C6B215C15F}"/>
              </a:ext>
            </a:extLst>
          </p:cNvPr>
          <p:cNvSpPr/>
          <p:nvPr/>
        </p:nvSpPr>
        <p:spPr>
          <a:xfrm>
            <a:off x="1451579" y="1011413"/>
            <a:ext cx="4243855"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78910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EECF082-F3F0-4FEB-BE56-F5FACB5BE608}"/>
              </a:ext>
            </a:extLst>
          </p:cNvPr>
          <p:cNvPicPr>
            <a:picLocks noGrp="1" noChangeAspect="1"/>
          </p:cNvPicPr>
          <p:nvPr>
            <p:ph idx="1"/>
          </p:nvPr>
        </p:nvPicPr>
        <p:blipFill>
          <a:blip r:embed="rId2"/>
          <a:stretch>
            <a:fillRect/>
          </a:stretch>
        </p:blipFill>
        <p:spPr>
          <a:xfrm>
            <a:off x="8167863" y="1176602"/>
            <a:ext cx="1690688" cy="2336867"/>
          </a:xfrm>
          <a:prstGeom prst="rect">
            <a:avLst/>
          </a:prstGeom>
        </p:spPr>
      </p:pic>
      <p:sp>
        <p:nvSpPr>
          <p:cNvPr id="4" name="Rectangle 3">
            <a:extLst>
              <a:ext uri="{FF2B5EF4-FFF2-40B4-BE49-F238E27FC236}">
                <a16:creationId xmlns:a16="http://schemas.microsoft.com/office/drawing/2014/main" id="{B22D18B9-C8C5-4BBE-84C3-386C0D466913}"/>
              </a:ext>
            </a:extLst>
          </p:cNvPr>
          <p:cNvSpPr/>
          <p:nvPr/>
        </p:nvSpPr>
        <p:spPr>
          <a:xfrm>
            <a:off x="1151541" y="596009"/>
            <a:ext cx="6214073"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Vygotsky’s Theory </a:t>
            </a:r>
          </a:p>
        </p:txBody>
      </p:sp>
      <p:sp>
        <p:nvSpPr>
          <p:cNvPr id="7" name="TextBox 6">
            <a:extLst>
              <a:ext uri="{FF2B5EF4-FFF2-40B4-BE49-F238E27FC236}">
                <a16:creationId xmlns:a16="http://schemas.microsoft.com/office/drawing/2014/main" id="{8381D623-DAFF-47A6-A967-4D009A1947A0}"/>
              </a:ext>
            </a:extLst>
          </p:cNvPr>
          <p:cNvSpPr txBox="1"/>
          <p:nvPr/>
        </p:nvSpPr>
        <p:spPr>
          <a:xfrm>
            <a:off x="790222" y="2212622"/>
            <a:ext cx="6773334" cy="337066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Vygotsky’s social development theory looks at a child's cognitive development and learning ability and how it can be guided and developed by social interactions.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He was the first to investigate how social interactions affect our cognitive development.</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Vygotsky studies investigated how people learn through interactions with others, such as peers, teachers, and other mentors.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He believed that children learn from their culture, beliefs, attitudes and social interactions.</a:t>
            </a:r>
          </a:p>
        </p:txBody>
      </p:sp>
      <p:sp>
        <p:nvSpPr>
          <p:cNvPr id="6" name="TextBox 5">
            <a:extLst>
              <a:ext uri="{FF2B5EF4-FFF2-40B4-BE49-F238E27FC236}">
                <a16:creationId xmlns:a16="http://schemas.microsoft.com/office/drawing/2014/main" id="{C361F4DB-5AD1-4A38-8282-E77899DFA099}"/>
              </a:ext>
            </a:extLst>
          </p:cNvPr>
          <p:cNvSpPr txBox="1"/>
          <p:nvPr/>
        </p:nvSpPr>
        <p:spPr>
          <a:xfrm>
            <a:off x="8751392" y="3636345"/>
            <a:ext cx="3138310" cy="261610"/>
          </a:xfrm>
          <a:prstGeom prst="rect">
            <a:avLst/>
          </a:prstGeom>
          <a:noFill/>
        </p:spPr>
        <p:txBody>
          <a:bodyPr wrap="square" rtlCol="0">
            <a:spAutoFit/>
          </a:bodyPr>
          <a:lstStyle/>
          <a:p>
            <a:r>
              <a:rPr lang="en-GB" sz="1100" b="0" i="0" dirty="0">
                <a:solidFill>
                  <a:srgbClr val="333333"/>
                </a:solidFill>
                <a:effectLst/>
                <a:latin typeface="avenir-regular-class"/>
              </a:rPr>
              <a:t>(</a:t>
            </a:r>
            <a:r>
              <a:rPr lang="en-GB" sz="1100" b="0" i="1" dirty="0">
                <a:solidFill>
                  <a:srgbClr val="333333"/>
                </a:solidFill>
                <a:effectLst/>
                <a:latin typeface="Arial" panose="020B0604020202020204" pitchFamily="34" charset="0"/>
                <a:cs typeface="Arial" panose="020B0604020202020204" pitchFamily="34" charset="0"/>
              </a:rPr>
              <a:t>Lev Vygotsky</a:t>
            </a:r>
            <a:r>
              <a:rPr lang="en-GB" sz="1100" b="0" i="0" dirty="0">
                <a:solidFill>
                  <a:srgbClr val="333333"/>
                </a:solidFill>
                <a:effectLst/>
                <a:latin typeface="avenir-regular-class"/>
              </a:rPr>
              <a:t>,2023).</a:t>
            </a:r>
            <a:endParaRPr lang="en-GB" sz="1100" dirty="0"/>
          </a:p>
        </p:txBody>
      </p:sp>
    </p:spTree>
    <p:extLst>
      <p:ext uri="{BB962C8B-B14F-4D97-AF65-F5344CB8AC3E}">
        <p14:creationId xmlns:p14="http://schemas.microsoft.com/office/powerpoint/2010/main" val="2815200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1DA744-3FBB-4177-97A1-DE56A7B64828}"/>
              </a:ext>
            </a:extLst>
          </p:cNvPr>
          <p:cNvSpPr/>
          <p:nvPr/>
        </p:nvSpPr>
        <p:spPr>
          <a:xfrm>
            <a:off x="1073827" y="717351"/>
            <a:ext cx="10358670"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Zone of Proximal Development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8" name="Flowchart: Connector 17">
            <a:extLst>
              <a:ext uri="{FF2B5EF4-FFF2-40B4-BE49-F238E27FC236}">
                <a16:creationId xmlns:a16="http://schemas.microsoft.com/office/drawing/2014/main" id="{548D07B4-D284-4FC3-9CDA-FED91AF76FD6}"/>
              </a:ext>
            </a:extLst>
          </p:cNvPr>
          <p:cNvSpPr/>
          <p:nvPr/>
        </p:nvSpPr>
        <p:spPr>
          <a:xfrm>
            <a:off x="7315200" y="2117970"/>
            <a:ext cx="3944324" cy="3769520"/>
          </a:xfrm>
          <a:prstGeom prst="flowChartConnector">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Flowchart: Connector 16">
            <a:extLst>
              <a:ext uri="{FF2B5EF4-FFF2-40B4-BE49-F238E27FC236}">
                <a16:creationId xmlns:a16="http://schemas.microsoft.com/office/drawing/2014/main" id="{CB59491D-7624-4DF8-9C31-89C1175280DB}"/>
              </a:ext>
            </a:extLst>
          </p:cNvPr>
          <p:cNvSpPr/>
          <p:nvPr/>
        </p:nvSpPr>
        <p:spPr>
          <a:xfrm>
            <a:off x="7877553" y="2681439"/>
            <a:ext cx="2871788" cy="282892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lowchart: Connector 15">
            <a:extLst>
              <a:ext uri="{FF2B5EF4-FFF2-40B4-BE49-F238E27FC236}">
                <a16:creationId xmlns:a16="http://schemas.microsoft.com/office/drawing/2014/main" id="{CB40B758-E123-4E4E-BFD9-8F2CC46BEEF5}"/>
              </a:ext>
            </a:extLst>
          </p:cNvPr>
          <p:cNvSpPr/>
          <p:nvPr/>
        </p:nvSpPr>
        <p:spPr>
          <a:xfrm>
            <a:off x="8409167" y="3220791"/>
            <a:ext cx="1766888" cy="1750219"/>
          </a:xfrm>
          <a:prstGeom prst="flowChartConnector">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The child can do without help </a:t>
            </a:r>
          </a:p>
        </p:txBody>
      </p:sp>
      <p:sp>
        <p:nvSpPr>
          <p:cNvPr id="21" name="Rectangle: Rounded Corners 20">
            <a:extLst>
              <a:ext uri="{FF2B5EF4-FFF2-40B4-BE49-F238E27FC236}">
                <a16:creationId xmlns:a16="http://schemas.microsoft.com/office/drawing/2014/main" id="{E669BFEA-CAAE-4B66-9096-C2E9A1E81DB8}"/>
              </a:ext>
            </a:extLst>
          </p:cNvPr>
          <p:cNvSpPr/>
          <p:nvPr/>
        </p:nvSpPr>
        <p:spPr>
          <a:xfrm>
            <a:off x="5531556" y="5774789"/>
            <a:ext cx="2530829" cy="9233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The Zone of Proximal Development (The child can do with guidance)</a:t>
            </a:r>
          </a:p>
        </p:txBody>
      </p:sp>
      <p:sp>
        <p:nvSpPr>
          <p:cNvPr id="20" name="Arrow: Right 19">
            <a:extLst>
              <a:ext uri="{FF2B5EF4-FFF2-40B4-BE49-F238E27FC236}">
                <a16:creationId xmlns:a16="http://schemas.microsoft.com/office/drawing/2014/main" id="{C57380A5-488D-41AA-8A19-BAAE41EBDFEE}"/>
              </a:ext>
            </a:extLst>
          </p:cNvPr>
          <p:cNvSpPr/>
          <p:nvPr/>
        </p:nvSpPr>
        <p:spPr>
          <a:xfrm rot="18339035">
            <a:off x="7720713" y="5289560"/>
            <a:ext cx="1002675" cy="366576"/>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3BD78B11-BA84-4720-8B65-865C2C5C8E0B}"/>
              </a:ext>
            </a:extLst>
          </p:cNvPr>
          <p:cNvSpPr txBox="1"/>
          <p:nvPr/>
        </p:nvSpPr>
        <p:spPr>
          <a:xfrm>
            <a:off x="8242807" y="2378753"/>
            <a:ext cx="2156178" cy="369332"/>
          </a:xfrm>
          <a:prstGeom prst="rect">
            <a:avLst/>
          </a:prstGeom>
          <a:noFill/>
        </p:spPr>
        <p:txBody>
          <a:bodyPr wrap="square" rtlCol="0">
            <a:spAutoFit/>
          </a:bodyPr>
          <a:lstStyle/>
          <a:p>
            <a:r>
              <a:rPr lang="en-GB" dirty="0"/>
              <a:t>The child cannot do</a:t>
            </a:r>
          </a:p>
        </p:txBody>
      </p:sp>
      <p:sp>
        <p:nvSpPr>
          <p:cNvPr id="27" name="TextBox 26">
            <a:extLst>
              <a:ext uri="{FF2B5EF4-FFF2-40B4-BE49-F238E27FC236}">
                <a16:creationId xmlns:a16="http://schemas.microsoft.com/office/drawing/2014/main" id="{093C7F6B-FC75-43C7-9EDB-DCA26D041878}"/>
              </a:ext>
            </a:extLst>
          </p:cNvPr>
          <p:cNvSpPr txBox="1"/>
          <p:nvPr/>
        </p:nvSpPr>
        <p:spPr>
          <a:xfrm>
            <a:off x="643467" y="2230407"/>
            <a:ext cx="5985558" cy="313932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Vygotsky’s Zone of Proximal Development is defined by the child’s actual developmental level when working independently problem solving and the higher levels of potential development when problem-solving under adult guidance or with more capable peers.</a:t>
            </a:r>
            <a:r>
              <a:rPr lang="en-GB" dirty="0">
                <a:solidFill>
                  <a:srgbClr val="222222"/>
                </a:solidFill>
                <a:effectLst/>
                <a:latin typeface="Arial" panose="020B0604020202020204" pitchFamily="34" charset="0"/>
                <a:ea typeface="Calibri" panose="020F0502020204030204" pitchFamily="34" charset="0"/>
                <a:cs typeface="Arial" panose="020B0604020202020204" pitchFamily="34" charset="0"/>
              </a:rPr>
              <a:t> (Wertsch,1985,p.67)</a:t>
            </a:r>
          </a:p>
          <a:p>
            <a:pPr marL="285750" indent="-285750">
              <a:buFont typeface="Arial" panose="020B0604020202020204" pitchFamily="34" charset="0"/>
              <a:buChar char="•"/>
            </a:pPr>
            <a:endParaRPr lang="en-GB"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4846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9FB54A-ED67-4CE5-8135-1C896066CEB2}"/>
              </a:ext>
            </a:extLst>
          </p:cNvPr>
          <p:cNvSpPr>
            <a:spLocks noGrp="1"/>
          </p:cNvSpPr>
          <p:nvPr>
            <p:ph idx="1"/>
          </p:nvPr>
        </p:nvSpPr>
        <p:spPr>
          <a:xfrm>
            <a:off x="72109" y="2406055"/>
            <a:ext cx="10240467" cy="3450613"/>
          </a:xfrm>
        </p:spPr>
        <p:txBody>
          <a:bodyPr/>
          <a:lstStyle/>
          <a:p>
            <a:r>
              <a:rPr lang="en-GB" dirty="0"/>
              <a:t>For the first activity, children are divided into small mixed-age groups ranging in age from 7 to 11 years old.</a:t>
            </a:r>
          </a:p>
          <a:p>
            <a:r>
              <a:rPr lang="en-GB" dirty="0"/>
              <a:t>Each group is given an envelope containing 20 flashcards, each with a different picture of a vehicle/ transport on it.</a:t>
            </a:r>
          </a:p>
          <a:p>
            <a:r>
              <a:rPr lang="en-GB" dirty="0"/>
              <a:t>The children are asked to work together to organise the cards into groups/sets, such as colour sets.</a:t>
            </a:r>
          </a:p>
          <a:p>
            <a:r>
              <a:rPr lang="en-GB" dirty="0"/>
              <a:t>After the children have worked together to arrange the cards into sets, ask them if there are any other different sets we could put them in, and if needed assist.</a:t>
            </a:r>
          </a:p>
        </p:txBody>
      </p:sp>
      <p:sp>
        <p:nvSpPr>
          <p:cNvPr id="4" name="Rectangle 3">
            <a:extLst>
              <a:ext uri="{FF2B5EF4-FFF2-40B4-BE49-F238E27FC236}">
                <a16:creationId xmlns:a16="http://schemas.microsoft.com/office/drawing/2014/main" id="{3D2265FE-EC90-416A-9B74-05E0AE973722}"/>
              </a:ext>
            </a:extLst>
          </p:cNvPr>
          <p:cNvSpPr/>
          <p:nvPr/>
        </p:nvSpPr>
        <p:spPr>
          <a:xfrm>
            <a:off x="613982" y="902717"/>
            <a:ext cx="4488729"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Activity One </a:t>
            </a:r>
          </a:p>
        </p:txBody>
      </p:sp>
      <p:sp>
        <p:nvSpPr>
          <p:cNvPr id="7" name="Rectangle 6">
            <a:extLst>
              <a:ext uri="{FF2B5EF4-FFF2-40B4-BE49-F238E27FC236}">
                <a16:creationId xmlns:a16="http://schemas.microsoft.com/office/drawing/2014/main" id="{17762070-F6B7-4587-9B69-8DFF0EE84557}"/>
              </a:ext>
            </a:extLst>
          </p:cNvPr>
          <p:cNvSpPr/>
          <p:nvPr/>
        </p:nvSpPr>
        <p:spPr>
          <a:xfrm>
            <a:off x="3600452" y="929990"/>
            <a:ext cx="8835712"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-Children aged 7-11</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TextBox 7">
            <a:extLst>
              <a:ext uri="{FF2B5EF4-FFF2-40B4-BE49-F238E27FC236}">
                <a16:creationId xmlns:a16="http://schemas.microsoft.com/office/drawing/2014/main" id="{C668E84D-841E-4AE0-8142-F018F03BB2CB}"/>
              </a:ext>
            </a:extLst>
          </p:cNvPr>
          <p:cNvSpPr txBox="1"/>
          <p:nvPr/>
        </p:nvSpPr>
        <p:spPr>
          <a:xfrm>
            <a:off x="314324" y="1970603"/>
            <a:ext cx="3514725"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Sets and grouping activity</a:t>
            </a:r>
          </a:p>
        </p:txBody>
      </p:sp>
      <p:pic>
        <p:nvPicPr>
          <p:cNvPr id="10" name="Graphic 9" descr="Children">
            <a:extLst>
              <a:ext uri="{FF2B5EF4-FFF2-40B4-BE49-F238E27FC236}">
                <a16:creationId xmlns:a16="http://schemas.microsoft.com/office/drawing/2014/main" id="{75C26E8B-90AB-4149-A5E0-7CD074F782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75418" y="5227123"/>
            <a:ext cx="1626360" cy="1626360"/>
          </a:xfrm>
          <a:prstGeom prst="rect">
            <a:avLst/>
          </a:prstGeom>
        </p:spPr>
      </p:pic>
    </p:spTree>
    <p:extLst>
      <p:ext uri="{BB962C8B-B14F-4D97-AF65-F5344CB8AC3E}">
        <p14:creationId xmlns:p14="http://schemas.microsoft.com/office/powerpoint/2010/main" val="528122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3C7DB4E-D6E0-427D-8910-D448CDC3D793}"/>
              </a:ext>
            </a:extLst>
          </p:cNvPr>
          <p:cNvPicPr>
            <a:picLocks noGrp="1" noChangeAspect="1"/>
          </p:cNvPicPr>
          <p:nvPr>
            <p:ph idx="1"/>
          </p:nvPr>
        </p:nvPicPr>
        <p:blipFill>
          <a:blip r:embed="rId2"/>
          <a:stretch>
            <a:fillRect/>
          </a:stretch>
        </p:blipFill>
        <p:spPr>
          <a:xfrm>
            <a:off x="1009122" y="2083856"/>
            <a:ext cx="1264356" cy="1685809"/>
          </a:xfrm>
          <a:prstGeom prst="rect">
            <a:avLst/>
          </a:prstGeom>
        </p:spPr>
      </p:pic>
      <p:sp>
        <p:nvSpPr>
          <p:cNvPr id="4" name="Rectangle 3">
            <a:extLst>
              <a:ext uri="{FF2B5EF4-FFF2-40B4-BE49-F238E27FC236}">
                <a16:creationId xmlns:a16="http://schemas.microsoft.com/office/drawing/2014/main" id="{63D4A901-0197-487C-B031-9FC4F04867DD}"/>
              </a:ext>
            </a:extLst>
          </p:cNvPr>
          <p:cNvSpPr/>
          <p:nvPr/>
        </p:nvSpPr>
        <p:spPr>
          <a:xfrm>
            <a:off x="1009122" y="929990"/>
            <a:ext cx="8316380"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Activity One - Continued</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6" name="Picture 5">
            <a:extLst>
              <a:ext uri="{FF2B5EF4-FFF2-40B4-BE49-F238E27FC236}">
                <a16:creationId xmlns:a16="http://schemas.microsoft.com/office/drawing/2014/main" id="{303160CE-0EC9-4292-933D-17E9AEF5DC62}"/>
              </a:ext>
            </a:extLst>
          </p:cNvPr>
          <p:cNvPicPr>
            <a:picLocks noChangeAspect="1"/>
          </p:cNvPicPr>
          <p:nvPr/>
        </p:nvPicPr>
        <p:blipFill>
          <a:blip r:embed="rId3"/>
          <a:stretch>
            <a:fillRect/>
          </a:stretch>
        </p:blipFill>
        <p:spPr>
          <a:xfrm>
            <a:off x="3264605" y="2083859"/>
            <a:ext cx="1264357" cy="1685809"/>
          </a:xfrm>
          <a:prstGeom prst="rect">
            <a:avLst/>
          </a:prstGeom>
        </p:spPr>
      </p:pic>
      <p:pic>
        <p:nvPicPr>
          <p:cNvPr id="7" name="Picture 6">
            <a:extLst>
              <a:ext uri="{FF2B5EF4-FFF2-40B4-BE49-F238E27FC236}">
                <a16:creationId xmlns:a16="http://schemas.microsoft.com/office/drawing/2014/main" id="{CDC31E43-38D2-4BEF-9777-2F0295B84029}"/>
              </a:ext>
            </a:extLst>
          </p:cNvPr>
          <p:cNvPicPr>
            <a:picLocks noChangeAspect="1"/>
          </p:cNvPicPr>
          <p:nvPr/>
        </p:nvPicPr>
        <p:blipFill>
          <a:blip r:embed="rId4"/>
          <a:stretch>
            <a:fillRect/>
          </a:stretch>
        </p:blipFill>
        <p:spPr>
          <a:xfrm>
            <a:off x="5522824" y="2083858"/>
            <a:ext cx="1264357" cy="1685809"/>
          </a:xfrm>
          <a:prstGeom prst="rect">
            <a:avLst/>
          </a:prstGeom>
        </p:spPr>
      </p:pic>
      <p:pic>
        <p:nvPicPr>
          <p:cNvPr id="8" name="Picture 7">
            <a:extLst>
              <a:ext uri="{FF2B5EF4-FFF2-40B4-BE49-F238E27FC236}">
                <a16:creationId xmlns:a16="http://schemas.microsoft.com/office/drawing/2014/main" id="{C83F7F7A-D16B-4632-AEEF-6ED364057D29}"/>
              </a:ext>
            </a:extLst>
          </p:cNvPr>
          <p:cNvPicPr>
            <a:picLocks noChangeAspect="1"/>
          </p:cNvPicPr>
          <p:nvPr/>
        </p:nvPicPr>
        <p:blipFill>
          <a:blip r:embed="rId5"/>
          <a:stretch>
            <a:fillRect/>
          </a:stretch>
        </p:blipFill>
        <p:spPr>
          <a:xfrm>
            <a:off x="7781043" y="2083858"/>
            <a:ext cx="1264357" cy="1685809"/>
          </a:xfrm>
          <a:prstGeom prst="rect">
            <a:avLst/>
          </a:prstGeom>
        </p:spPr>
      </p:pic>
      <p:pic>
        <p:nvPicPr>
          <p:cNvPr id="9" name="Picture 8">
            <a:extLst>
              <a:ext uri="{FF2B5EF4-FFF2-40B4-BE49-F238E27FC236}">
                <a16:creationId xmlns:a16="http://schemas.microsoft.com/office/drawing/2014/main" id="{743D9B7C-5D7B-469B-B584-2AE71C11A0C8}"/>
              </a:ext>
            </a:extLst>
          </p:cNvPr>
          <p:cNvPicPr>
            <a:picLocks noChangeAspect="1"/>
          </p:cNvPicPr>
          <p:nvPr/>
        </p:nvPicPr>
        <p:blipFill>
          <a:blip r:embed="rId6"/>
          <a:stretch>
            <a:fillRect/>
          </a:stretch>
        </p:blipFill>
        <p:spPr>
          <a:xfrm>
            <a:off x="9918520" y="2083856"/>
            <a:ext cx="1264358" cy="1685811"/>
          </a:xfrm>
          <a:prstGeom prst="rect">
            <a:avLst/>
          </a:prstGeom>
        </p:spPr>
      </p:pic>
      <p:sp>
        <p:nvSpPr>
          <p:cNvPr id="10" name="Rectangle: Rounded Corners 9">
            <a:extLst>
              <a:ext uri="{FF2B5EF4-FFF2-40B4-BE49-F238E27FC236}">
                <a16:creationId xmlns:a16="http://schemas.microsoft.com/office/drawing/2014/main" id="{2806CC13-4DB4-4F16-A756-F3EA2CCAE03D}"/>
              </a:ext>
            </a:extLst>
          </p:cNvPr>
          <p:cNvSpPr/>
          <p:nvPr/>
        </p:nvSpPr>
        <p:spPr>
          <a:xfrm>
            <a:off x="725577" y="3928532"/>
            <a:ext cx="1715909" cy="13403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FF7A884-7B86-445A-AE42-1BC9F26DEB9A}"/>
              </a:ext>
            </a:extLst>
          </p:cNvPr>
          <p:cNvSpPr/>
          <p:nvPr/>
        </p:nvSpPr>
        <p:spPr>
          <a:xfrm>
            <a:off x="3104443" y="3928532"/>
            <a:ext cx="1609483" cy="13092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0B730D22-0E04-4277-8557-C799C273835B}"/>
              </a:ext>
            </a:extLst>
          </p:cNvPr>
          <p:cNvSpPr/>
          <p:nvPr/>
        </p:nvSpPr>
        <p:spPr>
          <a:xfrm>
            <a:off x="5359135" y="4000205"/>
            <a:ext cx="1591734" cy="1219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5705F584-80A3-4C84-8208-54EDF5760644}"/>
              </a:ext>
            </a:extLst>
          </p:cNvPr>
          <p:cNvPicPr>
            <a:picLocks noChangeAspect="1"/>
          </p:cNvPicPr>
          <p:nvPr/>
        </p:nvPicPr>
        <p:blipFill>
          <a:blip r:embed="rId7"/>
          <a:stretch>
            <a:fillRect/>
          </a:stretch>
        </p:blipFill>
        <p:spPr>
          <a:xfrm>
            <a:off x="7613826" y="4000205"/>
            <a:ext cx="1609483" cy="1237595"/>
          </a:xfrm>
          <a:prstGeom prst="rect">
            <a:avLst/>
          </a:prstGeom>
        </p:spPr>
      </p:pic>
      <p:pic>
        <p:nvPicPr>
          <p:cNvPr id="14" name="Picture 13">
            <a:extLst>
              <a:ext uri="{FF2B5EF4-FFF2-40B4-BE49-F238E27FC236}">
                <a16:creationId xmlns:a16="http://schemas.microsoft.com/office/drawing/2014/main" id="{89C9A784-2CFE-4BFE-BC7A-4DEAA1E231C2}"/>
              </a:ext>
            </a:extLst>
          </p:cNvPr>
          <p:cNvPicPr>
            <a:picLocks noChangeAspect="1"/>
          </p:cNvPicPr>
          <p:nvPr/>
        </p:nvPicPr>
        <p:blipFill>
          <a:blip r:embed="rId7"/>
          <a:stretch>
            <a:fillRect/>
          </a:stretch>
        </p:blipFill>
        <p:spPr>
          <a:xfrm>
            <a:off x="9655359" y="3915565"/>
            <a:ext cx="1695635" cy="1303840"/>
          </a:xfrm>
          <a:prstGeom prst="rect">
            <a:avLst/>
          </a:prstGeom>
        </p:spPr>
      </p:pic>
      <p:sp>
        <p:nvSpPr>
          <p:cNvPr id="19" name="TextBox 18">
            <a:extLst>
              <a:ext uri="{FF2B5EF4-FFF2-40B4-BE49-F238E27FC236}">
                <a16:creationId xmlns:a16="http://schemas.microsoft.com/office/drawing/2014/main" id="{A2E8DB68-97BA-4E64-AE3C-C1008A0CBFFD}"/>
              </a:ext>
            </a:extLst>
          </p:cNvPr>
          <p:cNvSpPr txBox="1"/>
          <p:nvPr/>
        </p:nvSpPr>
        <p:spPr>
          <a:xfrm>
            <a:off x="841006" y="3972931"/>
            <a:ext cx="1432472"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task was explained to the children. They looked through the cards together and discussed what sets they could do. </a:t>
            </a:r>
          </a:p>
        </p:txBody>
      </p:sp>
      <p:sp>
        <p:nvSpPr>
          <p:cNvPr id="20" name="TextBox 19">
            <a:extLst>
              <a:ext uri="{FF2B5EF4-FFF2-40B4-BE49-F238E27FC236}">
                <a16:creationId xmlns:a16="http://schemas.microsoft.com/office/drawing/2014/main" id="{560742DE-A0E3-436F-AF88-14E6ACC19064}"/>
              </a:ext>
            </a:extLst>
          </p:cNvPr>
          <p:cNvSpPr txBox="1"/>
          <p:nvPr/>
        </p:nvSpPr>
        <p:spPr>
          <a:xfrm>
            <a:off x="3259257" y="4029167"/>
            <a:ext cx="1264357" cy="110799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children decided they would make sets for the number of wheels the mode of transport has.</a:t>
            </a:r>
          </a:p>
        </p:txBody>
      </p:sp>
      <p:sp>
        <p:nvSpPr>
          <p:cNvPr id="21" name="TextBox 20">
            <a:extLst>
              <a:ext uri="{FF2B5EF4-FFF2-40B4-BE49-F238E27FC236}">
                <a16:creationId xmlns:a16="http://schemas.microsoft.com/office/drawing/2014/main" id="{F45B0203-9F34-487A-8CA7-A4AAC7588464}"/>
              </a:ext>
            </a:extLst>
          </p:cNvPr>
          <p:cNvSpPr txBox="1"/>
          <p:nvPr/>
        </p:nvSpPr>
        <p:spPr>
          <a:xfrm>
            <a:off x="5522824" y="4065004"/>
            <a:ext cx="1264357" cy="110799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Working together the children counted the wheels on each mode of transport.</a:t>
            </a:r>
          </a:p>
        </p:txBody>
      </p:sp>
      <p:sp>
        <p:nvSpPr>
          <p:cNvPr id="22" name="TextBox 21">
            <a:extLst>
              <a:ext uri="{FF2B5EF4-FFF2-40B4-BE49-F238E27FC236}">
                <a16:creationId xmlns:a16="http://schemas.microsoft.com/office/drawing/2014/main" id="{BA2FB667-FB7F-41BB-AA97-49D89F57068F}"/>
              </a:ext>
            </a:extLst>
          </p:cNvPr>
          <p:cNvSpPr txBox="1"/>
          <p:nvPr/>
        </p:nvSpPr>
        <p:spPr>
          <a:xfrm>
            <a:off x="7718527" y="4000205"/>
            <a:ext cx="1518885"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children then had made 4 sets ranging from 0-6 wheels. They asked the leader if they could have another go at a different set.</a:t>
            </a:r>
          </a:p>
        </p:txBody>
      </p:sp>
      <p:sp>
        <p:nvSpPr>
          <p:cNvPr id="23" name="TextBox 22">
            <a:extLst>
              <a:ext uri="{FF2B5EF4-FFF2-40B4-BE49-F238E27FC236}">
                <a16:creationId xmlns:a16="http://schemas.microsoft.com/office/drawing/2014/main" id="{0E8563E6-E754-464A-A843-AF22587F1625}"/>
              </a:ext>
            </a:extLst>
          </p:cNvPr>
          <p:cNvSpPr txBox="1"/>
          <p:nvPr/>
        </p:nvSpPr>
        <p:spPr>
          <a:xfrm>
            <a:off x="9713305" y="4065004"/>
            <a:ext cx="1609483" cy="110799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second set the boys discussed that they would put the mode of transport in order of fastest to slowest. </a:t>
            </a:r>
          </a:p>
        </p:txBody>
      </p:sp>
      <p:pic>
        <p:nvPicPr>
          <p:cNvPr id="3" name="Graphic 2" descr="Puzzle pieces">
            <a:extLst>
              <a:ext uri="{FF2B5EF4-FFF2-40B4-BE49-F238E27FC236}">
                <a16:creationId xmlns:a16="http://schemas.microsoft.com/office/drawing/2014/main" id="{A0A1A595-7804-4AEF-AACB-58D705B0895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43620" y="929990"/>
            <a:ext cx="914400" cy="914400"/>
          </a:xfrm>
          <a:prstGeom prst="rect">
            <a:avLst/>
          </a:prstGeom>
        </p:spPr>
      </p:pic>
      <p:sp>
        <p:nvSpPr>
          <p:cNvPr id="2" name="TextBox 1">
            <a:extLst>
              <a:ext uri="{FF2B5EF4-FFF2-40B4-BE49-F238E27FC236}">
                <a16:creationId xmlns:a16="http://schemas.microsoft.com/office/drawing/2014/main" id="{91A1E0DD-FF84-46D3-AE4C-FEFA76840470}"/>
              </a:ext>
            </a:extLst>
          </p:cNvPr>
          <p:cNvSpPr txBox="1"/>
          <p:nvPr/>
        </p:nvSpPr>
        <p:spPr>
          <a:xfrm>
            <a:off x="471362" y="5277478"/>
            <a:ext cx="11720638" cy="923330"/>
          </a:xfrm>
          <a:prstGeom prst="rect">
            <a:avLst/>
          </a:prstGeom>
          <a:noFill/>
        </p:spPr>
        <p:txBody>
          <a:bodyPr wrap="square" rtlCol="0">
            <a:spAutoFit/>
          </a:bodyPr>
          <a:lstStyle/>
          <a:p>
            <a:r>
              <a:rPr lang="en-GB" dirty="0"/>
              <a:t>Vygotsky proposes that “The distance between a child’s actual developmental level as determined by independent problem solving and the level of potential development as determined through problem-solving under adult guidance or in collaboration with more capable peers.” (Vygotsky,1978, p.131)</a:t>
            </a:r>
          </a:p>
        </p:txBody>
      </p:sp>
      <p:pic>
        <p:nvPicPr>
          <p:cNvPr id="16" name="Picture 15">
            <a:extLst>
              <a:ext uri="{FF2B5EF4-FFF2-40B4-BE49-F238E27FC236}">
                <a16:creationId xmlns:a16="http://schemas.microsoft.com/office/drawing/2014/main" id="{00BEDC60-1F20-4035-B644-35B17FE323DE}"/>
              </a:ext>
            </a:extLst>
          </p:cNvPr>
          <p:cNvPicPr>
            <a:picLocks noChangeAspect="1"/>
          </p:cNvPicPr>
          <p:nvPr/>
        </p:nvPicPr>
        <p:blipFill>
          <a:blip r:embed="rId10"/>
          <a:stretch>
            <a:fillRect/>
          </a:stretch>
        </p:blipFill>
        <p:spPr>
          <a:xfrm>
            <a:off x="5285161" y="3227814"/>
            <a:ext cx="1621677" cy="402371"/>
          </a:xfrm>
          <a:prstGeom prst="rect">
            <a:avLst/>
          </a:prstGeom>
        </p:spPr>
      </p:pic>
    </p:spTree>
    <p:extLst>
      <p:ext uri="{BB962C8B-B14F-4D97-AF65-F5344CB8AC3E}">
        <p14:creationId xmlns:p14="http://schemas.microsoft.com/office/powerpoint/2010/main" val="3691587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46000">
              <a:schemeClr val="accent6">
                <a:lumMod val="95000"/>
                <a:lumOff val="5000"/>
              </a:schemeClr>
            </a:gs>
            <a:gs pos="100000">
              <a:schemeClr val="accent6">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83531D-339A-4FD6-84B6-4D576775636B}"/>
              </a:ext>
            </a:extLst>
          </p:cNvPr>
          <p:cNvSpPr>
            <a:spLocks noGrp="1"/>
          </p:cNvSpPr>
          <p:nvPr>
            <p:ph idx="1"/>
          </p:nvPr>
        </p:nvSpPr>
        <p:spPr>
          <a:xfrm>
            <a:off x="582335" y="2196354"/>
            <a:ext cx="9603275" cy="3450613"/>
          </a:xfrm>
        </p:spPr>
        <p:txBody>
          <a:bodyPr/>
          <a:lstStyle/>
          <a:p>
            <a:endParaRPr lang="en-GB" dirty="0"/>
          </a:p>
          <a:p>
            <a:r>
              <a:rPr lang="en-GB" dirty="0"/>
              <a:t>For the second activity, children aged 7 to 11 are divided into pairs.</a:t>
            </a:r>
          </a:p>
          <a:p>
            <a:r>
              <a:rPr lang="en-GB" dirty="0"/>
              <a:t>The children are given a box of Lego and a large potato.</a:t>
            </a:r>
          </a:p>
          <a:p>
            <a:r>
              <a:rPr lang="en-GB" dirty="0"/>
              <a:t>The groups are instructed to work together to construct a bridge that will fit the potato beneath it while also being strong enough to support the weight of the potato.</a:t>
            </a:r>
          </a:p>
          <a:p>
            <a:r>
              <a:rPr lang="en-GB" dirty="0"/>
              <a:t>A peer mentor assists the children in completing the task.</a:t>
            </a:r>
          </a:p>
        </p:txBody>
      </p:sp>
      <p:sp>
        <p:nvSpPr>
          <p:cNvPr id="5" name="Rectangle 4">
            <a:extLst>
              <a:ext uri="{FF2B5EF4-FFF2-40B4-BE49-F238E27FC236}">
                <a16:creationId xmlns:a16="http://schemas.microsoft.com/office/drawing/2014/main" id="{05782B2A-37F1-4B9C-BE1F-7C90395AA4DD}"/>
              </a:ext>
            </a:extLst>
          </p:cNvPr>
          <p:cNvSpPr/>
          <p:nvPr/>
        </p:nvSpPr>
        <p:spPr>
          <a:xfrm>
            <a:off x="698233" y="929990"/>
            <a:ext cx="11109965"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Activity Two – Children aged 7-11 </a:t>
            </a:r>
          </a:p>
        </p:txBody>
      </p:sp>
      <p:pic>
        <p:nvPicPr>
          <p:cNvPr id="2" name="Picture 1">
            <a:extLst>
              <a:ext uri="{FF2B5EF4-FFF2-40B4-BE49-F238E27FC236}">
                <a16:creationId xmlns:a16="http://schemas.microsoft.com/office/drawing/2014/main" id="{D9CF915D-CC0E-4E55-BF68-64D02A6CB8B9}"/>
              </a:ext>
            </a:extLst>
          </p:cNvPr>
          <p:cNvPicPr>
            <a:picLocks noChangeAspect="1"/>
          </p:cNvPicPr>
          <p:nvPr/>
        </p:nvPicPr>
        <p:blipFill>
          <a:blip r:embed="rId2"/>
          <a:stretch>
            <a:fillRect/>
          </a:stretch>
        </p:blipFill>
        <p:spPr>
          <a:xfrm>
            <a:off x="8745889" y="4723042"/>
            <a:ext cx="2466975" cy="1847850"/>
          </a:xfrm>
          <a:prstGeom prst="rect">
            <a:avLst/>
          </a:prstGeom>
        </p:spPr>
      </p:pic>
      <p:sp>
        <p:nvSpPr>
          <p:cNvPr id="9" name="TextBox 8">
            <a:extLst>
              <a:ext uri="{FF2B5EF4-FFF2-40B4-BE49-F238E27FC236}">
                <a16:creationId xmlns:a16="http://schemas.microsoft.com/office/drawing/2014/main" id="{3F26DF29-87FB-4A43-BAB7-78742E0496E2}"/>
              </a:ext>
            </a:extLst>
          </p:cNvPr>
          <p:cNvSpPr txBox="1"/>
          <p:nvPr/>
        </p:nvSpPr>
        <p:spPr>
          <a:xfrm>
            <a:off x="582335" y="2011688"/>
            <a:ext cx="4779887"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Building –weight and strength activity </a:t>
            </a:r>
          </a:p>
        </p:txBody>
      </p:sp>
      <p:sp>
        <p:nvSpPr>
          <p:cNvPr id="10" name="TextBox 9">
            <a:extLst>
              <a:ext uri="{FF2B5EF4-FFF2-40B4-BE49-F238E27FC236}">
                <a16:creationId xmlns:a16="http://schemas.microsoft.com/office/drawing/2014/main" id="{0331A59B-F561-462D-B49B-ABE9C761DCF5}"/>
              </a:ext>
            </a:extLst>
          </p:cNvPr>
          <p:cNvSpPr txBox="1"/>
          <p:nvPr/>
        </p:nvSpPr>
        <p:spPr>
          <a:xfrm>
            <a:off x="9798757" y="6309282"/>
            <a:ext cx="3138310" cy="261610"/>
          </a:xfrm>
          <a:prstGeom prst="rect">
            <a:avLst/>
          </a:prstGeom>
          <a:noFill/>
        </p:spPr>
        <p:txBody>
          <a:bodyPr wrap="square" rtlCol="0">
            <a:spAutoFit/>
          </a:bodyPr>
          <a:lstStyle/>
          <a:p>
            <a:r>
              <a:rPr lang="en-GB" sz="1100" b="0" i="0" dirty="0">
                <a:solidFill>
                  <a:srgbClr val="333333"/>
                </a:solidFill>
                <a:effectLst/>
                <a:latin typeface="avenir-regular-class"/>
              </a:rPr>
              <a:t>(</a:t>
            </a:r>
            <a:r>
              <a:rPr lang="en-GB" sz="1100" b="0" i="1" dirty="0">
                <a:solidFill>
                  <a:srgbClr val="333333"/>
                </a:solidFill>
                <a:effectLst/>
                <a:latin typeface="Arial" panose="020B0604020202020204" pitchFamily="34" charset="0"/>
                <a:cs typeface="Arial" panose="020B0604020202020204" pitchFamily="34" charset="0"/>
              </a:rPr>
              <a:t>Lego Bricks</a:t>
            </a:r>
            <a:r>
              <a:rPr lang="en-GB" sz="1100" b="0" i="0" dirty="0">
                <a:solidFill>
                  <a:srgbClr val="333333"/>
                </a:solidFill>
                <a:effectLst/>
                <a:latin typeface="avenir-regular-class"/>
              </a:rPr>
              <a:t>,2023).</a:t>
            </a:r>
            <a:endParaRPr lang="en-GB" sz="1100" dirty="0"/>
          </a:p>
        </p:txBody>
      </p:sp>
    </p:spTree>
    <p:extLst>
      <p:ext uri="{BB962C8B-B14F-4D97-AF65-F5344CB8AC3E}">
        <p14:creationId xmlns:p14="http://schemas.microsoft.com/office/powerpoint/2010/main" val="4089577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C25FD68-C00C-4106-86CC-FF2B35A913B1}"/>
              </a:ext>
            </a:extLst>
          </p:cNvPr>
          <p:cNvPicPr>
            <a:picLocks noGrp="1" noChangeAspect="1"/>
          </p:cNvPicPr>
          <p:nvPr>
            <p:ph idx="1"/>
          </p:nvPr>
        </p:nvPicPr>
        <p:blipFill>
          <a:blip r:embed="rId2"/>
          <a:stretch>
            <a:fillRect/>
          </a:stretch>
        </p:blipFill>
        <p:spPr>
          <a:xfrm>
            <a:off x="750402" y="2030413"/>
            <a:ext cx="1370409" cy="1827212"/>
          </a:xfrm>
          <a:prstGeom prst="rect">
            <a:avLst/>
          </a:prstGeom>
        </p:spPr>
      </p:pic>
      <p:sp>
        <p:nvSpPr>
          <p:cNvPr id="4" name="Rectangle 3">
            <a:extLst>
              <a:ext uri="{FF2B5EF4-FFF2-40B4-BE49-F238E27FC236}">
                <a16:creationId xmlns:a16="http://schemas.microsoft.com/office/drawing/2014/main" id="{46AB13FB-CE78-4235-9567-7B9522EBA07C}"/>
              </a:ext>
            </a:extLst>
          </p:cNvPr>
          <p:cNvSpPr/>
          <p:nvPr/>
        </p:nvSpPr>
        <p:spPr>
          <a:xfrm>
            <a:off x="878990" y="929990"/>
            <a:ext cx="794801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Activity Two- Continued</a:t>
            </a:r>
          </a:p>
        </p:txBody>
      </p:sp>
      <p:pic>
        <p:nvPicPr>
          <p:cNvPr id="6" name="Picture 5">
            <a:extLst>
              <a:ext uri="{FF2B5EF4-FFF2-40B4-BE49-F238E27FC236}">
                <a16:creationId xmlns:a16="http://schemas.microsoft.com/office/drawing/2014/main" id="{DA66B9C8-9C97-40AB-AEF9-CFAADA378212}"/>
              </a:ext>
            </a:extLst>
          </p:cNvPr>
          <p:cNvPicPr>
            <a:picLocks noChangeAspect="1"/>
          </p:cNvPicPr>
          <p:nvPr/>
        </p:nvPicPr>
        <p:blipFill>
          <a:blip r:embed="rId3"/>
          <a:stretch>
            <a:fillRect/>
          </a:stretch>
        </p:blipFill>
        <p:spPr>
          <a:xfrm>
            <a:off x="2914650" y="2030414"/>
            <a:ext cx="1370409" cy="1827212"/>
          </a:xfrm>
          <a:prstGeom prst="rect">
            <a:avLst/>
          </a:prstGeom>
        </p:spPr>
      </p:pic>
      <p:pic>
        <p:nvPicPr>
          <p:cNvPr id="7" name="Picture 6">
            <a:extLst>
              <a:ext uri="{FF2B5EF4-FFF2-40B4-BE49-F238E27FC236}">
                <a16:creationId xmlns:a16="http://schemas.microsoft.com/office/drawing/2014/main" id="{0A85C974-F8EA-4607-A708-479F31A9398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852995" y="2419493"/>
            <a:ext cx="1917509" cy="1438131"/>
          </a:xfrm>
          <a:prstGeom prst="rect">
            <a:avLst/>
          </a:prstGeom>
        </p:spPr>
      </p:pic>
      <p:pic>
        <p:nvPicPr>
          <p:cNvPr id="8" name="Picture 7">
            <a:extLst>
              <a:ext uri="{FF2B5EF4-FFF2-40B4-BE49-F238E27FC236}">
                <a16:creationId xmlns:a16="http://schemas.microsoft.com/office/drawing/2014/main" id="{B5EEC7A2-EB36-4519-B456-E413E98542B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183349" y="2364581"/>
            <a:ext cx="2057400" cy="1543050"/>
          </a:xfrm>
          <a:prstGeom prst="rect">
            <a:avLst/>
          </a:prstGeom>
        </p:spPr>
      </p:pic>
      <p:pic>
        <p:nvPicPr>
          <p:cNvPr id="9" name="Picture 8">
            <a:extLst>
              <a:ext uri="{FF2B5EF4-FFF2-40B4-BE49-F238E27FC236}">
                <a16:creationId xmlns:a16="http://schemas.microsoft.com/office/drawing/2014/main" id="{73AEA5AA-FA29-4651-9705-DCE30E0048BB}"/>
              </a:ext>
            </a:extLst>
          </p:cNvPr>
          <p:cNvPicPr>
            <a:picLocks noChangeAspect="1"/>
          </p:cNvPicPr>
          <p:nvPr/>
        </p:nvPicPr>
        <p:blipFill>
          <a:blip r:embed="rId6"/>
          <a:stretch>
            <a:fillRect/>
          </a:stretch>
        </p:blipFill>
        <p:spPr>
          <a:xfrm>
            <a:off x="9653594" y="2280642"/>
            <a:ext cx="2057400" cy="1543050"/>
          </a:xfrm>
          <a:prstGeom prst="rect">
            <a:avLst/>
          </a:prstGeom>
        </p:spPr>
      </p:pic>
      <p:sp>
        <p:nvSpPr>
          <p:cNvPr id="10" name="Rectangle: Rounded Corners 9">
            <a:extLst>
              <a:ext uri="{FF2B5EF4-FFF2-40B4-BE49-F238E27FC236}">
                <a16:creationId xmlns:a16="http://schemas.microsoft.com/office/drawing/2014/main" id="{719C5100-6224-46CF-A828-A7442392CE1D}"/>
              </a:ext>
            </a:extLst>
          </p:cNvPr>
          <p:cNvSpPr/>
          <p:nvPr/>
        </p:nvSpPr>
        <p:spPr>
          <a:xfrm>
            <a:off x="378106" y="4044838"/>
            <a:ext cx="1874181" cy="12293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3C89DED8-2A43-4292-85BB-8C697E2F3136}"/>
              </a:ext>
            </a:extLst>
          </p:cNvPr>
          <p:cNvSpPr/>
          <p:nvPr/>
        </p:nvSpPr>
        <p:spPr>
          <a:xfrm>
            <a:off x="2664232" y="4042611"/>
            <a:ext cx="1874181" cy="12172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E292A088-BE31-4D92-8BD0-6AF6135C4C19}"/>
              </a:ext>
            </a:extLst>
          </p:cNvPr>
          <p:cNvSpPr/>
          <p:nvPr/>
        </p:nvSpPr>
        <p:spPr>
          <a:xfrm>
            <a:off x="4820009" y="4023390"/>
            <a:ext cx="2036575" cy="12772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52D2220A-CEA8-43BF-8661-06B81E781629}"/>
              </a:ext>
            </a:extLst>
          </p:cNvPr>
          <p:cNvPicPr>
            <a:picLocks noChangeAspect="1"/>
          </p:cNvPicPr>
          <p:nvPr/>
        </p:nvPicPr>
        <p:blipFill>
          <a:blip r:embed="rId7"/>
          <a:stretch>
            <a:fillRect/>
          </a:stretch>
        </p:blipFill>
        <p:spPr>
          <a:xfrm>
            <a:off x="7206240" y="3987859"/>
            <a:ext cx="2089672" cy="1330324"/>
          </a:xfrm>
          <a:prstGeom prst="rect">
            <a:avLst/>
          </a:prstGeom>
        </p:spPr>
      </p:pic>
      <p:pic>
        <p:nvPicPr>
          <p:cNvPr id="14" name="Picture 13">
            <a:extLst>
              <a:ext uri="{FF2B5EF4-FFF2-40B4-BE49-F238E27FC236}">
                <a16:creationId xmlns:a16="http://schemas.microsoft.com/office/drawing/2014/main" id="{0E8B515B-0DC5-4CCE-9A52-293DD19ECA9F}"/>
              </a:ext>
            </a:extLst>
          </p:cNvPr>
          <p:cNvPicPr>
            <a:picLocks noChangeAspect="1"/>
          </p:cNvPicPr>
          <p:nvPr/>
        </p:nvPicPr>
        <p:blipFill>
          <a:blip r:embed="rId7"/>
          <a:stretch>
            <a:fillRect/>
          </a:stretch>
        </p:blipFill>
        <p:spPr>
          <a:xfrm>
            <a:off x="9702800" y="3970339"/>
            <a:ext cx="2089672" cy="1330324"/>
          </a:xfrm>
          <a:prstGeom prst="rect">
            <a:avLst/>
          </a:prstGeom>
        </p:spPr>
      </p:pic>
      <p:sp>
        <p:nvSpPr>
          <p:cNvPr id="2" name="TextBox 1">
            <a:extLst>
              <a:ext uri="{FF2B5EF4-FFF2-40B4-BE49-F238E27FC236}">
                <a16:creationId xmlns:a16="http://schemas.microsoft.com/office/drawing/2014/main" id="{50AADCFD-458B-4EA8-9EED-0AD7B118E2F0}"/>
              </a:ext>
            </a:extLst>
          </p:cNvPr>
          <p:cNvSpPr txBox="1"/>
          <p:nvPr/>
        </p:nvSpPr>
        <p:spPr>
          <a:xfrm>
            <a:off x="448994" y="4042611"/>
            <a:ext cx="1732403"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children were briefed on the assignment. They decided to start with a base and then stack the bricks higher than the potato.</a:t>
            </a:r>
          </a:p>
        </p:txBody>
      </p:sp>
      <p:sp>
        <p:nvSpPr>
          <p:cNvPr id="15" name="TextBox 14">
            <a:extLst>
              <a:ext uri="{FF2B5EF4-FFF2-40B4-BE49-F238E27FC236}">
                <a16:creationId xmlns:a16="http://schemas.microsoft.com/office/drawing/2014/main" id="{D0DD0BA3-BCBA-451B-ADFC-0489718C169A}"/>
              </a:ext>
            </a:extLst>
          </p:cNvPr>
          <p:cNvSpPr txBox="1"/>
          <p:nvPr/>
        </p:nvSpPr>
        <p:spPr>
          <a:xfrm>
            <a:off x="2774633" y="4034720"/>
            <a:ext cx="1695719"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children collaborated and decided that they needed to make the bridge's side strong enough to hold the potato.</a:t>
            </a:r>
          </a:p>
        </p:txBody>
      </p:sp>
      <p:sp>
        <p:nvSpPr>
          <p:cNvPr id="16" name="TextBox 15">
            <a:extLst>
              <a:ext uri="{FF2B5EF4-FFF2-40B4-BE49-F238E27FC236}">
                <a16:creationId xmlns:a16="http://schemas.microsoft.com/office/drawing/2014/main" id="{AFB8AF41-16E2-4168-A5B3-2682FD367EFF}"/>
              </a:ext>
            </a:extLst>
          </p:cNvPr>
          <p:cNvSpPr txBox="1"/>
          <p:nvPr/>
        </p:nvSpPr>
        <p:spPr>
          <a:xfrm>
            <a:off x="4878471" y="4042611"/>
            <a:ext cx="2089672"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Both children worked on one side of the bridge. They both had different ideas about how to build their sides, but they continued to collaborate to ensure they were the same size.</a:t>
            </a:r>
          </a:p>
        </p:txBody>
      </p:sp>
      <p:sp>
        <p:nvSpPr>
          <p:cNvPr id="18" name="TextBox 17">
            <a:extLst>
              <a:ext uri="{FF2B5EF4-FFF2-40B4-BE49-F238E27FC236}">
                <a16:creationId xmlns:a16="http://schemas.microsoft.com/office/drawing/2014/main" id="{3B4B9E38-5497-43A0-B74D-C38351200E46}"/>
              </a:ext>
            </a:extLst>
          </p:cNvPr>
          <p:cNvSpPr txBox="1"/>
          <p:nvPr/>
        </p:nvSpPr>
        <p:spPr>
          <a:xfrm>
            <a:off x="7371210" y="4093053"/>
            <a:ext cx="1848249" cy="110799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Once the sides were strong enough and the same height, the children built the bridge's top and tested it to see if the potato fit underneath.</a:t>
            </a:r>
          </a:p>
        </p:txBody>
      </p:sp>
      <p:sp>
        <p:nvSpPr>
          <p:cNvPr id="19" name="TextBox 18">
            <a:extLst>
              <a:ext uri="{FF2B5EF4-FFF2-40B4-BE49-F238E27FC236}">
                <a16:creationId xmlns:a16="http://schemas.microsoft.com/office/drawing/2014/main" id="{25F26784-2973-4371-BF5E-37BD5616C335}"/>
              </a:ext>
            </a:extLst>
          </p:cNvPr>
          <p:cNvSpPr txBox="1"/>
          <p:nvPr/>
        </p:nvSpPr>
        <p:spPr>
          <a:xfrm>
            <a:off x="9702800" y="3996864"/>
            <a:ext cx="2177162"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After the children had completed the top and were satisfied that the potato would fit underneath. They tested the bridge's strength by placing the potato on top, and it held the potato perfectly.</a:t>
            </a:r>
          </a:p>
        </p:txBody>
      </p:sp>
      <p:pic>
        <p:nvPicPr>
          <p:cNvPr id="21" name="Graphic 20" descr="Lightbulb and gear">
            <a:extLst>
              <a:ext uri="{FF2B5EF4-FFF2-40B4-BE49-F238E27FC236}">
                <a16:creationId xmlns:a16="http://schemas.microsoft.com/office/drawing/2014/main" id="{1ED3C6F1-68FB-494F-83C3-C8344DC9FC9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014178" y="835719"/>
            <a:ext cx="914400" cy="914400"/>
          </a:xfrm>
          <a:prstGeom prst="rect">
            <a:avLst/>
          </a:prstGeom>
        </p:spPr>
      </p:pic>
      <p:sp>
        <p:nvSpPr>
          <p:cNvPr id="3" name="TextBox 2">
            <a:extLst>
              <a:ext uri="{FF2B5EF4-FFF2-40B4-BE49-F238E27FC236}">
                <a16:creationId xmlns:a16="http://schemas.microsoft.com/office/drawing/2014/main" id="{54F2A3C3-CE43-4C5D-BFB4-F70EE9360334}"/>
              </a:ext>
            </a:extLst>
          </p:cNvPr>
          <p:cNvSpPr txBox="1"/>
          <p:nvPr/>
        </p:nvSpPr>
        <p:spPr>
          <a:xfrm>
            <a:off x="914400" y="5466428"/>
            <a:ext cx="1036320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“Vygotsky believed that any child could be taught any subject effectively using scaffolding techniques by applying the scaffolds at the ZPD.” (</a:t>
            </a:r>
            <a:r>
              <a:rPr lang="en-GB" sz="1800" b="0" i="0" dirty="0">
                <a:solidFill>
                  <a:srgbClr val="222222"/>
                </a:solidFill>
                <a:effectLst/>
                <a:latin typeface="Arial" panose="020B0604020202020204" pitchFamily="34" charset="0"/>
                <a:cs typeface="Arial" panose="020B0604020202020204" pitchFamily="34" charset="0"/>
              </a:rPr>
              <a:t>Van Der Stuyf</a:t>
            </a:r>
            <a:r>
              <a:rPr lang="en-GB" dirty="0">
                <a:solidFill>
                  <a:srgbClr val="222222"/>
                </a:solidFill>
                <a:latin typeface="Arial" panose="020B0604020202020204" pitchFamily="34" charset="0"/>
                <a:cs typeface="Arial" panose="020B0604020202020204" pitchFamily="34" charset="0"/>
              </a:rPr>
              <a:t>,2002, pp 5-18)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526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81187F-FF6A-4A86-9EC2-A30025559CB7}"/>
              </a:ext>
            </a:extLst>
          </p:cNvPr>
          <p:cNvSpPr>
            <a:spLocks noGrp="1"/>
          </p:cNvSpPr>
          <p:nvPr>
            <p:ph idx="1"/>
          </p:nvPr>
        </p:nvSpPr>
        <p:spPr/>
        <p:txBody>
          <a:bodyPr/>
          <a:lstStyle/>
          <a:p>
            <a:r>
              <a:rPr lang="en-GB" dirty="0"/>
              <a:t>The Zone of Proximal Development demonstrates the importance of the child and how they solve problems as an individual rather than a structured developmental pattern like Piaget. Vygotsky's social element of cognitive development looks at environmental factors rather than biological factors.</a:t>
            </a:r>
          </a:p>
          <a:p>
            <a:r>
              <a:rPr lang="en-GB" dirty="0"/>
              <a:t> Although Vygotsky's theory has many advantages, Piaget's stages of development are necessary in an educational setting because they assist teachers in developing a better understanding of how the students developing.</a:t>
            </a:r>
          </a:p>
        </p:txBody>
      </p:sp>
      <p:sp>
        <p:nvSpPr>
          <p:cNvPr id="4" name="Rectangle 3">
            <a:extLst>
              <a:ext uri="{FF2B5EF4-FFF2-40B4-BE49-F238E27FC236}">
                <a16:creationId xmlns:a16="http://schemas.microsoft.com/office/drawing/2014/main" id="{11F9D709-7659-4170-A141-6BCE8BC935EC}"/>
              </a:ext>
            </a:extLst>
          </p:cNvPr>
          <p:cNvSpPr/>
          <p:nvPr/>
        </p:nvSpPr>
        <p:spPr>
          <a:xfrm>
            <a:off x="1277460" y="867471"/>
            <a:ext cx="3586238"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Evaluation</a:t>
            </a:r>
          </a:p>
        </p:txBody>
      </p:sp>
    </p:spTree>
    <p:extLst>
      <p:ext uri="{BB962C8B-B14F-4D97-AF65-F5344CB8AC3E}">
        <p14:creationId xmlns:p14="http://schemas.microsoft.com/office/powerpoint/2010/main" val="1854311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FF837EF-9F14-47C8-8E88-B7CF813AD629}"/>
              </a:ext>
            </a:extLst>
          </p:cNvPr>
          <p:cNvSpPr/>
          <p:nvPr/>
        </p:nvSpPr>
        <p:spPr>
          <a:xfrm>
            <a:off x="1451579" y="867471"/>
            <a:ext cx="3770584"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Conclusion</a:t>
            </a:r>
          </a:p>
        </p:txBody>
      </p:sp>
      <p:sp>
        <p:nvSpPr>
          <p:cNvPr id="5" name="TextBox 4">
            <a:extLst>
              <a:ext uri="{FF2B5EF4-FFF2-40B4-BE49-F238E27FC236}">
                <a16:creationId xmlns:a16="http://schemas.microsoft.com/office/drawing/2014/main" id="{1D0CB706-0D31-4107-ADC9-599BC5A161C2}"/>
              </a:ext>
            </a:extLst>
          </p:cNvPr>
          <p:cNvSpPr txBox="1"/>
          <p:nvPr/>
        </p:nvSpPr>
        <p:spPr>
          <a:xfrm>
            <a:off x="1320800" y="2427111"/>
            <a:ext cx="9064977" cy="2862322"/>
          </a:xfrm>
          <a:prstGeom prst="rect">
            <a:avLst/>
          </a:prstGeom>
          <a:noFill/>
        </p:spPr>
        <p:txBody>
          <a:bodyPr wrap="square" rtlCol="0">
            <a:spAutoFit/>
          </a:bodyPr>
          <a:lstStyle/>
          <a:p>
            <a:pPr marL="285750" indent="-285750">
              <a:buFont typeface="Arial" panose="020B0604020202020204" pitchFamily="34" charset="0"/>
              <a:buChar char="•"/>
            </a:pPr>
            <a:r>
              <a:rPr lang="en-GB" dirty="0"/>
              <a:t>When reviewing the results of the two activities used for this PowerPoint, the 11-year-old encouraged the 7-year-old to participate in the grouping activity. At first, the younger child didn't know what to do, but after watching and listening, he actively wanted to do the activity again, this time using his idea of fastest to slowest.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Using cluster tables within a classroom environment will encourage children to work together and learn from each other.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is clear that Vygotsky's theory has a significant impact on children. Structured interaction and collaboration with peers may encourage a child to achieve more.</a:t>
            </a:r>
          </a:p>
        </p:txBody>
      </p:sp>
    </p:spTree>
    <p:extLst>
      <p:ext uri="{BB962C8B-B14F-4D97-AF65-F5344CB8AC3E}">
        <p14:creationId xmlns:p14="http://schemas.microsoft.com/office/powerpoint/2010/main" val="177208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C48368-57D1-4666-8176-242831D098FA}"/>
              </a:ext>
            </a:extLst>
          </p:cNvPr>
          <p:cNvSpPr>
            <a:spLocks noGrp="1"/>
          </p:cNvSpPr>
          <p:nvPr>
            <p:ph idx="1"/>
          </p:nvPr>
        </p:nvSpPr>
        <p:spPr/>
        <p:txBody>
          <a:bodyPr>
            <a:normAutofit/>
          </a:bodyPr>
          <a:lstStyle/>
          <a:p>
            <a:r>
              <a:rPr lang="en-GB" sz="1500" i="1" dirty="0">
                <a:solidFill>
                  <a:srgbClr val="333333"/>
                </a:solidFill>
                <a:latin typeface="Arial" panose="020B0604020202020204" pitchFamily="34" charset="0"/>
                <a:cs typeface="Arial" panose="020B0604020202020204" pitchFamily="34" charset="0"/>
              </a:rPr>
              <a:t>Lego Bricks </a:t>
            </a:r>
            <a:r>
              <a:rPr lang="en-GB" sz="1500" b="0" i="0" dirty="0">
                <a:solidFill>
                  <a:srgbClr val="333333"/>
                </a:solidFill>
                <a:effectLst/>
                <a:latin typeface="Arial" panose="020B0604020202020204" pitchFamily="34" charset="0"/>
                <a:cs typeface="Arial" panose="020B0604020202020204" pitchFamily="34" charset="0"/>
              </a:rPr>
              <a:t>(2023) Available </a:t>
            </a:r>
            <a:r>
              <a:rPr lang="en-GB" sz="1500" b="0" i="0" dirty="0" err="1">
                <a:solidFill>
                  <a:srgbClr val="333333"/>
                </a:solidFill>
                <a:effectLst/>
                <a:latin typeface="Arial" panose="020B0604020202020204" pitchFamily="34" charset="0"/>
                <a:cs typeface="Arial" panose="020B0604020202020204" pitchFamily="34" charset="0"/>
              </a:rPr>
              <a:t>at:https</a:t>
            </a:r>
            <a:r>
              <a:rPr lang="en-GB" sz="1500" b="0" i="0" dirty="0">
                <a:solidFill>
                  <a:srgbClr val="333333"/>
                </a:solidFill>
                <a:effectLst/>
                <a:latin typeface="Arial" panose="020B0604020202020204" pitchFamily="34" charset="0"/>
                <a:cs typeface="Arial" panose="020B0604020202020204" pitchFamily="34" charset="0"/>
              </a:rPr>
              <a:t>://www.lego.com/ms-my/sustainability/product-safety/materials/ (Accessed: 14 February 2023).</a:t>
            </a:r>
          </a:p>
          <a:p>
            <a:r>
              <a:rPr lang="en-GB" sz="1500" i="1" dirty="0">
                <a:solidFill>
                  <a:srgbClr val="333333"/>
                </a:solidFill>
                <a:latin typeface="Arial" panose="020B0604020202020204" pitchFamily="34" charset="0"/>
                <a:cs typeface="Arial" panose="020B0604020202020204" pitchFamily="34" charset="0"/>
              </a:rPr>
              <a:t>Lev Vygotsky </a:t>
            </a:r>
            <a:r>
              <a:rPr lang="en-GB" sz="1500" b="0" i="0" dirty="0">
                <a:solidFill>
                  <a:srgbClr val="333333"/>
                </a:solidFill>
                <a:effectLst/>
                <a:latin typeface="Arial" panose="020B0604020202020204" pitchFamily="34" charset="0"/>
                <a:cs typeface="Arial" panose="020B0604020202020204" pitchFamily="34" charset="0"/>
              </a:rPr>
              <a:t>(2023) Available </a:t>
            </a:r>
            <a:r>
              <a:rPr lang="en-GB" sz="1500" b="0" i="0" dirty="0" err="1">
                <a:solidFill>
                  <a:srgbClr val="333333"/>
                </a:solidFill>
                <a:effectLst/>
                <a:latin typeface="Arial" panose="020B0604020202020204" pitchFamily="34" charset="0"/>
                <a:cs typeface="Arial" panose="020B0604020202020204" pitchFamily="34" charset="0"/>
              </a:rPr>
              <a:t>at:https</a:t>
            </a:r>
            <a:r>
              <a:rPr lang="en-GB" sz="1500" b="0" i="0" dirty="0">
                <a:solidFill>
                  <a:srgbClr val="333333"/>
                </a:solidFill>
                <a:effectLst/>
                <a:latin typeface="Arial" panose="020B0604020202020204" pitchFamily="34" charset="0"/>
                <a:cs typeface="Arial" panose="020B0604020202020204" pitchFamily="34" charset="0"/>
              </a:rPr>
              <a:t>://www.studypool.com/documents/4678552/lev-vygotsky-s-socio-cultural-theory-study-material- (Accessed: 14 February 2023).</a:t>
            </a:r>
          </a:p>
          <a:p>
            <a:r>
              <a:rPr lang="en-GB" sz="1500" dirty="0" err="1">
                <a:solidFill>
                  <a:srgbClr val="333333"/>
                </a:solidFill>
                <a:latin typeface="Arial" panose="020B0604020202020204" pitchFamily="34" charset="0"/>
                <a:cs typeface="Arial" panose="020B0604020202020204" pitchFamily="34" charset="0"/>
              </a:rPr>
              <a:t>Vygotsky,L.S</a:t>
            </a:r>
            <a:r>
              <a:rPr lang="en-GB" sz="1500" dirty="0">
                <a:solidFill>
                  <a:srgbClr val="333333"/>
                </a:solidFill>
                <a:latin typeface="Arial" panose="020B0604020202020204" pitchFamily="34" charset="0"/>
                <a:cs typeface="Arial" panose="020B0604020202020204" pitchFamily="34" charset="0"/>
              </a:rPr>
              <a:t>.(1978)</a:t>
            </a:r>
            <a:r>
              <a:rPr lang="en-GB" sz="1500" i="1" dirty="0">
                <a:solidFill>
                  <a:srgbClr val="333333"/>
                </a:solidFill>
                <a:latin typeface="Arial" panose="020B0604020202020204" pitchFamily="34" charset="0"/>
                <a:cs typeface="Arial" panose="020B0604020202020204" pitchFamily="34" charset="0"/>
              </a:rPr>
              <a:t>’Mind in Society</a:t>
            </a:r>
            <a:r>
              <a:rPr lang="en-GB" sz="1500" dirty="0">
                <a:solidFill>
                  <a:srgbClr val="333333"/>
                </a:solidFill>
                <a:latin typeface="Arial" panose="020B0604020202020204" pitchFamily="34" charset="0"/>
                <a:cs typeface="Arial" panose="020B0604020202020204" pitchFamily="34" charset="0"/>
              </a:rPr>
              <a:t>’, In </a:t>
            </a:r>
            <a:r>
              <a:rPr lang="en-GB" sz="1500" dirty="0" err="1">
                <a:solidFill>
                  <a:srgbClr val="333333"/>
                </a:solidFill>
                <a:latin typeface="Arial" panose="020B0604020202020204" pitchFamily="34" charset="0"/>
                <a:cs typeface="Arial" panose="020B0604020202020204" pitchFamily="34" charset="0"/>
              </a:rPr>
              <a:t>Cole,M</a:t>
            </a:r>
            <a:r>
              <a:rPr lang="en-GB" sz="1500" dirty="0">
                <a:solidFill>
                  <a:srgbClr val="333333"/>
                </a:solidFill>
                <a:latin typeface="Arial" panose="020B0604020202020204" pitchFamily="34" charset="0"/>
                <a:cs typeface="Arial" panose="020B0604020202020204" pitchFamily="34" charset="0"/>
              </a:rPr>
              <a:t>.(ed.) Cambridge: Harvard University Press. </a:t>
            </a:r>
          </a:p>
          <a:p>
            <a:r>
              <a:rPr lang="en-GB" sz="1500" b="0" i="0" dirty="0">
                <a:solidFill>
                  <a:srgbClr val="222222"/>
                </a:solidFill>
                <a:effectLst/>
                <a:latin typeface="Arial" panose="020B0604020202020204" pitchFamily="34" charset="0"/>
                <a:cs typeface="Arial" panose="020B0604020202020204" pitchFamily="34" charset="0"/>
              </a:rPr>
              <a:t>Van Der </a:t>
            </a:r>
            <a:r>
              <a:rPr lang="en-GB" sz="1500" b="0" i="0" dirty="0" err="1">
                <a:solidFill>
                  <a:srgbClr val="222222"/>
                </a:solidFill>
                <a:effectLst/>
                <a:latin typeface="Arial" panose="020B0604020202020204" pitchFamily="34" charset="0"/>
                <a:cs typeface="Arial" panose="020B0604020202020204" pitchFamily="34" charset="0"/>
              </a:rPr>
              <a:t>Stuyf</a:t>
            </a:r>
            <a:r>
              <a:rPr lang="en-GB" sz="1500" b="0" i="0" dirty="0">
                <a:solidFill>
                  <a:srgbClr val="222222"/>
                </a:solidFill>
                <a:effectLst/>
                <a:latin typeface="Arial" panose="020B0604020202020204" pitchFamily="34" charset="0"/>
                <a:cs typeface="Arial" panose="020B0604020202020204" pitchFamily="34" charset="0"/>
              </a:rPr>
              <a:t>, R.R. (2002</a:t>
            </a:r>
            <a:r>
              <a:rPr lang="en-GB" sz="1500" i="1" dirty="0">
                <a:solidFill>
                  <a:srgbClr val="222222"/>
                </a:solidFill>
                <a:latin typeface="Arial" panose="020B0604020202020204" pitchFamily="34" charset="0"/>
                <a:cs typeface="Arial" panose="020B0604020202020204" pitchFamily="34" charset="0"/>
              </a:rPr>
              <a:t>)</a:t>
            </a:r>
            <a:r>
              <a:rPr lang="en-GB" sz="1500" b="0" i="1" dirty="0">
                <a:solidFill>
                  <a:srgbClr val="222222"/>
                </a:solidFill>
                <a:effectLst/>
                <a:latin typeface="Arial" panose="020B0604020202020204" pitchFamily="34" charset="0"/>
                <a:cs typeface="Arial" panose="020B0604020202020204" pitchFamily="34" charset="0"/>
              </a:rPr>
              <a:t> Scaffolding as a teaching strategy. </a:t>
            </a:r>
            <a:r>
              <a:rPr lang="en-GB" sz="1500" b="0" dirty="0">
                <a:solidFill>
                  <a:srgbClr val="222222"/>
                </a:solidFill>
                <a:effectLst/>
                <a:latin typeface="Arial" panose="020B0604020202020204" pitchFamily="34" charset="0"/>
                <a:cs typeface="Arial" panose="020B0604020202020204" pitchFamily="34" charset="0"/>
              </a:rPr>
              <a:t>Adolescent learning and development.</a:t>
            </a:r>
          </a:p>
          <a:p>
            <a:r>
              <a:rPr lang="en-GB" sz="1500" dirty="0" err="1">
                <a:solidFill>
                  <a:srgbClr val="222222"/>
                </a:solidFill>
                <a:latin typeface="Arial" panose="020B0604020202020204" pitchFamily="34" charset="0"/>
                <a:cs typeface="Arial" panose="020B0604020202020204" pitchFamily="34" charset="0"/>
              </a:rPr>
              <a:t>Wertsch</a:t>
            </a:r>
            <a:r>
              <a:rPr lang="en-GB" sz="1500" dirty="0">
                <a:solidFill>
                  <a:srgbClr val="222222"/>
                </a:solidFill>
                <a:latin typeface="Arial" panose="020B0604020202020204" pitchFamily="34" charset="0"/>
                <a:cs typeface="Arial" panose="020B0604020202020204" pitchFamily="34" charset="0"/>
              </a:rPr>
              <a:t>, J.V.(1985) Vygotsky and the social formation of mind. Harvard university press.</a:t>
            </a:r>
            <a:endParaRPr lang="en-GB" sz="1500" b="0" dirty="0">
              <a:solidFill>
                <a:srgbClr val="333333"/>
              </a:solidFill>
              <a:effectLst/>
              <a:latin typeface="Arial" panose="020B0604020202020204" pitchFamily="34" charset="0"/>
              <a:cs typeface="Arial" panose="020B0604020202020204" pitchFamily="34" charset="0"/>
            </a:endParaRPr>
          </a:p>
          <a:p>
            <a:endParaRPr lang="en-GB" b="0" dirty="0">
              <a:solidFill>
                <a:srgbClr val="333333"/>
              </a:solidFill>
              <a:effectLst/>
              <a:latin typeface="avenir-regular-class"/>
            </a:endParaRPr>
          </a:p>
          <a:p>
            <a:endParaRPr lang="en-GB" dirty="0"/>
          </a:p>
        </p:txBody>
      </p:sp>
      <p:sp>
        <p:nvSpPr>
          <p:cNvPr id="4" name="Rectangle 3">
            <a:extLst>
              <a:ext uri="{FF2B5EF4-FFF2-40B4-BE49-F238E27FC236}">
                <a16:creationId xmlns:a16="http://schemas.microsoft.com/office/drawing/2014/main" id="{ACC20A78-40F7-4FCB-87FE-03E99329620A}"/>
              </a:ext>
            </a:extLst>
          </p:cNvPr>
          <p:cNvSpPr/>
          <p:nvPr/>
        </p:nvSpPr>
        <p:spPr>
          <a:xfrm>
            <a:off x="1451579" y="867471"/>
            <a:ext cx="372275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References</a:t>
            </a:r>
          </a:p>
        </p:txBody>
      </p:sp>
    </p:spTree>
    <p:extLst>
      <p:ext uri="{BB962C8B-B14F-4D97-AF65-F5344CB8AC3E}">
        <p14:creationId xmlns:p14="http://schemas.microsoft.com/office/powerpoint/2010/main" val="336755920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2424</TotalTime>
  <Words>1154</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avenir-regular-class</vt:lpstr>
      <vt:lpstr>Gill Sans MT</vt:lpstr>
      <vt:lpstr>Gallery</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Merson</dc:creator>
  <cp:lastModifiedBy>Kim Merson</cp:lastModifiedBy>
  <cp:revision>40</cp:revision>
  <dcterms:created xsi:type="dcterms:W3CDTF">2023-02-07T12:00:54Z</dcterms:created>
  <dcterms:modified xsi:type="dcterms:W3CDTF">2023-02-19T19:38:09Z</dcterms:modified>
</cp:coreProperties>
</file>