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2" r:id="rId17"/>
    <p:sldId id="271" r:id="rId18"/>
    <p:sldId id="274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7F2F9C1-A3FB-4194-B97D-248502CC8147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46A0EA3-D65A-4897-8BD8-8B7E130EED2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staff/institute-of-education-and-humaniti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HPFY 3014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People Across Time</a:t>
            </a:r>
          </a:p>
          <a:p>
            <a:r>
              <a:rPr lang="en-GB" dirty="0" smtClean="0"/>
              <a:t>Lecture Two – Disciplines and Approaches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912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1.Archaeology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study of human activity through the recovery and analysis of material culture</a:t>
            </a:r>
          </a:p>
          <a:p>
            <a:r>
              <a:rPr lang="en-GB" dirty="0" smtClean="0"/>
              <a:t>Material culture – artefacts ; architecture; biological finds; landscapes</a:t>
            </a:r>
          </a:p>
          <a:p>
            <a:r>
              <a:rPr lang="en-GB" dirty="0" smtClean="0"/>
              <a:t>Social science and Humanities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025" y="1916832"/>
            <a:ext cx="379095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7508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Spans the study of pre-history and history</a:t>
            </a:r>
          </a:p>
          <a:p>
            <a:r>
              <a:rPr lang="en-GB" dirty="0"/>
              <a:t>Significance to pre-history and absence of a written record</a:t>
            </a:r>
          </a:p>
          <a:p>
            <a:r>
              <a:rPr lang="en-GB" dirty="0"/>
              <a:t>Aims: understanding both cultural history and life courses and change overtime</a:t>
            </a:r>
          </a:p>
          <a:p>
            <a:r>
              <a:rPr lang="en-GB" dirty="0"/>
              <a:t>In the field: surveys; excavations; analysis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345638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1340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Developed from the 17</a:t>
            </a:r>
            <a:r>
              <a:rPr lang="en-GB" baseline="30000" dirty="0" smtClean="0"/>
              <a:t>th</a:t>
            </a:r>
            <a:r>
              <a:rPr lang="en-GB" dirty="0" smtClean="0"/>
              <a:t> Century out of antiquarian pursuits</a:t>
            </a:r>
          </a:p>
          <a:p>
            <a:r>
              <a:rPr lang="en-GB" dirty="0" smtClean="0"/>
              <a:t>Matured out of Enlightenment thought and ideas – empiricist enquiry</a:t>
            </a:r>
          </a:p>
          <a:p>
            <a:r>
              <a:rPr lang="en-GB" dirty="0" smtClean="0"/>
              <a:t>Early interest – Stonehenge; </a:t>
            </a:r>
            <a:r>
              <a:rPr lang="en-GB" dirty="0" err="1" smtClean="0"/>
              <a:t>Pompei</a:t>
            </a:r>
            <a:endParaRPr lang="en-GB" dirty="0" smtClean="0"/>
          </a:p>
          <a:p>
            <a:r>
              <a:rPr lang="en-GB" dirty="0" smtClean="0"/>
              <a:t>Lacked context and stratification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16832"/>
            <a:ext cx="3971925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5498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Pioneers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Pitt Rivers (1827-1900) (pictured) – through typology/chronology developed concept of evolution, based on all artefacts not just the valuable</a:t>
            </a:r>
          </a:p>
          <a:p>
            <a:r>
              <a:rPr lang="en-GB" dirty="0" smtClean="0"/>
              <a:t>Flinders Petrie (1853-1942) – Egypt, significance of pottery finds (taught Howard Carter)</a:t>
            </a:r>
          </a:p>
          <a:p>
            <a:r>
              <a:rPr lang="en-GB" dirty="0" smtClean="0"/>
              <a:t>Arthur Evans (1851-1941) –Knossos Crete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" y="1988840"/>
            <a:ext cx="3448050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7061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Pioneers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Mortimer Wheeler (1890-1976) – Wheeler-Kenyon method around grid system</a:t>
            </a:r>
          </a:p>
          <a:p>
            <a:r>
              <a:rPr lang="en-GB" dirty="0" smtClean="0"/>
              <a:t>Development of University study – University of London</a:t>
            </a:r>
          </a:p>
          <a:p>
            <a:r>
              <a:rPr lang="en-GB" dirty="0" smtClean="0"/>
              <a:t>Popularisation of archaeology</a:t>
            </a:r>
          </a:p>
          <a:p>
            <a:endParaRPr lang="en-GB" dirty="0" smtClean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675" y="1916832"/>
            <a:ext cx="3295650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7557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Developed into various fields:</a:t>
            </a:r>
          </a:p>
          <a:p>
            <a:endParaRPr lang="en-GB" dirty="0"/>
          </a:p>
          <a:p>
            <a:r>
              <a:rPr lang="en-GB" dirty="0" smtClean="0"/>
              <a:t>Marine </a:t>
            </a:r>
          </a:p>
          <a:p>
            <a:r>
              <a:rPr lang="en-GB" dirty="0" smtClean="0"/>
              <a:t>Battlefield</a:t>
            </a:r>
          </a:p>
          <a:p>
            <a:r>
              <a:rPr lang="en-GB" dirty="0" smtClean="0"/>
              <a:t>Urban</a:t>
            </a:r>
          </a:p>
          <a:p>
            <a:r>
              <a:rPr lang="en-GB" dirty="0" smtClean="0"/>
              <a:t>Rescue</a:t>
            </a:r>
          </a:p>
          <a:p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367240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066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Ancient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When – beginning of ‘written’ history – to – the end of the Roman World?</a:t>
            </a:r>
          </a:p>
          <a:p>
            <a:r>
              <a:rPr lang="en-GB" dirty="0" smtClean="0"/>
              <a:t>Limited nature of sources; reliability issue</a:t>
            </a:r>
          </a:p>
          <a:p>
            <a:r>
              <a:rPr lang="en-GB" dirty="0" smtClean="0"/>
              <a:t>Early writing – Cuneiform; codes of Hammurabi; Egyptian hieroglyphs; the Bible 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300" y="1988840"/>
            <a:ext cx="320040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7489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Ancient History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Areas:</a:t>
            </a:r>
          </a:p>
          <a:p>
            <a:r>
              <a:rPr lang="en-GB" dirty="0" smtClean="0"/>
              <a:t>Ancient Egypt</a:t>
            </a:r>
          </a:p>
          <a:p>
            <a:r>
              <a:rPr lang="en-GB" dirty="0" smtClean="0"/>
              <a:t>Mesopotamia</a:t>
            </a:r>
          </a:p>
          <a:p>
            <a:r>
              <a:rPr lang="en-GB" dirty="0" smtClean="0"/>
              <a:t>Phoenicia</a:t>
            </a:r>
          </a:p>
          <a:p>
            <a:r>
              <a:rPr lang="en-GB" dirty="0" smtClean="0"/>
              <a:t>Persia </a:t>
            </a:r>
          </a:p>
          <a:p>
            <a:r>
              <a:rPr lang="en-GB" dirty="0" smtClean="0"/>
              <a:t>Hebrew lands</a:t>
            </a:r>
          </a:p>
          <a:p>
            <a:r>
              <a:rPr lang="en-GB" dirty="0" smtClean="0"/>
              <a:t>China </a:t>
            </a:r>
          </a:p>
          <a:p>
            <a:r>
              <a:rPr lang="en-GB" dirty="0" smtClean="0"/>
              <a:t>India</a:t>
            </a:r>
          </a:p>
          <a:p>
            <a:r>
              <a:rPr lang="en-GB" dirty="0" smtClean="0"/>
              <a:t>Americas 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2" y="1844824"/>
            <a:ext cx="360997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3427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Ancient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Areas of interest :</a:t>
            </a:r>
          </a:p>
          <a:p>
            <a:r>
              <a:rPr lang="en-GB" dirty="0" smtClean="0"/>
              <a:t>Urban living and society</a:t>
            </a:r>
          </a:p>
          <a:p>
            <a:r>
              <a:rPr lang="en-GB" dirty="0" smtClean="0"/>
              <a:t>Political networks of power</a:t>
            </a:r>
          </a:p>
          <a:p>
            <a:r>
              <a:rPr lang="en-GB" dirty="0" smtClean="0"/>
              <a:t>Military power</a:t>
            </a:r>
          </a:p>
          <a:p>
            <a:r>
              <a:rPr lang="en-GB" dirty="0" smtClean="0"/>
              <a:t>Organised religion</a:t>
            </a:r>
          </a:p>
          <a:p>
            <a:r>
              <a:rPr lang="en-GB" dirty="0" smtClean="0"/>
              <a:t>Trade and economy</a:t>
            </a:r>
          </a:p>
          <a:p>
            <a:r>
              <a:rPr lang="en-GB" dirty="0" smtClean="0"/>
              <a:t>Legal systems 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3096343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5374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Classicist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study of classical antiquity (history, culture, language</a:t>
            </a:r>
          </a:p>
          <a:p>
            <a:r>
              <a:rPr lang="en-GB" dirty="0" smtClean="0"/>
              <a:t>Within western culture – Classical Greece and Rome through Ancient Greek and Latin</a:t>
            </a:r>
          </a:p>
          <a:p>
            <a:r>
              <a:rPr lang="en-GB" dirty="0" err="1" smtClean="0"/>
              <a:t>Graeco</a:t>
            </a:r>
            <a:r>
              <a:rPr lang="en-GB" dirty="0" smtClean="0"/>
              <a:t>-Roman philosophy, architecture, history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870364"/>
            <a:ext cx="3600400" cy="4510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7116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Classicist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All = foundation / cornerstone of the study of humanities</a:t>
            </a:r>
          </a:p>
          <a:p>
            <a:r>
              <a:rPr lang="en-GB" dirty="0"/>
              <a:t>Philology</a:t>
            </a:r>
          </a:p>
          <a:p>
            <a:r>
              <a:rPr lang="en-GB" dirty="0"/>
              <a:t>Architecture</a:t>
            </a:r>
          </a:p>
          <a:p>
            <a:r>
              <a:rPr lang="en-GB" dirty="0"/>
              <a:t>Art History</a:t>
            </a:r>
          </a:p>
          <a:p>
            <a:r>
              <a:rPr lang="en-GB" dirty="0"/>
              <a:t>Philosophy</a:t>
            </a:r>
          </a:p>
          <a:p>
            <a:r>
              <a:rPr lang="en-GB" dirty="0"/>
              <a:t>Literature – Iliad/Odyssey; Aeschylus; Sophocles; Aristophanes; Herodotus; Thucydides</a:t>
            </a:r>
          </a:p>
          <a:p>
            <a:r>
              <a:rPr lang="en-GB" dirty="0"/>
              <a:t>Virgil; Horace; Ovid</a:t>
            </a:r>
            <a:r>
              <a:rPr lang="en-GB" dirty="0" smtClean="0"/>
              <a:t>; Tacitus; Julius Caesar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808311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2959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Which Discipline?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Katharina Zinn </a:t>
            </a:r>
            <a:r>
              <a:rPr lang="en-GB" dirty="0" smtClean="0"/>
              <a:t>- </a:t>
            </a:r>
            <a:r>
              <a:rPr lang="en-GB" b="1" dirty="0"/>
              <a:t>Egyptian Archaeology and </a:t>
            </a:r>
            <a:r>
              <a:rPr lang="en-GB" b="1" dirty="0" smtClean="0"/>
              <a:t>Heritage</a:t>
            </a:r>
          </a:p>
          <a:p>
            <a:endParaRPr lang="en-GB" b="1" dirty="0" smtClean="0"/>
          </a:p>
          <a:p>
            <a:r>
              <a:rPr lang="en-GB" b="1" dirty="0" smtClean="0"/>
              <a:t>Louise Steel - Mediterranean Archaeology</a:t>
            </a:r>
          </a:p>
          <a:p>
            <a:endParaRPr lang="en-GB" b="1" dirty="0" smtClean="0"/>
          </a:p>
          <a:p>
            <a:r>
              <a:rPr lang="en-GB" b="1" dirty="0" err="1" smtClean="0"/>
              <a:t>Errietta</a:t>
            </a:r>
            <a:r>
              <a:rPr lang="en-GB" b="1" dirty="0" smtClean="0"/>
              <a:t> </a:t>
            </a:r>
            <a:r>
              <a:rPr lang="en-GB" b="1" dirty="0" err="1" smtClean="0"/>
              <a:t>Bissa</a:t>
            </a:r>
            <a:r>
              <a:rPr lang="en-GB" b="1" dirty="0" smtClean="0"/>
              <a:t> – Classics</a:t>
            </a:r>
          </a:p>
          <a:p>
            <a:endParaRPr lang="en-GB" b="1" dirty="0" smtClean="0"/>
          </a:p>
          <a:p>
            <a:r>
              <a:rPr lang="en-GB" b="1" dirty="0" smtClean="0"/>
              <a:t>Matt Cobb - Classics</a:t>
            </a:r>
          </a:p>
        </p:txBody>
      </p:sp>
    </p:spTree>
    <p:extLst>
      <p:ext uri="{BB962C8B-B14F-4D97-AF65-F5344CB8AC3E}">
        <p14:creationId xmlns:p14="http://schemas.microsoft.com/office/powerpoint/2010/main" val="173815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Medievalist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Quote from UWTSD spiel</a:t>
            </a:r>
            <a:endParaRPr lang="en-GB" dirty="0"/>
          </a:p>
          <a:p>
            <a:r>
              <a:rPr lang="en-GB" dirty="0" smtClean="0"/>
              <a:t>‘from </a:t>
            </a:r>
            <a:r>
              <a:rPr lang="en-GB" dirty="0"/>
              <a:t>peasants to princes, manuscripts to miracles, and Crusaders to </a:t>
            </a:r>
            <a:r>
              <a:rPr lang="en-GB" dirty="0" smtClean="0"/>
              <a:t>Chaucer’</a:t>
            </a:r>
            <a:endParaRPr lang="en-GB" dirty="0"/>
          </a:p>
          <a:p>
            <a:r>
              <a:rPr lang="en-GB" dirty="0" smtClean="0"/>
              <a:t>examining </a:t>
            </a:r>
            <a:r>
              <a:rPr lang="en-GB" dirty="0"/>
              <a:t>topics such as the Crusades, the role of the church and the origins of universities</a:t>
            </a:r>
            <a:r>
              <a:rPr lang="en-GB" dirty="0" smtClean="0"/>
              <a:t>..</a:t>
            </a:r>
            <a:endParaRPr lang="en-GB" dirty="0"/>
          </a:p>
          <a:p>
            <a:r>
              <a:rPr lang="en-GB" dirty="0" smtClean="0"/>
              <a:t>medieval </a:t>
            </a:r>
            <a:r>
              <a:rPr lang="en-GB" dirty="0"/>
              <a:t>saints, the Normans, Chaucer’s Canterbury Tales, and the Cistercian monastic order.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Picture: Strata Florida Abbey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225" y="2204864"/>
            <a:ext cx="2876550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8075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Roderic</a:t>
            </a:r>
            <a:r>
              <a:rPr lang="en-GB" dirty="0" smtClean="0"/>
              <a:t> Bowen Library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204864"/>
            <a:ext cx="4038600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Check out the Medieval manuscripts collection at:</a:t>
            </a:r>
          </a:p>
          <a:p>
            <a:r>
              <a:rPr lang="en-GB" dirty="0"/>
              <a:t>www.uwtsd.ac.uk/rbla/types-of-material/manuscripts/</a:t>
            </a:r>
          </a:p>
        </p:txBody>
      </p:sp>
    </p:spTree>
    <p:extLst>
      <p:ext uri="{BB962C8B-B14F-4D97-AF65-F5344CB8AC3E}">
        <p14:creationId xmlns:p14="http://schemas.microsoft.com/office/powerpoint/2010/main" val="3822691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Medievalists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Harriett Webster: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Medieval Studies and Digital Humanities.</a:t>
            </a:r>
          </a:p>
          <a:p>
            <a:r>
              <a:rPr lang="en-GB" dirty="0" smtClean="0"/>
              <a:t>combining </a:t>
            </a:r>
            <a:r>
              <a:rPr lang="en-GB" dirty="0"/>
              <a:t>historical narratives with digital tools and methodologies 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Janet Burton:</a:t>
            </a:r>
          </a:p>
          <a:p>
            <a:endParaRPr lang="en-GB" dirty="0"/>
          </a:p>
          <a:p>
            <a:r>
              <a:rPr lang="en-GB" dirty="0" smtClean="0"/>
              <a:t>History </a:t>
            </a:r>
            <a:r>
              <a:rPr lang="en-GB" dirty="0"/>
              <a:t>of medieval monastic and religious orders and congregations. </a:t>
            </a:r>
            <a:r>
              <a:rPr lang="en-GB" dirty="0" smtClean="0"/>
              <a:t>medieval </a:t>
            </a:r>
            <a:r>
              <a:rPr lang="en-GB" dirty="0"/>
              <a:t>monasticism in regional contexts (Yorkshire, Wales) </a:t>
            </a:r>
            <a:endParaRPr lang="en-GB" dirty="0" smtClean="0"/>
          </a:p>
          <a:p>
            <a:r>
              <a:rPr lang="en-GB" dirty="0" smtClean="0"/>
              <a:t>The Cistercians; Religious </a:t>
            </a:r>
            <a:r>
              <a:rPr lang="en-GB" dirty="0"/>
              <a:t>women.</a:t>
            </a:r>
          </a:p>
        </p:txBody>
      </p:sp>
    </p:spTree>
    <p:extLst>
      <p:ext uri="{BB962C8B-B14F-4D97-AF65-F5344CB8AC3E}">
        <p14:creationId xmlns:p14="http://schemas.microsoft.com/office/powerpoint/2010/main" val="1848338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Modern/Modern  History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To discuss –</a:t>
            </a:r>
          </a:p>
          <a:p>
            <a:r>
              <a:rPr lang="en-GB" dirty="0" smtClean="0"/>
              <a:t>When does it start?</a:t>
            </a:r>
          </a:p>
          <a:p>
            <a:r>
              <a:rPr lang="en-GB" dirty="0" smtClean="0"/>
              <a:t>What do we look at?</a:t>
            </a:r>
          </a:p>
          <a:p>
            <a:r>
              <a:rPr lang="en-GB" dirty="0" smtClean="0"/>
              <a:t>Change overtime?</a:t>
            </a:r>
          </a:p>
          <a:p>
            <a:r>
              <a:rPr lang="en-GB" dirty="0" smtClean="0"/>
              <a:t>Sources – primary and secondary</a:t>
            </a:r>
          </a:p>
          <a:p>
            <a:r>
              <a:rPr lang="en-GB" dirty="0" smtClean="0"/>
              <a:t>Historiography – the history of history </a:t>
            </a:r>
          </a:p>
          <a:p>
            <a:endParaRPr lang="en-GB" dirty="0"/>
          </a:p>
          <a:p>
            <a:r>
              <a:rPr lang="en-GB" dirty="0"/>
              <a:t>In it defence</a:t>
            </a:r>
            <a:r>
              <a:rPr lang="en-GB" dirty="0" smtClean="0"/>
              <a:t>!! – Why we need to defend history?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2520279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19873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r>
              <a:rPr lang="en-GB" sz="6400" dirty="0" smtClean="0"/>
              <a:t>Dr Alex Scott</a:t>
            </a:r>
            <a:endParaRPr lang="en-GB" sz="6400" dirty="0"/>
          </a:p>
          <a:p>
            <a:endParaRPr lang="en-GB" sz="6400" dirty="0" smtClean="0"/>
          </a:p>
          <a:p>
            <a:r>
              <a:rPr lang="en-GB" sz="6400" dirty="0" smtClean="0"/>
              <a:t>Cultural history:</a:t>
            </a:r>
          </a:p>
          <a:p>
            <a:r>
              <a:rPr lang="en-GB" sz="6400" dirty="0" smtClean="0"/>
              <a:t> The </a:t>
            </a:r>
            <a:r>
              <a:rPr lang="en-GB" sz="6400" dirty="0"/>
              <a:t>histories of cities and </a:t>
            </a:r>
            <a:r>
              <a:rPr lang="en-GB" sz="6400" dirty="0" smtClean="0"/>
              <a:t>museums; the </a:t>
            </a:r>
            <a:r>
              <a:rPr lang="en-GB" sz="6400" dirty="0"/>
              <a:t>politics of </a:t>
            </a:r>
            <a:r>
              <a:rPr lang="en-GB" sz="6400" dirty="0" smtClean="0"/>
              <a:t>memory</a:t>
            </a:r>
          </a:p>
          <a:p>
            <a:endParaRPr lang="en-GB" sz="6400" dirty="0" smtClean="0"/>
          </a:p>
          <a:p>
            <a:r>
              <a:rPr lang="en-GB" sz="6400" dirty="0" smtClean="0"/>
              <a:t>Theories </a:t>
            </a:r>
            <a:r>
              <a:rPr lang="en-GB" sz="6400" dirty="0"/>
              <a:t>of modernity and postmodernity, </a:t>
            </a:r>
            <a:r>
              <a:rPr lang="en-GB" sz="6400" dirty="0" smtClean="0"/>
              <a:t>and the  practices </a:t>
            </a:r>
            <a:r>
              <a:rPr lang="en-GB" sz="6400" dirty="0"/>
              <a:t>and discourses of historians.</a:t>
            </a:r>
          </a:p>
          <a:p>
            <a:r>
              <a:rPr lang="en-GB" sz="6400" dirty="0" smtClean="0"/>
              <a:t>Interdisciplinary approach, drawing </a:t>
            </a:r>
            <a:r>
              <a:rPr lang="en-GB" sz="6400" dirty="0"/>
              <a:t>insights from critical theory, art, literature, anthropology, cultural geography, memory studies, and media, film and cultural studies</a:t>
            </a:r>
            <a:r>
              <a:rPr lang="en-GB" sz="6400" dirty="0" smtClean="0"/>
              <a:t>.</a:t>
            </a:r>
          </a:p>
          <a:p>
            <a:r>
              <a:rPr lang="en-GB" sz="6400" dirty="0" smtClean="0"/>
              <a:t> American </a:t>
            </a:r>
            <a:r>
              <a:rPr lang="en-GB" sz="6400" dirty="0"/>
              <a:t>Studies, </a:t>
            </a:r>
            <a:r>
              <a:rPr lang="en-GB" sz="6400" dirty="0" smtClean="0"/>
              <a:t>and the </a:t>
            </a:r>
            <a:r>
              <a:rPr lang="en-GB" sz="6400" dirty="0"/>
              <a:t>history of the United </a:t>
            </a:r>
            <a:r>
              <a:rPr lang="en-GB" sz="6400" dirty="0" smtClean="0"/>
              <a:t>States.</a:t>
            </a:r>
            <a:endParaRPr lang="en-GB" sz="6400" dirty="0"/>
          </a:p>
          <a:p>
            <a:endParaRPr lang="en-GB" sz="6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Cultural histories of cities</a:t>
            </a:r>
          </a:p>
          <a:p>
            <a:r>
              <a:rPr lang="en-GB" sz="1800" dirty="0"/>
              <a:t>Black Atlantic history</a:t>
            </a:r>
          </a:p>
          <a:p>
            <a:r>
              <a:rPr lang="en-GB" sz="1800" dirty="0"/>
              <a:t>Museums and heritage</a:t>
            </a:r>
          </a:p>
          <a:p>
            <a:r>
              <a:rPr lang="en-GB" sz="1800" dirty="0"/>
              <a:t>Empire and colonialism</a:t>
            </a:r>
          </a:p>
          <a:p>
            <a:r>
              <a:rPr lang="en-GB" sz="1800" dirty="0"/>
              <a:t>French, Haitian and Industrial </a:t>
            </a:r>
            <a:r>
              <a:rPr lang="en-GB" sz="1800" dirty="0" err="1"/>
              <a:t>Revoltions</a:t>
            </a:r>
            <a:endParaRPr lang="en-GB" sz="1800" dirty="0"/>
          </a:p>
          <a:p>
            <a:r>
              <a:rPr lang="en-GB" sz="1800" dirty="0"/>
              <a:t>Cinema and history</a:t>
            </a:r>
          </a:p>
          <a:p>
            <a:r>
              <a:rPr lang="en-GB" sz="1800" dirty="0"/>
              <a:t>Britain and the United States in the 1980s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683202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Disciplines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out the Humanities staff at UWTSD.</a:t>
            </a:r>
          </a:p>
          <a:p>
            <a:endParaRPr lang="en-GB" dirty="0"/>
          </a:p>
          <a:p>
            <a:r>
              <a:rPr lang="en-GB" dirty="0" smtClean="0"/>
              <a:t>Available at: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Institute of Education and Humanities Staff | University of Wales Trinity Saint David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28635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260</TotalTime>
  <Words>663</Words>
  <Application>Microsoft Office PowerPoint</Application>
  <PresentationFormat>On-screen Show (4:3)</PresentationFormat>
  <Paragraphs>129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Apex</vt:lpstr>
      <vt:lpstr>HPFY 3014</vt:lpstr>
      <vt:lpstr>1.Archaeology</vt:lpstr>
      <vt:lpstr>Archaeology</vt:lpstr>
      <vt:lpstr>Archaeology</vt:lpstr>
      <vt:lpstr>Pioneers</vt:lpstr>
      <vt:lpstr>Pioneers </vt:lpstr>
      <vt:lpstr>Modern Archaeology</vt:lpstr>
      <vt:lpstr>2. Ancient History</vt:lpstr>
      <vt:lpstr>Ancient History</vt:lpstr>
      <vt:lpstr>Ancient History</vt:lpstr>
      <vt:lpstr>The Classicist</vt:lpstr>
      <vt:lpstr>The Classicist</vt:lpstr>
      <vt:lpstr>Which Discipline? </vt:lpstr>
      <vt:lpstr>The Medievalist</vt:lpstr>
      <vt:lpstr>Roderic Bowen Library</vt:lpstr>
      <vt:lpstr>Medievalists</vt:lpstr>
      <vt:lpstr>Early Modern/Modern  History</vt:lpstr>
      <vt:lpstr>Historians</vt:lpstr>
      <vt:lpstr>Disciplines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HPFY 3014</dc:title>
  <dc:creator>Lester Mason</dc:creator>
  <cp:lastModifiedBy>Lester Mason</cp:lastModifiedBy>
  <cp:revision>18</cp:revision>
  <dcterms:created xsi:type="dcterms:W3CDTF">2021-02-07T10:53:41Z</dcterms:created>
  <dcterms:modified xsi:type="dcterms:W3CDTF">2021-02-08T09:49:35Z</dcterms:modified>
</cp:coreProperties>
</file>