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78" r:id="rId5"/>
    <p:sldId id="279" r:id="rId6"/>
    <p:sldId id="260" r:id="rId7"/>
    <p:sldId id="261" r:id="rId8"/>
    <p:sldId id="439" r:id="rId9"/>
    <p:sldId id="323" r:id="rId10"/>
    <p:sldId id="440" r:id="rId11"/>
    <p:sldId id="262" r:id="rId12"/>
    <p:sldId id="264" r:id="rId13"/>
    <p:sldId id="441" r:id="rId14"/>
    <p:sldId id="263" r:id="rId15"/>
    <p:sldId id="277" r:id="rId16"/>
    <p:sldId id="265" r:id="rId17"/>
    <p:sldId id="266" r:id="rId18"/>
    <p:sldId id="267" r:id="rId19"/>
    <p:sldId id="268" r:id="rId20"/>
    <p:sldId id="269" r:id="rId21"/>
    <p:sldId id="271" r:id="rId22"/>
    <p:sldId id="272" r:id="rId23"/>
    <p:sldId id="273" r:id="rId24"/>
    <p:sldId id="274" r:id="rId25"/>
    <p:sldId id="275" r:id="rId26"/>
    <p:sldId id="27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76"/>
  </p:normalViewPr>
  <p:slideViewPr>
    <p:cSldViewPr snapToGrid="0">
      <p:cViewPr varScale="1">
        <p:scale>
          <a:sx n="106" d="100"/>
          <a:sy n="106" d="100"/>
        </p:scale>
        <p:origin x="5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F6165-1A78-414F-BA63-800E58DF0E72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5D765D-B4D7-9C4A-811A-9291E6D5BA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870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E4939-10E8-A81F-9434-FC903D22E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3F7F3B-BE98-B21C-68DD-4C9D4064BB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1C4F34-1C6D-5D61-1901-CFCB05FF87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1CD4A-9A8A-4B64-4653-2E0AFF64978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6389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77B32-E5C2-6937-91B0-FDD2D578AC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C523CB-D3FE-800C-45A8-1CC4756DC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1A412-9219-1908-B778-3746E1C3F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198D0-9CEE-1F22-5CEC-F9FB38CD2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54837-D357-9F37-77B9-96606D63A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05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3CD35-BB9E-57E7-8E0F-30E5F439F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D1E1C-EDA5-66F7-C419-0EBCA6A8D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6EF33-7A5B-9487-25F2-0A2FA111D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6F752-DFDF-A707-3928-133733CBC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E80A4-0C82-0C5E-1FF0-7004CC327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076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A2E9C-0364-21BC-A469-80EC00B47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21F75-071B-A70A-E158-B2468E804E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CBD0A-4F7C-ABFA-05AA-50773334D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C01AA-B49A-7E00-AA27-97E0E9E89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F4078-6270-D1C7-9801-F24F4D9A6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581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2D18-A844-614C-6755-573F24FA9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CDD93-E8A1-F81B-04F8-01DABCBB5B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3DDD3D-6006-4EE8-A150-C4F7FB180B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59248-9F0A-43A7-952A-A5EEEF8B9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B12EF-758E-8346-887F-C9D7C58CF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5B69F8-EFBF-85F0-500A-03D8FB0DC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068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EC51-44B7-1135-7C71-7304F66A4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780867-EA8D-D337-08D2-0FC43B6F52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D84BF6-6B99-366C-7F44-7D3FD1512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FD35A-1264-0501-0CA6-F7EDB93E85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661896-0621-9808-D093-82B1B80E3C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6DF209-73B8-4271-8133-BBE560BE2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EA2B1C-ED9C-D6B1-25EF-CF46D32D1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BEA7CB-9B05-4551-3A4A-5E39EB9C6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91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C1FE2-E5F2-7DDB-05DE-F8A445435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97DF47-9E4D-7C9F-75FD-3EDA9A1B4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03459C-8963-C679-CAF8-0CF547F53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C9E8EB-0720-8B3E-428B-793654CA8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09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2F6EB8-0CED-0E92-0486-CF08930A6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57748F-EA84-BB0C-EF4E-E7322C865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3D5E69-78A3-6D24-3014-28CB1FECF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603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41DFE-5B6D-05DA-1AA1-A1764B99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61C5A-4385-72F8-CB8A-59E11B300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7AE66F-5E8A-184D-13B2-71BA89074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B701BC-01E7-39C1-CA2B-F9C7E017C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DEFF93-8FD8-D775-C9C1-FA792C14A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27A79-3AFC-E7BC-4F0B-D052004A6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585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561F-5C37-A381-3032-264136535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DD5CBC-9519-F731-7624-A79CB0335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480C68-3CD1-FDB4-E2AD-0DDE78C60F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5A77-9811-4B0C-A358-678ED831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4D1D1D-B9C9-A09A-1F79-083207407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9FBF9-EA9C-31E4-DC85-3F1455BDC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251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4C25-E0AF-CA57-C530-030EB5CD2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55DEE-BA9E-2B3C-5AF6-F5A5E082DE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0B9F9-99A8-85B2-0E8B-5EE04FC59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6FB55-9118-732F-5B5C-5F6B9935B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983B88-2C83-2A97-6916-55764D0DB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13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D62090-9C03-EABE-8512-06A93B3E60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303E29-568B-404A-D385-2BA06CA02D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F50981-A88E-7389-E3E6-865A51C23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86338-87C3-B1E3-FBC1-3B4AE99C3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1A2F5-701D-FC7A-4667-9599CF5FC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739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2552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77B62E-76A1-DE20-5DBB-57561D512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C2563-D116-491C-9385-C937222B5C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84EE5-1E4D-4255-DC6A-B5B612D304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3EBFE4-6434-F245-AE72-A0DA5D9834D1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CA936-68B9-149E-0E9D-A2B9AE21D1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5B68F-88C5-5342-EA16-6496E455AC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B13F76-844E-6844-9CCF-40844F08C9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526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1314824" y="735106"/>
            <a:ext cx="10053763" cy="29284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Motivation in Sport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to Sport Psychology</a:t>
            </a:r>
            <a:endParaRPr lang="en-US" sz="2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826397" y="586856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Objectives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6503158" y="649481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Understand the concepts of intrinsic and extrinsic motivation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Explain Self-Determination Theory and its key principles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Describe the Hierarchical Model of Intrinsic and Extrinsic Motivation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Apply motivational theory to sport and exercise contexts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Motivation?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1"/>
            <a:ext cx="10566400" cy="639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Definition: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"The hypothetical construct used to describe the internal and/or external forces that produce the initiation, direction, intensity, and persistence of behavior" (Vallerand &amp; Thill, 1993)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19200" y="2509044"/>
            <a:ext cx="10160000" cy="15388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Internal forces: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Personal desires, interests, enjoyment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External forces: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Rewards, pressure, expectations</a:t>
            </a:r>
            <a:endParaRPr lang="en-US" dirty="0"/>
          </a:p>
          <a:p>
            <a:pPr marL="457189" indent="-457189">
              <a:lnSpc>
                <a:spcPts val="3240"/>
              </a:lnSpc>
              <a:buSzPct val="100000"/>
              <a:buChar char="•"/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Key element of athletes' success and exercisers' persistence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C9DA189-B55E-4584-DB14-AC752DE6CCDF}"/>
              </a:ext>
            </a:extLst>
          </p:cNvPr>
          <p:cNvSpPr txBox="1"/>
          <p:nvPr/>
        </p:nvSpPr>
        <p:spPr>
          <a:xfrm>
            <a:off x="1411112" y="600278"/>
            <a:ext cx="948266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Task:</a:t>
            </a:r>
          </a:p>
          <a:p>
            <a:pPr algn="l">
              <a:buNone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did you get involved in your main sport initially?</a:t>
            </a:r>
          </a:p>
          <a:p>
            <a:pPr algn="l">
              <a:buNone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you continue to take part in this sport? What are you motives? List these…</a:t>
            </a:r>
          </a:p>
        </p:txBody>
      </p:sp>
    </p:spTree>
    <p:extLst>
      <p:ext uri="{BB962C8B-B14F-4D97-AF65-F5344CB8AC3E}">
        <p14:creationId xmlns:p14="http://schemas.microsoft.com/office/powerpoint/2010/main" val="244178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1564481"/>
            <a:ext cx="10566400" cy="2011363"/>
          </a:xfrm>
          <a:prstGeom prst="rect">
            <a:avLst/>
          </a:prstGeom>
          <a:solidFill>
            <a:srgbClr val="F1F5F9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812800" y="3575844"/>
            <a:ext cx="10566400" cy="2011363"/>
          </a:xfrm>
          <a:prstGeom prst="rect">
            <a:avLst/>
          </a:prstGeom>
          <a:solidFill>
            <a:srgbClr val="E2E8F0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Major Types of Motivation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1117600" y="1869281"/>
            <a:ext cx="10155936" cy="426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360"/>
              </a:lnSpc>
            </a:pPr>
            <a:r>
              <a:rPr lang="en-US" sz="28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Intrinsic Motivation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1117600" y="2499122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Performing an activity </a:t>
            </a: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itself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and the pleasure derived from participation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117600" y="2986684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Playing tennis because you love the game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117600" y="3880644"/>
            <a:ext cx="10155936" cy="426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360"/>
              </a:lnSpc>
            </a:pPr>
            <a:r>
              <a:rPr lang="en-US" sz="28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Extrinsic Motivation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1117600" y="4510485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Performing an activity </a:t>
            </a: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a means to an end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not for its own sake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117600" y="4998046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Training to win a trophy or scholarship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Types of Intrinsic Motivation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19200" y="1564482"/>
            <a:ext cx="10160000" cy="24991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Know: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Engaging for pleasure while learning, exploring, understanding something new (e.g., basketball player practicing new offensive moves)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Accomplish: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Engaging for pleasure while attempting to accomplish/create something or surpass oneself (e.g., perfecting a skill)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Experience Stimulation: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Engaging to experience pleasant sensations (e.g., swimmer enjoying body gliding through water)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524003" y="1999615"/>
            <a:ext cx="9144000" cy="2764028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 fontScale="925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7200" b="1">
                <a:latin typeface="+mj-lt"/>
                <a:ea typeface="+mj-ea"/>
                <a:cs typeface="+mj-cs"/>
              </a:rPr>
              <a:t>The Self-Determination Continuum - OIT</a:t>
            </a:r>
            <a:endParaRPr lang="en-US" sz="7200">
              <a:latin typeface="+mj-lt"/>
              <a:ea typeface="+mj-ea"/>
              <a:cs typeface="+mj-cs"/>
            </a:endParaRPr>
          </a:p>
        </p:txBody>
      </p:sp>
      <p:sp>
        <p:nvSpPr>
          <p:cNvPr id="4" name="Text 1"/>
          <p:cNvSpPr/>
          <p:nvPr/>
        </p:nvSpPr>
        <p:spPr>
          <a:xfrm>
            <a:off x="812800" y="11667331"/>
            <a:ext cx="10566400" cy="568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  <a:spcAft>
                <a:spcPts val="800"/>
              </a:spcAft>
            </a:pPr>
            <a:r>
              <a:rPr lang="en-US" sz="16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</a:t>
            </a:r>
            <a:r>
              <a:rPr lang="en-US" sz="16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amotivation</a:t>
            </a:r>
            <a:r>
              <a:rPr lang="en-US" sz="16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(no motivation) through </a:t>
            </a:r>
            <a:r>
              <a:rPr lang="en-US" sz="16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extrinsic regulation</a:t>
            </a:r>
            <a:r>
              <a:rPr lang="en-US" sz="16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(external, introjected, identified, integrated) to </a:t>
            </a:r>
            <a:r>
              <a:rPr lang="en-US" sz="1600" b="1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intrinsic motivation</a:t>
            </a:r>
            <a:r>
              <a:rPr lang="en-US" sz="160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(most self-determined)</a:t>
            </a:r>
            <a:endParaRPr lang="en-US" sz="1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Title 1"/>
          <p:cNvSpPr>
            <a:spLocks noGrp="1"/>
          </p:cNvSpPr>
          <p:nvPr>
            <p:ph type="title"/>
          </p:nvPr>
        </p:nvSpPr>
        <p:spPr>
          <a:xfrm>
            <a:off x="2292928" y="593725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(OIT) – </a:t>
            </a:r>
            <a:r>
              <a:rPr lang="en-GB" altLang="en-US" sz="2400" dirty="0" err="1">
                <a:latin typeface="Arial" panose="020B0604020202020204" pitchFamily="34" charset="0"/>
              </a:rPr>
              <a:t>Amotivation</a:t>
            </a:r>
            <a:r>
              <a:rPr lang="en-GB" altLang="en-US" sz="2400" dirty="0">
                <a:latin typeface="Arial" panose="020B0604020202020204" pitchFamily="34" charset="0"/>
              </a:rPr>
              <a:t> &amp; </a:t>
            </a:r>
            <a:br>
              <a:rPr lang="en-GB" altLang="en-US" sz="2400" dirty="0">
                <a:latin typeface="Arial" panose="020B0604020202020204" pitchFamily="34" charset="0"/>
              </a:rPr>
            </a:br>
            <a:br>
              <a:rPr lang="en-GB" altLang="en-US" sz="2400" dirty="0">
                <a:latin typeface="Arial" panose="020B0604020202020204" pitchFamily="34" charset="0"/>
              </a:rPr>
            </a:br>
            <a:br>
              <a:rPr lang="en-GB" altLang="en-US" sz="2400" dirty="0">
                <a:latin typeface="Arial" panose="020B0604020202020204" pitchFamily="34" charset="0"/>
              </a:rPr>
            </a:b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67588" name="Content Placeholder 6"/>
          <p:cNvSpPr>
            <a:spLocks noGrp="1"/>
          </p:cNvSpPr>
          <p:nvPr>
            <p:ph idx="1"/>
          </p:nvPr>
        </p:nvSpPr>
        <p:spPr>
          <a:xfrm>
            <a:off x="2209800" y="1412876"/>
            <a:ext cx="7772400" cy="5040313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GB" altLang="en-US" dirty="0" err="1">
                <a:solidFill>
                  <a:srgbClr val="FF0000"/>
                </a:solidFill>
                <a:latin typeface="Arial" panose="020B0604020202020204" pitchFamily="34" charset="0"/>
              </a:rPr>
              <a:t>Amotivation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  Extrinsic Motivation (4 types)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Intrinsic Motivation</a:t>
            </a:r>
          </a:p>
          <a:p>
            <a:pPr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Intrinsic motivation or integrated regulation (</a:t>
            </a:r>
            <a:r>
              <a:rPr lang="en-US" altLang="en-US" sz="2400" dirty="0" err="1">
                <a:latin typeface="Arial" panose="020B0604020202020204" pitchFamily="34" charset="0"/>
              </a:rPr>
              <a:t>Deci</a:t>
            </a:r>
            <a:r>
              <a:rPr lang="en-US" altLang="en-US" sz="2400" dirty="0">
                <a:latin typeface="Arial" panose="020B0604020202020204" pitchFamily="34" charset="0"/>
              </a:rPr>
              <a:t> &amp; Ryan, 2002) is positively associated with exercise </a:t>
            </a: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adherence 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 </a:t>
            </a:r>
          </a:p>
        </p:txBody>
      </p:sp>
      <p:cxnSp>
        <p:nvCxnSpPr>
          <p:cNvPr id="67589" name="Straight Arrow Connector 9"/>
          <p:cNvCxnSpPr>
            <a:cxnSpLocks noChangeShapeType="1"/>
          </p:cNvCxnSpPr>
          <p:nvPr/>
        </p:nvCxnSpPr>
        <p:spPr bwMode="auto">
          <a:xfrm rot="5400000">
            <a:off x="5631799" y="2101779"/>
            <a:ext cx="647700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0" name="Straight Arrow Connector 12"/>
          <p:cNvCxnSpPr>
            <a:cxnSpLocks noChangeShapeType="1"/>
          </p:cNvCxnSpPr>
          <p:nvPr/>
        </p:nvCxnSpPr>
        <p:spPr bwMode="auto">
          <a:xfrm rot="5400000">
            <a:off x="5415898" y="3163961"/>
            <a:ext cx="1079500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093000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Extrinsic Motivation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50342" y="2903777"/>
            <a:ext cx="112507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External Regulation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28344" y="2903777"/>
            <a:ext cx="119006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/>
              <a:t>Introjected</a:t>
            </a:r>
            <a:r>
              <a:rPr lang="en-US" sz="1350" dirty="0"/>
              <a:t> Regulation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56516" y="2903777"/>
            <a:ext cx="1066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Identified Regulation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12112" y="2892571"/>
            <a:ext cx="108024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Integrated Regulation</a:t>
            </a:r>
          </a:p>
        </p:txBody>
      </p:sp>
      <p:sp>
        <p:nvSpPr>
          <p:cNvPr id="8" name="Right Arrow 7"/>
          <p:cNvSpPr/>
          <p:nvPr/>
        </p:nvSpPr>
        <p:spPr>
          <a:xfrm>
            <a:off x="3630705" y="3669931"/>
            <a:ext cx="4796118" cy="4706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/>
              <a:t>Self Determination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85030" y="4178353"/>
            <a:ext cx="11205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Controlled Motivation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54463" y="4178353"/>
            <a:ext cx="123799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/>
              <a:t>AutonomousMotivation</a:t>
            </a:r>
            <a:endParaRPr lang="en-US" sz="1350" dirty="0"/>
          </a:p>
        </p:txBody>
      </p:sp>
      <p:sp>
        <p:nvSpPr>
          <p:cNvPr id="11" name="TextBox 10"/>
          <p:cNvSpPr txBox="1"/>
          <p:nvPr/>
        </p:nvSpPr>
        <p:spPr>
          <a:xfrm>
            <a:off x="2718548" y="3042274"/>
            <a:ext cx="112507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>
                <a:solidFill>
                  <a:srgbClr val="FF0000"/>
                </a:solidFill>
              </a:rPr>
              <a:t>Amotivation</a:t>
            </a:r>
            <a:endParaRPr lang="en-US" sz="1350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370794" y="2903777"/>
            <a:ext cx="108024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>
                <a:solidFill>
                  <a:srgbClr val="3366FF"/>
                </a:solidFill>
              </a:rPr>
              <a:t>Intrinsic Motivation</a:t>
            </a:r>
          </a:p>
        </p:txBody>
      </p:sp>
    </p:spTree>
    <p:extLst>
      <p:ext uri="{BB962C8B-B14F-4D97-AF65-F5344CB8AC3E}">
        <p14:creationId xmlns:p14="http://schemas.microsoft.com/office/powerpoint/2010/main" val="552214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Title 1"/>
          <p:cNvSpPr>
            <a:spLocks noGrp="1"/>
          </p:cNvSpPr>
          <p:nvPr>
            <p:ph type="title"/>
          </p:nvPr>
        </p:nvSpPr>
        <p:spPr>
          <a:xfrm>
            <a:off x="2180503" y="0"/>
            <a:ext cx="7772400" cy="1143000"/>
          </a:xfrm>
        </p:spPr>
        <p:txBody>
          <a:bodyPr/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– Multidimensional Extrinsic Motivation</a:t>
            </a:r>
          </a:p>
        </p:txBody>
      </p:sp>
      <p:sp>
        <p:nvSpPr>
          <p:cNvPr id="68612" name="Content Placeholder 6"/>
          <p:cNvSpPr>
            <a:spLocks noGrp="1"/>
          </p:cNvSpPr>
          <p:nvPr>
            <p:ph idx="1"/>
          </p:nvPr>
        </p:nvSpPr>
        <p:spPr>
          <a:xfrm>
            <a:off x="2025161" y="941877"/>
            <a:ext cx="7772400" cy="453866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FFFFFF"/>
                </a:solidFill>
                <a:latin typeface="Arial" panose="020B0604020202020204" pitchFamily="34" charset="0"/>
              </a:rPr>
              <a:t>Four different types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>
                <a:latin typeface="Arial" panose="020B0604020202020204" pitchFamily="34" charset="0"/>
              </a:rPr>
              <a:t>External regulation</a:t>
            </a:r>
            <a:r>
              <a:rPr lang="en-GB" altLang="en-US" sz="2000" dirty="0">
                <a:latin typeface="Arial" panose="020B0604020202020204" pitchFamily="34" charset="0"/>
              </a:rPr>
              <a:t> </a:t>
            </a:r>
            <a:r>
              <a:rPr lang="en-GB" altLang="en-US" sz="2000" dirty="0">
                <a:solidFill>
                  <a:srgbClr val="0033CC"/>
                </a:solidFill>
                <a:latin typeface="Arial" panose="020B0604020202020204" pitchFamily="34" charset="0"/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dirty="0">
                <a:latin typeface="Arial" panose="020B0604020202020204" pitchFamily="34" charset="0"/>
              </a:rPr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err="1">
                <a:latin typeface="Arial" panose="020B0604020202020204" pitchFamily="34" charset="0"/>
              </a:rPr>
              <a:t>Introjected</a:t>
            </a:r>
            <a:r>
              <a:rPr lang="en-GB" altLang="en-US" sz="2000" b="1" dirty="0">
                <a:latin typeface="Arial" panose="020B0604020202020204" pitchFamily="34" charset="0"/>
              </a:rPr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dirty="0">
                <a:latin typeface="Arial" panose="020B0604020202020204" pitchFamily="34" charset="0"/>
              </a:rPr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>
                <a:latin typeface="Arial" panose="020B0604020202020204" pitchFamily="34" charset="0"/>
              </a:rPr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dirty="0">
                <a:latin typeface="Arial" panose="020B0604020202020204" pitchFamily="34" charset="0"/>
              </a:rPr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(e.g., exercising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>
                <a:latin typeface="Arial" panose="020B0604020202020204" pitchFamily="34" charset="0"/>
              </a:rPr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dirty="0">
                <a:latin typeface="Arial" panose="020B0604020202020204" pitchFamily="34" charset="0"/>
              </a:rPr>
              <a:t>Engage out of choice, but choices of behaviour made as a function of coherence with other 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(i.e., this symbolises who I am)</a:t>
            </a: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25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826397" y="586856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Four Types of Extrinsic Motivation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6503158" y="649481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 dirty="0"/>
              <a:t>External Regulation:</a:t>
            </a:r>
            <a:r>
              <a:rPr lang="en-US" sz="2000" dirty="0"/>
              <a:t> Behavior regulated by external means (rewards/constraints). </a:t>
            </a:r>
            <a:r>
              <a:rPr lang="en-US" sz="2000" i="1" dirty="0"/>
              <a:t>Example: "I'm practicing because coach will let me play tomorrow"</a:t>
            </a:r>
            <a:endParaRPr lang="en-US" sz="2000" dirty="0"/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 dirty="0"/>
              <a:t>Introjected Regulation:</a:t>
            </a:r>
            <a:r>
              <a:rPr lang="en-US" sz="2000" dirty="0"/>
              <a:t> Internalized but pressured (guilt/anxiety). </a:t>
            </a:r>
            <a:r>
              <a:rPr lang="en-US" sz="2000" i="1" dirty="0"/>
              <a:t>Example: "I'd feel guilty if I missed practice"</a:t>
            </a:r>
            <a:endParaRPr lang="en-US" sz="2000" dirty="0"/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 dirty="0"/>
              <a:t>Identified Regulation:</a:t>
            </a:r>
            <a:r>
              <a:rPr lang="en-US" sz="2000" dirty="0"/>
              <a:t> Behavior done by choice, valued. </a:t>
            </a:r>
            <a:r>
              <a:rPr lang="en-US" sz="2000" i="1" dirty="0"/>
              <a:t>Example: "I don't like weight lifting but choose to do it to become better"</a:t>
            </a:r>
            <a:endParaRPr lang="en-US" sz="2000" dirty="0"/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 dirty="0"/>
              <a:t>Integrated Regulation:</a:t>
            </a:r>
            <a:r>
              <a:rPr lang="en-US" sz="2000" dirty="0"/>
              <a:t> Harmonious with self-identity. </a:t>
            </a:r>
            <a:r>
              <a:rPr lang="en-US" sz="2000" i="1" dirty="0"/>
              <a:t>Example: Postponing social plans to be ready for the big game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1472" y="238820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Task: Identify the Motivation Type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601473" y="1015850"/>
            <a:ext cx="11105104" cy="12495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 the 4 athlete scenarios below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Pairs: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For each scenario, identify the type of motivation and explain your reasoning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>
              <a:solidFill>
                <a:srgbClr val="475569"/>
              </a:solidFill>
              <a:latin typeface="Arial" pitchFamily="34" charset="0"/>
              <a:cs typeface="Arial" pitchFamily="34" charset="-120"/>
            </a:endParaRPr>
          </a:p>
          <a:p>
            <a:r>
              <a:rPr lang="en-GB" sz="2133" b="1" dirty="0"/>
              <a:t>Scenario 1: Sarah (Swimmer)</a:t>
            </a:r>
            <a:endParaRPr lang="en-GB" sz="2133" dirty="0"/>
          </a:p>
          <a:p>
            <a:r>
              <a:rPr lang="en-GB" sz="2133" i="1" dirty="0"/>
              <a:t>"I love going to swim training because I enjoy feeling the water and improving my technique. Even when I'm tired, I look forward to sessions."</a:t>
            </a:r>
            <a:endParaRPr lang="en-GB" sz="2133" dirty="0"/>
          </a:p>
          <a:p>
            <a:r>
              <a:rPr lang="en-GB" sz="2133" b="1" dirty="0"/>
              <a:t>Scenario 2: Shaun (Footballer)</a:t>
            </a:r>
            <a:endParaRPr lang="en-GB" sz="2133" dirty="0"/>
          </a:p>
          <a:p>
            <a:r>
              <a:rPr lang="en-GB" sz="2133" i="1" dirty="0"/>
              <a:t>"I only train hard because the coach will drop me from the starting lineup if I don't. I hate football but need the scholarship."</a:t>
            </a:r>
            <a:endParaRPr lang="en-GB" sz="2133" dirty="0"/>
          </a:p>
          <a:p>
            <a:r>
              <a:rPr lang="en-GB" sz="2133" b="1" dirty="0"/>
              <a:t>Scenario 3: Tom (Runner)</a:t>
            </a:r>
            <a:endParaRPr lang="en-GB" sz="2133" dirty="0"/>
          </a:p>
          <a:p>
            <a:r>
              <a:rPr lang="en-GB" sz="2133" i="1" dirty="0"/>
              <a:t>"I feel guilty if I skip training, so I go even when I don't want to. My teammates expect me to be there and I don't want to let them down."</a:t>
            </a:r>
            <a:endParaRPr lang="en-GB" sz="2133" dirty="0"/>
          </a:p>
          <a:p>
            <a:r>
              <a:rPr lang="en-GB" sz="2133" b="1" dirty="0"/>
              <a:t>Scenario 4: Liam (Tennis Player)</a:t>
            </a:r>
            <a:endParaRPr lang="en-GB" sz="2133" dirty="0"/>
          </a:p>
          <a:p>
            <a:r>
              <a:rPr lang="en-GB" sz="2133" i="1" dirty="0"/>
              <a:t>"I work on my serve because I know it's essential for becoming a professional player. I don't love practice but see it as necessary for my career goals."</a:t>
            </a:r>
            <a:endParaRPr lang="en-GB" sz="2133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12800" y="3743525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E7EB2-BE72-DFFE-4116-16F66F52F1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7B8A1FAA-72BF-AA79-7C8B-DE79E01CA80C}"/>
              </a:ext>
            </a:extLst>
          </p:cNvPr>
          <p:cNvSpPr/>
          <p:nvPr/>
        </p:nvSpPr>
        <p:spPr>
          <a:xfrm>
            <a:off x="601472" y="238820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Task: Identify the Motivation Type</a:t>
            </a:r>
            <a:endParaRPr lang="en-US" sz="36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C7A51328-C57E-3AC0-6475-F2A2636A40B3}"/>
              </a:ext>
            </a:extLst>
          </p:cNvPr>
          <p:cNvSpPr/>
          <p:nvPr/>
        </p:nvSpPr>
        <p:spPr>
          <a:xfrm>
            <a:off x="601473" y="1015851"/>
            <a:ext cx="11105104" cy="933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 the 4 athlete scenarios below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Pairs: 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each scenario, identify the type of motivation and explain your reasoning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>
              <a:solidFill>
                <a:srgbClr val="475569"/>
              </a:solidFill>
              <a:latin typeface="Arial" pitchFamily="34" charset="0"/>
              <a:cs typeface="Arial" pitchFamily="34" charset="-120"/>
            </a:endParaRPr>
          </a:p>
          <a:p>
            <a:r>
              <a:rPr lang="en-GB" sz="2133" b="1" dirty="0"/>
              <a:t>Scenario 1: Sarah (Swimmer) - </a:t>
            </a:r>
            <a:r>
              <a:rPr lang="en-GB" sz="2133" b="1" dirty="0">
                <a:highlight>
                  <a:srgbClr val="00FF00"/>
                </a:highlight>
              </a:rPr>
              <a:t>INTRINSIC</a:t>
            </a:r>
            <a:endParaRPr lang="en-GB" sz="2133" dirty="0">
              <a:highlight>
                <a:srgbClr val="00FF00"/>
              </a:highlight>
            </a:endParaRPr>
          </a:p>
          <a:p>
            <a:r>
              <a:rPr lang="en-GB" sz="2133" i="1" dirty="0"/>
              <a:t>"I love going to swim training because I enjoy feeling the water and improving my technique. Even when I'm tired, I look forward to sessions.” </a:t>
            </a:r>
            <a:r>
              <a:rPr lang="en-GB" sz="2133" i="1" dirty="0">
                <a:highlight>
                  <a:srgbClr val="FFFF00"/>
                </a:highlight>
              </a:rPr>
              <a:t>ENJOYMENT</a:t>
            </a:r>
            <a:endParaRPr lang="en-GB" sz="2133" dirty="0">
              <a:highlight>
                <a:srgbClr val="FFFF00"/>
              </a:highlight>
            </a:endParaRPr>
          </a:p>
          <a:p>
            <a:r>
              <a:rPr lang="en-GB" sz="2133" b="1" dirty="0"/>
              <a:t>Scenario 2: Shaun (Footballer) – </a:t>
            </a:r>
            <a:r>
              <a:rPr lang="en-GB" sz="2133" b="1" dirty="0">
                <a:highlight>
                  <a:srgbClr val="00FF00"/>
                </a:highlight>
              </a:rPr>
              <a:t>EXTERNAL REGULATION</a:t>
            </a:r>
            <a:endParaRPr lang="en-GB" sz="2133" dirty="0">
              <a:highlight>
                <a:srgbClr val="00FF00"/>
              </a:highlight>
            </a:endParaRPr>
          </a:p>
          <a:p>
            <a:r>
              <a:rPr lang="en-GB" sz="2133" i="1" dirty="0"/>
              <a:t>"I only train hard because the coach will drop me from the starting lineup if I don't. I hate football but need the scholarship.” </a:t>
            </a:r>
            <a:r>
              <a:rPr lang="en-GB" sz="2133" i="1" dirty="0">
                <a:highlight>
                  <a:srgbClr val="FFFF00"/>
                </a:highlight>
              </a:rPr>
              <a:t>THREATS</a:t>
            </a:r>
            <a:endParaRPr lang="en-GB" sz="2133" dirty="0">
              <a:highlight>
                <a:srgbClr val="FFFF00"/>
              </a:highlight>
            </a:endParaRPr>
          </a:p>
          <a:p>
            <a:r>
              <a:rPr lang="en-GB" sz="2133" b="1" dirty="0"/>
              <a:t>Scenario 3: Tom (Runner) – </a:t>
            </a:r>
            <a:r>
              <a:rPr lang="en-GB" sz="2133" b="1" dirty="0">
                <a:highlight>
                  <a:srgbClr val="00FF00"/>
                </a:highlight>
              </a:rPr>
              <a:t>INTROJECTED REGULATION</a:t>
            </a:r>
            <a:endParaRPr lang="en-GB" sz="2133" dirty="0">
              <a:highlight>
                <a:srgbClr val="00FF00"/>
              </a:highlight>
            </a:endParaRPr>
          </a:p>
          <a:p>
            <a:r>
              <a:rPr lang="en-GB" sz="2133" i="1" dirty="0"/>
              <a:t>"I feel guilty if I skip training, so I go even when I don't want to. My teammates expect me to be there and I don't want to let them down.”  </a:t>
            </a:r>
            <a:r>
              <a:rPr lang="en-GB" sz="2133" i="1" dirty="0">
                <a:highlight>
                  <a:srgbClr val="FFFF00"/>
                </a:highlight>
              </a:rPr>
              <a:t>GUILT</a:t>
            </a:r>
            <a:endParaRPr lang="en-GB" sz="2133" dirty="0">
              <a:highlight>
                <a:srgbClr val="FFFF00"/>
              </a:highlight>
            </a:endParaRPr>
          </a:p>
          <a:p>
            <a:r>
              <a:rPr lang="en-GB" sz="2133" b="1" dirty="0"/>
              <a:t>Scenario 4: Liam (Tennis Player) – </a:t>
            </a:r>
            <a:r>
              <a:rPr lang="en-GB" sz="2133" b="1" dirty="0">
                <a:highlight>
                  <a:srgbClr val="00FF00"/>
                </a:highlight>
              </a:rPr>
              <a:t>IDENTIFIED REGULATION</a:t>
            </a:r>
            <a:endParaRPr lang="en-GB" sz="2133" dirty="0">
              <a:highlight>
                <a:srgbClr val="00FF00"/>
              </a:highlight>
            </a:endParaRPr>
          </a:p>
          <a:p>
            <a:r>
              <a:rPr lang="en-GB" sz="2133" i="1" dirty="0"/>
              <a:t>"I work on my serve because I know it's essential for becoming a professional player. I don't love practice but see it as necessary for my career goals.”  </a:t>
            </a:r>
            <a:r>
              <a:rPr lang="en-GB" sz="2133" i="1" dirty="0">
                <a:highlight>
                  <a:srgbClr val="FFFF00"/>
                </a:highlight>
              </a:rPr>
              <a:t>VALUES ACTIVITY</a:t>
            </a:r>
            <a:endParaRPr lang="en-GB" sz="2133" dirty="0">
              <a:highlight>
                <a:srgbClr val="FFFF00"/>
              </a:highlight>
            </a:endParaRP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0783433F-FB20-1A27-46BA-4A032BB0BCF1}"/>
              </a:ext>
            </a:extLst>
          </p:cNvPr>
          <p:cNvSpPr/>
          <p:nvPr/>
        </p:nvSpPr>
        <p:spPr>
          <a:xfrm>
            <a:off x="812800" y="3743525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251838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2087564"/>
            <a:ext cx="10566400" cy="1259681"/>
          </a:xfrm>
          <a:prstGeom prst="rect">
            <a:avLst/>
          </a:prstGeom>
          <a:solidFill>
            <a:srgbClr val="F1F5F9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812800" y="3347245"/>
            <a:ext cx="10566400" cy="1259681"/>
          </a:xfrm>
          <a:prstGeom prst="rect">
            <a:avLst/>
          </a:prstGeom>
          <a:solidFill>
            <a:srgbClr val="F1F5F9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812800" y="4606926"/>
            <a:ext cx="10566400" cy="1259681"/>
          </a:xfrm>
          <a:prstGeom prst="rect">
            <a:avLst/>
          </a:prstGeom>
          <a:solidFill>
            <a:srgbClr val="F1F5F9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Self-Determination Theory (SDT - BPNT)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Premise: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People are proactive in their environment to satisfy three universal basic psychological needs:</a:t>
            </a: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1117600" y="2392363"/>
            <a:ext cx="10155936" cy="365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80"/>
              </a:lnSpc>
            </a:pPr>
            <a:r>
              <a:rPr lang="en-US" sz="24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Autonomy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1117600" y="2758084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Sense of personal initiative and control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117600" y="3652044"/>
            <a:ext cx="10155936" cy="365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80"/>
              </a:lnSpc>
            </a:pPr>
            <a:r>
              <a:rPr lang="en-US" sz="24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Competence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1117600" y="4017765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 effective in one's actions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117600" y="4911725"/>
            <a:ext cx="10155936" cy="365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80"/>
              </a:lnSpc>
            </a:pPr>
            <a:r>
              <a:rPr lang="en-US" sz="24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Relatedness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1117600" y="5277446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 connected to others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12800" y="6069808"/>
            <a:ext cx="10566400" cy="568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needs are met → psychological health and self-determined motivation. When thwarted → undermined well-being.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B096D-5051-96EE-1F63-216CA806BB76}"/>
              </a:ext>
            </a:extLst>
          </p:cNvPr>
          <p:cNvSpPr txBox="1"/>
          <p:nvPr/>
        </p:nvSpPr>
        <p:spPr>
          <a:xfrm>
            <a:off x="395111" y="600278"/>
            <a:ext cx="1080346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Task: Need Satisfaction Checklist </a:t>
            </a:r>
          </a:p>
          <a:p>
            <a:pPr algn="l">
              <a:buNone/>
            </a:pPr>
            <a:endParaRPr lang="en-GB" sz="2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None/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Instructions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GB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"Think about your last training session. Rate 1-5 how much each need was satisfied."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None/>
            </a:pPr>
            <a:endParaRPr lang="en-GB" sz="2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None/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Checklist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Did you have choices in training? </a:t>
            </a:r>
          </a:p>
          <a:p>
            <a:pPr algn="l"/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 = no choice, 5 = lots of choice)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Competence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Did you feel effective/skilled? </a:t>
            </a:r>
          </a:p>
          <a:p>
            <a:pPr algn="l"/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 = incompetent, 5 = very competent)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Relatedness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Did you feel connected to teammates/coach? </a:t>
            </a:r>
          </a:p>
          <a:p>
            <a:pPr algn="l"/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 = isolated, 5 = connected)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None/>
            </a:pPr>
            <a:r>
              <a:rPr lang="en-GB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score 12+? Likely high intrinsic motivation. </a:t>
            </a:r>
          </a:p>
          <a:p>
            <a:pPr algn="l">
              <a:buNone/>
            </a:pPr>
            <a:r>
              <a:rPr lang="en-GB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9? Risk of amotivation.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019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0"/>
            <a:ext cx="10566400" cy="1096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Hierarchical Model of Intrinsic and Extrinsic Motivation (HMIEM)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2112964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Innovation:</a:t>
            </a: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Motivation exists at </a:t>
            </a:r>
            <a:r>
              <a:rPr lang="en-US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levels of generality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19200" y="2636045"/>
            <a:ext cx="10160000" cy="24991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Level: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General motivational orientation (personality trait-like). </a:t>
            </a:r>
          </a:p>
          <a:p>
            <a:pPr>
              <a:lnSpc>
                <a:spcPts val="2880"/>
              </a:lnSpc>
              <a:buSzPct val="100000"/>
            </a:pPr>
            <a:r>
              <a:rPr lang="en-US" sz="1600" i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Generally intrinsically motivated person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Contextual Level: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Motivation toward specific life domain (education, sport, relationships). </a:t>
            </a:r>
          </a:p>
          <a:p>
            <a:pPr>
              <a:lnSpc>
                <a:spcPts val="2880"/>
              </a:lnSpc>
              <a:buSzPct val="100000"/>
            </a:pPr>
            <a:r>
              <a:rPr lang="en-US" sz="1600" i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Intrinsically motivated toward sport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Situational Level: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Motivation at a specific moment during specific activity (state). </a:t>
            </a:r>
          </a:p>
          <a:p>
            <a:pPr>
              <a:lnSpc>
                <a:spcPts val="2880"/>
              </a:lnSpc>
              <a:buSzPct val="100000"/>
            </a:pPr>
            <a:r>
              <a:rPr lang="en-US" sz="1600" i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Enjoying today's basketball practice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Social Factors Influence Motivation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Factors → Psychological Needs → Motivation → Consequences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219200" y="2052044"/>
            <a:ext cx="10160000" cy="1401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Factors: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Coaches, feedback, rewards, competition, autonomy support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Mediators: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Impact filtered through perceptions of autonomy, competence, relatedness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Finding: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Social factors don't directly affect motivation; they influence how needs are satisfied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12800" y="3657204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Positive coach feedback → enhanced competence → increased intrinsic motivation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1564481"/>
            <a:ext cx="10566400" cy="2163763"/>
          </a:xfrm>
          <a:prstGeom prst="rect">
            <a:avLst/>
          </a:prstGeom>
          <a:solidFill>
            <a:srgbClr val="F1F5F9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812800" y="3728245"/>
            <a:ext cx="10566400" cy="1914921"/>
          </a:xfrm>
          <a:prstGeom prst="rect">
            <a:avLst/>
          </a:prstGeom>
          <a:solidFill>
            <a:srgbClr val="E2E8F0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Dynamic Interplay: Top-Down and Bottom-Up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1117600" y="1869281"/>
            <a:ext cx="10155936" cy="365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80"/>
              </a:lnSpc>
            </a:pPr>
            <a:r>
              <a:rPr lang="en-US" sz="24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Top-Down Effect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1117600" y="2438202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Higher-level motivation influences lower-level motivation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117600" y="2925764"/>
            <a:ext cx="9956800" cy="4976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14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you're generally intrinsically motivated toward sport (contextual), you'll likely be intrinsically motivated during today's training (situational)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117600" y="4033044"/>
            <a:ext cx="10155936" cy="365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80"/>
              </a:lnSpc>
            </a:pPr>
            <a:r>
              <a:rPr lang="en-US" sz="24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Bottom-Up Effect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1117600" y="4601965"/>
            <a:ext cx="10155936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Repeated experiences at lower level change higher-level motivation over time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117600" y="5089525"/>
            <a:ext cx="10155936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14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Repeatedly enjoying training sessions (situational) gradually increases overall sport motivation (contextual)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Findings: Rewards and Competition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Rewards (Deci et al., 1999 meta-analysis of 128 studies):</a:t>
            </a: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219200" y="2087564"/>
            <a:ext cx="10160000" cy="1401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Expected rewards contingent on performance </a:t>
            </a: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decrease intrinsic motivation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Unexpected, non-contingent rewards have no negative effect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Children more affected than adults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12800" y="3794325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Competition: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1219200" y="4317405"/>
            <a:ext cx="10160000" cy="883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Winners display higher intrinsic motivation than losers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Intergroup competition (team-based) increases enjoyment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1564482"/>
            <a:ext cx="10566400" cy="1610121"/>
          </a:xfrm>
          <a:prstGeom prst="rect">
            <a:avLst/>
          </a:prstGeom>
          <a:solidFill>
            <a:srgbClr val="DCFCE7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812800" y="3174604"/>
            <a:ext cx="10566400" cy="1610121"/>
          </a:xfrm>
          <a:prstGeom prst="rect">
            <a:avLst/>
          </a:prstGeom>
          <a:solidFill>
            <a:srgbClr val="FEE2E2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Critical Role of Coaching Style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1168400" y="1869281"/>
            <a:ext cx="10104120" cy="365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80"/>
              </a:lnSpc>
            </a:pPr>
            <a:r>
              <a:rPr lang="en-US" sz="2400" b="1" dirty="0">
                <a:solidFill>
                  <a:srgbClr val="16A3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Autonomy-Supportive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1168400" y="2235002"/>
            <a:ext cx="10104120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Provides choice, acknowledges feelings, minimizes pressure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168400" y="2620963"/>
            <a:ext cx="10104120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1400" b="1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Effect:</a:t>
            </a:r>
            <a:r>
              <a:rPr lang="en-US" sz="14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↑ intrinsic motivation, ↑ persistence, ↓ dropout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168400" y="3479403"/>
            <a:ext cx="10104120" cy="365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80"/>
              </a:lnSpc>
            </a:pPr>
            <a:r>
              <a:rPr lang="en-US" sz="2400" b="1" dirty="0">
                <a:solidFill>
                  <a:srgbClr val="DC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Controlling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1168400" y="3845125"/>
            <a:ext cx="10104120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Uses pressure, commands, conditional regard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168400" y="4231084"/>
            <a:ext cx="10104120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1400" b="1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Effect:</a:t>
            </a:r>
            <a:r>
              <a:rPr lang="en-US" sz="14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↓ intrinsic motivation, ↑ amotivation, ↑ burnout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12800" y="4987926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Study: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Pelletier et al. (2001) found autonomy-supportive coaching predicted persistence over 22 months</a:t>
            </a:r>
            <a:endParaRPr lang="en-US" sz="16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Consequences: What Motivation Predicts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Pattern: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More self-determined motivation → more positive outcomes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1219200" y="2052044"/>
            <a:ext cx="10160000" cy="17676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Affective: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IM/identified → flow, enjoyment, positive emotions; amotivation → burnout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Cognitive: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Self-determined → better concentration, secure memory recall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Behavioral: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Self-determined → persistence (22-month study), effort, attendance, sportspersonship; amotivation → dropout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12800" y="4022924"/>
            <a:ext cx="10777728" cy="2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960"/>
              </a:lnSpc>
            </a:pPr>
            <a:r>
              <a:rPr lang="en-US" sz="140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Strongest for sport persistence: IM. Strongest for exercise adherence: identified regulation (Chatzisarantis et al., 2003 meta-analysis)</a:t>
            </a:r>
            <a:endParaRPr lang="en-US" sz="1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12800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Study: From Dropout Risk to Engagement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Athlete Profile: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16-year-old swimmer, externally regulated (training only for parents' approval), considering quitting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1219200" y="2539604"/>
            <a:ext cx="10160000" cy="1920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Factor: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Parental pressure (controlling)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Needs: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Autonomy thwarted; competence/relatedness low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Motivation: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External regulation → amotivation emerging</a:t>
            </a:r>
            <a:endParaRPr lang="en-US" sz="1600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Consequence: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Risk of dropout, low enjoyment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12800" y="4662885"/>
            <a:ext cx="10566400" cy="568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Intervention: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Coach shifts to autonomy support (choice in training, emphasis on personal goals); parents educated on autonomy-supportive communication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12800" y="5333208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b="1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Outcome:</a:t>
            </a: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Shift toward identified regulation → improved persistence and well-being</a:t>
            </a:r>
            <a:endParaRPr lang="en-US" sz="1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07136" y="812801"/>
            <a:ext cx="10777728" cy="5484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4320"/>
              </a:lnSpc>
            </a:pPr>
            <a:r>
              <a:rPr lang="en-US" sz="3600" b="1" dirty="0">
                <a:solidFill>
                  <a:srgbClr val="0284C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Task: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812800" y="1564482"/>
            <a:ext cx="10777728" cy="319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</a:pPr>
            <a:r>
              <a:rPr lang="en-US" dirty="0"/>
              <a:t>SMS-2</a:t>
            </a:r>
          </a:p>
        </p:txBody>
      </p:sp>
      <p:sp>
        <p:nvSpPr>
          <p:cNvPr id="4" name="Text 2"/>
          <p:cNvSpPr/>
          <p:nvPr/>
        </p:nvSpPr>
        <p:spPr>
          <a:xfrm>
            <a:off x="812800" y="2087564"/>
            <a:ext cx="10777728" cy="284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240"/>
              </a:lnSpc>
            </a:pPr>
            <a:r>
              <a:rPr lang="en-US" sz="1600" dirty="0">
                <a:solidFill>
                  <a:srgbClr val="4755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Task: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1219200" y="2575125"/>
            <a:ext cx="10160000" cy="1401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SMS-II for your main sport (5 min). 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Calculate subscale averages.</a:t>
            </a:r>
          </a:p>
          <a:p>
            <a:pPr>
              <a:lnSpc>
                <a:spcPts val="2880"/>
              </a:lnSpc>
              <a:buSzPct val="100000"/>
            </a:pP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Pairs: Compare profiles &amp; predict adherence /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persistance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(4 min).</a:t>
            </a:r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GB" sz="1600" i="1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GB" sz="1600" i="1" dirty="0"/>
          </a:p>
          <a:p>
            <a:pPr marL="457189" indent="-457189">
              <a:lnSpc>
                <a:spcPts val="2880"/>
              </a:lnSpc>
              <a:buSzPct val="100000"/>
              <a:buChar char="•"/>
            </a:pPr>
            <a:endParaRPr lang="en-US" sz="16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Practical Implications for Coaches and Practitioners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Provide choice</a:t>
            </a:r>
            <a:r>
              <a:rPr lang="en-US" sz="2000"/>
              <a:t> within structure (training options, personal goal-setting)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Give informational feedback</a:t>
            </a:r>
            <a:r>
              <a:rPr lang="en-US" sz="2000"/>
              <a:t> (focus on skill development, not control)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Minimize controlling language</a:t>
            </a:r>
            <a:r>
              <a:rPr lang="en-US" sz="2000"/>
              <a:t> ("should/must" → "might consider/could")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Provide rationale</a:t>
            </a:r>
            <a:r>
              <a:rPr lang="en-US" sz="2000"/>
              <a:t> for tasks to support identified regulation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b="1"/>
              <a:t>Foster relatedness</a:t>
            </a:r>
            <a:r>
              <a:rPr lang="en-US" sz="2000"/>
              <a:t> through team cohesion and positive relationships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 0"/>
          <p:cNvSpPr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Points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Motivation is multidimensional (intrinsic, extrinsic types, amotivation) and hierarchical (global, contextual, situational)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Three psychological needs (autonomy, competence, relatedness) mediate social factors' impact on motivation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More self-determined motivation predicts better affective, cognitive, and behavioral outcomes</a:t>
            </a:r>
          </a:p>
          <a:p>
            <a:pPr marL="457189" indent="-228600">
              <a:lnSpc>
                <a:spcPct val="90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Autonomy-supportive environments enhance self-determined motivation; controlling environments undermine it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0"/>
          <p:cNvSpPr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Further Reading and Questions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1"/>
          <p:cNvSpPr/>
          <p:nvPr/>
        </p:nvSpPr>
        <p:spPr>
          <a:xfrm>
            <a:off x="812799" y="1191126"/>
            <a:ext cx="10282832" cy="4810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Key Resources:</a:t>
            </a:r>
            <a:r>
              <a:rPr lang="en-US" sz="2000" dirty="0"/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Vallerand, R.J. (2001). Intrinsic and Extrinsic Motivation in Sport and Physical Activity. In </a:t>
            </a:r>
            <a:r>
              <a:rPr lang="en-US" sz="2000" i="1" dirty="0"/>
              <a:t>Advances in Motivation in Sport and Exercise</a:t>
            </a:r>
            <a:r>
              <a:rPr lang="en-US" sz="2000" dirty="0"/>
              <a:t> (pp. 59-103).</a:t>
            </a:r>
          </a:p>
        </p:txBody>
      </p:sp>
      <p:sp>
        <p:nvSpPr>
          <p:cNvPr id="4" name="Text 2"/>
          <p:cNvSpPr/>
          <p:nvPr/>
        </p:nvSpPr>
        <p:spPr>
          <a:xfrm>
            <a:off x="812798" y="4517933"/>
            <a:ext cx="10566400" cy="639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20"/>
              </a:lnSpc>
              <a:spcAft>
                <a:spcPts val="600"/>
              </a:spcAft>
            </a:pPr>
            <a:r>
              <a:rPr lang="en-US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Deci, E.L., &amp; Ryan, R.M. (2000). Self-determination theory and the facilitation of intrinsic motivation. </a:t>
            </a:r>
            <a:r>
              <a:rPr lang="en-US" i="1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Psychologist, 55</a:t>
            </a:r>
            <a:r>
              <a:rPr lang="en-US" dirty="0">
                <a:solidFill>
                  <a:schemeClr val="accent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68-78.</a:t>
            </a:r>
            <a:endParaRPr lang="en-US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1849</Words>
  <Application>Microsoft Macintosh PowerPoint</Application>
  <PresentationFormat>Widescreen</PresentationFormat>
  <Paragraphs>211</Paragraphs>
  <Slides>26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Organismic Integration Theory (OIT) – Amotivation &amp;    </vt:lpstr>
      <vt:lpstr>Extrinsic Motivation</vt:lpstr>
      <vt:lpstr>Organismic Integration Theory – Multidimensional Extrinsic Motivation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Alison Connaughton</dc:creator>
  <cp:keywords/>
  <dc:description/>
  <cp:lastModifiedBy>Alison Connaughton</cp:lastModifiedBy>
  <cp:revision>4</cp:revision>
  <dcterms:created xsi:type="dcterms:W3CDTF">2026-03-04T16:32:55Z</dcterms:created>
  <dcterms:modified xsi:type="dcterms:W3CDTF">2026-03-04T21:46:20Z</dcterms:modified>
  <cp:category/>
</cp:coreProperties>
</file>