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5033" autoAdjust="0"/>
  </p:normalViewPr>
  <p:slideViewPr>
    <p:cSldViewPr snapToGrid="0" showGuides="1">
      <p:cViewPr varScale="1">
        <p:scale>
          <a:sx n="82" d="100"/>
          <a:sy n="82" d="100"/>
        </p:scale>
        <p:origin x="691"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C7D63357-77D1-4926-B6B7-5A45EAEBF16A}"/>
    <pc:docChg chg="addSld delSld modSld">
      <pc:chgData name="Odette Jack" userId="577a32b12b2d5358" providerId="LiveId" clId="{C7D63357-77D1-4926-B6B7-5A45EAEBF16A}" dt="2026-02-04T13:29:10.368" v="4" actId="113"/>
      <pc:docMkLst>
        <pc:docMk/>
      </pc:docMkLst>
      <pc:sldChg chg="modSp">
        <pc:chgData name="Odette Jack" userId="577a32b12b2d5358" providerId="LiveId" clId="{C7D63357-77D1-4926-B6B7-5A45EAEBF16A}" dt="2026-02-04T13:28:36.495" v="2" actId="1076"/>
        <pc:sldMkLst>
          <pc:docMk/>
          <pc:sldMk cId="0" sldId="395"/>
        </pc:sldMkLst>
        <pc:spChg chg="mod">
          <ac:chgData name="Odette Jack" userId="577a32b12b2d5358" providerId="LiveId" clId="{C7D63357-77D1-4926-B6B7-5A45EAEBF16A}" dt="2026-02-04T13:28:36.495" v="2" actId="1076"/>
          <ac:spMkLst>
            <pc:docMk/>
            <pc:sldMk cId="0" sldId="395"/>
            <ac:spMk id="2" creationId="{1FE8F138-5F23-B989-7BFD-71F5C33065F6}"/>
          </ac:spMkLst>
        </pc:spChg>
      </pc:sldChg>
      <pc:sldChg chg="modSp">
        <pc:chgData name="Odette Jack" userId="577a32b12b2d5358" providerId="LiveId" clId="{C7D63357-77D1-4926-B6B7-5A45EAEBF16A}" dt="2026-02-04T13:29:10.368" v="4" actId="113"/>
        <pc:sldMkLst>
          <pc:docMk/>
          <pc:sldMk cId="1663974967" sldId="396"/>
        </pc:sldMkLst>
        <pc:spChg chg="mod">
          <ac:chgData name="Odette Jack" userId="577a32b12b2d5358" providerId="LiveId" clId="{C7D63357-77D1-4926-B6B7-5A45EAEBF16A}" dt="2026-02-04T13:29:10.368" v="4" actId="113"/>
          <ac:spMkLst>
            <pc:docMk/>
            <pc:sldMk cId="1663974967" sldId="396"/>
            <ac:spMk id="2" creationId="{F7A33847-0493-6DAA-A30C-328C54DCD8B6}"/>
          </ac:spMkLst>
        </pc:spChg>
      </pc:sldChg>
      <pc:sldChg chg="del">
        <pc:chgData name="Odette Jack" userId="577a32b12b2d5358" providerId="LiveId" clId="{C7D63357-77D1-4926-B6B7-5A45EAEBF16A}" dt="2026-02-04T13:27:01.881" v="1" actId="47"/>
        <pc:sldMkLst>
          <pc:docMk/>
          <pc:sldMk cId="4238236441" sldId="397"/>
        </pc:sldMkLst>
      </pc:sldChg>
      <pc:sldChg chg="add">
        <pc:chgData name="Odette Jack" userId="577a32b12b2d5358" providerId="LiveId" clId="{C7D63357-77D1-4926-B6B7-5A45EAEBF16A}" dt="2026-02-04T13:26:58.869" v="0"/>
        <pc:sldMkLst>
          <pc:docMk/>
          <pc:sldMk cId="1557286457" sldId="4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B512AD-C4D4-48FA-BC17-7C90088A4680}"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7804DE-94DC-4002-9354-2E864B4E91F5}" type="slidenum">
              <a:rPr lang="en-GB" smtClean="0"/>
              <a:t>‹#›</a:t>
            </a:fld>
            <a:endParaRPr lang="en-GB"/>
          </a:p>
        </p:txBody>
      </p:sp>
    </p:spTree>
    <p:extLst>
      <p:ext uri="{BB962C8B-B14F-4D97-AF65-F5344CB8AC3E}">
        <p14:creationId xmlns:p14="http://schemas.microsoft.com/office/powerpoint/2010/main" val="3354858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the ability to transfer information between people</a:t>
            </a:r>
          </a:p>
        </p:txBody>
      </p:sp>
      <p:sp>
        <p:nvSpPr>
          <p:cNvPr id="4" name="Slide Number Placeholder 3"/>
          <p:cNvSpPr>
            <a:spLocks noGrp="1"/>
          </p:cNvSpPr>
          <p:nvPr>
            <p:ph type="sldNum" sz="quarter" idx="5"/>
          </p:nvPr>
        </p:nvSpPr>
        <p:spPr/>
        <p:txBody>
          <a:bodyPr/>
          <a:lstStyle/>
          <a:p>
            <a:fld id="{7F7804DE-94DC-4002-9354-2E864B4E91F5}" type="slidenum">
              <a:rPr lang="en-GB" smtClean="0"/>
              <a:t>4</a:t>
            </a:fld>
            <a:endParaRPr lang="en-GB"/>
          </a:p>
        </p:txBody>
      </p:sp>
    </p:spTree>
    <p:extLst>
      <p:ext uri="{BB962C8B-B14F-4D97-AF65-F5344CB8AC3E}">
        <p14:creationId xmlns:p14="http://schemas.microsoft.com/office/powerpoint/2010/main" val="1636373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professional practise, effective communication minimises errors and ensures cares plans algin with the needs of a patient (Health and Casper, 2025)</a:t>
            </a:r>
          </a:p>
          <a:p>
            <a:pPr marL="171450" indent="-171450">
              <a:spcBef>
                <a:spcPts val="700"/>
              </a:spcBef>
              <a:buFont typeface="Arial" panose="020B0604020202020204" pitchFamily="34" charset="0"/>
              <a:buChar char="•"/>
            </a:pPr>
            <a:r>
              <a:rPr lang="en-GB" dirty="0"/>
              <a:t>This is beneficial for service users since it builds trust and reduces anxiety because clear communication allows for transparency and understanding. (</a:t>
            </a:r>
            <a:r>
              <a:rPr lang="en-GB" dirty="0" err="1"/>
              <a:t>Toersen</a:t>
            </a:r>
            <a:r>
              <a:rPr lang="en-GB" dirty="0"/>
              <a:t>, 2023)</a:t>
            </a:r>
          </a:p>
          <a:p>
            <a:pPr marL="171450" indent="-171450">
              <a:spcBef>
                <a:spcPts val="700"/>
              </a:spcBef>
              <a:buFont typeface="Arial" panose="020B0604020202020204" pitchFamily="34" charset="0"/>
              <a:buChar char="•"/>
            </a:pPr>
            <a:r>
              <a:rPr lang="en-GB" dirty="0"/>
              <a:t>In terms of staff and colleagues, effective communication is the basis needed for teamwork, making completing tasks faster and more efficient. Listening to feedback and supporting team members is another benefit of communication. (Health and Casper, 2025)</a:t>
            </a:r>
          </a:p>
          <a:p>
            <a:pPr marL="171450" marR="0" lvl="0" indent="-171450" algn="l" defTabSz="914400" rtl="0" eaLnBrk="1" fontAlgn="auto" latinLnBrk="0" hangingPunct="1">
              <a:lnSpc>
                <a:spcPct val="100000"/>
              </a:lnSpc>
              <a:spcBef>
                <a:spcPts val="700"/>
              </a:spcBef>
              <a:spcAft>
                <a:spcPts val="0"/>
              </a:spcAft>
              <a:buClrTx/>
              <a:buSzTx/>
              <a:buFont typeface="Arial" panose="020B0604020202020204" pitchFamily="34" charset="0"/>
              <a:buChar char="•"/>
              <a:tabLst/>
              <a:defRPr/>
            </a:pPr>
            <a:r>
              <a:rPr lang="en-GB" dirty="0"/>
              <a:t>For an organisation, clear communication between colleagues and patients leads to patients receiving better care and less stress for the workers. (Health and Casper, 2025)</a:t>
            </a:r>
          </a:p>
          <a:p>
            <a:pPr marL="171450" indent="-171450">
              <a:spcBef>
                <a:spcPts val="700"/>
              </a:spcBef>
              <a:buFont typeface="Arial" panose="020B0604020202020204" pitchFamily="34" charset="0"/>
              <a:buChar char="•"/>
            </a:pPr>
            <a:r>
              <a:rPr lang="en-GB" dirty="0"/>
              <a:t>Communication errors cause patients to not receive the best possible care, meaning their suffering is prolonged. Additionally, errors are financially costly and can ideally be avoided with clear communication. In 2025, errors and negligence costed the NHS £58.3 billion (Campbell, 2025).</a:t>
            </a:r>
          </a:p>
          <a:p>
            <a:pPr marL="171450" indent="-171450">
              <a:spcBef>
                <a:spcPts val="700"/>
              </a:spcBef>
              <a:buFont typeface="Arial" panose="020B0604020202020204" pitchFamily="34" charset="0"/>
              <a:buChar char="•"/>
            </a:pPr>
            <a:r>
              <a:rPr lang="en-GB" dirty="0"/>
              <a:t>For example, If a patient is transferred to a new practitioner and their symptoms and condition are not clearly communicated it could lead to incorrect medication being prescribed which could worsen the patient's situation and require an additional corrective prescription afterwards.</a:t>
            </a:r>
          </a:p>
          <a:p>
            <a:endParaRPr lang="en-GB" dirty="0"/>
          </a:p>
        </p:txBody>
      </p:sp>
      <p:sp>
        <p:nvSpPr>
          <p:cNvPr id="4" name="Slide Number Placeholder 3"/>
          <p:cNvSpPr>
            <a:spLocks noGrp="1"/>
          </p:cNvSpPr>
          <p:nvPr>
            <p:ph type="sldNum" sz="quarter" idx="5"/>
          </p:nvPr>
        </p:nvSpPr>
        <p:spPr/>
        <p:txBody>
          <a:bodyPr/>
          <a:lstStyle/>
          <a:p>
            <a:fld id="{7F7804DE-94DC-4002-9354-2E864B4E91F5}" type="slidenum">
              <a:rPr lang="en-GB" smtClean="0"/>
              <a:t>5</a:t>
            </a:fld>
            <a:endParaRPr lang="en-GB"/>
          </a:p>
        </p:txBody>
      </p:sp>
    </p:spTree>
    <p:extLst>
      <p:ext uri="{BB962C8B-B14F-4D97-AF65-F5344CB8AC3E}">
        <p14:creationId xmlns:p14="http://schemas.microsoft.com/office/powerpoint/2010/main" val="3772086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7804DE-94DC-4002-9354-2E864B4E91F5}" type="slidenum">
              <a:rPr lang="en-GB" smtClean="0"/>
              <a:t>7</a:t>
            </a:fld>
            <a:endParaRPr lang="en-GB"/>
          </a:p>
        </p:txBody>
      </p:sp>
    </p:spTree>
    <p:extLst>
      <p:ext uri="{BB962C8B-B14F-4D97-AF65-F5344CB8AC3E}">
        <p14:creationId xmlns:p14="http://schemas.microsoft.com/office/powerpoint/2010/main" val="636990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7804DE-94DC-4002-9354-2E864B4E91F5}" type="slidenum">
              <a:rPr lang="en-GB" smtClean="0"/>
              <a:t>8</a:t>
            </a:fld>
            <a:endParaRPr lang="en-GB"/>
          </a:p>
        </p:txBody>
      </p:sp>
    </p:spTree>
    <p:extLst>
      <p:ext uri="{BB962C8B-B14F-4D97-AF65-F5344CB8AC3E}">
        <p14:creationId xmlns:p14="http://schemas.microsoft.com/office/powerpoint/2010/main" val="1200495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7804DE-94DC-4002-9354-2E864B4E91F5}" type="slidenum">
              <a:rPr lang="en-GB" smtClean="0"/>
              <a:t>10</a:t>
            </a:fld>
            <a:endParaRPr lang="en-GB"/>
          </a:p>
        </p:txBody>
      </p:sp>
    </p:spTree>
    <p:extLst>
      <p:ext uri="{BB962C8B-B14F-4D97-AF65-F5344CB8AC3E}">
        <p14:creationId xmlns:p14="http://schemas.microsoft.com/office/powerpoint/2010/main" val="27956800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eguardian.com/society/2025/may/14/nhs-medical-negligence-liabilities-hit-582bn-amid-calls-to-improve-patient-safety" TargetMode="External"/><Relationship Id="rId7" Type="http://schemas.openxmlformats.org/officeDocument/2006/relationships/hyperlink" Target="https://angliancare.com/blog/what-is-communication-in-health-and-social-car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humanfocus.co.uk/blog/why-is-communication-important-in-the-workplace/" TargetMode="External"/><Relationship Id="rId5" Type="http://schemas.openxmlformats.org/officeDocument/2006/relationships/hyperlink" Target="https://iomh.co.uk/the-role-of-communication-in-health-and-social-care-why-it-matters/" TargetMode="External"/><Relationship Id="rId4" Type="http://schemas.openxmlformats.org/officeDocument/2006/relationships/hyperlink" Target="https://counsellingtutor.com/active-listening-in-counselling-egan-soler-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u="sng" dirty="0"/>
              <a:t>Module Title</a:t>
            </a:r>
            <a:r>
              <a:rPr lang="en-GB" altLang="en-US" dirty="0"/>
              <a:t>: </a:t>
            </a:r>
            <a:r>
              <a:rPr lang="en-GB" altLang="en-US" b="1" dirty="0"/>
              <a:t>Professional Career Development within H&amp;SC</a:t>
            </a:r>
          </a:p>
          <a:p>
            <a:r>
              <a:rPr lang="en-GB" altLang="en-US" u="sng" dirty="0"/>
              <a:t>Module Number</a:t>
            </a:r>
            <a:r>
              <a:rPr lang="en-GB" altLang="en-US" b="1" dirty="0"/>
              <a:t>:</a:t>
            </a:r>
            <a:r>
              <a:rPr lang="en-GB" altLang="en-US" dirty="0"/>
              <a:t> </a:t>
            </a:r>
            <a:r>
              <a:rPr lang="en-GB" altLang="en-US" b="1" dirty="0"/>
              <a:t>LCHS 4009 (LON)</a:t>
            </a:r>
          </a:p>
          <a:p>
            <a:r>
              <a:rPr lang="en-GB" altLang="en-US" u="sng" dirty="0"/>
              <a:t>Assignment No</a:t>
            </a:r>
            <a:r>
              <a:rPr lang="en-GB" altLang="en-US" b="1" dirty="0"/>
              <a:t>: 1</a:t>
            </a:r>
          </a:p>
          <a:p>
            <a:r>
              <a:rPr lang="en-GB" altLang="en-US" u="sng" dirty="0"/>
              <a:t>Student Name</a:t>
            </a:r>
            <a:r>
              <a:rPr lang="en-GB" altLang="en-US" b="1" dirty="0"/>
              <a:t>: Nevena </a:t>
            </a:r>
            <a:r>
              <a:rPr lang="en-GB" altLang="en-US" b="1" dirty="0" err="1"/>
              <a:t>Semkova</a:t>
            </a:r>
            <a:endParaRPr lang="en-GB" altLang="en-US" b="1" dirty="0"/>
          </a:p>
          <a:p>
            <a:r>
              <a:rPr lang="en-GB" altLang="en-US" u="sng" dirty="0"/>
              <a:t>Student ID</a:t>
            </a:r>
            <a:r>
              <a:rPr lang="en-GB" altLang="en-US" b="1" dirty="0"/>
              <a:t>: 2515168</a:t>
            </a:r>
          </a:p>
          <a:p>
            <a:r>
              <a:rPr lang="en-GB" altLang="en-US" u="sng" dirty="0"/>
              <a:t>Lecturer’s Name</a:t>
            </a:r>
            <a:r>
              <a:rPr lang="en-GB" altLang="en-US" b="1" dirty="0"/>
              <a:t>: Natalia Dozie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0" y="2019462"/>
            <a:ext cx="12192000" cy="1143000"/>
          </a:xfrm>
        </p:spPr>
        <p:txBody>
          <a:bodyPr/>
          <a:lstStyle/>
          <a:p>
            <a:r>
              <a:rPr lang="en-GB" b="1" dirty="0"/>
              <a:t>Communication in </a:t>
            </a:r>
            <a:br>
              <a:rPr lang="en-GB" b="1" dirty="0"/>
            </a:br>
            <a:r>
              <a:rPr lang="en-GB" b="1" dirty="0"/>
              <a:t>Health and Social Care</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0" y="4991878"/>
            <a:ext cx="12192000" cy="4042996"/>
          </a:xfrm>
        </p:spPr>
        <p:txBody>
          <a:bodyPr/>
          <a:lstStyle/>
          <a:p>
            <a:pPr marL="0" indent="0" algn="ctr">
              <a:buNone/>
            </a:pPr>
            <a:r>
              <a:rPr lang="en-GB" dirty="0"/>
              <a:t>I have not used AI in this assignment.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3200" b="1" dirty="0"/>
              <a:t>Introduction</a:t>
            </a:r>
            <a:endParaRPr lang="en-US" altLang="en-US" sz="32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946238" y="1868229"/>
            <a:ext cx="10467474" cy="2302555"/>
          </a:xfrm>
        </p:spPr>
        <p:txBody>
          <a:bodyPr/>
          <a:lstStyle/>
          <a:p>
            <a:pPr marL="0" indent="0">
              <a:spcBef>
                <a:spcPts val="1000"/>
              </a:spcBef>
              <a:buNone/>
              <a:defRPr/>
            </a:pPr>
            <a:r>
              <a:rPr lang="en-GB" sz="1800" b="1" dirty="0"/>
              <a:t>I will:</a:t>
            </a:r>
          </a:p>
          <a:p>
            <a:pPr>
              <a:spcBef>
                <a:spcPts val="1000"/>
              </a:spcBef>
              <a:defRPr/>
            </a:pPr>
            <a:r>
              <a:rPr lang="en-GB" sz="1800" dirty="0"/>
              <a:t>Define what communication is.</a:t>
            </a:r>
          </a:p>
          <a:p>
            <a:pPr>
              <a:spcBef>
                <a:spcPts val="1000"/>
              </a:spcBef>
              <a:defRPr/>
            </a:pPr>
            <a:r>
              <a:rPr lang="en-GB" sz="1800" dirty="0"/>
              <a:t>Explain how this skill is relevant to professional practice in health and social care.</a:t>
            </a:r>
          </a:p>
          <a:p>
            <a:pPr>
              <a:spcBef>
                <a:spcPts val="1000"/>
              </a:spcBef>
              <a:defRPr/>
            </a:pPr>
            <a:r>
              <a:rPr lang="en-GB" sz="1800" dirty="0"/>
              <a:t>Talk about a model/framework linked to communication.</a:t>
            </a:r>
          </a:p>
          <a:p>
            <a:pPr>
              <a:spcBef>
                <a:spcPts val="1000"/>
              </a:spcBef>
              <a:defRPr/>
            </a:pPr>
            <a:r>
              <a:rPr lang="en-GB" sz="1800" dirty="0"/>
              <a:t>Provide an example of real health and social care setting where this skill would be useful.</a:t>
            </a:r>
          </a:p>
          <a:p>
            <a:pPr marL="0" indent="0">
              <a:buNone/>
              <a:defRPr/>
            </a:pP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3200" b="1" dirty="0"/>
              <a:t>What is my chosen skill? </a:t>
            </a:r>
            <a:endParaRPr lang="en-GB" altLang="en-US" sz="32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424542" y="1476142"/>
            <a:ext cx="11342915" cy="3308598"/>
          </a:xfrm>
          <a:prstGeom prst="rect">
            <a:avLst/>
          </a:prstGeom>
          <a:noFill/>
        </p:spPr>
        <p:txBody>
          <a:bodyPr wrap="square">
            <a:spAutoFit/>
          </a:bodyPr>
          <a:lstStyle/>
          <a:p>
            <a:pPr marL="742950" lvl="1" indent="-285750">
              <a:buFont typeface="Arial" panose="020B0604020202020204" pitchFamily="34" charset="0"/>
              <a:buChar char="•"/>
            </a:pPr>
            <a:r>
              <a:rPr lang="en-GB" dirty="0"/>
              <a:t>I have chosen </a:t>
            </a:r>
            <a:r>
              <a:rPr lang="en-GB" b="1" dirty="0"/>
              <a:t>communication.</a:t>
            </a:r>
            <a:endParaRPr lang="en-GB" dirty="0"/>
          </a:p>
          <a:p>
            <a:pPr lvl="1"/>
            <a:endParaRPr lang="en-GB" dirty="0"/>
          </a:p>
          <a:p>
            <a:pPr marL="742950" lvl="1" indent="-285750">
              <a:buFont typeface="Arial" panose="020B0604020202020204" pitchFamily="34" charset="0"/>
              <a:buChar char="•"/>
            </a:pPr>
            <a:r>
              <a:rPr lang="en-GB" dirty="0"/>
              <a:t>Communication in health and social care is the backbone of effective interaction, involving various methods like verbal, non-verbal, written, and visual communication (Sanderson, 2024).</a:t>
            </a:r>
          </a:p>
          <a:p>
            <a:pPr lvl="1"/>
            <a:endParaRPr lang="en-GB" dirty="0"/>
          </a:p>
          <a:p>
            <a:pPr marL="742950" lvl="1" indent="-285750">
              <a:buFont typeface="Arial" panose="020B0604020202020204" pitchFamily="34" charset="0"/>
              <a:buChar char="•"/>
            </a:pPr>
            <a:r>
              <a:rPr lang="en-GB" dirty="0"/>
              <a:t>In everyday practice, communication involves combining active listening with verbal interactions to allow for effective communication with others.</a:t>
            </a:r>
          </a:p>
          <a:p>
            <a:pPr lvl="1"/>
            <a:endParaRPr lang="en-GB" dirty="0"/>
          </a:p>
          <a:p>
            <a:pPr marL="742950" lvl="1" indent="-285750">
              <a:buFont typeface="Arial" panose="020B0604020202020204" pitchFamily="34" charset="0"/>
              <a:buChar char="•"/>
            </a:pPr>
            <a:r>
              <a:rPr lang="en-GB" dirty="0"/>
              <a:t>I have developed this skill over my years of experience working in primary education, where communicating with colleagues and pupils is crucial in ensuring the safety of pupils, which is my main priority.</a:t>
            </a:r>
          </a:p>
          <a:p>
            <a:pPr marL="742950" lvl="1" indent="-285750">
              <a:buFont typeface="Arial" panose="020B0604020202020204" pitchFamily="34" charset="0"/>
              <a:buChar char="•"/>
            </a:pPr>
            <a:endParaRPr lang="en-GB"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0" y="114299"/>
            <a:ext cx="12192000" cy="762779"/>
          </a:xfrm>
        </p:spPr>
        <p:txBody>
          <a:bodyPr/>
          <a:lstStyle/>
          <a:p>
            <a:r>
              <a:rPr lang="en-GB" sz="3200" b="1" dirty="0"/>
              <a:t>Importance of communication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424840"/>
            <a:ext cx="10657114" cy="3311163"/>
          </a:xfrm>
          <a:prstGeom prst="rect">
            <a:avLst/>
          </a:prstGeom>
          <a:noFill/>
        </p:spPr>
        <p:txBody>
          <a:bodyPr wrap="square">
            <a:spAutoFit/>
          </a:bodyPr>
          <a:lstStyle/>
          <a:p>
            <a:pPr marL="171450" indent="-171450">
              <a:buFont typeface="Arial" panose="020B0604020202020204" pitchFamily="34" charset="0"/>
              <a:buChar char="•"/>
            </a:pPr>
            <a:r>
              <a:rPr lang="en-GB" dirty="0"/>
              <a:t>Minimises errors and ensures proper care (Health and Casper, 2025).</a:t>
            </a:r>
          </a:p>
          <a:p>
            <a:pPr marL="171450" indent="-171450">
              <a:spcBef>
                <a:spcPts val="700"/>
              </a:spcBef>
              <a:buFont typeface="Arial" panose="020B0604020202020204" pitchFamily="34" charset="0"/>
              <a:buChar char="•"/>
            </a:pPr>
            <a:r>
              <a:rPr lang="en-GB" dirty="0"/>
              <a:t>Builds trust and reduces anxiety.</a:t>
            </a:r>
          </a:p>
          <a:p>
            <a:pPr marL="171450" indent="-171450">
              <a:spcBef>
                <a:spcPts val="700"/>
              </a:spcBef>
              <a:buFont typeface="Arial" panose="020B0604020202020204" pitchFamily="34" charset="0"/>
              <a:buChar char="•"/>
            </a:pPr>
            <a:r>
              <a:rPr lang="en-GB" dirty="0"/>
              <a:t>Provides the basis needed for teamwork, making completing tasks faster and more efficient (Health and Casper, 2025).</a:t>
            </a:r>
          </a:p>
          <a:p>
            <a:pPr marL="171450" indent="-171450">
              <a:spcBef>
                <a:spcPts val="700"/>
              </a:spcBef>
              <a:buFont typeface="Arial" panose="020B0604020202020204" pitchFamily="34" charset="0"/>
              <a:buChar char="•"/>
            </a:pPr>
            <a:r>
              <a:rPr lang="en-GB" dirty="0"/>
              <a:t>Leads to patients receiving better care and less stress for the workers (Health and Casper, 2025).</a:t>
            </a:r>
          </a:p>
          <a:p>
            <a:pPr marL="171450" indent="-171450">
              <a:spcBef>
                <a:spcPts val="700"/>
              </a:spcBef>
              <a:buFont typeface="Arial" panose="020B0604020202020204" pitchFamily="34" charset="0"/>
              <a:buChar char="•"/>
            </a:pPr>
            <a:r>
              <a:rPr lang="en-GB" dirty="0"/>
              <a:t>Errors are financially costly. In 2025, errors and negligence costed the NHS £58.3 billion (Campbell, 2025).</a:t>
            </a:r>
          </a:p>
          <a:p>
            <a:pPr marL="171450" indent="-171450">
              <a:spcBef>
                <a:spcPts val="700"/>
              </a:spcBef>
              <a:buFont typeface="Arial" panose="020B0604020202020204" pitchFamily="34" charset="0"/>
              <a:buChar char="•"/>
            </a:pPr>
            <a:r>
              <a:rPr lang="en-GB" dirty="0"/>
              <a:t>For example, If a patient is transferred to a new practitioner and their symptoms and condition are not clearly communicated it could lead to incorrect medication being prescribed which could worsen the patient's situation and require an additional corrective prescription afterwards.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0" y="136524"/>
            <a:ext cx="12192000" cy="798196"/>
          </a:xfrm>
        </p:spPr>
        <p:txBody>
          <a:bodyPr/>
          <a:lstStyle/>
          <a:p>
            <a:br>
              <a:rPr lang="en-GB" sz="3200" b="1" dirty="0"/>
            </a:br>
            <a:r>
              <a:rPr lang="en-GB" sz="3200" b="1" dirty="0"/>
              <a:t>Model linked to my chosen skill </a:t>
            </a:r>
            <a:r>
              <a:rPr lang="en-GB" sz="3200" dirty="0"/>
              <a:t>(Counselling Tutor, 2025)</a:t>
            </a:r>
            <a:br>
              <a:rPr lang="en-GB" sz="3200" dirty="0"/>
            </a:br>
            <a:endParaRPr lang="en-GB" sz="3200" b="1" dirty="0"/>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458271"/>
            <a:ext cx="11332028" cy="3799840"/>
          </a:xfrm>
        </p:spPr>
        <p:txBody>
          <a:bodyPr/>
          <a:lstStyle/>
          <a:p>
            <a:r>
              <a:rPr lang="en-GB" sz="1800" dirty="0"/>
              <a:t>The </a:t>
            </a:r>
            <a:r>
              <a:rPr lang="en-GB" sz="1800" b="1" dirty="0"/>
              <a:t>SOLER Model </a:t>
            </a:r>
            <a:r>
              <a:rPr lang="en-GB" sz="1800" dirty="0"/>
              <a:t>was created by Gerard Egan and is widely used to facilitate active communication and non-verbal communication </a:t>
            </a:r>
          </a:p>
          <a:p>
            <a:pPr marL="0" indent="0">
              <a:buNone/>
            </a:pPr>
            <a:endParaRPr lang="en-GB" sz="1800" b="1" dirty="0"/>
          </a:p>
          <a:p>
            <a:pPr marL="400050" lvl="1" indent="0">
              <a:buNone/>
            </a:pPr>
            <a:r>
              <a:rPr lang="en-GB" sz="1800" b="1" dirty="0"/>
              <a:t>S</a:t>
            </a:r>
            <a:r>
              <a:rPr lang="en-GB" sz="1800" dirty="0"/>
              <a:t>it squarely: Face the person to show engagement</a:t>
            </a:r>
            <a:br>
              <a:rPr lang="en-GB" sz="1800" dirty="0"/>
            </a:br>
            <a:r>
              <a:rPr lang="en-GB" sz="1800" b="1" dirty="0"/>
              <a:t>O</a:t>
            </a:r>
            <a:r>
              <a:rPr lang="en-GB" sz="1800" dirty="0"/>
              <a:t>pen posture: Suggests warmth and receptivity</a:t>
            </a:r>
            <a:br>
              <a:rPr lang="en-GB" sz="1800" dirty="0"/>
            </a:br>
            <a:r>
              <a:rPr lang="en-GB" sz="1800" b="1" dirty="0"/>
              <a:t>L</a:t>
            </a:r>
            <a:r>
              <a:rPr lang="en-GB" sz="1800" dirty="0"/>
              <a:t>ean forward: Shows interest and encourages open communication</a:t>
            </a:r>
            <a:br>
              <a:rPr lang="en-GB" sz="1800" dirty="0"/>
            </a:br>
            <a:r>
              <a:rPr lang="en-GB" sz="1800" b="1" dirty="0"/>
              <a:t>E</a:t>
            </a:r>
            <a:r>
              <a:rPr lang="en-GB" sz="1800" dirty="0"/>
              <a:t>ye contact: Conveys attentiveness</a:t>
            </a:r>
            <a:br>
              <a:rPr lang="en-GB" sz="1800" dirty="0"/>
            </a:br>
            <a:r>
              <a:rPr lang="en-GB" sz="1800" b="1" dirty="0"/>
              <a:t>R</a:t>
            </a:r>
            <a:r>
              <a:rPr lang="en-GB" sz="1800" dirty="0"/>
              <a:t>elaxed: Creates a calm and comfortable environment</a:t>
            </a:r>
            <a:br>
              <a:rPr lang="en-GB" sz="1800" dirty="0"/>
            </a:br>
            <a:endParaRPr lang="en-GB" sz="1800" dirty="0"/>
          </a:p>
          <a:p>
            <a:r>
              <a:rPr lang="en-GB" sz="1800" dirty="0"/>
              <a:t>This model is important in the health and social care sector because it can be used by practitioners to ensure their patients feel welcome and safe around them, allowing them to receive better care.</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32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914400" y="1296954"/>
            <a:ext cx="10591800" cy="4436301"/>
          </a:xfrm>
        </p:spPr>
        <p:txBody>
          <a:bodyPr/>
          <a:lstStyle/>
          <a:p>
            <a:pPr marL="0" indent="0">
              <a:buNone/>
            </a:pPr>
            <a:r>
              <a:rPr lang="en-GB" sz="1800" b="1" dirty="0"/>
              <a:t>Example</a:t>
            </a:r>
            <a:r>
              <a:rPr lang="en-GB" sz="1800" dirty="0"/>
              <a:t>: A nurse is assisting an elderly patient with their new prescriptions after they have suffered a chest infection. They are anxious because their doctor used medical terminology that they do not understand.</a:t>
            </a:r>
          </a:p>
          <a:p>
            <a:pPr marL="0" indent="0">
              <a:buNone/>
            </a:pPr>
            <a:endParaRPr lang="en-GB" sz="1800" dirty="0"/>
          </a:p>
          <a:p>
            <a:r>
              <a:rPr lang="en-GB" sz="1800" b="1" dirty="0"/>
              <a:t>Verbal communication</a:t>
            </a:r>
            <a:r>
              <a:rPr lang="en-GB" sz="1800" dirty="0"/>
              <a:t>: the nurse will use simple language to ensure the instructions are clear for the patient.</a:t>
            </a:r>
          </a:p>
          <a:p>
            <a:endParaRPr lang="en-GB" sz="1800" dirty="0"/>
          </a:p>
          <a:p>
            <a:r>
              <a:rPr lang="en-GB" sz="1800" b="1" dirty="0"/>
              <a:t>Active listening</a:t>
            </a:r>
            <a:r>
              <a:rPr lang="en-GB" sz="1800" dirty="0"/>
              <a:t>: The nurse will be patient and give the patient time to express their worries without interrupting them.</a:t>
            </a:r>
          </a:p>
          <a:p>
            <a:endParaRPr lang="en-GB" sz="1800" dirty="0"/>
          </a:p>
          <a:p>
            <a:r>
              <a:rPr lang="en-GB" sz="1800" b="1" dirty="0"/>
              <a:t>Non-verbal communication</a:t>
            </a:r>
            <a:r>
              <a:rPr lang="en-GB" sz="1800" dirty="0"/>
              <a:t>: the nurse will follow the SOLER model, so she is engaged and makes the patient comfortable.</a:t>
            </a:r>
          </a:p>
          <a:p>
            <a:pPr marL="0" indent="0">
              <a:buNone/>
            </a:pPr>
            <a:endParaRPr lang="en-GB" sz="2000" dirty="0"/>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3200" b="1"/>
              <a:t>How does this skill support my future career?</a:t>
            </a:r>
            <a:br>
              <a:rPr lang="en-GB" sz="3200"/>
            </a:br>
            <a:endParaRPr lang="en-GB" altLang="en-US" sz="32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556792"/>
            <a:ext cx="11310257" cy="3416423"/>
          </a:xfrm>
        </p:spPr>
        <p:txBody>
          <a:bodyPr/>
          <a:lstStyle/>
          <a:p>
            <a:r>
              <a:rPr lang="en-GB" altLang="en-US" sz="1800" dirty="0"/>
              <a:t>Clear communication proves to an employer that I can share my ideas and work well with others to complete tasks (Morrison, 2024).</a:t>
            </a:r>
          </a:p>
          <a:p>
            <a:pPr>
              <a:spcBef>
                <a:spcPts val="1000"/>
              </a:spcBef>
            </a:pPr>
            <a:r>
              <a:rPr lang="en-GB" altLang="en-US" sz="1800" dirty="0"/>
              <a:t>Effective communication ensures that I can meet Care Quality Commission (CQC) standards, ensuring safe practises (Morrison, 2024).</a:t>
            </a:r>
          </a:p>
          <a:p>
            <a:pPr>
              <a:spcBef>
                <a:spcPts val="1000"/>
              </a:spcBef>
            </a:pPr>
            <a:r>
              <a:rPr lang="en-GB" altLang="en-US" sz="1800" dirty="0"/>
              <a:t>Communication reduces the likelihood that I make errors (Morrison, 2024).</a:t>
            </a:r>
          </a:p>
          <a:p>
            <a:pPr>
              <a:spcBef>
                <a:spcPts val="1000"/>
              </a:spcBef>
            </a:pPr>
            <a:r>
              <a:rPr lang="en-GB" altLang="en-US" sz="1800" dirty="0"/>
              <a:t>I believe that communication is one of my strengths as I have developed them over my 8 years working with children, which involved communicating with internal and external support systems.</a:t>
            </a:r>
          </a:p>
          <a:p>
            <a:pPr>
              <a:spcBef>
                <a:spcPts val="1000"/>
              </a:spcBef>
            </a:pPr>
            <a:r>
              <a:rPr lang="en-GB" altLang="en-US" sz="1800" dirty="0"/>
              <a:t>However, every role requires a unique communication skill set. I would adapt my skills to fit my future career in health and social care.</a:t>
            </a:r>
          </a:p>
          <a:p>
            <a:endParaRPr lang="en-GB" altLang="en-US" sz="1800" dirty="0"/>
          </a:p>
          <a:p>
            <a:pPr marL="0" indent="0">
              <a:buNone/>
            </a:pPr>
            <a:endParaRPr lang="en-GB" altLang="en-US" sz="2400" dirty="0"/>
          </a:p>
          <a:p>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smtClean="0">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smtClean="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430823"/>
            <a:ext cx="6172200" cy="857250"/>
          </a:xfrm>
        </p:spPr>
        <p:txBody>
          <a:bodyPr/>
          <a:lstStyle/>
          <a:p>
            <a:r>
              <a:rPr lang="en-GB" altLang="en-US" sz="3200" b="1" dirty="0"/>
              <a:t>Conclusion</a:t>
            </a:r>
            <a:endParaRPr lang="en-GB" altLang="en-US" sz="3200"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225061" y="1651518"/>
            <a:ext cx="9741877" cy="3554963"/>
          </a:xfrm>
        </p:spPr>
        <p:txBody>
          <a:bodyPr/>
          <a:lstStyle/>
          <a:p>
            <a:r>
              <a:rPr lang="en-GB" altLang="en-US" sz="1800" dirty="0"/>
              <a:t>Communication is the ability to transfer information between people.</a:t>
            </a:r>
          </a:p>
          <a:p>
            <a:endParaRPr lang="en-GB" altLang="en-US" sz="1800" dirty="0"/>
          </a:p>
          <a:p>
            <a:r>
              <a:rPr lang="en-GB" altLang="en-US" sz="1800" dirty="0"/>
              <a:t>Communication is key for a career in health and social care.</a:t>
            </a:r>
          </a:p>
          <a:p>
            <a:endParaRPr lang="en-GB" altLang="en-US" sz="1800" dirty="0"/>
          </a:p>
          <a:p>
            <a:r>
              <a:rPr lang="en-GB" altLang="en-US" sz="1800" dirty="0"/>
              <a:t>The SOLER model can be used by practitioners to ensure patients feel comfortable during communication.</a:t>
            </a:r>
          </a:p>
          <a:p>
            <a:endParaRPr lang="en-GB" altLang="en-US" sz="1800" dirty="0"/>
          </a:p>
          <a:p>
            <a:r>
              <a:rPr lang="en-GB" altLang="en-US" sz="1800" dirty="0"/>
              <a:t>Clear communication ensures effective teamwork and understanding of patients, contributing to provide better care.</a:t>
            </a:r>
          </a:p>
          <a:p>
            <a:endParaRPr lang="en-GB" altLang="en-US" sz="1800" dirty="0"/>
          </a:p>
          <a:p>
            <a:r>
              <a:rPr lang="en-GB" altLang="en-US" sz="1800" dirty="0"/>
              <a:t>Communication is vital for a successful career in health and social care.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31825" y="0"/>
            <a:ext cx="10972800" cy="1143000"/>
          </a:xfrm>
        </p:spPr>
        <p:txBody>
          <a:bodyPr/>
          <a:lstStyle/>
          <a:p>
            <a:r>
              <a:rPr lang="en-GB" altLang="en-US" sz="3200" b="1" dirty="0">
                <a:solidFill>
                  <a:srgbClr val="000000"/>
                </a:solidFill>
              </a:rPr>
              <a:t>References List</a:t>
            </a:r>
            <a:endParaRPr lang="en-GB" altLang="en-US" sz="3200"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31825" y="1754155"/>
            <a:ext cx="10928350" cy="3041780"/>
          </a:xfrm>
        </p:spPr>
        <p:txBody>
          <a:bodyPr/>
          <a:lstStyle/>
          <a:p>
            <a:pPr marL="0" indent="0">
              <a:buNone/>
            </a:pPr>
            <a:r>
              <a:rPr lang="en-GB" altLang="en-US" sz="1600" dirty="0"/>
              <a:t>Campbell, D. (2025). NHS medical negligence liabilities hit £58.2bn amid calls to improve patient safety. the Guardian. Available at: </a:t>
            </a:r>
            <a:r>
              <a:rPr lang="en-GB" altLang="en-US" sz="1600" dirty="0">
                <a:hlinkClick r:id="rId3"/>
              </a:rPr>
              <a:t>https://www.theguardian.com/society/2025/may/14/nhs-medical-negligence-liabilities-hit-582bn-amid-calls-to-improve-patient-safety</a:t>
            </a:r>
            <a:r>
              <a:rPr lang="en-GB" altLang="en-US" sz="1600" dirty="0"/>
              <a:t>.</a:t>
            </a:r>
          </a:p>
          <a:p>
            <a:pPr marL="0" indent="0">
              <a:spcBef>
                <a:spcPts val="700"/>
              </a:spcBef>
              <a:buNone/>
            </a:pPr>
            <a:r>
              <a:rPr lang="en-GB" altLang="en-US" sz="1600" dirty="0"/>
              <a:t>Counselling Tutor. (2025). Mastering Active Listening in Counselling: Gerard Egan’s SOLER Model • Counselling Tutor. Available at: </a:t>
            </a:r>
            <a:r>
              <a:rPr lang="en-GB" altLang="en-US" sz="1600" dirty="0">
                <a:hlinkClick r:id="rId4"/>
              </a:rPr>
              <a:t>https://counsellingtutor.com/active-listening-in-counselling-egan-soler-model/</a:t>
            </a:r>
            <a:r>
              <a:rPr lang="en-GB" altLang="en-US" sz="1600" dirty="0"/>
              <a:t>.</a:t>
            </a:r>
          </a:p>
          <a:p>
            <a:pPr marL="0" indent="0">
              <a:spcBef>
                <a:spcPts val="700"/>
              </a:spcBef>
              <a:buNone/>
            </a:pPr>
            <a:r>
              <a:rPr lang="en-GB" altLang="en-US" sz="1600" dirty="0"/>
              <a:t>Health, M. and Casper, L. (2025). The Role of Communication in Health and Social Care: Why It Matters. Institute of Mental Health. Available at: </a:t>
            </a:r>
            <a:r>
              <a:rPr lang="en-GB" altLang="en-US" sz="1600" dirty="0">
                <a:hlinkClick r:id="rId5"/>
              </a:rPr>
              <a:t>https://iomh.co.uk/the-role-of-communication-in-health-and-social-care-why-it-matters/</a:t>
            </a:r>
            <a:r>
              <a:rPr lang="en-GB" altLang="en-US" sz="1600" dirty="0"/>
              <a:t>.</a:t>
            </a:r>
            <a:endParaRPr lang="en-GB" sz="1600" dirty="0"/>
          </a:p>
          <a:p>
            <a:pPr marL="0" indent="0">
              <a:spcBef>
                <a:spcPts val="700"/>
              </a:spcBef>
              <a:buNone/>
            </a:pPr>
            <a:r>
              <a:rPr lang="en-GB" altLang="en-US" sz="1600" dirty="0"/>
              <a:t>Morrison, S. (2024). Why is Communication Important in the Workplace? Human Focus. Available at: </a:t>
            </a:r>
            <a:r>
              <a:rPr lang="en-GB" altLang="en-US" sz="1600" dirty="0">
                <a:hlinkClick r:id="rId6"/>
              </a:rPr>
              <a:t>https://humanfocus.co.uk/blog/why-is-communication-important-in-the-workplace/</a:t>
            </a:r>
            <a:r>
              <a:rPr lang="en-GB" altLang="en-US" sz="1600" dirty="0"/>
              <a:t>.</a:t>
            </a:r>
          </a:p>
          <a:p>
            <a:pPr marL="0" indent="0">
              <a:spcBef>
                <a:spcPts val="700"/>
              </a:spcBef>
              <a:buNone/>
            </a:pPr>
            <a:r>
              <a:rPr lang="en-GB" altLang="en-US" sz="1600" dirty="0"/>
              <a:t>Sanderson, R. (2024). What Is Communication in Health and Social Care? - Anglian Care. Anglian Care. Available at: </a:t>
            </a:r>
            <a:r>
              <a:rPr lang="en-GB" altLang="en-US" sz="1600" dirty="0">
                <a:hlinkClick r:id="rId7"/>
              </a:rPr>
              <a:t>https://angliancare.com/blog/what-is-communication-in-health-and-social-care/</a:t>
            </a:r>
            <a:r>
              <a:rPr lang="en-GB" altLang="en-US" sz="1600" dirty="0"/>
              <a:t>.</a:t>
            </a:r>
            <a:endParaRPr lang="en-GB" sz="16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2280</TotalTime>
  <Words>1189</Words>
  <Application>Microsoft Office PowerPoint</Application>
  <PresentationFormat>Widescreen</PresentationFormat>
  <Paragraphs>97</Paragraphs>
  <Slides>10</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Myriad Pro</vt:lpstr>
      <vt:lpstr>20140311PresentationUWTSDTemplate</vt:lpstr>
      <vt:lpstr>PowerPoint Presentation</vt:lpstr>
      <vt:lpstr>Communication in  Health and Social Care</vt:lpstr>
      <vt:lpstr>Introduction</vt:lpstr>
      <vt:lpstr>What is my chosen skill? </vt:lpstr>
      <vt:lpstr>Importance of communication in professional practice</vt:lpstr>
      <vt:lpstr> Model linked to my chosen skill (Counselling Tutor, 2025) </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nevena semkova</cp:lastModifiedBy>
  <cp:revision>46</cp:revision>
  <dcterms:created xsi:type="dcterms:W3CDTF">2025-02-21T18:28:54Z</dcterms:created>
  <dcterms:modified xsi:type="dcterms:W3CDTF">2026-07-19T14:09:40Z</dcterms:modified>
</cp:coreProperties>
</file>