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95" autoAdjust="0"/>
    <p:restoredTop sz="94660"/>
  </p:normalViewPr>
  <p:slideViewPr>
    <p:cSldViewPr snapToGrid="0">
      <p:cViewPr>
        <p:scale>
          <a:sx n="77" d="100"/>
          <a:sy n="77" d="100"/>
        </p:scale>
        <p:origin x="-108" y="-62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7849DB-EEE0-43C5-B652-269F339FB6B3}" type="datetimeFigureOut">
              <a:rPr lang="en-GB" smtClean="0"/>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F81A46-204F-40E4-B241-B15E17751609}" type="slidenum">
              <a:rPr lang="en-GB" smtClean="0"/>
              <a:t>‹#›</a:t>
            </a:fld>
            <a:endParaRPr lang="en-GB"/>
          </a:p>
        </p:txBody>
      </p:sp>
    </p:spTree>
    <p:extLst>
      <p:ext uri="{BB962C8B-B14F-4D97-AF65-F5344CB8AC3E}">
        <p14:creationId xmlns:p14="http://schemas.microsoft.com/office/powerpoint/2010/main" val="320075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3</a:t>
            </a:fld>
            <a:endParaRPr lang="en-GB"/>
          </a:p>
        </p:txBody>
      </p:sp>
    </p:spTree>
    <p:extLst>
      <p:ext uri="{BB962C8B-B14F-4D97-AF65-F5344CB8AC3E}">
        <p14:creationId xmlns:p14="http://schemas.microsoft.com/office/powerpoint/2010/main" val="2710124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4</a:t>
            </a:fld>
            <a:endParaRPr lang="en-GB"/>
          </a:p>
        </p:txBody>
      </p:sp>
    </p:spTree>
    <p:extLst>
      <p:ext uri="{BB962C8B-B14F-4D97-AF65-F5344CB8AC3E}">
        <p14:creationId xmlns:p14="http://schemas.microsoft.com/office/powerpoint/2010/main" val="2178931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5</a:t>
            </a:fld>
            <a:endParaRPr lang="en-GB"/>
          </a:p>
        </p:txBody>
      </p:sp>
    </p:spTree>
    <p:extLst>
      <p:ext uri="{BB962C8B-B14F-4D97-AF65-F5344CB8AC3E}">
        <p14:creationId xmlns:p14="http://schemas.microsoft.com/office/powerpoint/2010/main" val="1032737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6</a:t>
            </a:fld>
            <a:endParaRPr lang="en-GB"/>
          </a:p>
        </p:txBody>
      </p:sp>
    </p:spTree>
    <p:extLst>
      <p:ext uri="{BB962C8B-B14F-4D97-AF65-F5344CB8AC3E}">
        <p14:creationId xmlns:p14="http://schemas.microsoft.com/office/powerpoint/2010/main" val="3583337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7</a:t>
            </a:fld>
            <a:endParaRPr lang="en-GB"/>
          </a:p>
        </p:txBody>
      </p:sp>
    </p:spTree>
    <p:extLst>
      <p:ext uri="{BB962C8B-B14F-4D97-AF65-F5344CB8AC3E}">
        <p14:creationId xmlns:p14="http://schemas.microsoft.com/office/powerpoint/2010/main" val="3574305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8</a:t>
            </a:fld>
            <a:endParaRPr lang="en-GB"/>
          </a:p>
        </p:txBody>
      </p:sp>
    </p:spTree>
    <p:extLst>
      <p:ext uri="{BB962C8B-B14F-4D97-AF65-F5344CB8AC3E}">
        <p14:creationId xmlns:p14="http://schemas.microsoft.com/office/powerpoint/2010/main" val="2924117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9</a:t>
            </a:fld>
            <a:endParaRPr lang="en-GB"/>
          </a:p>
        </p:txBody>
      </p:sp>
    </p:spTree>
    <p:extLst>
      <p:ext uri="{BB962C8B-B14F-4D97-AF65-F5344CB8AC3E}">
        <p14:creationId xmlns:p14="http://schemas.microsoft.com/office/powerpoint/2010/main" val="746166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10</a:t>
            </a:fld>
            <a:endParaRPr lang="en-GB"/>
          </a:p>
        </p:txBody>
      </p:sp>
    </p:spTree>
    <p:extLst>
      <p:ext uri="{BB962C8B-B14F-4D97-AF65-F5344CB8AC3E}">
        <p14:creationId xmlns:p14="http://schemas.microsoft.com/office/powerpoint/2010/main" val="161818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11</a:t>
            </a:fld>
            <a:endParaRPr lang="en-GB"/>
          </a:p>
        </p:txBody>
      </p:sp>
    </p:spTree>
    <p:extLst>
      <p:ext uri="{BB962C8B-B14F-4D97-AF65-F5344CB8AC3E}">
        <p14:creationId xmlns:p14="http://schemas.microsoft.com/office/powerpoint/2010/main" val="766909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12</a:t>
            </a:fld>
            <a:endParaRPr lang="en-GB"/>
          </a:p>
        </p:txBody>
      </p:sp>
    </p:spTree>
    <p:extLst>
      <p:ext uri="{BB962C8B-B14F-4D97-AF65-F5344CB8AC3E}">
        <p14:creationId xmlns:p14="http://schemas.microsoft.com/office/powerpoint/2010/main" val="3207536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13</a:t>
            </a:fld>
            <a:endParaRPr lang="en-GB"/>
          </a:p>
        </p:txBody>
      </p:sp>
    </p:spTree>
    <p:extLst>
      <p:ext uri="{BB962C8B-B14F-4D97-AF65-F5344CB8AC3E}">
        <p14:creationId xmlns:p14="http://schemas.microsoft.com/office/powerpoint/2010/main" val="2773033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F81A46-204F-40E4-B241-B15E17751609}" type="slidenum">
              <a:rPr lang="en-GB" smtClean="0"/>
              <a:t>14</a:t>
            </a:fld>
            <a:endParaRPr lang="en-GB"/>
          </a:p>
        </p:txBody>
      </p:sp>
    </p:spTree>
    <p:extLst>
      <p:ext uri="{BB962C8B-B14F-4D97-AF65-F5344CB8AC3E}">
        <p14:creationId xmlns:p14="http://schemas.microsoft.com/office/powerpoint/2010/main" val="1394561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12/20/2019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12/20/2019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xmlns=""/>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xmlns=""/>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12/20/2019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xmlns="">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12/20/2019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12/20/2019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dirty="0">
                <a:solidFill>
                  <a:schemeClr val="tx1"/>
                </a:solidFill>
                <a:latin typeface="Times New Roman" panose="02020603050405020304" pitchFamily="18" charset="0"/>
                <a:cs typeface="Times New Roman" panose="02020603050405020304" pitchFamily="18" charset="0"/>
              </a:rPr>
              <a:t>Team working in an organisation</a:t>
            </a:r>
          </a:p>
        </p:txBody>
      </p:sp>
      <p:sp>
        <p:nvSpPr>
          <p:cNvPr id="4" name="TextBox 3">
            <a:extLst>
              <a:ext uri="{FF2B5EF4-FFF2-40B4-BE49-F238E27FC236}">
                <a16:creationId xmlns:a16="http://schemas.microsoft.com/office/drawing/2014/main" xmlns="" id="{C81F69DA-8981-419F-9220-9B6EAC59C761}"/>
              </a:ext>
            </a:extLst>
          </p:cNvPr>
          <p:cNvSpPr txBox="1"/>
          <p:nvPr/>
        </p:nvSpPr>
        <p:spPr>
          <a:xfrm>
            <a:off x="1075037" y="3941805"/>
            <a:ext cx="10164093" cy="2031325"/>
          </a:xfrm>
          <a:prstGeom prst="rect">
            <a:avLst/>
          </a:prstGeom>
          <a:noFill/>
        </p:spPr>
        <p:txBody>
          <a:bodyPr wrap="square" rtlCol="0">
            <a:spAutoFit/>
          </a:bodyPr>
          <a:lstStyle/>
          <a:p>
            <a:r>
              <a:rPr lang="en-GB" dirty="0"/>
              <a:t>Student name  </a:t>
            </a:r>
            <a:r>
              <a:rPr lang="en-GB" dirty="0" smtClean="0"/>
              <a:t>                       </a:t>
            </a:r>
            <a:r>
              <a:rPr lang="en-GB" dirty="0"/>
              <a:t>Student ID                                 </a:t>
            </a:r>
            <a:r>
              <a:rPr lang="en-GB" dirty="0" smtClean="0"/>
              <a:t>Topic</a:t>
            </a:r>
          </a:p>
          <a:p>
            <a:r>
              <a:rPr lang="en-GB" dirty="0" smtClean="0"/>
              <a:t> </a:t>
            </a:r>
            <a:r>
              <a:rPr lang="en-GB" dirty="0" err="1" smtClean="0"/>
              <a:t>Andreea</a:t>
            </a:r>
            <a:r>
              <a:rPr lang="en-GB" dirty="0" smtClean="0"/>
              <a:t> </a:t>
            </a:r>
            <a:r>
              <a:rPr lang="en-GB" dirty="0" err="1"/>
              <a:t>Apetri</a:t>
            </a:r>
            <a:r>
              <a:rPr lang="en-GB" dirty="0"/>
              <a:t>                      1817733                           How to promote teamwork at workplace</a:t>
            </a:r>
          </a:p>
          <a:p>
            <a:r>
              <a:rPr lang="en-GB" dirty="0" err="1"/>
              <a:t>Bidea</a:t>
            </a:r>
            <a:r>
              <a:rPr lang="en-GB" dirty="0"/>
              <a:t> Florina                         1817440                            Importance of teamwork at workplace</a:t>
            </a:r>
          </a:p>
          <a:p>
            <a:r>
              <a:rPr lang="en-GB" dirty="0"/>
              <a:t>Jitaru Alexandru Florin           1817443                            Advantages of teamwork</a:t>
            </a:r>
          </a:p>
          <a:p>
            <a:r>
              <a:rPr lang="en-GB" dirty="0"/>
              <a:t>                                                                                     Disadvantages of teamwork</a:t>
            </a:r>
          </a:p>
          <a:p>
            <a:r>
              <a:rPr lang="en-GB" dirty="0"/>
              <a:t>Radu Marius                          1817980                            Theories of </a:t>
            </a:r>
            <a:r>
              <a:rPr lang="en-GB" dirty="0" smtClean="0"/>
              <a:t>teamwork</a:t>
            </a:r>
          </a:p>
          <a:p>
            <a:r>
              <a:rPr lang="en-GB" dirty="0"/>
              <a:t> </a:t>
            </a:r>
            <a:r>
              <a:rPr lang="en-GB" dirty="0" smtClean="0"/>
              <a:t>Group leader  : </a:t>
            </a:r>
            <a:r>
              <a:rPr lang="en-GB" dirty="0" err="1" smtClean="0"/>
              <a:t>Andreea</a:t>
            </a:r>
            <a:r>
              <a:rPr lang="en-GB" dirty="0" smtClean="0"/>
              <a:t> </a:t>
            </a:r>
            <a:r>
              <a:rPr lang="en-GB" dirty="0" err="1" smtClean="0"/>
              <a:t>Apetri</a:t>
            </a:r>
            <a:r>
              <a:rPr lang="en-GB" dirty="0" smtClean="0"/>
              <a:t> 1817733</a:t>
            </a:r>
            <a:endParaRPr lang="en-GB" dirty="0"/>
          </a:p>
        </p:txBody>
      </p:sp>
    </p:spTree>
    <p:extLst>
      <p:ext uri="{BB962C8B-B14F-4D97-AF65-F5344CB8AC3E}">
        <p14:creationId xmlns:p14="http://schemas.microsoft.com/office/powerpoint/2010/main" val="2205942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b="1" dirty="0">
                <a:latin typeface="Times New Roman" panose="02020603050405020304" pitchFamily="18" charset="0"/>
                <a:cs typeface="Times New Roman" panose="02020603050405020304" pitchFamily="18" charset="0"/>
              </a:rPr>
              <a:t>introduction</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5875" y="555623"/>
            <a:ext cx="7144532" cy="5746753"/>
          </a:xfrm>
        </p:spPr>
        <p:txBody>
          <a:bodyPr>
            <a:normAutofit lnSpcReduction="10000"/>
          </a:bodyPr>
          <a:lstStyle/>
          <a:p>
            <a:r>
              <a:rPr lang="en-US" b="1" dirty="0">
                <a:latin typeface="Times New Roman" panose="02020603050405020304" pitchFamily="18" charset="0"/>
                <a:cs typeface="Times New Roman" panose="02020603050405020304" pitchFamily="18" charset="0"/>
              </a:rPr>
              <a:t>Team is the combined action of a group of people, especially when effective and efficient.</a:t>
            </a:r>
          </a:p>
          <a:p>
            <a:r>
              <a:rPr lang="en-US" b="1" dirty="0">
                <a:latin typeface="Times New Roman" panose="02020603050405020304" pitchFamily="18" charset="0"/>
                <a:cs typeface="Times New Roman" panose="02020603050405020304" pitchFamily="18" charset="0"/>
              </a:rPr>
              <a:t>The presentation presents the following topics</a:t>
            </a:r>
          </a:p>
          <a:p>
            <a:pPr marL="971550" lvl="1" indent="-514350">
              <a:buFont typeface="+mj-lt"/>
              <a:buAutoNum type="arabicPeriod"/>
            </a:pPr>
            <a:r>
              <a:rPr lang="en-US" b="1" dirty="0">
                <a:latin typeface="Times New Roman" panose="02020603050405020304" pitchFamily="18" charset="0"/>
                <a:cs typeface="Times New Roman" panose="02020603050405020304" pitchFamily="18" charset="0"/>
              </a:rPr>
              <a:t>Importance of teamwork at workplace.</a:t>
            </a:r>
          </a:p>
          <a:p>
            <a:pPr marL="971550" lvl="1" indent="-514350">
              <a:buFont typeface="+mj-lt"/>
              <a:buAutoNum type="arabicPeriod"/>
            </a:pPr>
            <a:r>
              <a:rPr lang="en-US" b="1" dirty="0">
                <a:latin typeface="Times New Roman" panose="02020603050405020304" pitchFamily="18" charset="0"/>
                <a:cs typeface="Times New Roman" panose="02020603050405020304" pitchFamily="18" charset="0"/>
              </a:rPr>
              <a:t>How to promote teamwork at workplace</a:t>
            </a:r>
          </a:p>
          <a:p>
            <a:pPr marL="971550" lvl="1" indent="-514350">
              <a:buFont typeface="+mj-lt"/>
              <a:buAutoNum type="arabicPeriod"/>
            </a:pPr>
            <a:r>
              <a:rPr lang="en-US" b="1" dirty="0">
                <a:latin typeface="Times New Roman" panose="02020603050405020304" pitchFamily="18" charset="0"/>
                <a:cs typeface="Times New Roman" panose="02020603050405020304" pitchFamily="18" charset="0"/>
              </a:rPr>
              <a:t>Theories of Teamwork</a:t>
            </a:r>
          </a:p>
          <a:p>
            <a:pPr marL="971550" lvl="1" indent="-514350">
              <a:buFont typeface="+mj-lt"/>
              <a:buAutoNum type="arabicPeriod"/>
            </a:pPr>
            <a:r>
              <a:rPr lang="en-US" b="1" dirty="0">
                <a:latin typeface="Times New Roman" panose="02020603050405020304" pitchFamily="18" charset="0"/>
                <a:cs typeface="Times New Roman" panose="02020603050405020304" pitchFamily="18" charset="0"/>
              </a:rPr>
              <a:t>Advantages of Teamwork</a:t>
            </a:r>
          </a:p>
          <a:p>
            <a:pPr marL="971550" lvl="1" indent="-514350">
              <a:buFont typeface="+mj-lt"/>
              <a:buAutoNum type="arabicPeriod"/>
            </a:pPr>
            <a:r>
              <a:rPr lang="en-US" b="1" dirty="0">
                <a:latin typeface="Times New Roman" panose="02020603050405020304" pitchFamily="18" charset="0"/>
                <a:cs typeface="Times New Roman" panose="02020603050405020304" pitchFamily="18" charset="0"/>
              </a:rPr>
              <a:t>Disadvantages of teamwork</a:t>
            </a:r>
          </a:p>
          <a:p>
            <a:endParaRPr lang="en-GB" dirty="0"/>
          </a:p>
        </p:txBody>
      </p:sp>
      <p:sp>
        <p:nvSpPr>
          <p:cNvPr id="4" name="Text Placeholder 3"/>
          <p:cNvSpPr>
            <a:spLocks noGrp="1"/>
          </p:cNvSpPr>
          <p:nvPr>
            <p:ph type="body" sz="half" idx="2"/>
          </p:nvPr>
        </p:nvSpPr>
        <p:spPr/>
        <p:txBody>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37885" y="1741336"/>
            <a:ext cx="3092114" cy="4251630"/>
          </a:xfrm>
          <a:prstGeom prst="rect">
            <a:avLst/>
          </a:prstGeom>
        </p:spPr>
      </p:pic>
    </p:spTree>
    <p:extLst>
      <p:ext uri="{BB962C8B-B14F-4D97-AF65-F5344CB8AC3E}">
        <p14:creationId xmlns:p14="http://schemas.microsoft.com/office/powerpoint/2010/main" val="341962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idx="1"/>
          </p:nvPr>
        </p:nvPicPr>
        <p:blipFill>
          <a:blip r:embed="rId3">
            <a:extLst>
              <a:ext uri="{28A0092B-C50C-407E-A947-70E740481C1C}">
                <a14:useLocalDpi xmlns:a14="http://schemas.microsoft.com/office/drawing/2010/main" val="0"/>
              </a:ext>
            </a:extLst>
          </a:blip>
          <a:srcRect l="19971" r="19971"/>
          <a:stretch>
            <a:fillRect/>
          </a:stretch>
        </p:blipFill>
        <p:spPr>
          <a:xfrm>
            <a:off x="7785716" y="2558584"/>
            <a:ext cx="4320947" cy="4028647"/>
          </a:xfrm>
        </p:spPr>
      </p:pic>
      <p:sp>
        <p:nvSpPr>
          <p:cNvPr id="2" name="Title 1"/>
          <p:cNvSpPr>
            <a:spLocks noGrp="1"/>
          </p:cNvSpPr>
          <p:nvPr>
            <p:ph type="title"/>
          </p:nvPr>
        </p:nvSpPr>
        <p:spPr>
          <a:xfrm>
            <a:off x="1510955" y="217503"/>
            <a:ext cx="3092117" cy="1196670"/>
          </a:xfrm>
        </p:spPr>
        <p:txBody>
          <a:bodyPr>
            <a:noAutofit/>
          </a:bodyPr>
          <a:lstStyle/>
          <a:p>
            <a:r>
              <a:rPr lang="en-US" sz="2800" b="1" dirty="0">
                <a:solidFill>
                  <a:schemeClr val="tx1"/>
                </a:solidFill>
                <a:latin typeface="Times New Roman" panose="02020603050405020304" pitchFamily="18" charset="0"/>
                <a:cs typeface="Times New Roman" panose="02020603050405020304" pitchFamily="18" charset="0"/>
              </a:rPr>
              <a:t>Importance         </a:t>
            </a:r>
            <a:br>
              <a:rPr lang="en-US" sz="2800" b="1" dirty="0">
                <a:solidFill>
                  <a:schemeClr val="tx1"/>
                </a:solidFill>
                <a:latin typeface="Times New Roman" panose="02020603050405020304" pitchFamily="18" charset="0"/>
                <a:cs typeface="Times New Roman" panose="02020603050405020304" pitchFamily="18" charset="0"/>
              </a:rPr>
            </a:br>
            <a:r>
              <a:rPr lang="en-US" sz="2800" b="1" dirty="0">
                <a:solidFill>
                  <a:schemeClr val="tx1"/>
                </a:solidFill>
                <a:latin typeface="Times New Roman" panose="02020603050405020304" pitchFamily="18" charset="0"/>
                <a:cs typeface="Times New Roman" panose="02020603050405020304" pitchFamily="18" charset="0"/>
              </a:rPr>
              <a:t>of teamwork</a:t>
            </a: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type="body" sz="half" idx="2"/>
          </p:nvPr>
        </p:nvSpPr>
        <p:spPr>
          <a:xfrm>
            <a:off x="941033" y="1535837"/>
            <a:ext cx="5912527" cy="5513033"/>
          </a:xfrm>
        </p:spPr>
        <p:txBody>
          <a:bodyPr>
            <a:normAutofit/>
          </a:bodyPr>
          <a:lstStyle/>
          <a:p>
            <a:pPr lvl="0"/>
            <a:r>
              <a:rPr lang="en-US" sz="2400" b="1" dirty="0">
                <a:solidFill>
                  <a:schemeClr val="tx1"/>
                </a:solidFill>
                <a:latin typeface="Times New Roman" panose="02020603050405020304" pitchFamily="18" charset="0"/>
                <a:cs typeface="Times New Roman" panose="02020603050405020304" pitchFamily="18" charset="0"/>
              </a:rPr>
              <a:t>Efficient Work </a:t>
            </a:r>
            <a:endParaRPr lang="en-GB" sz="2400" b="1" dirty="0">
              <a:solidFill>
                <a:schemeClr val="tx1"/>
              </a:solidFill>
              <a:latin typeface="Times New Roman" panose="02020603050405020304" pitchFamily="18" charset="0"/>
              <a:cs typeface="Times New Roman" panose="02020603050405020304" pitchFamily="18" charset="0"/>
            </a:endParaRPr>
          </a:p>
          <a:p>
            <a:r>
              <a:rPr lang="en-US" sz="2400" b="1" dirty="0">
                <a:solidFill>
                  <a:schemeClr val="tx1"/>
                </a:solidFill>
                <a:latin typeface="Times New Roman" panose="02020603050405020304" pitchFamily="18" charset="0"/>
                <a:cs typeface="Times New Roman" panose="02020603050405020304" pitchFamily="18" charset="0"/>
              </a:rPr>
              <a:t>Helps in dividing the difficult tasks </a:t>
            </a:r>
          </a:p>
          <a:p>
            <a:r>
              <a:rPr lang="en-US" sz="2400" b="1" dirty="0">
                <a:solidFill>
                  <a:schemeClr val="tx1"/>
                </a:solidFill>
                <a:latin typeface="Times New Roman" panose="02020603050405020304" pitchFamily="18" charset="0"/>
                <a:cs typeface="Times New Roman" panose="02020603050405020304" pitchFamily="18" charset="0"/>
              </a:rPr>
              <a:t>Increased productivity (</a:t>
            </a:r>
            <a:r>
              <a:rPr lang="en-GB" sz="2400" b="1" dirty="0" err="1">
                <a:solidFill>
                  <a:schemeClr val="tx1"/>
                </a:solidFill>
                <a:latin typeface="Times New Roman" panose="02020603050405020304" pitchFamily="18" charset="0"/>
                <a:cs typeface="Times New Roman" panose="02020603050405020304" pitchFamily="18" charset="0"/>
              </a:rPr>
              <a:t>Kvarnström</a:t>
            </a:r>
            <a:r>
              <a:rPr lang="en-GB" sz="2400" b="1" dirty="0">
                <a:solidFill>
                  <a:schemeClr val="tx1"/>
                </a:solidFill>
                <a:latin typeface="Times New Roman" panose="02020603050405020304" pitchFamily="18" charset="0"/>
                <a:cs typeface="Times New Roman" panose="02020603050405020304" pitchFamily="18" charset="0"/>
              </a:rPr>
              <a:t>, </a:t>
            </a:r>
            <a:r>
              <a:rPr lang="en-GB" sz="2400" b="1" dirty="0" err="1">
                <a:solidFill>
                  <a:schemeClr val="tx1"/>
                </a:solidFill>
                <a:latin typeface="Times New Roman" panose="02020603050405020304" pitchFamily="18" charset="0"/>
                <a:cs typeface="Times New Roman" panose="02020603050405020304" pitchFamily="18" charset="0"/>
              </a:rPr>
              <a:t>Jangland</a:t>
            </a:r>
            <a:r>
              <a:rPr lang="en-GB" sz="2400" b="1" dirty="0">
                <a:solidFill>
                  <a:schemeClr val="tx1"/>
                </a:solidFill>
                <a:latin typeface="Times New Roman" panose="02020603050405020304" pitchFamily="18" charset="0"/>
                <a:cs typeface="Times New Roman" panose="02020603050405020304" pitchFamily="18" charset="0"/>
              </a:rPr>
              <a:t> &amp; Dahlgren, 2018)</a:t>
            </a:r>
            <a:r>
              <a:rPr lang="en-US" sz="2400" b="1" dirty="0">
                <a:solidFill>
                  <a:schemeClr val="tx1"/>
                </a:solidFill>
                <a:latin typeface="Times New Roman" panose="02020603050405020304" pitchFamily="18" charset="0"/>
                <a:cs typeface="Times New Roman" panose="02020603050405020304" pitchFamily="18" charset="0"/>
              </a:rPr>
              <a:t>. </a:t>
            </a:r>
          </a:p>
          <a:p>
            <a:r>
              <a:rPr lang="en-US" sz="2400" b="1" dirty="0">
                <a:solidFill>
                  <a:schemeClr val="tx1"/>
                </a:solidFill>
                <a:latin typeface="Times New Roman" panose="02020603050405020304" pitchFamily="18" charset="0"/>
                <a:cs typeface="Times New Roman" panose="02020603050405020304" pitchFamily="18" charset="0"/>
              </a:rPr>
              <a:t>Cost reduction</a:t>
            </a:r>
          </a:p>
          <a:p>
            <a:r>
              <a:rPr lang="en-US" sz="2400" b="1" dirty="0">
                <a:solidFill>
                  <a:schemeClr val="tx1"/>
                </a:solidFill>
                <a:latin typeface="Times New Roman" panose="02020603050405020304" pitchFamily="18" charset="0"/>
                <a:cs typeface="Times New Roman" panose="02020603050405020304" pitchFamily="18" charset="0"/>
              </a:rPr>
              <a:t>Enhanced Profits</a:t>
            </a:r>
          </a:p>
          <a:p>
            <a:r>
              <a:rPr lang="en-US" sz="2400" b="1" dirty="0">
                <a:solidFill>
                  <a:schemeClr val="tx1"/>
                </a:solidFill>
                <a:latin typeface="Times New Roman" panose="02020603050405020304" pitchFamily="18" charset="0"/>
                <a:cs typeface="Times New Roman" panose="02020603050405020304" pitchFamily="18" charset="0"/>
              </a:rPr>
              <a:t>Self Monitor</a:t>
            </a:r>
          </a:p>
          <a:p>
            <a:r>
              <a:rPr lang="en-US" sz="2400" b="1" dirty="0">
                <a:solidFill>
                  <a:schemeClr val="tx1"/>
                </a:solidFill>
                <a:latin typeface="Times New Roman" panose="02020603050405020304" pitchFamily="18" charset="0"/>
                <a:cs typeface="Times New Roman" panose="02020603050405020304" pitchFamily="18" charset="0"/>
              </a:rPr>
              <a:t>Relies on the quality of other team member</a:t>
            </a:r>
            <a:endParaRPr lang="en-GB" sz="24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7686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Times New Roman" panose="02020603050405020304" pitchFamily="18" charset="0"/>
                <a:cs typeface="Times New Roman" panose="02020603050405020304" pitchFamily="18" charset="0"/>
              </a:rPr>
              <a:t>Importance of teamwork</a:t>
            </a:r>
            <a:endParaRPr lang="en-GB"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10000"/>
          </a:bodyPr>
          <a:lstStyle/>
          <a:p>
            <a:pPr lvl="0"/>
            <a:r>
              <a:rPr lang="en-US" b="1" dirty="0">
                <a:latin typeface="Times New Roman" panose="02020603050405020304" pitchFamily="18" charset="0"/>
                <a:cs typeface="Times New Roman" panose="02020603050405020304" pitchFamily="18" charset="0"/>
              </a:rPr>
              <a:t>Faster Innovation (</a:t>
            </a:r>
            <a:r>
              <a:rPr lang="en-GB" b="1" dirty="0">
                <a:latin typeface="Times New Roman" panose="02020603050405020304" pitchFamily="18" charset="0"/>
                <a:cs typeface="Times New Roman" panose="02020603050405020304" pitchFamily="18" charset="0"/>
              </a:rPr>
              <a:t>Tong et al., 2015)</a:t>
            </a:r>
          </a:p>
          <a:p>
            <a:r>
              <a:rPr lang="en-US" b="1" dirty="0">
                <a:latin typeface="Times New Roman" panose="02020603050405020304" pitchFamily="18" charset="0"/>
                <a:cs typeface="Times New Roman" panose="02020603050405020304" pitchFamily="18" charset="0"/>
              </a:rPr>
              <a:t>Different set of experiences</a:t>
            </a:r>
          </a:p>
          <a:p>
            <a:r>
              <a:rPr lang="en-US" b="1" dirty="0">
                <a:latin typeface="Times New Roman" panose="02020603050405020304" pitchFamily="18" charset="0"/>
                <a:cs typeface="Times New Roman" panose="02020603050405020304" pitchFamily="18" charset="0"/>
              </a:rPr>
              <a:t>Increased Learning</a:t>
            </a:r>
          </a:p>
          <a:p>
            <a:r>
              <a:rPr lang="en-US" b="1" dirty="0">
                <a:latin typeface="Times New Roman" panose="02020603050405020304" pitchFamily="18" charset="0"/>
                <a:cs typeface="Times New Roman" panose="02020603050405020304" pitchFamily="18" charset="0"/>
              </a:rPr>
              <a:t>Different background, and different ethnicities have different work style</a:t>
            </a:r>
          </a:p>
          <a:p>
            <a:r>
              <a:rPr lang="en-US" b="1" dirty="0">
                <a:latin typeface="Times New Roman" panose="02020603050405020304" pitchFamily="18" charset="0"/>
                <a:cs typeface="Times New Roman" panose="02020603050405020304" pitchFamily="18" charset="0"/>
              </a:rPr>
              <a:t>The strengths and weakness of one person helps another team mate to learn from them.</a:t>
            </a:r>
          </a:p>
          <a:p>
            <a:pPr lvl="0"/>
            <a:r>
              <a:rPr lang="en-US" b="1" dirty="0">
                <a:latin typeface="Times New Roman" panose="02020603050405020304" pitchFamily="18" charset="0"/>
                <a:cs typeface="Times New Roman" panose="02020603050405020304" pitchFamily="18" charset="0"/>
              </a:rPr>
              <a:t>Healthy Competition</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Promotions and incentives</a:t>
            </a:r>
          </a:p>
          <a:p>
            <a:endParaRPr lang="en-GB" dirty="0"/>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4" y="1741336"/>
            <a:ext cx="3250736" cy="4164164"/>
          </a:xfrm>
          <a:prstGeom prst="rect">
            <a:avLst/>
          </a:prstGeom>
        </p:spPr>
      </p:pic>
    </p:spTree>
    <p:extLst>
      <p:ext uri="{BB962C8B-B14F-4D97-AF65-F5344CB8AC3E}">
        <p14:creationId xmlns:p14="http://schemas.microsoft.com/office/powerpoint/2010/main" val="2551601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Times New Roman" panose="02020603050405020304" pitchFamily="18" charset="0"/>
                <a:cs typeface="Times New Roman" panose="02020603050405020304" pitchFamily="18" charset="0"/>
              </a:rPr>
              <a:t>Importance of teamwork</a:t>
            </a:r>
            <a:endParaRPr lang="en-GB"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Healthy work relationships</a:t>
            </a:r>
          </a:p>
          <a:p>
            <a:r>
              <a:rPr lang="en-US" b="1" dirty="0">
                <a:latin typeface="Times New Roman" panose="02020603050405020304" pitchFamily="18" charset="0"/>
                <a:cs typeface="Times New Roman" panose="02020603050405020304" pitchFamily="18" charset="0"/>
              </a:rPr>
              <a:t>Better communication skills </a:t>
            </a:r>
          </a:p>
          <a:p>
            <a:r>
              <a:rPr lang="en-US" b="1" dirty="0">
                <a:latin typeface="Times New Roman" panose="02020603050405020304" pitchFamily="18" charset="0"/>
                <a:cs typeface="Times New Roman" panose="02020603050405020304" pitchFamily="18" charset="0"/>
              </a:rPr>
              <a:t>Motivate each other</a:t>
            </a:r>
            <a:endParaRPr lang="en-GB" b="1"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4" y="1741336"/>
            <a:ext cx="3269398" cy="4164164"/>
          </a:xfrm>
          <a:prstGeom prst="rect">
            <a:avLst/>
          </a:prstGeom>
        </p:spPr>
      </p:pic>
    </p:spTree>
    <p:extLst>
      <p:ext uri="{BB962C8B-B14F-4D97-AF65-F5344CB8AC3E}">
        <p14:creationId xmlns:p14="http://schemas.microsoft.com/office/powerpoint/2010/main" val="3943395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000" b="1" dirty="0">
                <a:latin typeface="Times New Roman" panose="02020603050405020304" pitchFamily="18" charset="0"/>
                <a:cs typeface="Times New Roman" panose="02020603050405020304" pitchFamily="18" charset="0"/>
              </a:rPr>
              <a:t>How to Promote Teamwork at the workplace</a:t>
            </a:r>
            <a:r>
              <a:rPr lang="en-GB" b="1" i="1" dirty="0"/>
              <a:t/>
            </a:r>
            <a:br>
              <a:rPr lang="en-GB" b="1" i="1" dirty="0"/>
            </a:br>
            <a:endParaRPr lang="en-GB" dirty="0"/>
          </a:p>
        </p:txBody>
      </p:sp>
      <p:sp>
        <p:nvSpPr>
          <p:cNvPr id="3" name="Content Placeholder 2"/>
          <p:cNvSpPr>
            <a:spLocks noGrp="1"/>
          </p:cNvSpPr>
          <p:nvPr>
            <p:ph idx="1"/>
          </p:nvPr>
        </p:nvSpPr>
        <p:spPr/>
        <p:txBody>
          <a:bodyPr>
            <a:normAutofit fontScale="92500" lnSpcReduction="10000"/>
          </a:bodyPr>
          <a:lstStyle/>
          <a:p>
            <a:pPr lvl="0"/>
            <a:r>
              <a:rPr lang="en-US" b="1" dirty="0">
                <a:latin typeface="Times New Roman" panose="02020603050405020304" pitchFamily="18" charset="0"/>
                <a:cs typeface="Times New Roman" panose="02020603050405020304" pitchFamily="18" charset="0"/>
              </a:rPr>
              <a:t>Power to make decisions (</a:t>
            </a:r>
            <a:r>
              <a:rPr lang="en-GB" b="1" dirty="0" err="1">
                <a:latin typeface="Times New Roman" panose="02020603050405020304" pitchFamily="18" charset="0"/>
                <a:cs typeface="Times New Roman" panose="02020603050405020304" pitchFamily="18" charset="0"/>
              </a:rPr>
              <a:t>Mair</a:t>
            </a:r>
            <a:r>
              <a:rPr lang="en-GB" b="1" dirty="0">
                <a:latin typeface="Times New Roman" panose="02020603050405020304" pitchFamily="18" charset="0"/>
                <a:cs typeface="Times New Roman" panose="02020603050405020304" pitchFamily="18" charset="0"/>
              </a:rPr>
              <a:t>, 2016</a:t>
            </a:r>
            <a:r>
              <a:rPr lang="en-US" b="1"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Collaborate with another employee</a:t>
            </a:r>
          </a:p>
          <a:p>
            <a:r>
              <a:rPr lang="en-US" b="1" dirty="0">
                <a:latin typeface="Times New Roman" panose="02020603050405020304" pitchFamily="18" charset="0"/>
                <a:cs typeface="Times New Roman" panose="02020603050405020304" pitchFamily="18" charset="0"/>
              </a:rPr>
              <a:t>Collaborative leadership </a:t>
            </a:r>
          </a:p>
          <a:p>
            <a:r>
              <a:rPr lang="en-US" b="1" dirty="0">
                <a:latin typeface="Times New Roman" panose="02020603050405020304" pitchFamily="18" charset="0"/>
                <a:cs typeface="Times New Roman" panose="02020603050405020304" pitchFamily="18" charset="0"/>
              </a:rPr>
              <a:t>Bringing the drastic changes</a:t>
            </a:r>
          </a:p>
          <a:p>
            <a:pPr lvl="0"/>
            <a:r>
              <a:rPr lang="en-US" b="1" dirty="0">
                <a:latin typeface="Times New Roman" panose="02020603050405020304" pitchFamily="18" charset="0"/>
                <a:cs typeface="Times New Roman" panose="02020603050405020304" pitchFamily="18" charset="0"/>
              </a:rPr>
              <a:t>Well Defined Team Objectives</a:t>
            </a:r>
            <a:endParaRPr lang="en-GB"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Educate them about the purpose of working in a team (</a:t>
            </a:r>
            <a:r>
              <a:rPr lang="en-GB" b="1" dirty="0" err="1">
                <a:latin typeface="Times New Roman" panose="02020603050405020304" pitchFamily="18" charset="0"/>
                <a:cs typeface="Times New Roman" panose="02020603050405020304" pitchFamily="18" charset="0"/>
              </a:rPr>
              <a:t>Lindell</a:t>
            </a:r>
            <a:r>
              <a:rPr lang="en-GB" b="1" dirty="0">
                <a:latin typeface="Times New Roman" panose="02020603050405020304" pitchFamily="18" charset="0"/>
                <a:cs typeface="Times New Roman" panose="02020603050405020304" pitchFamily="18" charset="0"/>
              </a:rPr>
              <a:t> &amp; </a:t>
            </a:r>
            <a:r>
              <a:rPr lang="en-GB" b="1" dirty="0" err="1">
                <a:latin typeface="Times New Roman" panose="02020603050405020304" pitchFamily="18" charset="0"/>
                <a:cs typeface="Times New Roman" panose="02020603050405020304" pitchFamily="18" charset="0"/>
              </a:rPr>
              <a:t>Karlsson</a:t>
            </a:r>
            <a:r>
              <a:rPr lang="en-GB" b="1" dirty="0">
                <a:latin typeface="Times New Roman" panose="02020603050405020304" pitchFamily="18" charset="0"/>
                <a:cs typeface="Times New Roman" panose="02020603050405020304" pitchFamily="18" charset="0"/>
              </a:rPr>
              <a:t>, 2015)</a:t>
            </a:r>
          </a:p>
        </p:txBody>
      </p:sp>
      <p:sp>
        <p:nvSpPr>
          <p:cNvPr id="5" name="Text Placeholder 4"/>
          <p:cNvSpPr>
            <a:spLocks noGrp="1"/>
          </p:cNvSpPr>
          <p:nvPr>
            <p:ph type="body" sz="half" idx="2"/>
          </p:nvPr>
        </p:nvSpPr>
        <p:spPr/>
        <p:txBody>
          <a:bodyPr/>
          <a:lstStyle/>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5" y="1741337"/>
            <a:ext cx="3092114" cy="4164164"/>
          </a:xfrm>
          <a:prstGeom prst="rect">
            <a:avLst/>
          </a:prstGeom>
        </p:spPr>
      </p:pic>
    </p:spTree>
    <p:extLst>
      <p:ext uri="{BB962C8B-B14F-4D97-AF65-F5344CB8AC3E}">
        <p14:creationId xmlns:p14="http://schemas.microsoft.com/office/powerpoint/2010/main" val="2085385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000" b="1" dirty="0">
                <a:latin typeface="Times New Roman" panose="02020603050405020304" pitchFamily="18" charset="0"/>
                <a:cs typeface="Times New Roman" panose="02020603050405020304" pitchFamily="18" charset="0"/>
              </a:rPr>
              <a:t>How to Promote Teamwork at the workplace</a:t>
            </a:r>
            <a:endParaRPr lang="en-GB" sz="2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77500" lnSpcReduction="20000"/>
          </a:bodyPr>
          <a:lstStyle/>
          <a:p>
            <a:pPr lvl="0"/>
            <a:r>
              <a:rPr lang="en-US" b="1" dirty="0">
                <a:latin typeface="Times New Roman" panose="02020603050405020304" pitchFamily="18" charset="0"/>
                <a:cs typeface="Times New Roman" panose="02020603050405020304" pitchFamily="18" charset="0"/>
              </a:rPr>
              <a:t>Team meetings (</a:t>
            </a:r>
            <a:r>
              <a:rPr lang="en-GB" b="1" dirty="0" err="1">
                <a:latin typeface="Times New Roman" panose="02020603050405020304" pitchFamily="18" charset="0"/>
                <a:cs typeface="Times New Roman" panose="02020603050405020304" pitchFamily="18" charset="0"/>
              </a:rPr>
              <a:t>Hanaysha</a:t>
            </a:r>
            <a:r>
              <a:rPr lang="en-GB" b="1" dirty="0">
                <a:latin typeface="Times New Roman" panose="02020603050405020304" pitchFamily="18" charset="0"/>
                <a:cs typeface="Times New Roman" panose="02020603050405020304" pitchFamily="18" charset="0"/>
              </a:rPr>
              <a:t>, 2016)</a:t>
            </a:r>
            <a:endParaRPr lang="en-US"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Status Reports</a:t>
            </a:r>
          </a:p>
          <a:p>
            <a:r>
              <a:rPr lang="en-US" b="1" dirty="0">
                <a:latin typeface="Times New Roman" panose="02020603050405020304" pitchFamily="18" charset="0"/>
                <a:cs typeface="Times New Roman" panose="02020603050405020304" pitchFamily="18" charset="0"/>
              </a:rPr>
              <a:t>Such status reports also allow the </a:t>
            </a:r>
            <a:r>
              <a:rPr lang="en-US" b="1" dirty="0" err="1">
                <a:latin typeface="Times New Roman" panose="02020603050405020304" pitchFamily="18" charset="0"/>
                <a:cs typeface="Times New Roman" panose="02020603050405020304" pitchFamily="18" charset="0"/>
              </a:rPr>
              <a:t>organisation</a:t>
            </a:r>
            <a:r>
              <a:rPr lang="en-US" b="1" dirty="0">
                <a:latin typeface="Times New Roman" panose="02020603050405020304" pitchFamily="18" charset="0"/>
                <a:cs typeface="Times New Roman" panose="02020603050405020304" pitchFamily="18" charset="0"/>
              </a:rPr>
              <a:t> to move directly to their strategic decisions as the reports already give them the overall view of the things that have been done and the things that are required to be done.</a:t>
            </a:r>
            <a:endParaRPr lang="en-GB"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Appreciation</a:t>
            </a:r>
            <a:r>
              <a:rPr lang="en-GB" b="1" dirty="0">
                <a:latin typeface="Times New Roman" panose="02020603050405020304" pitchFamily="18" charset="0"/>
                <a:cs typeface="Times New Roman" panose="02020603050405020304" pitchFamily="18" charset="0"/>
              </a:rPr>
              <a:t> and acknowledgement</a:t>
            </a:r>
          </a:p>
          <a:p>
            <a:r>
              <a:rPr lang="en-US" b="1" dirty="0">
                <a:latin typeface="Times New Roman" panose="02020603050405020304" pitchFamily="18" charset="0"/>
                <a:cs typeface="Times New Roman" panose="02020603050405020304" pitchFamily="18" charset="0"/>
              </a:rPr>
              <a:t>Biggest achievement</a:t>
            </a:r>
          </a:p>
          <a:p>
            <a:r>
              <a:rPr lang="en-US" b="1" dirty="0">
                <a:latin typeface="Times New Roman" panose="02020603050405020304" pitchFamily="18" charset="0"/>
                <a:cs typeface="Times New Roman" panose="02020603050405020304" pitchFamily="18" charset="0"/>
              </a:rPr>
              <a:t>Recent plans</a:t>
            </a:r>
          </a:p>
          <a:p>
            <a:r>
              <a:rPr lang="en-US" b="1" dirty="0">
                <a:latin typeface="Times New Roman" panose="02020603050405020304" pitchFamily="18" charset="0"/>
                <a:cs typeface="Times New Roman" panose="02020603050405020304" pitchFamily="18" charset="0"/>
              </a:rPr>
              <a:t>Major issues</a:t>
            </a:r>
            <a:endParaRPr lang="en-GB" b="1"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half" idx="2"/>
          </p:nvPr>
        </p:nvSpPr>
        <p:spPr/>
        <p:txBody>
          <a:bodyPr/>
          <a:lstStyle/>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4" y="1741336"/>
            <a:ext cx="3092115" cy="4164163"/>
          </a:xfrm>
          <a:prstGeom prst="rect">
            <a:avLst/>
          </a:prstGeom>
        </p:spPr>
      </p:pic>
    </p:spTree>
    <p:extLst>
      <p:ext uri="{BB962C8B-B14F-4D97-AF65-F5344CB8AC3E}">
        <p14:creationId xmlns:p14="http://schemas.microsoft.com/office/powerpoint/2010/main" val="643752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b="1" dirty="0">
                <a:latin typeface="Times New Roman" panose="02020603050405020304" pitchFamily="18" charset="0"/>
                <a:cs typeface="Times New Roman" panose="02020603050405020304" pitchFamily="18" charset="0"/>
              </a:rPr>
              <a:t>How to Promote Teamwork at the workplace</a:t>
            </a:r>
            <a:endParaRPr lang="en-GB" sz="1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US" b="1" dirty="0">
                <a:latin typeface="Times New Roman" panose="02020603050405020304" pitchFamily="18" charset="0"/>
                <a:cs typeface="Times New Roman" panose="02020603050405020304" pitchFamily="18" charset="0"/>
              </a:rPr>
              <a:t>Melt the Ice </a:t>
            </a:r>
            <a:endParaRPr lang="en-GB"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Positive attitude </a:t>
            </a:r>
          </a:p>
          <a:p>
            <a:r>
              <a:rPr lang="en-US" b="1" dirty="0">
                <a:latin typeface="Times New Roman" panose="02020603050405020304" pitchFamily="18" charset="0"/>
                <a:cs typeface="Times New Roman" panose="02020603050405020304" pitchFamily="18" charset="0"/>
              </a:rPr>
              <a:t>Level of enthusiasm and trust</a:t>
            </a:r>
            <a:endParaRPr lang="en-GB" b="1"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half" idx="2"/>
          </p:nvPr>
        </p:nvSpPr>
        <p:spPr/>
        <p:txBody>
          <a:bodyPr/>
          <a:lstStyle/>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5" y="1741336"/>
            <a:ext cx="3092114" cy="4164164"/>
          </a:xfrm>
          <a:prstGeom prst="rect">
            <a:avLst/>
          </a:prstGeom>
        </p:spPr>
      </p:pic>
    </p:spTree>
    <p:extLst>
      <p:ext uri="{BB962C8B-B14F-4D97-AF65-F5344CB8AC3E}">
        <p14:creationId xmlns:p14="http://schemas.microsoft.com/office/powerpoint/2010/main" val="4243295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b="1" dirty="0">
                <a:latin typeface="Times New Roman" panose="02020603050405020304" pitchFamily="18" charset="0"/>
                <a:cs typeface="Times New Roman" panose="02020603050405020304" pitchFamily="18" charset="0"/>
              </a:rPr>
              <a:t>Team work Theories</a:t>
            </a:r>
            <a:r>
              <a:rPr lang="en-GB" b="1" i="1" dirty="0"/>
              <a:t/>
            </a:r>
            <a:br>
              <a:rPr lang="en-GB" b="1" i="1" dirty="0"/>
            </a:br>
            <a:endParaRPr lang="en-GB" dirty="0"/>
          </a:p>
        </p:txBody>
      </p:sp>
      <p:sp>
        <p:nvSpPr>
          <p:cNvPr id="3" name="Content Placeholder 2"/>
          <p:cNvSpPr>
            <a:spLocks noGrp="1"/>
          </p:cNvSpPr>
          <p:nvPr>
            <p:ph idx="1"/>
          </p:nvPr>
        </p:nvSpPr>
        <p:spPr/>
        <p:txBody>
          <a:bodyPr/>
          <a:lstStyle/>
          <a:p>
            <a:pPr lvl="0"/>
            <a:r>
              <a:rPr lang="en-US" b="1" dirty="0">
                <a:latin typeface="Times New Roman" panose="02020603050405020304" pitchFamily="18" charset="0"/>
                <a:cs typeface="Times New Roman" panose="02020603050405020304" pitchFamily="18" charset="0"/>
              </a:rPr>
              <a:t>Bruce Model of the Team Stages</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Theory of Belbin of Team Roles</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Needs theory by Abraham Maslow</a:t>
            </a:r>
            <a:endParaRPr lang="en-GB" b="1" dirty="0">
              <a:latin typeface="Times New Roman" panose="02020603050405020304" pitchFamily="18" charset="0"/>
              <a:cs typeface="Times New Roman" panose="02020603050405020304" pitchFamily="18" charset="0"/>
            </a:endParaRPr>
          </a:p>
          <a:p>
            <a:endParaRPr lang="en-GB" dirty="0"/>
          </a:p>
        </p:txBody>
      </p:sp>
      <p:sp>
        <p:nvSpPr>
          <p:cNvPr id="4" name="Text Placeholder 3"/>
          <p:cNvSpPr>
            <a:spLocks noGrp="1"/>
          </p:cNvSpPr>
          <p:nvPr>
            <p:ph type="body" sz="half" idx="2"/>
          </p:nvPr>
        </p:nvSpPr>
        <p:spPr/>
        <p:txBody>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5" y="1741336"/>
            <a:ext cx="3092114" cy="4164164"/>
          </a:xfrm>
          <a:prstGeom prst="rect">
            <a:avLst/>
          </a:prstGeom>
        </p:spPr>
      </p:pic>
    </p:spTree>
    <p:extLst>
      <p:ext uri="{BB962C8B-B14F-4D97-AF65-F5344CB8AC3E}">
        <p14:creationId xmlns:p14="http://schemas.microsoft.com/office/powerpoint/2010/main" val="123996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Times New Roman" panose="02020603050405020304" pitchFamily="18" charset="0"/>
                <a:cs typeface="Times New Roman" panose="02020603050405020304" pitchFamily="18" charset="0"/>
              </a:rPr>
              <a:t>Advantages of Team work</a:t>
            </a:r>
            <a:endParaRPr lang="en-GB"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pPr lvl="0"/>
            <a:r>
              <a:rPr lang="en-US" b="1" dirty="0">
                <a:latin typeface="Times New Roman" panose="02020603050405020304" pitchFamily="18" charset="0"/>
                <a:cs typeface="Times New Roman" panose="02020603050405020304" pitchFamily="18" charset="0"/>
              </a:rPr>
              <a:t>Creativity</a:t>
            </a:r>
          </a:p>
          <a:p>
            <a:pPr lvl="0"/>
            <a:r>
              <a:rPr lang="en-US" b="1" dirty="0">
                <a:latin typeface="Times New Roman" panose="02020603050405020304" pitchFamily="18" charset="0"/>
                <a:cs typeface="Times New Roman" panose="02020603050405020304" pitchFamily="18" charset="0"/>
              </a:rPr>
              <a:t>brainstorming of the ideas </a:t>
            </a:r>
          </a:p>
          <a:p>
            <a:pPr lvl="0"/>
            <a:r>
              <a:rPr lang="en-US" b="1" dirty="0">
                <a:latin typeface="Times New Roman" panose="02020603050405020304" pitchFamily="18" charset="0"/>
                <a:cs typeface="Times New Roman" panose="02020603050405020304" pitchFamily="18" charset="0"/>
              </a:rPr>
              <a:t>preventing the stale opinions </a:t>
            </a:r>
          </a:p>
          <a:p>
            <a:r>
              <a:rPr lang="en-US" b="1" dirty="0">
                <a:latin typeface="Times New Roman" panose="02020603050405020304" pitchFamily="18" charset="0"/>
                <a:cs typeface="Times New Roman" panose="02020603050405020304" pitchFamily="18" charset="0"/>
              </a:rPr>
              <a:t>Complementary strengths</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establish their professional qualities </a:t>
            </a:r>
          </a:p>
          <a:p>
            <a:pPr lvl="0"/>
            <a:r>
              <a:rPr lang="en-US" b="1" dirty="0">
                <a:latin typeface="Times New Roman" panose="02020603050405020304" pitchFamily="18" charset="0"/>
                <a:cs typeface="Times New Roman" panose="02020603050405020304" pitchFamily="18" charset="0"/>
              </a:rPr>
              <a:t>Relying on each </a:t>
            </a:r>
          </a:p>
          <a:p>
            <a:r>
              <a:rPr lang="en-US" b="1" dirty="0">
                <a:latin typeface="Times New Roman" panose="02020603050405020304" pitchFamily="18" charset="0"/>
                <a:cs typeface="Times New Roman" panose="02020603050405020304" pitchFamily="18" charset="0"/>
              </a:rPr>
              <a:t>Builds Trust</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Putting the trust on the coworker often leads to the foundation of the effective relationship that helps in enduring the minor problems</a:t>
            </a:r>
            <a:endParaRPr lang="en-GB" b="1"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half" idx="2"/>
          </p:nvPr>
        </p:nvSpPr>
        <p:spPr/>
        <p:txBody>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5" y="1741336"/>
            <a:ext cx="3092114" cy="4164163"/>
          </a:xfrm>
          <a:prstGeom prst="rect">
            <a:avLst/>
          </a:prstGeom>
        </p:spPr>
      </p:pic>
    </p:spTree>
    <p:extLst>
      <p:ext uri="{BB962C8B-B14F-4D97-AF65-F5344CB8AC3E}">
        <p14:creationId xmlns:p14="http://schemas.microsoft.com/office/powerpoint/2010/main" val="2712285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394" y="712616"/>
            <a:ext cx="3092115" cy="1196671"/>
          </a:xfrm>
        </p:spPr>
        <p:txBody>
          <a:bodyPr>
            <a:normAutofit fontScale="90000"/>
          </a:bodyPr>
          <a:lstStyle/>
          <a:p>
            <a:r>
              <a:rPr lang="en-US" sz="3100" b="1" dirty="0">
                <a:latin typeface="Times New Roman" panose="02020603050405020304" pitchFamily="18" charset="0"/>
                <a:cs typeface="Times New Roman" panose="02020603050405020304" pitchFamily="18" charset="0"/>
              </a:rPr>
              <a:t>Advantages of Team work</a:t>
            </a:r>
            <a:r>
              <a:rPr lang="en-GB" b="1" i="1" dirty="0"/>
              <a:t/>
            </a:r>
            <a:br>
              <a:rPr lang="en-GB" b="1" i="1" dirty="0"/>
            </a:br>
            <a:endParaRPr lang="en-GB" dirty="0"/>
          </a:p>
        </p:txBody>
      </p:sp>
      <p:sp>
        <p:nvSpPr>
          <p:cNvPr id="3" name="Content Placeholder 2"/>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safety feeling that helps in the emergence of the ideas. </a:t>
            </a:r>
          </a:p>
          <a:p>
            <a:r>
              <a:rPr lang="en-US" b="1" dirty="0">
                <a:latin typeface="Times New Roman" panose="02020603050405020304" pitchFamily="18" charset="0"/>
                <a:cs typeface="Times New Roman" panose="02020603050405020304" pitchFamily="18" charset="0"/>
              </a:rPr>
              <a:t>encouraging each other </a:t>
            </a:r>
          </a:p>
          <a:p>
            <a:r>
              <a:rPr lang="en-US" b="1" dirty="0">
                <a:latin typeface="Times New Roman" panose="02020603050405020304" pitchFamily="18" charset="0"/>
                <a:cs typeface="Times New Roman" panose="02020603050405020304" pitchFamily="18" charset="0"/>
              </a:rPr>
              <a:t>communication skills (</a:t>
            </a:r>
            <a:r>
              <a:rPr lang="en-GB" b="1" dirty="0">
                <a:latin typeface="Times New Roman" panose="02020603050405020304" pitchFamily="18" charset="0"/>
                <a:cs typeface="Times New Roman" panose="02020603050405020304" pitchFamily="18" charset="0"/>
              </a:rPr>
              <a:t>Van den </a:t>
            </a:r>
            <a:r>
              <a:rPr lang="en-GB" b="1" dirty="0" err="1">
                <a:latin typeface="Times New Roman" panose="02020603050405020304" pitchFamily="18" charset="0"/>
                <a:cs typeface="Times New Roman" panose="02020603050405020304" pitchFamily="18" charset="0"/>
              </a:rPr>
              <a:t>Bulcke</a:t>
            </a:r>
            <a:r>
              <a:rPr lang="en-GB" b="1" dirty="0">
                <a:latin typeface="Times New Roman" panose="02020603050405020304" pitchFamily="18" charset="0"/>
                <a:cs typeface="Times New Roman" panose="02020603050405020304" pitchFamily="18" charset="0"/>
              </a:rPr>
              <a:t> et al., 2016)</a:t>
            </a:r>
            <a:r>
              <a:rPr lang="en-US" b="1" dirty="0">
                <a:latin typeface="Times New Roman" panose="02020603050405020304" pitchFamily="18" charset="0"/>
                <a:cs typeface="Times New Roman" panose="02020603050405020304" pitchFamily="18" charset="0"/>
              </a:rPr>
              <a:t>. </a:t>
            </a:r>
          </a:p>
          <a:p>
            <a:endParaRPr lang="en-GB" dirty="0"/>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854" y="1741336"/>
            <a:ext cx="3686175" cy="4164163"/>
          </a:xfrm>
          <a:prstGeom prst="rect">
            <a:avLst/>
          </a:prstGeom>
        </p:spPr>
      </p:pic>
    </p:spTree>
    <p:extLst>
      <p:ext uri="{BB962C8B-B14F-4D97-AF65-F5344CB8AC3E}">
        <p14:creationId xmlns:p14="http://schemas.microsoft.com/office/powerpoint/2010/main" val="291475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Times New Roman" panose="02020603050405020304" pitchFamily="18" charset="0"/>
                <a:cs typeface="Times New Roman" panose="02020603050405020304" pitchFamily="18" charset="0"/>
              </a:rPr>
              <a:t>Advantages of teamwork</a:t>
            </a:r>
            <a:endParaRPr lang="en-GB"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US" b="1" dirty="0">
                <a:latin typeface="Times New Roman" panose="02020603050405020304" pitchFamily="18" charset="0"/>
                <a:cs typeface="Times New Roman" panose="02020603050405020304" pitchFamily="18" charset="0"/>
              </a:rPr>
              <a:t>Problem Solving Skills</a:t>
            </a:r>
          </a:p>
          <a:p>
            <a:pPr lvl="0"/>
            <a:r>
              <a:rPr lang="en-US" b="1" dirty="0">
                <a:latin typeface="Times New Roman" panose="02020603050405020304" pitchFamily="18" charset="0"/>
                <a:cs typeface="Times New Roman" panose="02020603050405020304" pitchFamily="18" charset="0"/>
              </a:rPr>
              <a:t>Promote different work style </a:t>
            </a:r>
          </a:p>
          <a:p>
            <a:r>
              <a:rPr lang="en-US" b="1" i="1" dirty="0">
                <a:latin typeface="Times New Roman" panose="02020603050405020304" pitchFamily="18" charset="0"/>
                <a:cs typeface="Times New Roman" panose="02020603050405020304" pitchFamily="18" charset="0"/>
              </a:rPr>
              <a:t>Team work helps the employees in learning the conflict management skills</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Castillod</a:t>
            </a:r>
            <a:r>
              <a:rPr lang="en-GB" b="1" dirty="0">
                <a:latin typeface="Times New Roman" panose="02020603050405020304" pitchFamily="18" charset="0"/>
                <a:cs typeface="Times New Roman" panose="02020603050405020304" pitchFamily="18" charset="0"/>
              </a:rPr>
              <a:t>, 2016)</a:t>
            </a:r>
            <a:r>
              <a:rPr lang="en-US" b="1" dirty="0">
                <a:latin typeface="Times New Roman" panose="02020603050405020304" pitchFamily="18" charset="0"/>
                <a:cs typeface="Times New Roman" panose="02020603050405020304" pitchFamily="18" charset="0"/>
              </a:rPr>
              <a:t>.  </a:t>
            </a:r>
          </a:p>
          <a:p>
            <a:pPr lvl="0"/>
            <a:r>
              <a:rPr lang="en-US" b="1" dirty="0">
                <a:latin typeface="Times New Roman" panose="02020603050405020304" pitchFamily="18" charset="0"/>
                <a:cs typeface="Times New Roman" panose="02020603050405020304" pitchFamily="18" charset="0"/>
              </a:rPr>
              <a:t>Sense of Ownership</a:t>
            </a:r>
            <a:endParaRPr lang="en-GB"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Feel proud of the employees’ participation</a:t>
            </a:r>
            <a:endParaRPr lang="en-GB" b="1"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half" idx="2"/>
          </p:nvPr>
        </p:nvSpPr>
        <p:spPr/>
        <p:txBody>
          <a:bodyPr/>
          <a:lstStyle/>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5665" y="1741336"/>
            <a:ext cx="4030825" cy="4640803"/>
          </a:xfrm>
          <a:prstGeom prst="rect">
            <a:avLst/>
          </a:prstGeom>
        </p:spPr>
      </p:pic>
    </p:spTree>
    <p:extLst>
      <p:ext uri="{BB962C8B-B14F-4D97-AF65-F5344CB8AC3E}">
        <p14:creationId xmlns:p14="http://schemas.microsoft.com/office/powerpoint/2010/main" val="3660797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Times New Roman" panose="02020603050405020304" pitchFamily="18" charset="0"/>
                <a:cs typeface="Times New Roman" panose="02020603050405020304" pitchFamily="18" charset="0"/>
              </a:rPr>
              <a:t>Advantages of teamwork</a:t>
            </a:r>
            <a:endParaRPr lang="en-GB" sz="28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lvl="0"/>
            <a:r>
              <a:rPr lang="en-US" b="1" dirty="0">
                <a:latin typeface="Times New Roman" panose="02020603050405020304" pitchFamily="18" charset="0"/>
                <a:cs typeface="Times New Roman" panose="02020603050405020304" pitchFamily="18" charset="0"/>
              </a:rPr>
              <a:t>Risk Taking</a:t>
            </a:r>
          </a:p>
          <a:p>
            <a:pPr lvl="0"/>
            <a:r>
              <a:rPr lang="en-US" b="1" dirty="0">
                <a:latin typeface="Times New Roman" panose="02020603050405020304" pitchFamily="18" charset="0"/>
                <a:cs typeface="Times New Roman" panose="02020603050405020304" pitchFamily="18" charset="0"/>
              </a:rPr>
              <a:t>Learning process for the employee (</a:t>
            </a:r>
            <a:r>
              <a:rPr lang="en-GB" b="1" dirty="0" err="1">
                <a:latin typeface="Times New Roman" panose="02020603050405020304" pitchFamily="18" charset="0"/>
                <a:cs typeface="Times New Roman" panose="02020603050405020304" pitchFamily="18" charset="0"/>
              </a:rPr>
              <a:t>Grubenmann</a:t>
            </a:r>
            <a:r>
              <a:rPr lang="en-GB" b="1" dirty="0">
                <a:latin typeface="Times New Roman" panose="02020603050405020304" pitchFamily="18" charset="0"/>
                <a:cs typeface="Times New Roman" panose="02020603050405020304" pitchFamily="18" charset="0"/>
              </a:rPr>
              <a:t>, 2017)</a:t>
            </a:r>
            <a:r>
              <a:rPr lang="en-US" b="1" dirty="0">
                <a:latin typeface="Times New Roman" panose="02020603050405020304" pitchFamily="18" charset="0"/>
                <a:cs typeface="Times New Roman" panose="02020603050405020304" pitchFamily="18" charset="0"/>
              </a:rPr>
              <a:t>.</a:t>
            </a:r>
          </a:p>
          <a:p>
            <a:pPr lvl="0"/>
            <a:r>
              <a:rPr lang="en-US" b="1" dirty="0">
                <a:latin typeface="Times New Roman" panose="02020603050405020304" pitchFamily="18" charset="0"/>
                <a:cs typeface="Times New Roman" panose="02020603050405020304" pitchFamily="18" charset="0"/>
              </a:rPr>
              <a:t> Think outside the box </a:t>
            </a:r>
          </a:p>
          <a:p>
            <a:r>
              <a:rPr lang="en-US" b="1" dirty="0">
                <a:latin typeface="Times New Roman" panose="02020603050405020304" pitchFamily="18" charset="0"/>
                <a:cs typeface="Times New Roman" panose="02020603050405020304" pitchFamily="18" charset="0"/>
              </a:rPr>
              <a:t>Teamwork does not only benefit the organization but it is personally beneficial for the employees too.</a:t>
            </a:r>
            <a:endParaRPr lang="en-GB" b="1" dirty="0">
              <a:latin typeface="Times New Roman" panose="02020603050405020304" pitchFamily="18" charset="0"/>
              <a:cs typeface="Times New Roman" panose="02020603050405020304" pitchFamily="18" charset="0"/>
            </a:endParaRPr>
          </a:p>
          <a:p>
            <a:pPr lvl="0"/>
            <a:endParaRPr lang="en-GB" dirty="0"/>
          </a:p>
        </p:txBody>
      </p:sp>
      <p:sp>
        <p:nvSpPr>
          <p:cNvPr id="4" name="Text Placeholder 3"/>
          <p:cNvSpPr>
            <a:spLocks noGrp="1"/>
          </p:cNvSpPr>
          <p:nvPr>
            <p:ph type="body" sz="half" idx="2"/>
          </p:nvPr>
        </p:nvSpPr>
        <p:spPr/>
        <p:txBody>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8971" y="1741336"/>
            <a:ext cx="3788229" cy="4164164"/>
          </a:xfrm>
          <a:prstGeom prst="rect">
            <a:avLst/>
          </a:prstGeom>
        </p:spPr>
      </p:pic>
    </p:spTree>
    <p:extLst>
      <p:ext uri="{BB962C8B-B14F-4D97-AF65-F5344CB8AC3E}">
        <p14:creationId xmlns:p14="http://schemas.microsoft.com/office/powerpoint/2010/main" val="3576027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b="1" dirty="0">
                <a:latin typeface="Times New Roman" panose="02020603050405020304" pitchFamily="18" charset="0"/>
                <a:cs typeface="Times New Roman" panose="02020603050405020304" pitchFamily="18" charset="0"/>
              </a:rPr>
              <a:t>Drawbacks of Team Work</a:t>
            </a:r>
            <a:r>
              <a:rPr lang="en-GB" b="1" i="1" dirty="0"/>
              <a:t/>
            </a:r>
            <a:br>
              <a:rPr lang="en-GB" b="1" i="1" dirty="0"/>
            </a:br>
            <a:endParaRPr lang="en-GB" dirty="0"/>
          </a:p>
        </p:txBody>
      </p:sp>
      <p:sp>
        <p:nvSpPr>
          <p:cNvPr id="3" name="Content Placeholder 2"/>
          <p:cNvSpPr>
            <a:spLocks noGrp="1"/>
          </p:cNvSpPr>
          <p:nvPr>
            <p:ph idx="1"/>
          </p:nvPr>
        </p:nvSpPr>
        <p:spPr/>
        <p:txBody>
          <a:bodyPr/>
          <a:lstStyle/>
          <a:p>
            <a:pPr lvl="0"/>
            <a:r>
              <a:rPr lang="en-US" b="1" dirty="0">
                <a:latin typeface="Times New Roman" panose="02020603050405020304" pitchFamily="18" charset="0"/>
                <a:cs typeface="Times New Roman" panose="02020603050405020304" pitchFamily="18" charset="0"/>
              </a:rPr>
              <a:t>Blame Game</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Unequal participation</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Ideas Clashing</a:t>
            </a:r>
            <a:endParaRPr lang="en-GB" b="1" dirty="0">
              <a:latin typeface="Times New Roman" panose="02020603050405020304" pitchFamily="18" charset="0"/>
              <a:cs typeface="Times New Roman" panose="02020603050405020304" pitchFamily="18" charset="0"/>
            </a:endParaRPr>
          </a:p>
          <a:p>
            <a:pPr lvl="0"/>
            <a:r>
              <a:rPr lang="en-US" b="1" dirty="0">
                <a:latin typeface="Times New Roman" panose="02020603050405020304" pitchFamily="18" charset="0"/>
                <a:cs typeface="Times New Roman" panose="02020603050405020304" pitchFamily="18" charset="0"/>
              </a:rPr>
              <a:t>Outshining others</a:t>
            </a:r>
          </a:p>
          <a:p>
            <a:r>
              <a:rPr lang="en-US" b="1" dirty="0">
                <a:latin typeface="Times New Roman" panose="02020603050405020304" pitchFamily="18" charset="0"/>
                <a:cs typeface="Times New Roman" panose="02020603050405020304" pitchFamily="18" charset="0"/>
              </a:rPr>
              <a:t>Ineffective Leader</a:t>
            </a:r>
            <a:endParaRPr lang="en-GB" b="1" dirty="0">
              <a:latin typeface="Times New Roman" panose="02020603050405020304" pitchFamily="18" charset="0"/>
              <a:cs typeface="Times New Roman" panose="02020603050405020304" pitchFamily="18" charset="0"/>
            </a:endParaRPr>
          </a:p>
          <a:p>
            <a:pPr lvl="0"/>
            <a:endParaRPr lang="en-GB" dirty="0"/>
          </a:p>
          <a:p>
            <a:endParaRPr lang="en-GB" dirty="0"/>
          </a:p>
        </p:txBody>
      </p:sp>
      <p:sp>
        <p:nvSpPr>
          <p:cNvPr id="4" name="Text Placeholder 3"/>
          <p:cNvSpPr>
            <a:spLocks noGrp="1"/>
          </p:cNvSpPr>
          <p:nvPr>
            <p:ph type="body" sz="half" idx="2"/>
          </p:nvPr>
        </p:nvSpPr>
        <p:spPr/>
        <p:txBody>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7884" y="1741337"/>
            <a:ext cx="3092115" cy="4164164"/>
          </a:xfrm>
          <a:prstGeom prst="rect">
            <a:avLst/>
          </a:prstGeom>
        </p:spPr>
      </p:pic>
    </p:spTree>
    <p:extLst>
      <p:ext uri="{BB962C8B-B14F-4D97-AF65-F5344CB8AC3E}">
        <p14:creationId xmlns:p14="http://schemas.microsoft.com/office/powerpoint/2010/main" val="698860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Conclusion</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Team work is the most effective and  efficient strategy that helps the </a:t>
            </a:r>
            <a:r>
              <a:rPr lang="en-US" b="1" dirty="0" err="1">
                <a:latin typeface="Times New Roman" panose="02020603050405020304" pitchFamily="18" charset="0"/>
                <a:cs typeface="Times New Roman" panose="02020603050405020304" pitchFamily="18" charset="0"/>
              </a:rPr>
              <a:t>organisation</a:t>
            </a:r>
            <a:r>
              <a:rPr lang="en-US" b="1" dirty="0">
                <a:latin typeface="Times New Roman" panose="02020603050405020304" pitchFamily="18" charset="0"/>
                <a:cs typeface="Times New Roman" panose="02020603050405020304" pitchFamily="18" charset="0"/>
              </a:rPr>
              <a:t> in improving their productivity as team work promotes the creativity, innovation, healthy work relationships, team building, trust and eventually loyalty with the </a:t>
            </a:r>
            <a:r>
              <a:rPr lang="en-US" b="1" dirty="0" err="1">
                <a:latin typeface="Times New Roman" panose="02020603050405020304" pitchFamily="18" charset="0"/>
                <a:cs typeface="Times New Roman" panose="02020603050405020304" pitchFamily="18" charset="0"/>
              </a:rPr>
              <a:t>organisation</a:t>
            </a:r>
            <a:r>
              <a:rPr lang="en-US" b="1" dirty="0">
                <a:latin typeface="Times New Roman" panose="02020603050405020304" pitchFamily="18" charset="0"/>
                <a:cs typeface="Times New Roman" panose="02020603050405020304" pitchFamily="18" charset="0"/>
              </a:rPr>
              <a:t>. However, there are multiple disadvantages of the teamwork as well which includes the jealous among the workers, authoritative leader, missing the deadlines and clashes due to difference of opinion. Nevertheless it can be concluded that the effective management of the team helps in overcoming the problems of the teamwork as its benefits outweigh the drawbacks.</a:t>
            </a:r>
            <a:endParaRPr lang="en-GB"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87454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latin typeface="Times New Roman" panose="02020603050405020304" pitchFamily="18" charset="0"/>
                <a:cs typeface="Times New Roman" panose="02020603050405020304" pitchFamily="18" charset="0"/>
              </a:rPr>
              <a:t>References</a:t>
            </a:r>
            <a:r>
              <a:rPr lang="en-GB" b="1" i="1" dirty="0"/>
              <a:t/>
            </a:r>
            <a:br>
              <a:rPr lang="en-GB" b="1" i="1" dirty="0"/>
            </a:br>
            <a:endParaRPr lang="en-GB" dirty="0"/>
          </a:p>
        </p:txBody>
      </p:sp>
      <p:sp>
        <p:nvSpPr>
          <p:cNvPr id="3" name="Content Placeholder 2"/>
          <p:cNvSpPr>
            <a:spLocks noGrp="1"/>
          </p:cNvSpPr>
          <p:nvPr>
            <p:ph idx="1"/>
          </p:nvPr>
        </p:nvSpPr>
        <p:spPr>
          <a:xfrm>
            <a:off x="1251678" y="1341913"/>
            <a:ext cx="10178322" cy="5248892"/>
          </a:xfrm>
        </p:spPr>
        <p:txBody>
          <a:bodyPr>
            <a:normAutofit fontScale="55000" lnSpcReduction="20000"/>
          </a:bodyPr>
          <a:lstStyle/>
          <a:p>
            <a:r>
              <a:rPr lang="en-GB" dirty="0" err="1"/>
              <a:t>Castillod</a:t>
            </a:r>
            <a:r>
              <a:rPr lang="en-GB" dirty="0"/>
              <a:t>, J.J., 2016. </a:t>
            </a:r>
            <a:r>
              <a:rPr lang="en-GB" i="1" dirty="0"/>
              <a:t>Teamwork in the Automobile Industry: Radical Change or Passing Fashion?</a:t>
            </a:r>
            <a:r>
              <a:rPr lang="en-GB" dirty="0"/>
              <a:t>. Springer.</a:t>
            </a:r>
          </a:p>
          <a:p>
            <a:r>
              <a:rPr lang="en-GB" dirty="0" err="1"/>
              <a:t>Gafa</a:t>
            </a:r>
            <a:r>
              <a:rPr lang="en-GB" dirty="0"/>
              <a:t>, M., </a:t>
            </a:r>
            <a:r>
              <a:rPr lang="en-GB" dirty="0" err="1"/>
              <a:t>Fenech</a:t>
            </a:r>
            <a:r>
              <a:rPr lang="en-GB" dirty="0"/>
              <a:t>, A., </a:t>
            </a:r>
            <a:r>
              <a:rPr lang="en-GB" dirty="0" err="1"/>
              <a:t>Scerri</a:t>
            </a:r>
            <a:r>
              <a:rPr lang="en-GB" dirty="0"/>
              <a:t>, C. and Price, D., 2018. Teamwork in healthcare organisations. </a:t>
            </a:r>
            <a:r>
              <a:rPr lang="en-GB" i="1" dirty="0"/>
              <a:t>Pharmacy Education</a:t>
            </a:r>
            <a:r>
              <a:rPr lang="en-GB" dirty="0"/>
              <a:t>, </a:t>
            </a:r>
            <a:r>
              <a:rPr lang="en-GB" i="1" dirty="0"/>
              <a:t>5</a:t>
            </a:r>
            <a:r>
              <a:rPr lang="en-GB" dirty="0"/>
              <a:t>(2).</a:t>
            </a:r>
          </a:p>
          <a:p>
            <a:r>
              <a:rPr lang="en-GB" dirty="0" err="1"/>
              <a:t>Grubenmann</a:t>
            </a:r>
            <a:r>
              <a:rPr lang="en-GB" dirty="0"/>
              <a:t>, S., 2017. Matrix organisation: The design of cross-beat teamwork in newsrooms. </a:t>
            </a:r>
            <a:r>
              <a:rPr lang="en-GB" i="1" dirty="0"/>
              <a:t>Journalism Practice</a:t>
            </a:r>
            <a:r>
              <a:rPr lang="en-GB" dirty="0"/>
              <a:t>, </a:t>
            </a:r>
            <a:r>
              <a:rPr lang="en-GB" i="1" dirty="0"/>
              <a:t>11</a:t>
            </a:r>
            <a:r>
              <a:rPr lang="en-GB" dirty="0"/>
              <a:t>(4), pp.458-476.</a:t>
            </a:r>
          </a:p>
          <a:p>
            <a:r>
              <a:rPr lang="en-GB" dirty="0" err="1"/>
              <a:t>Hanaysha</a:t>
            </a:r>
            <a:r>
              <a:rPr lang="en-GB" dirty="0"/>
              <a:t>, J., 2016. Examining the effects of employee empowerment, teamwork, and employee training on organizational commitment. </a:t>
            </a:r>
            <a:r>
              <a:rPr lang="en-GB" i="1" dirty="0" err="1"/>
              <a:t>Procedia</a:t>
            </a:r>
            <a:r>
              <a:rPr lang="en-GB" i="1" dirty="0"/>
              <a:t>-Social and </a:t>
            </a:r>
            <a:r>
              <a:rPr lang="en-GB" i="1" dirty="0" err="1"/>
              <a:t>Behavioral</a:t>
            </a:r>
            <a:r>
              <a:rPr lang="en-GB" i="1" dirty="0"/>
              <a:t> Sciences</a:t>
            </a:r>
            <a:r>
              <a:rPr lang="en-GB" dirty="0"/>
              <a:t>, </a:t>
            </a:r>
            <a:r>
              <a:rPr lang="en-GB" i="1" dirty="0"/>
              <a:t>229</a:t>
            </a:r>
            <a:r>
              <a:rPr lang="en-GB" dirty="0"/>
              <a:t>, pp.298-306.</a:t>
            </a:r>
          </a:p>
          <a:p>
            <a:r>
              <a:rPr lang="en-GB" dirty="0" err="1"/>
              <a:t>Hanaysha</a:t>
            </a:r>
            <a:r>
              <a:rPr lang="en-GB" dirty="0"/>
              <a:t>, J., 2016. Testing the effects of employee empowerment, teamwork, and employee training on employee productivity in higher education sector. </a:t>
            </a:r>
            <a:r>
              <a:rPr lang="en-GB" i="1" dirty="0"/>
              <a:t>International Journal of Learning and Development</a:t>
            </a:r>
            <a:r>
              <a:rPr lang="en-GB" dirty="0"/>
              <a:t>, </a:t>
            </a:r>
            <a:r>
              <a:rPr lang="en-GB" i="1" dirty="0"/>
              <a:t>6</a:t>
            </a:r>
            <a:r>
              <a:rPr lang="en-GB" dirty="0"/>
              <a:t>(1), pp.164-178.</a:t>
            </a:r>
          </a:p>
          <a:p>
            <a:r>
              <a:rPr lang="en-GB" dirty="0" err="1"/>
              <a:t>Kvarnström</a:t>
            </a:r>
            <a:r>
              <a:rPr lang="en-GB" dirty="0"/>
              <a:t>, S., </a:t>
            </a:r>
            <a:r>
              <a:rPr lang="en-GB" dirty="0" err="1"/>
              <a:t>Jangland</a:t>
            </a:r>
            <a:r>
              <a:rPr lang="en-GB" dirty="0"/>
              <a:t>, E. and Dahlgren, M.A., 2018. Introducing the nurse practitioner into the surgical ward: an ethnographic study of </a:t>
            </a:r>
            <a:r>
              <a:rPr lang="en-GB" dirty="0" err="1"/>
              <a:t>interprofessional</a:t>
            </a:r>
            <a:r>
              <a:rPr lang="en-GB" dirty="0"/>
              <a:t> teamwork practice. </a:t>
            </a:r>
            <a:r>
              <a:rPr lang="en-GB" i="1" dirty="0"/>
              <a:t>Scandinavian journal of caring sciences</a:t>
            </a:r>
            <a:r>
              <a:rPr lang="en-GB" dirty="0"/>
              <a:t>, </a:t>
            </a:r>
            <a:r>
              <a:rPr lang="en-GB" i="1" dirty="0"/>
              <a:t>32</a:t>
            </a:r>
            <a:r>
              <a:rPr lang="en-GB" dirty="0"/>
              <a:t>(2), pp.765-771.</a:t>
            </a:r>
          </a:p>
          <a:p>
            <a:r>
              <a:rPr lang="en-GB" dirty="0" err="1"/>
              <a:t>Lindell</a:t>
            </a:r>
            <a:r>
              <a:rPr lang="en-GB" dirty="0"/>
              <a:t>, F. and </a:t>
            </a:r>
            <a:r>
              <a:rPr lang="en-GB" dirty="0" err="1"/>
              <a:t>Karlsson</a:t>
            </a:r>
            <a:r>
              <a:rPr lang="en-GB" dirty="0"/>
              <a:t>, L., 2015. </a:t>
            </a:r>
            <a:r>
              <a:rPr lang="en-GB" dirty="0" err="1"/>
              <a:t>Attityd</a:t>
            </a:r>
            <a:r>
              <a:rPr lang="en-GB" dirty="0"/>
              <a:t> till teamwork: </a:t>
            </a:r>
            <a:r>
              <a:rPr lang="en-GB" dirty="0" err="1"/>
              <a:t>Påverkan</a:t>
            </a:r>
            <a:r>
              <a:rPr lang="en-GB" dirty="0"/>
              <a:t> </a:t>
            </a:r>
            <a:r>
              <a:rPr lang="en-GB" dirty="0" err="1"/>
              <a:t>av</a:t>
            </a:r>
            <a:r>
              <a:rPr lang="en-GB" dirty="0"/>
              <a:t> extraversion, </a:t>
            </a:r>
            <a:r>
              <a:rPr lang="en-GB" dirty="0" err="1"/>
              <a:t>vänlighet</a:t>
            </a:r>
            <a:r>
              <a:rPr lang="en-GB" dirty="0"/>
              <a:t> </a:t>
            </a:r>
            <a:r>
              <a:rPr lang="en-GB" dirty="0" err="1"/>
              <a:t>och</a:t>
            </a:r>
            <a:r>
              <a:rPr lang="en-GB" dirty="0"/>
              <a:t> </a:t>
            </a:r>
            <a:r>
              <a:rPr lang="en-GB" dirty="0" err="1"/>
              <a:t>samvetsgrannhet</a:t>
            </a:r>
            <a:r>
              <a:rPr lang="en-GB" dirty="0"/>
              <a:t>.</a:t>
            </a:r>
          </a:p>
          <a:p>
            <a:r>
              <a:rPr lang="en-GB" dirty="0"/>
              <a:t>Liu, G. and </a:t>
            </a:r>
            <a:r>
              <a:rPr lang="en-GB" dirty="0" err="1"/>
              <a:t>Tsasis</a:t>
            </a:r>
            <a:r>
              <a:rPr lang="en-GB" dirty="0"/>
              <a:t>, P., 2017. Scoping review of inter-professional teamwork theories in health care: Implications for policy, practice and research. </a:t>
            </a:r>
            <a:r>
              <a:rPr lang="en-GB" i="1" dirty="0"/>
              <a:t>Management in Healthcare</a:t>
            </a:r>
            <a:r>
              <a:rPr lang="en-GB" dirty="0"/>
              <a:t>, </a:t>
            </a:r>
            <a:r>
              <a:rPr lang="en-GB" i="1" dirty="0"/>
              <a:t>2</a:t>
            </a:r>
            <a:r>
              <a:rPr lang="en-GB" dirty="0"/>
              <a:t>(1), pp.67-85.</a:t>
            </a:r>
          </a:p>
          <a:p>
            <a:r>
              <a:rPr lang="en-GB" dirty="0" err="1"/>
              <a:t>Mair</a:t>
            </a:r>
            <a:r>
              <a:rPr lang="en-GB" dirty="0"/>
              <a:t>, A., 2016. The Introduction of Teamwork at Rover Group's Stamping. </a:t>
            </a:r>
            <a:r>
              <a:rPr lang="en-GB" i="1" dirty="0"/>
              <a:t>Teamwork in the Automobile Industry: Radical Change or Passing Fashion?</a:t>
            </a:r>
            <a:r>
              <a:rPr lang="en-GB" dirty="0"/>
              <a:t>, p.254.</a:t>
            </a:r>
          </a:p>
          <a:p>
            <a:r>
              <a:rPr lang="en-GB" dirty="0"/>
              <a:t>Putra, S. and </a:t>
            </a:r>
            <a:r>
              <a:rPr lang="en-GB" dirty="0" err="1"/>
              <a:t>Fibra</a:t>
            </a:r>
            <a:r>
              <a:rPr lang="en-GB" dirty="0"/>
              <a:t>, A., 2016. Teamwork as an innovation generator: An analysis of project hatchery at </a:t>
            </a:r>
            <a:r>
              <a:rPr lang="en-GB" dirty="0" err="1"/>
              <a:t>Binus</a:t>
            </a:r>
            <a:r>
              <a:rPr lang="en-GB" dirty="0"/>
              <a:t> University International. </a:t>
            </a:r>
            <a:r>
              <a:rPr lang="en-GB" i="1" dirty="0" err="1"/>
              <a:t>Pertanika</a:t>
            </a:r>
            <a:r>
              <a:rPr lang="en-GB" i="1" dirty="0"/>
              <a:t> Journal of Social Sciences and </a:t>
            </a:r>
            <a:r>
              <a:rPr lang="en-GB" i="1" dirty="0" err="1"/>
              <a:t>Humanitites</a:t>
            </a:r>
            <a:r>
              <a:rPr lang="en-GB" dirty="0"/>
              <a:t>, </a:t>
            </a:r>
            <a:r>
              <a:rPr lang="en-GB" i="1" dirty="0"/>
              <a:t>24</a:t>
            </a:r>
            <a:r>
              <a:rPr lang="en-GB" dirty="0"/>
              <a:t>, pp.134-159.</a:t>
            </a:r>
          </a:p>
          <a:p>
            <a:r>
              <a:rPr lang="en-GB" dirty="0" err="1"/>
              <a:t>Scaria</a:t>
            </a:r>
            <a:r>
              <a:rPr lang="en-GB" dirty="0"/>
              <a:t>, M.K., 2016. Role of care pathways in </a:t>
            </a:r>
            <a:r>
              <a:rPr lang="en-GB" dirty="0" err="1"/>
              <a:t>interprofessional</a:t>
            </a:r>
            <a:r>
              <a:rPr lang="en-GB" dirty="0"/>
              <a:t> teamwork. </a:t>
            </a:r>
            <a:r>
              <a:rPr lang="en-GB" i="1" dirty="0"/>
              <a:t>Nursing Standard</a:t>
            </a:r>
            <a:r>
              <a:rPr lang="en-GB" dirty="0"/>
              <a:t>, </a:t>
            </a:r>
            <a:r>
              <a:rPr lang="en-GB" i="1" dirty="0"/>
              <a:t>30</a:t>
            </a:r>
            <a:r>
              <a:rPr lang="en-GB" dirty="0"/>
              <a:t>(52).</a:t>
            </a:r>
          </a:p>
          <a:p>
            <a:r>
              <a:rPr lang="en-GB" dirty="0" err="1"/>
              <a:t>Seema</a:t>
            </a:r>
            <a:r>
              <a:rPr lang="en-GB" dirty="0"/>
              <a:t>, R., </a:t>
            </a:r>
            <a:r>
              <a:rPr lang="en-GB" dirty="0" err="1"/>
              <a:t>Udam</a:t>
            </a:r>
            <a:r>
              <a:rPr lang="en-GB" dirty="0"/>
              <a:t>, M., </a:t>
            </a:r>
            <a:r>
              <a:rPr lang="en-GB" dirty="0" err="1"/>
              <a:t>Mattisen</a:t>
            </a:r>
            <a:r>
              <a:rPr lang="en-GB" dirty="0"/>
              <a:t>, H. and </a:t>
            </a:r>
            <a:r>
              <a:rPr lang="en-GB" dirty="0" err="1"/>
              <a:t>Lauri</a:t>
            </a:r>
            <a:r>
              <a:rPr lang="en-GB" dirty="0"/>
              <a:t>, L., 2017. The perceived impact of external evaluation: the system, organisation and individual levels—Estonian case. </a:t>
            </a:r>
            <a:r>
              <a:rPr lang="en-GB" i="1" dirty="0"/>
              <a:t>Higher Education</a:t>
            </a:r>
            <a:r>
              <a:rPr lang="en-GB" dirty="0"/>
              <a:t>, </a:t>
            </a:r>
            <a:r>
              <a:rPr lang="en-GB" i="1" dirty="0"/>
              <a:t>73</a:t>
            </a:r>
            <a:r>
              <a:rPr lang="en-GB" dirty="0"/>
              <a:t>(1), pp.79-95.</a:t>
            </a:r>
          </a:p>
          <a:p>
            <a:r>
              <a:rPr lang="en-GB" dirty="0"/>
              <a:t>Tong, D.Y.K., </a:t>
            </a:r>
            <a:r>
              <a:rPr lang="en-GB" dirty="0" err="1"/>
              <a:t>Rasiah</a:t>
            </a:r>
            <a:r>
              <a:rPr lang="en-GB" dirty="0"/>
              <a:t>, D., Tong, X.F. and Lai, K.P., 2015. Leadership empowerment behaviour on safety officer and safety teamwork in manufacturing industry. </a:t>
            </a:r>
            <a:r>
              <a:rPr lang="en-GB" i="1" dirty="0"/>
              <a:t>Safety science</a:t>
            </a:r>
            <a:r>
              <a:rPr lang="en-GB" dirty="0"/>
              <a:t>, </a:t>
            </a:r>
            <a:r>
              <a:rPr lang="en-GB" i="1" dirty="0"/>
              <a:t>72</a:t>
            </a:r>
            <a:r>
              <a:rPr lang="en-GB" dirty="0"/>
              <a:t>, pp.190-198.</a:t>
            </a:r>
          </a:p>
          <a:p>
            <a:r>
              <a:rPr lang="en-GB" dirty="0"/>
              <a:t>Van den </a:t>
            </a:r>
            <a:r>
              <a:rPr lang="en-GB" dirty="0" err="1"/>
              <a:t>Bulcke</a:t>
            </a:r>
            <a:r>
              <a:rPr lang="en-GB" dirty="0"/>
              <a:t>, B., </a:t>
            </a:r>
            <a:r>
              <a:rPr lang="en-GB" dirty="0" err="1"/>
              <a:t>Vyt</a:t>
            </a:r>
            <a:r>
              <a:rPr lang="en-GB" dirty="0"/>
              <a:t>, A., </a:t>
            </a:r>
            <a:r>
              <a:rPr lang="en-GB" dirty="0" err="1"/>
              <a:t>Vanheule</a:t>
            </a:r>
            <a:r>
              <a:rPr lang="en-GB" dirty="0"/>
              <a:t>, S., </a:t>
            </a:r>
            <a:r>
              <a:rPr lang="en-GB" dirty="0" err="1"/>
              <a:t>Hoste</a:t>
            </a:r>
            <a:r>
              <a:rPr lang="en-GB" dirty="0"/>
              <a:t>, E., </a:t>
            </a:r>
            <a:r>
              <a:rPr lang="en-GB" dirty="0" err="1"/>
              <a:t>Decruyenaere</a:t>
            </a:r>
            <a:r>
              <a:rPr lang="en-GB" dirty="0"/>
              <a:t>, J. and Benoit, D., 2016. The perceived quality of </a:t>
            </a:r>
            <a:r>
              <a:rPr lang="en-GB" dirty="0" err="1"/>
              <a:t>interprofessional</a:t>
            </a:r>
            <a:r>
              <a:rPr lang="en-GB" dirty="0"/>
              <a:t> teamwork in an intensive care unit: a single centre intervention study. </a:t>
            </a:r>
            <a:r>
              <a:rPr lang="en-GB" i="1" dirty="0"/>
              <a:t>Journal of </a:t>
            </a:r>
            <a:r>
              <a:rPr lang="en-GB" i="1" dirty="0" err="1"/>
              <a:t>interprofessional</a:t>
            </a:r>
            <a:r>
              <a:rPr lang="en-GB" i="1" dirty="0"/>
              <a:t> care</a:t>
            </a:r>
            <a:r>
              <a:rPr lang="en-GB" dirty="0"/>
              <a:t>, </a:t>
            </a:r>
            <a:r>
              <a:rPr lang="en-GB" i="1" dirty="0"/>
              <a:t>30</a:t>
            </a:r>
            <a:r>
              <a:rPr lang="en-GB" dirty="0"/>
              <a:t>(3), pp.301-308.</a:t>
            </a:r>
          </a:p>
          <a:p>
            <a:r>
              <a:rPr lang="en-GB" dirty="0"/>
              <a:t>van </a:t>
            </a:r>
            <a:r>
              <a:rPr lang="en-GB" dirty="0" err="1"/>
              <a:t>Dijk</a:t>
            </a:r>
            <a:r>
              <a:rPr lang="en-GB" dirty="0"/>
              <a:t>-de </a:t>
            </a:r>
            <a:r>
              <a:rPr lang="en-GB" dirty="0" err="1"/>
              <a:t>Vries</a:t>
            </a:r>
            <a:r>
              <a:rPr lang="en-GB" dirty="0"/>
              <a:t>, A., van </a:t>
            </a:r>
            <a:r>
              <a:rPr lang="en-GB" dirty="0" err="1"/>
              <a:t>Dongen</a:t>
            </a:r>
            <a:r>
              <a:rPr lang="en-GB" dirty="0"/>
              <a:t>, J.J.J. and van </a:t>
            </a:r>
            <a:r>
              <a:rPr lang="en-GB" dirty="0" err="1"/>
              <a:t>Bokhoven</a:t>
            </a:r>
            <a:r>
              <a:rPr lang="en-GB" dirty="0"/>
              <a:t>, M.A., 2017. Sustainable </a:t>
            </a:r>
            <a:r>
              <a:rPr lang="en-GB" dirty="0" err="1"/>
              <a:t>interprofessional</a:t>
            </a:r>
            <a:r>
              <a:rPr lang="en-GB" dirty="0"/>
              <a:t> teamwork needs a team-friendly healthcare system: Experiences from a collaborative Dutch programme. </a:t>
            </a:r>
            <a:r>
              <a:rPr lang="en-GB" i="1" dirty="0"/>
              <a:t>Journal of </a:t>
            </a:r>
            <a:r>
              <a:rPr lang="en-GB" i="1" dirty="0" err="1"/>
              <a:t>interprofessional</a:t>
            </a:r>
            <a:r>
              <a:rPr lang="en-GB" i="1" dirty="0"/>
              <a:t> care</a:t>
            </a:r>
            <a:r>
              <a:rPr lang="en-GB" dirty="0"/>
              <a:t>, </a:t>
            </a:r>
            <a:r>
              <a:rPr lang="en-GB" i="1" dirty="0"/>
              <a:t>31</a:t>
            </a:r>
            <a:r>
              <a:rPr lang="en-GB" dirty="0"/>
              <a:t>(2), pp.167-169.</a:t>
            </a:r>
          </a:p>
        </p:txBody>
      </p:sp>
    </p:spTree>
    <p:extLst>
      <p:ext uri="{BB962C8B-B14F-4D97-AF65-F5344CB8AC3E}">
        <p14:creationId xmlns:p14="http://schemas.microsoft.com/office/powerpoint/2010/main" val="168781831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74</TotalTime>
  <Words>628</Words>
  <Application>Microsoft Office PowerPoint</Application>
  <PresentationFormat>Custom</PresentationFormat>
  <Paragraphs>119</Paragraphs>
  <Slides>16</Slides>
  <Notes>12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Badge</vt:lpstr>
      <vt:lpstr>Team working in an organisation</vt:lpstr>
      <vt:lpstr>introduction</vt:lpstr>
      <vt:lpstr>Importance          of teamwork</vt:lpstr>
      <vt:lpstr>Importance of teamwork</vt:lpstr>
      <vt:lpstr>Importance of teamwork</vt:lpstr>
      <vt:lpstr>How to Promote Teamwork at the workplace </vt:lpstr>
      <vt:lpstr>How to Promote Teamwork at the workplace</vt:lpstr>
      <vt:lpstr>How to Promote Teamwork at the workplace</vt:lpstr>
      <vt:lpstr>Team work Theories </vt:lpstr>
      <vt:lpstr>Advantages of Team work</vt:lpstr>
      <vt:lpstr>Advantages of Team work </vt:lpstr>
      <vt:lpstr>Advantages of teamwork</vt:lpstr>
      <vt:lpstr>Advantages of teamwork</vt:lpstr>
      <vt:lpstr>Drawbacks of Team Work </vt:lpstr>
      <vt:lpstr>Conclusion</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 in an organisation</dc:title>
  <dc:creator>ht</dc:creator>
  <cp:lastModifiedBy>City Airport 3rd Account</cp:lastModifiedBy>
  <cp:revision>11</cp:revision>
  <dcterms:created xsi:type="dcterms:W3CDTF">2019-12-11T07:02:40Z</dcterms:created>
  <dcterms:modified xsi:type="dcterms:W3CDTF">2019-12-20T14:47:00Z</dcterms:modified>
</cp:coreProperties>
</file>