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B6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85D78-C1F1-48A0-6E73-DA44C1A5EE4D}" v="1009" dt="2026-03-04T19:41:00.666"/>
    <p1510:client id="{44563157-35F3-3E66-C9CD-4D15B7784461}" v="120" dt="2026-03-04T20:09:23.902"/>
    <p1510:client id="{6A55605F-EC51-7671-3A7A-9D8D090E1A6C}" v="1885" dt="2026-03-05T18:31:16.784"/>
    <p1510:client id="{CCF5BE50-6909-E9BB-0800-AA687801FC62}" v="6" dt="2026-03-05T19:44:12.0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26D8E3-2280-43B4-A4DC-5CF7289E375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0FB318-AF5E-43FE-85CE-98527D0427B1}">
      <dgm:prSet/>
      <dgm:spPr/>
      <dgm:t>
        <a:bodyPr/>
        <a:lstStyle/>
        <a:p>
          <a:r>
            <a:rPr lang="en-GB" b="1"/>
            <a:t>5W2H</a:t>
          </a:r>
          <a:endParaRPr lang="en-US"/>
        </a:p>
      </dgm:t>
    </dgm:pt>
    <dgm:pt modelId="{D740EF6A-C59B-47A1-B0DD-1403286F532E}" type="parTrans" cxnId="{3673AF29-37C8-4207-BDD5-FCDC23DA3028}">
      <dgm:prSet/>
      <dgm:spPr/>
      <dgm:t>
        <a:bodyPr/>
        <a:lstStyle/>
        <a:p>
          <a:endParaRPr lang="en-US"/>
        </a:p>
      </dgm:t>
    </dgm:pt>
    <dgm:pt modelId="{3564EEE4-0838-435A-BA80-D330F4E2F7CF}" type="sibTrans" cxnId="{3673AF29-37C8-4207-BDD5-FCDC23DA3028}">
      <dgm:prSet/>
      <dgm:spPr/>
      <dgm:t>
        <a:bodyPr/>
        <a:lstStyle/>
        <a:p>
          <a:endParaRPr lang="en-US"/>
        </a:p>
      </dgm:t>
    </dgm:pt>
    <dgm:pt modelId="{5A023796-C05B-4D00-AB0C-40F6356F690E}">
      <dgm:prSet/>
      <dgm:spPr/>
      <dgm:t>
        <a:bodyPr/>
        <a:lstStyle/>
        <a:p>
          <a:r>
            <a:rPr lang="en-GB"/>
            <a:t>Who: Liam and Priya Patel is Owners</a:t>
          </a:r>
          <a:endParaRPr lang="en-US"/>
        </a:p>
      </dgm:t>
    </dgm:pt>
    <dgm:pt modelId="{1C9EF784-7419-4E54-A866-81B322042322}" type="parTrans" cxnId="{CB6F9C8E-8BDF-4A41-98F8-AF83D8075B0B}">
      <dgm:prSet/>
      <dgm:spPr/>
      <dgm:t>
        <a:bodyPr/>
        <a:lstStyle/>
        <a:p>
          <a:endParaRPr lang="en-US"/>
        </a:p>
      </dgm:t>
    </dgm:pt>
    <dgm:pt modelId="{8A55269B-31A8-410C-89D4-17B15F9C2894}" type="sibTrans" cxnId="{CB6F9C8E-8BDF-4A41-98F8-AF83D8075B0B}">
      <dgm:prSet/>
      <dgm:spPr/>
      <dgm:t>
        <a:bodyPr/>
        <a:lstStyle/>
        <a:p>
          <a:endParaRPr lang="en-US"/>
        </a:p>
      </dgm:t>
    </dgm:pt>
    <dgm:pt modelId="{267CD952-CB2A-412F-B16A-0A2254E17BFB}">
      <dgm:prSet/>
      <dgm:spPr/>
      <dgm:t>
        <a:bodyPr/>
        <a:lstStyle/>
        <a:p>
          <a:r>
            <a:rPr lang="en-GB"/>
            <a:t>What: Decline in in-store sales and profitability</a:t>
          </a:r>
          <a:endParaRPr lang="en-US"/>
        </a:p>
      </dgm:t>
    </dgm:pt>
    <dgm:pt modelId="{7BEF35DE-536E-49D0-9916-0EAE0EF40B11}" type="parTrans" cxnId="{B0F9E9DE-F7E9-42DD-81FD-710081A514F9}">
      <dgm:prSet/>
      <dgm:spPr/>
      <dgm:t>
        <a:bodyPr/>
        <a:lstStyle/>
        <a:p>
          <a:endParaRPr lang="en-US"/>
        </a:p>
      </dgm:t>
    </dgm:pt>
    <dgm:pt modelId="{E05DF67E-A259-4363-9F08-E0F7E66FB878}" type="sibTrans" cxnId="{B0F9E9DE-F7E9-42DD-81FD-710081A514F9}">
      <dgm:prSet/>
      <dgm:spPr/>
      <dgm:t>
        <a:bodyPr/>
        <a:lstStyle/>
        <a:p>
          <a:endParaRPr lang="en-US"/>
        </a:p>
      </dgm:t>
    </dgm:pt>
    <dgm:pt modelId="{71DB3448-4404-4F6B-91F7-64782499C21C}">
      <dgm:prSet/>
      <dgm:spPr/>
      <dgm:t>
        <a:bodyPr/>
        <a:lstStyle/>
        <a:p>
          <a:r>
            <a:rPr lang="en-GB"/>
            <a:t>Where: Norwich high street store</a:t>
          </a:r>
          <a:endParaRPr lang="en-US"/>
        </a:p>
      </dgm:t>
    </dgm:pt>
    <dgm:pt modelId="{97EAE03D-EF0D-4695-A69F-FCDBEA70A64B}" type="parTrans" cxnId="{849C0F16-F0F6-4B11-9ED8-2D14EFBF425F}">
      <dgm:prSet/>
      <dgm:spPr/>
      <dgm:t>
        <a:bodyPr/>
        <a:lstStyle/>
        <a:p>
          <a:endParaRPr lang="en-US"/>
        </a:p>
      </dgm:t>
    </dgm:pt>
    <dgm:pt modelId="{E3398363-8687-401F-9B1A-DEC26FC0C5C4}" type="sibTrans" cxnId="{849C0F16-F0F6-4B11-9ED8-2D14EFBF425F}">
      <dgm:prSet/>
      <dgm:spPr/>
      <dgm:t>
        <a:bodyPr/>
        <a:lstStyle/>
        <a:p>
          <a:endParaRPr lang="en-US"/>
        </a:p>
      </dgm:t>
    </dgm:pt>
    <dgm:pt modelId="{6F2A1A94-7665-4765-B90A-C2B51BF0F689}">
      <dgm:prSet/>
      <dgm:spPr/>
      <dgm:t>
        <a:bodyPr/>
        <a:lstStyle/>
        <a:p>
          <a:r>
            <a:rPr lang="en-GB"/>
            <a:t>When: Past 12 months </a:t>
          </a:r>
          <a:endParaRPr lang="en-US"/>
        </a:p>
      </dgm:t>
    </dgm:pt>
    <dgm:pt modelId="{20DA6976-31D9-4D6C-951A-C74AABA8B4F3}" type="parTrans" cxnId="{B1140CC9-7AE5-4B70-A8F8-6D977E127F2B}">
      <dgm:prSet/>
      <dgm:spPr/>
      <dgm:t>
        <a:bodyPr/>
        <a:lstStyle/>
        <a:p>
          <a:endParaRPr lang="en-US"/>
        </a:p>
      </dgm:t>
    </dgm:pt>
    <dgm:pt modelId="{F490A1E4-F217-40E4-A438-211F9FBC2432}" type="sibTrans" cxnId="{B1140CC9-7AE5-4B70-A8F8-6D977E127F2B}">
      <dgm:prSet/>
      <dgm:spPr/>
      <dgm:t>
        <a:bodyPr/>
        <a:lstStyle/>
        <a:p>
          <a:endParaRPr lang="en-US"/>
        </a:p>
      </dgm:t>
    </dgm:pt>
    <dgm:pt modelId="{22D23310-E78E-4C90-81E4-844CC52AC1BA}">
      <dgm:prSet/>
      <dgm:spPr/>
      <dgm:t>
        <a:bodyPr/>
        <a:lstStyle/>
        <a:p>
          <a:r>
            <a:rPr lang="en-GB"/>
            <a:t>Why: Competition, rising costs, digital presence</a:t>
          </a:r>
          <a:endParaRPr lang="en-US"/>
        </a:p>
      </dgm:t>
    </dgm:pt>
    <dgm:pt modelId="{A0F5B705-F8E4-4FFE-898D-AE111743A289}" type="parTrans" cxnId="{3CC0A712-1D85-4B59-B8BA-2658E96B5D9E}">
      <dgm:prSet/>
      <dgm:spPr/>
      <dgm:t>
        <a:bodyPr/>
        <a:lstStyle/>
        <a:p>
          <a:endParaRPr lang="en-US"/>
        </a:p>
      </dgm:t>
    </dgm:pt>
    <dgm:pt modelId="{19B21ABC-F36A-4FB0-BC16-574EFF4E9674}" type="sibTrans" cxnId="{3CC0A712-1D85-4B59-B8BA-2658E96B5D9E}">
      <dgm:prSet/>
      <dgm:spPr/>
      <dgm:t>
        <a:bodyPr/>
        <a:lstStyle/>
        <a:p>
          <a:endParaRPr lang="en-US"/>
        </a:p>
      </dgm:t>
    </dgm:pt>
    <dgm:pt modelId="{58965EAD-016B-4CD6-8DA5-D84751D152CB}">
      <dgm:prSet/>
      <dgm:spPr/>
      <dgm:t>
        <a:bodyPr/>
        <a:lstStyle/>
        <a:p>
          <a:r>
            <a:rPr lang="en-GB"/>
            <a:t>How: Shift to online shopping, price pressure</a:t>
          </a:r>
          <a:endParaRPr lang="en-US"/>
        </a:p>
      </dgm:t>
    </dgm:pt>
    <dgm:pt modelId="{F506D68D-F73E-4D42-87D4-8143989D8FB2}" type="parTrans" cxnId="{7BB95063-356E-4B32-8E9A-D1A8A33BC67C}">
      <dgm:prSet/>
      <dgm:spPr/>
      <dgm:t>
        <a:bodyPr/>
        <a:lstStyle/>
        <a:p>
          <a:endParaRPr lang="en-US"/>
        </a:p>
      </dgm:t>
    </dgm:pt>
    <dgm:pt modelId="{18113D18-4FCD-4CE3-8AD5-B51FA57C1C2E}" type="sibTrans" cxnId="{7BB95063-356E-4B32-8E9A-D1A8A33BC67C}">
      <dgm:prSet/>
      <dgm:spPr/>
      <dgm:t>
        <a:bodyPr/>
        <a:lstStyle/>
        <a:p>
          <a:endParaRPr lang="en-US"/>
        </a:p>
      </dgm:t>
    </dgm:pt>
    <dgm:pt modelId="{C10C1911-E5B9-48D1-BA56-D124373AB684}">
      <dgm:prSet/>
      <dgm:spPr/>
      <dgm:t>
        <a:bodyPr/>
        <a:lstStyle/>
        <a:p>
          <a:r>
            <a:rPr lang="en-GB"/>
            <a:t>How much? 30% revenue drop</a:t>
          </a:r>
          <a:endParaRPr lang="en-US"/>
        </a:p>
      </dgm:t>
    </dgm:pt>
    <dgm:pt modelId="{0DA0677F-6A3A-4852-AA40-FE26CC345A48}" type="parTrans" cxnId="{DE5F6C8D-E539-4AAD-8D27-36C352DD3E02}">
      <dgm:prSet/>
      <dgm:spPr/>
      <dgm:t>
        <a:bodyPr/>
        <a:lstStyle/>
        <a:p>
          <a:endParaRPr lang="en-US"/>
        </a:p>
      </dgm:t>
    </dgm:pt>
    <dgm:pt modelId="{E7294FD9-1A89-45F4-88B6-7810BE106A4D}" type="sibTrans" cxnId="{DE5F6C8D-E539-4AAD-8D27-36C352DD3E02}">
      <dgm:prSet/>
      <dgm:spPr/>
      <dgm:t>
        <a:bodyPr/>
        <a:lstStyle/>
        <a:p>
          <a:endParaRPr lang="en-US"/>
        </a:p>
      </dgm:t>
    </dgm:pt>
    <dgm:pt modelId="{2B1CEC3F-FABA-4B61-8C43-F8385575FAA0}" type="pres">
      <dgm:prSet presAssocID="{3426D8E3-2280-43B4-A4DC-5CF7289E3756}" presName="vert0" presStyleCnt="0">
        <dgm:presLayoutVars>
          <dgm:dir/>
          <dgm:animOne val="branch"/>
          <dgm:animLvl val="lvl"/>
        </dgm:presLayoutVars>
      </dgm:prSet>
      <dgm:spPr/>
    </dgm:pt>
    <dgm:pt modelId="{7ED7002D-1A7D-4699-834C-0CE61E2A082E}" type="pres">
      <dgm:prSet presAssocID="{0F0FB318-AF5E-43FE-85CE-98527D0427B1}" presName="thickLine" presStyleLbl="alignNode1" presStyleIdx="0" presStyleCnt="8"/>
      <dgm:spPr/>
    </dgm:pt>
    <dgm:pt modelId="{24B29EC0-7311-45A2-A06B-3DEAB7C2A4B0}" type="pres">
      <dgm:prSet presAssocID="{0F0FB318-AF5E-43FE-85CE-98527D0427B1}" presName="horz1" presStyleCnt="0"/>
      <dgm:spPr/>
    </dgm:pt>
    <dgm:pt modelId="{99326763-55A2-4360-8EB9-2BC2BFFF3B2C}" type="pres">
      <dgm:prSet presAssocID="{0F0FB318-AF5E-43FE-85CE-98527D0427B1}" presName="tx1" presStyleLbl="revTx" presStyleIdx="0" presStyleCnt="8"/>
      <dgm:spPr/>
    </dgm:pt>
    <dgm:pt modelId="{A5DA5BC9-FCCA-45AB-A4F0-93A26C30945F}" type="pres">
      <dgm:prSet presAssocID="{0F0FB318-AF5E-43FE-85CE-98527D0427B1}" presName="vert1" presStyleCnt="0"/>
      <dgm:spPr/>
    </dgm:pt>
    <dgm:pt modelId="{F12C79FA-0B53-4465-AFD4-87E05DBC6B2B}" type="pres">
      <dgm:prSet presAssocID="{5A023796-C05B-4D00-AB0C-40F6356F690E}" presName="thickLine" presStyleLbl="alignNode1" presStyleIdx="1" presStyleCnt="8"/>
      <dgm:spPr/>
    </dgm:pt>
    <dgm:pt modelId="{F84F1419-E598-4249-B673-FFAEF85691C7}" type="pres">
      <dgm:prSet presAssocID="{5A023796-C05B-4D00-AB0C-40F6356F690E}" presName="horz1" presStyleCnt="0"/>
      <dgm:spPr/>
    </dgm:pt>
    <dgm:pt modelId="{6731E939-119E-4BC9-AE30-0AB8A46F16A7}" type="pres">
      <dgm:prSet presAssocID="{5A023796-C05B-4D00-AB0C-40F6356F690E}" presName="tx1" presStyleLbl="revTx" presStyleIdx="1" presStyleCnt="8"/>
      <dgm:spPr/>
    </dgm:pt>
    <dgm:pt modelId="{63F70B59-A456-4E07-AC75-001B68C74B81}" type="pres">
      <dgm:prSet presAssocID="{5A023796-C05B-4D00-AB0C-40F6356F690E}" presName="vert1" presStyleCnt="0"/>
      <dgm:spPr/>
    </dgm:pt>
    <dgm:pt modelId="{D93F1331-4C02-418D-B873-BE2E24C1499E}" type="pres">
      <dgm:prSet presAssocID="{267CD952-CB2A-412F-B16A-0A2254E17BFB}" presName="thickLine" presStyleLbl="alignNode1" presStyleIdx="2" presStyleCnt="8"/>
      <dgm:spPr/>
    </dgm:pt>
    <dgm:pt modelId="{DE046311-3601-4F40-8877-F47D0D447E24}" type="pres">
      <dgm:prSet presAssocID="{267CD952-CB2A-412F-B16A-0A2254E17BFB}" presName="horz1" presStyleCnt="0"/>
      <dgm:spPr/>
    </dgm:pt>
    <dgm:pt modelId="{D5373E9A-FA12-4F9C-A1CE-EC5F1012BF1B}" type="pres">
      <dgm:prSet presAssocID="{267CD952-CB2A-412F-B16A-0A2254E17BFB}" presName="tx1" presStyleLbl="revTx" presStyleIdx="2" presStyleCnt="8"/>
      <dgm:spPr/>
    </dgm:pt>
    <dgm:pt modelId="{A2B10FC3-58D9-4385-814F-6407CA0AE104}" type="pres">
      <dgm:prSet presAssocID="{267CD952-CB2A-412F-B16A-0A2254E17BFB}" presName="vert1" presStyleCnt="0"/>
      <dgm:spPr/>
    </dgm:pt>
    <dgm:pt modelId="{0B5DB28A-A74D-448C-8682-0158B7B06F81}" type="pres">
      <dgm:prSet presAssocID="{71DB3448-4404-4F6B-91F7-64782499C21C}" presName="thickLine" presStyleLbl="alignNode1" presStyleIdx="3" presStyleCnt="8"/>
      <dgm:spPr/>
    </dgm:pt>
    <dgm:pt modelId="{6EEA669D-ED89-486C-BD91-0A9C80D1FE22}" type="pres">
      <dgm:prSet presAssocID="{71DB3448-4404-4F6B-91F7-64782499C21C}" presName="horz1" presStyleCnt="0"/>
      <dgm:spPr/>
    </dgm:pt>
    <dgm:pt modelId="{5440748E-0505-48DB-A503-49FB0D7AA1BB}" type="pres">
      <dgm:prSet presAssocID="{71DB3448-4404-4F6B-91F7-64782499C21C}" presName="tx1" presStyleLbl="revTx" presStyleIdx="3" presStyleCnt="8"/>
      <dgm:spPr/>
    </dgm:pt>
    <dgm:pt modelId="{F8623BA5-0A79-4D9C-A750-1C78D4160F09}" type="pres">
      <dgm:prSet presAssocID="{71DB3448-4404-4F6B-91F7-64782499C21C}" presName="vert1" presStyleCnt="0"/>
      <dgm:spPr/>
    </dgm:pt>
    <dgm:pt modelId="{01F399DB-F594-4A3E-AEB6-AEFE70F6D904}" type="pres">
      <dgm:prSet presAssocID="{6F2A1A94-7665-4765-B90A-C2B51BF0F689}" presName="thickLine" presStyleLbl="alignNode1" presStyleIdx="4" presStyleCnt="8"/>
      <dgm:spPr/>
    </dgm:pt>
    <dgm:pt modelId="{D78161C1-32A6-4415-BCC7-668477D93EDC}" type="pres">
      <dgm:prSet presAssocID="{6F2A1A94-7665-4765-B90A-C2B51BF0F689}" presName="horz1" presStyleCnt="0"/>
      <dgm:spPr/>
    </dgm:pt>
    <dgm:pt modelId="{67F43C6B-01BD-4EDC-8FCB-4247AA7397C4}" type="pres">
      <dgm:prSet presAssocID="{6F2A1A94-7665-4765-B90A-C2B51BF0F689}" presName="tx1" presStyleLbl="revTx" presStyleIdx="4" presStyleCnt="8"/>
      <dgm:spPr/>
    </dgm:pt>
    <dgm:pt modelId="{E030730F-5647-40BB-90E7-F40D5FD8F232}" type="pres">
      <dgm:prSet presAssocID="{6F2A1A94-7665-4765-B90A-C2B51BF0F689}" presName="vert1" presStyleCnt="0"/>
      <dgm:spPr/>
    </dgm:pt>
    <dgm:pt modelId="{4AD2E441-52D8-4038-87E8-A94A310CB960}" type="pres">
      <dgm:prSet presAssocID="{22D23310-E78E-4C90-81E4-844CC52AC1BA}" presName="thickLine" presStyleLbl="alignNode1" presStyleIdx="5" presStyleCnt="8"/>
      <dgm:spPr/>
    </dgm:pt>
    <dgm:pt modelId="{7964575A-8C07-492F-AFB9-D705A9EB175F}" type="pres">
      <dgm:prSet presAssocID="{22D23310-E78E-4C90-81E4-844CC52AC1BA}" presName="horz1" presStyleCnt="0"/>
      <dgm:spPr/>
    </dgm:pt>
    <dgm:pt modelId="{0F4604A7-7A73-4E5B-B46D-2F644C1C7EDF}" type="pres">
      <dgm:prSet presAssocID="{22D23310-E78E-4C90-81E4-844CC52AC1BA}" presName="tx1" presStyleLbl="revTx" presStyleIdx="5" presStyleCnt="8"/>
      <dgm:spPr/>
    </dgm:pt>
    <dgm:pt modelId="{F1C8AE5A-C9BF-48D8-9D91-72B0DA31D7BA}" type="pres">
      <dgm:prSet presAssocID="{22D23310-E78E-4C90-81E4-844CC52AC1BA}" presName="vert1" presStyleCnt="0"/>
      <dgm:spPr/>
    </dgm:pt>
    <dgm:pt modelId="{1C553061-ADE7-4AF6-A566-D4304563363E}" type="pres">
      <dgm:prSet presAssocID="{58965EAD-016B-4CD6-8DA5-D84751D152CB}" presName="thickLine" presStyleLbl="alignNode1" presStyleIdx="6" presStyleCnt="8"/>
      <dgm:spPr/>
    </dgm:pt>
    <dgm:pt modelId="{A78EF3D9-F451-4CF4-B62B-D1D2F0B12AFC}" type="pres">
      <dgm:prSet presAssocID="{58965EAD-016B-4CD6-8DA5-D84751D152CB}" presName="horz1" presStyleCnt="0"/>
      <dgm:spPr/>
    </dgm:pt>
    <dgm:pt modelId="{EC0A6953-4F63-4E62-82F4-AF6BB96C1A71}" type="pres">
      <dgm:prSet presAssocID="{58965EAD-016B-4CD6-8DA5-D84751D152CB}" presName="tx1" presStyleLbl="revTx" presStyleIdx="6" presStyleCnt="8"/>
      <dgm:spPr/>
    </dgm:pt>
    <dgm:pt modelId="{A824DDFB-6466-4836-92C7-E0D298A09055}" type="pres">
      <dgm:prSet presAssocID="{58965EAD-016B-4CD6-8DA5-D84751D152CB}" presName="vert1" presStyleCnt="0"/>
      <dgm:spPr/>
    </dgm:pt>
    <dgm:pt modelId="{1D8CC63B-42A1-42A5-87CA-1BF582237ED1}" type="pres">
      <dgm:prSet presAssocID="{C10C1911-E5B9-48D1-BA56-D124373AB684}" presName="thickLine" presStyleLbl="alignNode1" presStyleIdx="7" presStyleCnt="8"/>
      <dgm:spPr/>
    </dgm:pt>
    <dgm:pt modelId="{AE8B92DE-15C5-46FC-835F-B358FCACF152}" type="pres">
      <dgm:prSet presAssocID="{C10C1911-E5B9-48D1-BA56-D124373AB684}" presName="horz1" presStyleCnt="0"/>
      <dgm:spPr/>
    </dgm:pt>
    <dgm:pt modelId="{5B9C34C0-7AFF-45B1-A7D8-A6CA574EFD9A}" type="pres">
      <dgm:prSet presAssocID="{C10C1911-E5B9-48D1-BA56-D124373AB684}" presName="tx1" presStyleLbl="revTx" presStyleIdx="7" presStyleCnt="8"/>
      <dgm:spPr/>
    </dgm:pt>
    <dgm:pt modelId="{73179359-6DAD-49F1-8BCB-CED601CDF571}" type="pres">
      <dgm:prSet presAssocID="{C10C1911-E5B9-48D1-BA56-D124373AB684}" presName="vert1" presStyleCnt="0"/>
      <dgm:spPr/>
    </dgm:pt>
  </dgm:ptLst>
  <dgm:cxnLst>
    <dgm:cxn modelId="{FBC2270B-28F8-4C98-B811-8861846ADEAC}" type="presOf" srcId="{267CD952-CB2A-412F-B16A-0A2254E17BFB}" destId="{D5373E9A-FA12-4F9C-A1CE-EC5F1012BF1B}" srcOrd="0" destOrd="0" presId="urn:microsoft.com/office/officeart/2008/layout/LinedList"/>
    <dgm:cxn modelId="{0F79380C-B2E8-48A5-BF51-EABBFA9CF246}" type="presOf" srcId="{22D23310-E78E-4C90-81E4-844CC52AC1BA}" destId="{0F4604A7-7A73-4E5B-B46D-2F644C1C7EDF}" srcOrd="0" destOrd="0" presId="urn:microsoft.com/office/officeart/2008/layout/LinedList"/>
    <dgm:cxn modelId="{3CC0A712-1D85-4B59-B8BA-2658E96B5D9E}" srcId="{3426D8E3-2280-43B4-A4DC-5CF7289E3756}" destId="{22D23310-E78E-4C90-81E4-844CC52AC1BA}" srcOrd="5" destOrd="0" parTransId="{A0F5B705-F8E4-4FFE-898D-AE111743A289}" sibTransId="{19B21ABC-F36A-4FB0-BC16-574EFF4E9674}"/>
    <dgm:cxn modelId="{849C0F16-F0F6-4B11-9ED8-2D14EFBF425F}" srcId="{3426D8E3-2280-43B4-A4DC-5CF7289E3756}" destId="{71DB3448-4404-4F6B-91F7-64782499C21C}" srcOrd="3" destOrd="0" parTransId="{97EAE03D-EF0D-4695-A69F-FCDBEA70A64B}" sibTransId="{E3398363-8687-401F-9B1A-DEC26FC0C5C4}"/>
    <dgm:cxn modelId="{3673AF29-37C8-4207-BDD5-FCDC23DA3028}" srcId="{3426D8E3-2280-43B4-A4DC-5CF7289E3756}" destId="{0F0FB318-AF5E-43FE-85CE-98527D0427B1}" srcOrd="0" destOrd="0" parTransId="{D740EF6A-C59B-47A1-B0DD-1403286F532E}" sibTransId="{3564EEE4-0838-435A-BA80-D330F4E2F7CF}"/>
    <dgm:cxn modelId="{7BB95063-356E-4B32-8E9A-D1A8A33BC67C}" srcId="{3426D8E3-2280-43B4-A4DC-5CF7289E3756}" destId="{58965EAD-016B-4CD6-8DA5-D84751D152CB}" srcOrd="6" destOrd="0" parTransId="{F506D68D-F73E-4D42-87D4-8143989D8FB2}" sibTransId="{18113D18-4FCD-4CE3-8AD5-B51FA57C1C2E}"/>
    <dgm:cxn modelId="{F7213A76-FA87-49F0-98BB-63A7083E4150}" type="presOf" srcId="{C10C1911-E5B9-48D1-BA56-D124373AB684}" destId="{5B9C34C0-7AFF-45B1-A7D8-A6CA574EFD9A}" srcOrd="0" destOrd="0" presId="urn:microsoft.com/office/officeart/2008/layout/LinedList"/>
    <dgm:cxn modelId="{0FE6B75A-0F49-48E6-84FB-EAA29C01B001}" type="presOf" srcId="{3426D8E3-2280-43B4-A4DC-5CF7289E3756}" destId="{2B1CEC3F-FABA-4B61-8C43-F8385575FAA0}" srcOrd="0" destOrd="0" presId="urn:microsoft.com/office/officeart/2008/layout/LinedList"/>
    <dgm:cxn modelId="{DE5F6C8D-E539-4AAD-8D27-36C352DD3E02}" srcId="{3426D8E3-2280-43B4-A4DC-5CF7289E3756}" destId="{C10C1911-E5B9-48D1-BA56-D124373AB684}" srcOrd="7" destOrd="0" parTransId="{0DA0677F-6A3A-4852-AA40-FE26CC345A48}" sibTransId="{E7294FD9-1A89-45F4-88B6-7810BE106A4D}"/>
    <dgm:cxn modelId="{CB6F9C8E-8BDF-4A41-98F8-AF83D8075B0B}" srcId="{3426D8E3-2280-43B4-A4DC-5CF7289E3756}" destId="{5A023796-C05B-4D00-AB0C-40F6356F690E}" srcOrd="1" destOrd="0" parTransId="{1C9EF784-7419-4E54-A866-81B322042322}" sibTransId="{8A55269B-31A8-410C-89D4-17B15F9C2894}"/>
    <dgm:cxn modelId="{B415FCC0-BE44-4DCC-ADF9-B483DC1DD9FA}" type="presOf" srcId="{58965EAD-016B-4CD6-8DA5-D84751D152CB}" destId="{EC0A6953-4F63-4E62-82F4-AF6BB96C1A71}" srcOrd="0" destOrd="0" presId="urn:microsoft.com/office/officeart/2008/layout/LinedList"/>
    <dgm:cxn modelId="{B1140CC9-7AE5-4B70-A8F8-6D977E127F2B}" srcId="{3426D8E3-2280-43B4-A4DC-5CF7289E3756}" destId="{6F2A1A94-7665-4765-B90A-C2B51BF0F689}" srcOrd="4" destOrd="0" parTransId="{20DA6976-31D9-4D6C-951A-C74AABA8B4F3}" sibTransId="{F490A1E4-F217-40E4-A438-211F9FBC2432}"/>
    <dgm:cxn modelId="{D4A70ECD-AC9E-4245-AC86-F2533C29815C}" type="presOf" srcId="{0F0FB318-AF5E-43FE-85CE-98527D0427B1}" destId="{99326763-55A2-4360-8EB9-2BC2BFFF3B2C}" srcOrd="0" destOrd="0" presId="urn:microsoft.com/office/officeart/2008/layout/LinedList"/>
    <dgm:cxn modelId="{F4B8B2DA-227F-4ADD-97B7-99D4A3CE0C62}" type="presOf" srcId="{5A023796-C05B-4D00-AB0C-40F6356F690E}" destId="{6731E939-119E-4BC9-AE30-0AB8A46F16A7}" srcOrd="0" destOrd="0" presId="urn:microsoft.com/office/officeart/2008/layout/LinedList"/>
    <dgm:cxn modelId="{B0F9E9DE-F7E9-42DD-81FD-710081A514F9}" srcId="{3426D8E3-2280-43B4-A4DC-5CF7289E3756}" destId="{267CD952-CB2A-412F-B16A-0A2254E17BFB}" srcOrd="2" destOrd="0" parTransId="{7BEF35DE-536E-49D0-9916-0EAE0EF40B11}" sibTransId="{E05DF67E-A259-4363-9F08-E0F7E66FB878}"/>
    <dgm:cxn modelId="{1F9719E4-A594-47BC-8FCE-35C82F31CA48}" type="presOf" srcId="{71DB3448-4404-4F6B-91F7-64782499C21C}" destId="{5440748E-0505-48DB-A503-49FB0D7AA1BB}" srcOrd="0" destOrd="0" presId="urn:microsoft.com/office/officeart/2008/layout/LinedList"/>
    <dgm:cxn modelId="{C18EE9F3-E1CC-46AB-9D3C-5FB56DAB0D44}" type="presOf" srcId="{6F2A1A94-7665-4765-B90A-C2B51BF0F689}" destId="{67F43C6B-01BD-4EDC-8FCB-4247AA7397C4}" srcOrd="0" destOrd="0" presId="urn:microsoft.com/office/officeart/2008/layout/LinedList"/>
    <dgm:cxn modelId="{1BD3A5B3-2AE2-4495-A216-C63BC73737DB}" type="presParOf" srcId="{2B1CEC3F-FABA-4B61-8C43-F8385575FAA0}" destId="{7ED7002D-1A7D-4699-834C-0CE61E2A082E}" srcOrd="0" destOrd="0" presId="urn:microsoft.com/office/officeart/2008/layout/LinedList"/>
    <dgm:cxn modelId="{27B191DC-C028-4E34-91EF-3706DA5278EB}" type="presParOf" srcId="{2B1CEC3F-FABA-4B61-8C43-F8385575FAA0}" destId="{24B29EC0-7311-45A2-A06B-3DEAB7C2A4B0}" srcOrd="1" destOrd="0" presId="urn:microsoft.com/office/officeart/2008/layout/LinedList"/>
    <dgm:cxn modelId="{F6AF0557-B1C0-4224-8CED-7118B5BFE3B2}" type="presParOf" srcId="{24B29EC0-7311-45A2-A06B-3DEAB7C2A4B0}" destId="{99326763-55A2-4360-8EB9-2BC2BFFF3B2C}" srcOrd="0" destOrd="0" presId="urn:microsoft.com/office/officeart/2008/layout/LinedList"/>
    <dgm:cxn modelId="{A225C508-477A-437C-8816-8E416F9FD6F5}" type="presParOf" srcId="{24B29EC0-7311-45A2-A06B-3DEAB7C2A4B0}" destId="{A5DA5BC9-FCCA-45AB-A4F0-93A26C30945F}" srcOrd="1" destOrd="0" presId="urn:microsoft.com/office/officeart/2008/layout/LinedList"/>
    <dgm:cxn modelId="{CF984D4D-66E0-4A46-A24B-009FBDDB49C5}" type="presParOf" srcId="{2B1CEC3F-FABA-4B61-8C43-F8385575FAA0}" destId="{F12C79FA-0B53-4465-AFD4-87E05DBC6B2B}" srcOrd="2" destOrd="0" presId="urn:microsoft.com/office/officeart/2008/layout/LinedList"/>
    <dgm:cxn modelId="{B81EC61D-B437-4834-8226-0575EB5CDE4A}" type="presParOf" srcId="{2B1CEC3F-FABA-4B61-8C43-F8385575FAA0}" destId="{F84F1419-E598-4249-B673-FFAEF85691C7}" srcOrd="3" destOrd="0" presId="urn:microsoft.com/office/officeart/2008/layout/LinedList"/>
    <dgm:cxn modelId="{DDC0DD82-3B61-4924-BEE8-199A00A6CFFA}" type="presParOf" srcId="{F84F1419-E598-4249-B673-FFAEF85691C7}" destId="{6731E939-119E-4BC9-AE30-0AB8A46F16A7}" srcOrd="0" destOrd="0" presId="urn:microsoft.com/office/officeart/2008/layout/LinedList"/>
    <dgm:cxn modelId="{42C0FED4-DDB1-4935-9626-D415F7DCF4D1}" type="presParOf" srcId="{F84F1419-E598-4249-B673-FFAEF85691C7}" destId="{63F70B59-A456-4E07-AC75-001B68C74B81}" srcOrd="1" destOrd="0" presId="urn:microsoft.com/office/officeart/2008/layout/LinedList"/>
    <dgm:cxn modelId="{D961552D-1057-42F7-A4B8-D67D1D96FF20}" type="presParOf" srcId="{2B1CEC3F-FABA-4B61-8C43-F8385575FAA0}" destId="{D93F1331-4C02-418D-B873-BE2E24C1499E}" srcOrd="4" destOrd="0" presId="urn:microsoft.com/office/officeart/2008/layout/LinedList"/>
    <dgm:cxn modelId="{95D2108A-A567-4E9A-8133-41FA86695235}" type="presParOf" srcId="{2B1CEC3F-FABA-4B61-8C43-F8385575FAA0}" destId="{DE046311-3601-4F40-8877-F47D0D447E24}" srcOrd="5" destOrd="0" presId="urn:microsoft.com/office/officeart/2008/layout/LinedList"/>
    <dgm:cxn modelId="{849C3005-2C96-4792-9C51-6006C8E90A56}" type="presParOf" srcId="{DE046311-3601-4F40-8877-F47D0D447E24}" destId="{D5373E9A-FA12-4F9C-A1CE-EC5F1012BF1B}" srcOrd="0" destOrd="0" presId="urn:microsoft.com/office/officeart/2008/layout/LinedList"/>
    <dgm:cxn modelId="{76135DC5-E93A-4F3D-884A-9A1D1C092B13}" type="presParOf" srcId="{DE046311-3601-4F40-8877-F47D0D447E24}" destId="{A2B10FC3-58D9-4385-814F-6407CA0AE104}" srcOrd="1" destOrd="0" presId="urn:microsoft.com/office/officeart/2008/layout/LinedList"/>
    <dgm:cxn modelId="{C6ABA711-1C99-4F05-B922-2215700C7359}" type="presParOf" srcId="{2B1CEC3F-FABA-4B61-8C43-F8385575FAA0}" destId="{0B5DB28A-A74D-448C-8682-0158B7B06F81}" srcOrd="6" destOrd="0" presId="urn:microsoft.com/office/officeart/2008/layout/LinedList"/>
    <dgm:cxn modelId="{7D9AA904-BD17-42B3-BBDC-99E7750CE156}" type="presParOf" srcId="{2B1CEC3F-FABA-4B61-8C43-F8385575FAA0}" destId="{6EEA669D-ED89-486C-BD91-0A9C80D1FE22}" srcOrd="7" destOrd="0" presId="urn:microsoft.com/office/officeart/2008/layout/LinedList"/>
    <dgm:cxn modelId="{08647006-4596-4434-B733-CCEACEA463DA}" type="presParOf" srcId="{6EEA669D-ED89-486C-BD91-0A9C80D1FE22}" destId="{5440748E-0505-48DB-A503-49FB0D7AA1BB}" srcOrd="0" destOrd="0" presId="urn:microsoft.com/office/officeart/2008/layout/LinedList"/>
    <dgm:cxn modelId="{5BE88347-E2F2-4904-8964-692284336E8C}" type="presParOf" srcId="{6EEA669D-ED89-486C-BD91-0A9C80D1FE22}" destId="{F8623BA5-0A79-4D9C-A750-1C78D4160F09}" srcOrd="1" destOrd="0" presId="urn:microsoft.com/office/officeart/2008/layout/LinedList"/>
    <dgm:cxn modelId="{4C12F738-7F43-4B4B-98A8-816A21129E26}" type="presParOf" srcId="{2B1CEC3F-FABA-4B61-8C43-F8385575FAA0}" destId="{01F399DB-F594-4A3E-AEB6-AEFE70F6D904}" srcOrd="8" destOrd="0" presId="urn:microsoft.com/office/officeart/2008/layout/LinedList"/>
    <dgm:cxn modelId="{187D0B66-C24D-4461-9650-DB53E4991A48}" type="presParOf" srcId="{2B1CEC3F-FABA-4B61-8C43-F8385575FAA0}" destId="{D78161C1-32A6-4415-BCC7-668477D93EDC}" srcOrd="9" destOrd="0" presId="urn:microsoft.com/office/officeart/2008/layout/LinedList"/>
    <dgm:cxn modelId="{1FCBDDA5-A031-400E-9177-CB6CD9F0E2DB}" type="presParOf" srcId="{D78161C1-32A6-4415-BCC7-668477D93EDC}" destId="{67F43C6B-01BD-4EDC-8FCB-4247AA7397C4}" srcOrd="0" destOrd="0" presId="urn:microsoft.com/office/officeart/2008/layout/LinedList"/>
    <dgm:cxn modelId="{EAD03701-2E71-4586-9313-17910139DBCB}" type="presParOf" srcId="{D78161C1-32A6-4415-BCC7-668477D93EDC}" destId="{E030730F-5647-40BB-90E7-F40D5FD8F232}" srcOrd="1" destOrd="0" presId="urn:microsoft.com/office/officeart/2008/layout/LinedList"/>
    <dgm:cxn modelId="{9CE95CE2-1442-45B5-834D-76D5195902CA}" type="presParOf" srcId="{2B1CEC3F-FABA-4B61-8C43-F8385575FAA0}" destId="{4AD2E441-52D8-4038-87E8-A94A310CB960}" srcOrd="10" destOrd="0" presId="urn:microsoft.com/office/officeart/2008/layout/LinedList"/>
    <dgm:cxn modelId="{68E32BFF-2191-4D8B-8295-1B9FD670B965}" type="presParOf" srcId="{2B1CEC3F-FABA-4B61-8C43-F8385575FAA0}" destId="{7964575A-8C07-492F-AFB9-D705A9EB175F}" srcOrd="11" destOrd="0" presId="urn:microsoft.com/office/officeart/2008/layout/LinedList"/>
    <dgm:cxn modelId="{F1D67B05-F75B-46C2-A5C0-4785D031F15B}" type="presParOf" srcId="{7964575A-8C07-492F-AFB9-D705A9EB175F}" destId="{0F4604A7-7A73-4E5B-B46D-2F644C1C7EDF}" srcOrd="0" destOrd="0" presId="urn:microsoft.com/office/officeart/2008/layout/LinedList"/>
    <dgm:cxn modelId="{75CA5105-151C-4352-B416-E2484F59CDA3}" type="presParOf" srcId="{7964575A-8C07-492F-AFB9-D705A9EB175F}" destId="{F1C8AE5A-C9BF-48D8-9D91-72B0DA31D7BA}" srcOrd="1" destOrd="0" presId="urn:microsoft.com/office/officeart/2008/layout/LinedList"/>
    <dgm:cxn modelId="{6949D6BE-BD42-4C51-ADE2-7A2DF0A3178B}" type="presParOf" srcId="{2B1CEC3F-FABA-4B61-8C43-F8385575FAA0}" destId="{1C553061-ADE7-4AF6-A566-D4304563363E}" srcOrd="12" destOrd="0" presId="urn:microsoft.com/office/officeart/2008/layout/LinedList"/>
    <dgm:cxn modelId="{443F03FD-D6B1-4846-B615-13E8D80CEA73}" type="presParOf" srcId="{2B1CEC3F-FABA-4B61-8C43-F8385575FAA0}" destId="{A78EF3D9-F451-4CF4-B62B-D1D2F0B12AFC}" srcOrd="13" destOrd="0" presId="urn:microsoft.com/office/officeart/2008/layout/LinedList"/>
    <dgm:cxn modelId="{37538546-8725-446A-A094-0DCD93563C10}" type="presParOf" srcId="{A78EF3D9-F451-4CF4-B62B-D1D2F0B12AFC}" destId="{EC0A6953-4F63-4E62-82F4-AF6BB96C1A71}" srcOrd="0" destOrd="0" presId="urn:microsoft.com/office/officeart/2008/layout/LinedList"/>
    <dgm:cxn modelId="{0A72E865-9FEA-4CCB-AC7D-D0DA60400B4B}" type="presParOf" srcId="{A78EF3D9-F451-4CF4-B62B-D1D2F0B12AFC}" destId="{A824DDFB-6466-4836-92C7-E0D298A09055}" srcOrd="1" destOrd="0" presId="urn:microsoft.com/office/officeart/2008/layout/LinedList"/>
    <dgm:cxn modelId="{BE560F7C-DBEC-4E16-958D-BBA1F34C8E67}" type="presParOf" srcId="{2B1CEC3F-FABA-4B61-8C43-F8385575FAA0}" destId="{1D8CC63B-42A1-42A5-87CA-1BF582237ED1}" srcOrd="14" destOrd="0" presId="urn:microsoft.com/office/officeart/2008/layout/LinedList"/>
    <dgm:cxn modelId="{C43459CF-54FA-42D7-8E24-3C85EFB44790}" type="presParOf" srcId="{2B1CEC3F-FABA-4B61-8C43-F8385575FAA0}" destId="{AE8B92DE-15C5-46FC-835F-B358FCACF152}" srcOrd="15" destOrd="0" presId="urn:microsoft.com/office/officeart/2008/layout/LinedList"/>
    <dgm:cxn modelId="{B0E253F1-C7FA-4C01-99AF-2BAA8AB2C339}" type="presParOf" srcId="{AE8B92DE-15C5-46FC-835F-B358FCACF152}" destId="{5B9C34C0-7AFF-45B1-A7D8-A6CA574EFD9A}" srcOrd="0" destOrd="0" presId="urn:microsoft.com/office/officeart/2008/layout/LinedList"/>
    <dgm:cxn modelId="{7D5CD459-FB28-4936-BAF7-43441ECE5F35}" type="presParOf" srcId="{AE8B92DE-15C5-46FC-835F-B358FCACF152}" destId="{73179359-6DAD-49F1-8BCB-CED601CDF5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7002D-1A7D-4699-834C-0CE61E2A082E}">
      <dsp:nvSpPr>
        <dsp:cNvPr id="0" name=""/>
        <dsp:cNvSpPr/>
      </dsp:nvSpPr>
      <dsp:spPr>
        <a:xfrm>
          <a:off x="0" y="0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326763-55A2-4360-8EB9-2BC2BFFF3B2C}">
      <dsp:nvSpPr>
        <dsp:cNvPr id="0" name=""/>
        <dsp:cNvSpPr/>
      </dsp:nvSpPr>
      <dsp:spPr>
        <a:xfrm>
          <a:off x="0" y="0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5W2H</a:t>
          </a:r>
          <a:endParaRPr lang="en-US" sz="2600" kern="1200"/>
        </a:p>
      </dsp:txBody>
      <dsp:txXfrm>
        <a:off x="0" y="0"/>
        <a:ext cx="10065503" cy="563655"/>
      </dsp:txXfrm>
    </dsp:sp>
    <dsp:sp modelId="{F12C79FA-0B53-4465-AFD4-87E05DBC6B2B}">
      <dsp:nvSpPr>
        <dsp:cNvPr id="0" name=""/>
        <dsp:cNvSpPr/>
      </dsp:nvSpPr>
      <dsp:spPr>
        <a:xfrm>
          <a:off x="0" y="563655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1E939-119E-4BC9-AE30-0AB8A46F16A7}">
      <dsp:nvSpPr>
        <dsp:cNvPr id="0" name=""/>
        <dsp:cNvSpPr/>
      </dsp:nvSpPr>
      <dsp:spPr>
        <a:xfrm>
          <a:off x="0" y="563655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Who: Liam and Priya Patel is Owners</a:t>
          </a:r>
          <a:endParaRPr lang="en-US" sz="2600" kern="1200"/>
        </a:p>
      </dsp:txBody>
      <dsp:txXfrm>
        <a:off x="0" y="563655"/>
        <a:ext cx="10065503" cy="563655"/>
      </dsp:txXfrm>
    </dsp:sp>
    <dsp:sp modelId="{D93F1331-4C02-418D-B873-BE2E24C1499E}">
      <dsp:nvSpPr>
        <dsp:cNvPr id="0" name=""/>
        <dsp:cNvSpPr/>
      </dsp:nvSpPr>
      <dsp:spPr>
        <a:xfrm>
          <a:off x="0" y="1127311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73E9A-FA12-4F9C-A1CE-EC5F1012BF1B}">
      <dsp:nvSpPr>
        <dsp:cNvPr id="0" name=""/>
        <dsp:cNvSpPr/>
      </dsp:nvSpPr>
      <dsp:spPr>
        <a:xfrm>
          <a:off x="0" y="1127311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What: Decline in in-store sales and profitability</a:t>
          </a:r>
          <a:endParaRPr lang="en-US" sz="2600" kern="1200"/>
        </a:p>
      </dsp:txBody>
      <dsp:txXfrm>
        <a:off x="0" y="1127311"/>
        <a:ext cx="10065503" cy="563655"/>
      </dsp:txXfrm>
    </dsp:sp>
    <dsp:sp modelId="{0B5DB28A-A74D-448C-8682-0158B7B06F81}">
      <dsp:nvSpPr>
        <dsp:cNvPr id="0" name=""/>
        <dsp:cNvSpPr/>
      </dsp:nvSpPr>
      <dsp:spPr>
        <a:xfrm>
          <a:off x="0" y="1690967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0748E-0505-48DB-A503-49FB0D7AA1BB}">
      <dsp:nvSpPr>
        <dsp:cNvPr id="0" name=""/>
        <dsp:cNvSpPr/>
      </dsp:nvSpPr>
      <dsp:spPr>
        <a:xfrm>
          <a:off x="0" y="1690967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Where: Norwich high street store</a:t>
          </a:r>
          <a:endParaRPr lang="en-US" sz="2600" kern="1200"/>
        </a:p>
      </dsp:txBody>
      <dsp:txXfrm>
        <a:off x="0" y="1690967"/>
        <a:ext cx="10065503" cy="563655"/>
      </dsp:txXfrm>
    </dsp:sp>
    <dsp:sp modelId="{01F399DB-F594-4A3E-AEB6-AEFE70F6D904}">
      <dsp:nvSpPr>
        <dsp:cNvPr id="0" name=""/>
        <dsp:cNvSpPr/>
      </dsp:nvSpPr>
      <dsp:spPr>
        <a:xfrm>
          <a:off x="0" y="2254623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43C6B-01BD-4EDC-8FCB-4247AA7397C4}">
      <dsp:nvSpPr>
        <dsp:cNvPr id="0" name=""/>
        <dsp:cNvSpPr/>
      </dsp:nvSpPr>
      <dsp:spPr>
        <a:xfrm>
          <a:off x="0" y="2254623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When: Past 12 months </a:t>
          </a:r>
          <a:endParaRPr lang="en-US" sz="2600" kern="1200"/>
        </a:p>
      </dsp:txBody>
      <dsp:txXfrm>
        <a:off x="0" y="2254623"/>
        <a:ext cx="10065503" cy="563655"/>
      </dsp:txXfrm>
    </dsp:sp>
    <dsp:sp modelId="{4AD2E441-52D8-4038-87E8-A94A310CB960}">
      <dsp:nvSpPr>
        <dsp:cNvPr id="0" name=""/>
        <dsp:cNvSpPr/>
      </dsp:nvSpPr>
      <dsp:spPr>
        <a:xfrm>
          <a:off x="0" y="2818279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604A7-7A73-4E5B-B46D-2F644C1C7EDF}">
      <dsp:nvSpPr>
        <dsp:cNvPr id="0" name=""/>
        <dsp:cNvSpPr/>
      </dsp:nvSpPr>
      <dsp:spPr>
        <a:xfrm>
          <a:off x="0" y="2818279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Why: Competition, rising costs, digital presence</a:t>
          </a:r>
          <a:endParaRPr lang="en-US" sz="2600" kern="1200"/>
        </a:p>
      </dsp:txBody>
      <dsp:txXfrm>
        <a:off x="0" y="2818279"/>
        <a:ext cx="10065503" cy="563655"/>
      </dsp:txXfrm>
    </dsp:sp>
    <dsp:sp modelId="{1C553061-ADE7-4AF6-A566-D4304563363E}">
      <dsp:nvSpPr>
        <dsp:cNvPr id="0" name=""/>
        <dsp:cNvSpPr/>
      </dsp:nvSpPr>
      <dsp:spPr>
        <a:xfrm>
          <a:off x="0" y="3381935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A6953-4F63-4E62-82F4-AF6BB96C1A71}">
      <dsp:nvSpPr>
        <dsp:cNvPr id="0" name=""/>
        <dsp:cNvSpPr/>
      </dsp:nvSpPr>
      <dsp:spPr>
        <a:xfrm>
          <a:off x="0" y="3381935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How: Shift to online shopping, price pressure</a:t>
          </a:r>
          <a:endParaRPr lang="en-US" sz="2600" kern="1200"/>
        </a:p>
      </dsp:txBody>
      <dsp:txXfrm>
        <a:off x="0" y="3381935"/>
        <a:ext cx="10065503" cy="563655"/>
      </dsp:txXfrm>
    </dsp:sp>
    <dsp:sp modelId="{1D8CC63B-42A1-42A5-87CA-1BF582237ED1}">
      <dsp:nvSpPr>
        <dsp:cNvPr id="0" name=""/>
        <dsp:cNvSpPr/>
      </dsp:nvSpPr>
      <dsp:spPr>
        <a:xfrm>
          <a:off x="0" y="3945591"/>
          <a:ext cx="100655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C34C0-7AFF-45B1-A7D8-A6CA574EFD9A}">
      <dsp:nvSpPr>
        <dsp:cNvPr id="0" name=""/>
        <dsp:cNvSpPr/>
      </dsp:nvSpPr>
      <dsp:spPr>
        <a:xfrm>
          <a:off x="0" y="3945591"/>
          <a:ext cx="10065503" cy="563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much? 30% revenue drop</a:t>
          </a:r>
          <a:endParaRPr lang="en-US" sz="2600" kern="1200"/>
        </a:p>
      </dsp:txBody>
      <dsp:txXfrm>
        <a:off x="0" y="3945591"/>
        <a:ext cx="10065503" cy="563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6544" y="964212"/>
            <a:ext cx="8600248" cy="4492571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/>
                <a:cs typeface="Arial"/>
              </a:rPr>
              <a:t>MODULE </a:t>
            </a:r>
            <a:r>
              <a:rPr lang="en-GB" sz="3600" b="1" err="1">
                <a:latin typeface="Arial"/>
                <a:cs typeface="Arial"/>
              </a:rPr>
              <a:t>NAME:</a:t>
            </a:r>
            <a:r>
              <a:rPr lang="en-GB" sz="3600" err="1">
                <a:latin typeface="Arial"/>
                <a:cs typeface="Arial"/>
              </a:rPr>
              <a:t>Problem</a:t>
            </a:r>
            <a:r>
              <a:rPr lang="en-GB" sz="3600">
                <a:latin typeface="Arial"/>
                <a:cs typeface="Arial"/>
              </a:rPr>
              <a:t> Solving and Decision Making </a:t>
            </a:r>
            <a:br>
              <a:rPr lang="en-GB" sz="3600">
                <a:latin typeface="Arial"/>
                <a:cs typeface="Arial"/>
              </a:rPr>
            </a:br>
            <a:r>
              <a:rPr lang="en-GB" sz="3600" b="1">
                <a:latin typeface="Arial"/>
                <a:cs typeface="Arial"/>
              </a:rPr>
              <a:t>MODULE CODE:</a:t>
            </a:r>
            <a:r>
              <a:rPr lang="en-GB" sz="3600">
                <a:latin typeface="Arial"/>
                <a:cs typeface="Arial"/>
              </a:rPr>
              <a:t>(LCLM4004_LON) </a:t>
            </a:r>
            <a:br>
              <a:rPr lang="en-GB" sz="3600">
                <a:latin typeface="Arial"/>
                <a:cs typeface="Arial"/>
              </a:rPr>
            </a:br>
            <a:r>
              <a:rPr lang="en-GB" sz="3600" b="1">
                <a:latin typeface="Arial"/>
                <a:cs typeface="Arial"/>
              </a:rPr>
              <a:t>STUDENT NAME: </a:t>
            </a:r>
            <a:r>
              <a:rPr lang="en-GB" sz="3600">
                <a:latin typeface="Arial"/>
                <a:cs typeface="Arial"/>
              </a:rPr>
              <a:t>Gracia Putz </a:t>
            </a:r>
            <a:r>
              <a:rPr lang="en-GB" sz="3600" b="1">
                <a:latin typeface="Arial"/>
                <a:cs typeface="Arial"/>
              </a:rPr>
              <a:t> </a:t>
            </a:r>
            <a:br>
              <a:rPr lang="en-GB" sz="3600" b="1">
                <a:latin typeface="Arial"/>
                <a:cs typeface="Arial"/>
              </a:rPr>
            </a:br>
            <a:r>
              <a:rPr lang="en-GB" sz="3600" b="1">
                <a:latin typeface="Arial"/>
                <a:cs typeface="Arial"/>
              </a:rPr>
              <a:t>STUDENT ID: </a:t>
            </a:r>
            <a:r>
              <a:rPr lang="en-GB" sz="3600">
                <a:latin typeface="Arial"/>
                <a:cs typeface="Arial"/>
              </a:rPr>
              <a:t>1908951</a:t>
            </a:r>
            <a:r>
              <a:rPr lang="en-GB" sz="3600" b="1">
                <a:latin typeface="Arial"/>
                <a:cs typeface="Arial"/>
              </a:rPr>
              <a:t> </a:t>
            </a:r>
            <a:br>
              <a:rPr lang="en-GB" sz="3600" b="1">
                <a:latin typeface="Arial"/>
                <a:cs typeface="Arial"/>
              </a:rPr>
            </a:br>
            <a:r>
              <a:rPr lang="en-GB" sz="3600" b="1">
                <a:latin typeface="Arial"/>
                <a:cs typeface="Arial"/>
              </a:rPr>
              <a:t>LECTURER: </a:t>
            </a:r>
            <a:r>
              <a:rPr lang="en-GB" sz="3600">
                <a:latin typeface="Arial"/>
                <a:cs typeface="Arial"/>
              </a:rPr>
              <a:t>Toyin Adisa</a:t>
            </a:r>
            <a:br>
              <a:rPr lang="en-GB" sz="3600">
                <a:latin typeface="Arial"/>
                <a:cs typeface="Arial"/>
              </a:rPr>
            </a:br>
            <a:r>
              <a:rPr lang="en-GB" sz="3600" b="1">
                <a:latin typeface="Arial"/>
                <a:cs typeface="Arial"/>
              </a:rPr>
              <a:t>Assignment 1: </a:t>
            </a:r>
            <a:r>
              <a:rPr lang="en-GB" sz="3600">
                <a:latin typeface="Arial"/>
                <a:cs typeface="Arial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533" y="650530"/>
            <a:ext cx="8548779" cy="868680"/>
          </a:xfrm>
        </p:spPr>
        <p:txBody>
          <a:bodyPr/>
          <a:lstStyle/>
          <a:p>
            <a:pPr algn="ctr"/>
            <a:r>
              <a:rPr lang="en-GB" b="1">
                <a:latin typeface="Arial"/>
                <a:cs typeface="Arial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2870" y="1873198"/>
            <a:ext cx="8107252" cy="41212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Introduction </a:t>
            </a:r>
            <a:endParaRPr lang="en-US" sz="2800">
              <a:latin typeface="Arial"/>
              <a:cs typeface="Arial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Company background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Problem: nature and scope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PESTLE ANALYSIS: Green Haven Florists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Cause and effect analysis: Fishbone diagram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Conclusion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latin typeface="Arial"/>
                <a:cs typeface="Arial"/>
              </a:rPr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325" y="484632"/>
            <a:ext cx="8196532" cy="888463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Arial"/>
                <a:cs typeface="Arial"/>
              </a:rPr>
              <a:t>Introduction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29617" y="2092521"/>
            <a:ext cx="8018459" cy="3643182"/>
          </a:xfrm>
        </p:spPr>
        <p:txBody>
          <a:bodyPr/>
          <a:lstStyle/>
          <a:p>
            <a:pPr marL="342900" indent="-342900">
              <a:buFont typeface="Calibri" charset="2"/>
              <a:buChar char="-"/>
            </a:pPr>
            <a:r>
              <a:rPr lang="en-GB" sz="2800">
                <a:solidFill>
                  <a:srgbClr val="111111"/>
                </a:solidFill>
                <a:latin typeface="Arial"/>
                <a:ea typeface="Roboto"/>
                <a:cs typeface="Arial"/>
              </a:rPr>
              <a:t>Overview of Green Haven Florists</a:t>
            </a:r>
            <a:r>
              <a:rPr lang="en-GB" sz="2800">
                <a:solidFill>
                  <a:srgbClr val="111111"/>
                </a:solidFill>
                <a:latin typeface="Arial"/>
                <a:ea typeface="Calibri"/>
                <a:cs typeface="Arial"/>
              </a:rPr>
              <a:t> 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solidFill>
                  <a:srgbClr val="111111"/>
                </a:solidFill>
                <a:latin typeface="Arial"/>
                <a:ea typeface="Calibri"/>
                <a:cs typeface="Arial"/>
              </a:rPr>
              <a:t>30% decline in-store sales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solidFill>
                  <a:srgbClr val="111111"/>
                </a:solidFill>
                <a:latin typeface="Arial"/>
                <a:ea typeface="Calibri"/>
                <a:cs typeface="Arial"/>
              </a:rPr>
              <a:t>Analyse causes using business tools</a:t>
            </a:r>
          </a:p>
          <a:p>
            <a:pPr marL="342900" indent="-342900">
              <a:buFont typeface="Calibri" charset="2"/>
              <a:buChar char="-"/>
            </a:pPr>
            <a:r>
              <a:rPr lang="en-GB" sz="2800">
                <a:solidFill>
                  <a:srgbClr val="111111"/>
                </a:solidFill>
                <a:latin typeface="Arial"/>
                <a:ea typeface="Calibri"/>
                <a:cs typeface="Arial"/>
              </a:rPr>
              <a:t>Tools: 5W2H, PASTEL, Fishbone Diagram</a:t>
            </a:r>
          </a:p>
          <a:p>
            <a:endParaRPr lang="en-GB" sz="2400" b="1">
              <a:solidFill>
                <a:srgbClr val="111111"/>
              </a:solidFill>
              <a:latin typeface="Calibri"/>
              <a:ea typeface="Calibri"/>
              <a:cs typeface="Calibri"/>
            </a:endParaRPr>
          </a:p>
          <a:p>
            <a:endParaRPr lang="en-GB" sz="2400" b="1">
              <a:solidFill>
                <a:srgbClr val="111111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54" y="320040"/>
            <a:ext cx="10338757" cy="1015131"/>
          </a:xfrm>
        </p:spPr>
        <p:txBody>
          <a:bodyPr/>
          <a:lstStyle/>
          <a:p>
            <a:pPr algn="ctr"/>
            <a:r>
              <a:rPr lang="en-GB" b="1">
                <a:latin typeface="Arial"/>
                <a:cs typeface="Arial"/>
              </a:rPr>
              <a:t>Company background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02204" y="1892808"/>
            <a:ext cx="7624106" cy="4078224"/>
          </a:xfrm>
        </p:spPr>
        <p:txBody>
          <a:bodyPr/>
          <a:lstStyle/>
          <a:p>
            <a:r>
              <a:rPr lang="en-GB" sz="2800" b="1">
                <a:latin typeface="Arial"/>
                <a:cs typeface="Arial"/>
              </a:rPr>
              <a:t>Green Haven Florists</a:t>
            </a:r>
            <a:endParaRPr lang="en-GB" sz="280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Owners: Liam and Priya Patel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Sells: 30% decline in store sales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>
                <a:solidFill>
                  <a:schemeClr val="tx1"/>
                </a:solidFill>
                <a:latin typeface="Arial"/>
                <a:ea typeface="+mn-lt"/>
                <a:cs typeface="Arial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Increasing online competition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Reduced Footfall on high street</a:t>
            </a:r>
          </a:p>
          <a:p>
            <a:pPr marL="342900" indent="-342900">
              <a:buFont typeface="Arial" charset="2"/>
              <a:buChar char="•"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graphicFrame>
        <p:nvGraphicFramePr>
          <p:cNvPr id="11" name="Text Placeholder 2">
            <a:extLst>
              <a:ext uri="{FF2B5EF4-FFF2-40B4-BE49-F238E27FC236}">
                <a16:creationId xmlns:a16="http://schemas.microsoft.com/office/drawing/2014/main" id="{62FD179A-B430-6E17-99B4-EC2D19CE7C1A}"/>
              </a:ext>
            </a:extLst>
          </p:cNvPr>
          <p:cNvGraphicFramePr/>
          <p:nvPr/>
        </p:nvGraphicFramePr>
        <p:xfrm>
          <a:off x="1694329" y="1488141"/>
          <a:ext cx="10065503" cy="4509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267008"/>
            <a:ext cx="9916563" cy="1428305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"/>
                <a:cs typeface="Arial"/>
              </a:rPr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3923" y="1506748"/>
            <a:ext cx="8963633" cy="509826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POLITICAL</a:t>
            </a:r>
            <a:endParaRPr lang="en-US"/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UK business rates 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Post-Brexit import costs for flowers</a:t>
            </a:r>
          </a:p>
          <a:p>
            <a:pPr algn="ctr"/>
            <a:r>
              <a:rPr lang="en-GB" sz="2400" b="1">
                <a:latin typeface="Arial"/>
                <a:cs typeface="Arial"/>
              </a:rPr>
              <a:t>ECONOMIC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Inflation increasing supplier costs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High energy and rent costs </a:t>
            </a:r>
          </a:p>
          <a:p>
            <a:pPr algn="ctr"/>
            <a:r>
              <a:rPr lang="en-GB" sz="2400" b="1">
                <a:latin typeface="Arial"/>
                <a:cs typeface="Arial"/>
              </a:rPr>
              <a:t>SOCIAL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Shift to online shopping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Customers prefer convenience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>
                <a:latin typeface="Arial"/>
                <a:cs typeface="Arial"/>
              </a:rPr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6319" y="1719515"/>
            <a:ext cx="8613218" cy="45396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TECHNOLOGICAL</a:t>
            </a:r>
            <a:endParaRPr lang="en-US"/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Strong Instagram marketing by rivals 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Outdate website limits sales </a:t>
            </a:r>
          </a:p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LEGAL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Consumer protection for online sales 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Employment law</a:t>
            </a:r>
          </a:p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ENVIRONMENTAL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Climate impacts flowers supply</a:t>
            </a:r>
          </a:p>
          <a:p>
            <a:pPr algn="ctr"/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Ethical sourcing expectations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754" y="220661"/>
            <a:ext cx="11237894" cy="1489590"/>
          </a:xfrm>
        </p:spPr>
        <p:txBody>
          <a:bodyPr/>
          <a:lstStyle/>
          <a:p>
            <a:r>
              <a:rPr lang="en-GB" b="1">
                <a:latin typeface="Arial"/>
                <a:cs typeface="Arial"/>
              </a:rPr>
              <a:t>Cause and effect analysis: Fishbone diagram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7764" y="1231301"/>
            <a:ext cx="10816960" cy="5393026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tx1"/>
                </a:solidFill>
              </a:rPr>
              <a:t>  1. Competition                                                      4. Pricing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>
                <a:solidFill>
                  <a:schemeClr val="tx1"/>
                </a:solidFill>
              </a:rPr>
              <a:t> - Online retailers                                                 - Higher cost due to sustainability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>
                <a:solidFill>
                  <a:schemeClr val="tx1"/>
                </a:solidFill>
              </a:rPr>
              <a:t> - National chain                                                 - Inflation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 - Instagram boutique florist                               - Imported fl</a:t>
            </a:r>
            <a:r>
              <a:rPr lang="en-US" b="1">
                <a:solidFill>
                  <a:schemeClr val="tx1"/>
                </a:solidFill>
              </a:rPr>
              <a:t>ower costs</a:t>
            </a:r>
          </a:p>
          <a:p>
            <a:r>
              <a:rPr lang="en-US" b="1">
                <a:solidFill>
                  <a:schemeClr val="tx1"/>
                </a:solidFill>
              </a:rPr>
              <a:t>   2. Marketing                                                       5. Customer Trends </a:t>
            </a:r>
            <a:endParaRPr lang="en-US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 - Weak digital </a:t>
            </a:r>
            <a:r>
              <a:rPr lang="en-US" b="1">
                <a:solidFill>
                  <a:schemeClr val="tx1"/>
                </a:solidFill>
              </a:rPr>
              <a:t>presence</a:t>
            </a:r>
            <a:r>
              <a:rPr lang="en-US" b="1" dirty="0">
                <a:solidFill>
                  <a:schemeClr val="tx1"/>
                </a:solidFill>
              </a:rPr>
              <a:t>                                   - Preferencing for online convenience</a:t>
            </a:r>
          </a:p>
          <a:p>
            <a:r>
              <a:rPr lang="en-US" b="1" dirty="0">
                <a:solidFill>
                  <a:schemeClr val="tx1"/>
                </a:solidFill>
              </a:rPr>
              <a:t> - Outdated website                                           - Demand for subscri</a:t>
            </a:r>
            <a:r>
              <a:rPr lang="en-US" b="1">
                <a:solidFill>
                  <a:schemeClr val="tx1"/>
                </a:solidFill>
              </a:rPr>
              <a:t>ptions </a:t>
            </a:r>
            <a:endParaRPr lang="en-US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 - Limited advertising                                          - </a:t>
            </a:r>
            <a:r>
              <a:rPr lang="en-US" b="1">
                <a:solidFill>
                  <a:schemeClr val="tx1"/>
                </a:solidFill>
              </a:rPr>
              <a:t>Expectation of fast delivery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   3. Location                                                         6. Ope</a:t>
            </a:r>
            <a:r>
              <a:rPr lang="en-US" b="1">
                <a:solidFill>
                  <a:schemeClr val="tx1"/>
                </a:solidFill>
              </a:rPr>
              <a:t>rations</a:t>
            </a:r>
            <a:endParaRPr lang="en-US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 - Declining high street                                        - Limited delivery </a:t>
            </a:r>
            <a:r>
              <a:rPr lang="en-US" b="1">
                <a:solidFill>
                  <a:schemeClr val="tx1"/>
                </a:solidFill>
              </a:rPr>
              <a:t>options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 - Reduced foot traffic                                         - No loyalty </a:t>
            </a:r>
            <a:r>
              <a:rPr lang="en-US" b="1" dirty="0" err="1">
                <a:solidFill>
                  <a:schemeClr val="tx1"/>
                </a:solidFill>
              </a:rPr>
              <a:t>programme</a:t>
            </a:r>
          </a:p>
          <a:p>
            <a:r>
              <a:rPr lang="en-US" b="1" dirty="0">
                <a:solidFill>
                  <a:schemeClr val="tx1"/>
                </a:solidFill>
              </a:rPr>
              <a:t> - Nearby business closures                               - Traditional </a:t>
            </a:r>
            <a:r>
              <a:rPr lang="en-US" b="1">
                <a:solidFill>
                  <a:schemeClr val="tx1"/>
                </a:solidFill>
              </a:rPr>
              <a:t>retail model </a:t>
            </a:r>
            <a:endParaRPr lang="en-US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01665" y="1870610"/>
            <a:ext cx="8915399" cy="3916104"/>
          </a:xfrm>
        </p:spPr>
        <p:txBody>
          <a:bodyPr/>
          <a:lstStyle/>
          <a:p>
            <a:r>
              <a:rPr lang="en-GB" dirty="0"/>
              <a:t> 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Green Haven must adapt to survive.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   The retail environment has shifted toward digital convenience and price competitio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ns 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Invest in website and  digital marketing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Develop subscription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services 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Strengthen local brand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positions 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Improve delivery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flexibility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778" y="3623"/>
            <a:ext cx="6974456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0952" y="866956"/>
            <a:ext cx="9943659" cy="5236003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- Michael E. Porter (2008) The Five Competitive Forces That Shape Strategy.</a:t>
            </a: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 Harward Business Review.</a:t>
            </a:r>
          </a:p>
          <a:p>
            <a:pPr marL="285750" indent="-285750">
              <a:buFont typeface="Calibri" charset="2"/>
              <a:buChar char="-"/>
            </a:pPr>
            <a:r>
              <a:rPr lang="en-GB" sz="1800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Philip </a:t>
            </a: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Kotler and Kevin Lane Keller (2016) Marketing Management. 15th ed. </a:t>
            </a:r>
          </a:p>
          <a:p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Harlow: Pearson. </a:t>
            </a:r>
          </a:p>
          <a:p>
            <a:pPr marL="285750" indent="-285750">
              <a:buFont typeface="Calibri" charset="2"/>
              <a:buChar char="-"/>
            </a:pPr>
            <a:r>
              <a:rPr lang="en-GB" sz="1800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Gerry Johnson, Richard Whittington</a:t>
            </a: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and  Kevan Scholes (2017) Exploring Strategy. </a:t>
            </a: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11th ed. Harlow: Pearson.</a:t>
            </a: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buFont typeface="Calibri" charset="2"/>
              <a:buChar char="-"/>
            </a:pP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NAME:Problem Solving and Decision Making  MODULE CODE:(LCLM4004_LON)  STUDENT NAME: Gracia Putz   STUDENT ID: 1908951  LECTURER: Toyin Adisa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revision>607</cp:revision>
  <dcterms:created xsi:type="dcterms:W3CDTF">2024-10-08T15:58:04Z</dcterms:created>
  <dcterms:modified xsi:type="dcterms:W3CDTF">2026-03-05T19:45:02Z</dcterms:modified>
</cp:coreProperties>
</file>