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10693400"/>
  <p:notesSz cx="6858000" cy="9144000"/>
  <p:embeddedFontLst>
    <p:embeddedFont>
      <p:font typeface="Times New Roman Bold" panose="02020803070505020304"/>
      <p:regular r:id="rId3"/>
      <p:bold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493" autoAdjust="0"/>
    <p:restoredTop sz="94565" autoAdjust="0"/>
  </p:normalViewPr>
  <p:slideViewPr>
    <p:cSldViewPr>
      <p:cViewPr varScale="1">
        <p:scale>
          <a:sx n="218" d="100"/>
          <a:sy n="218" d="100"/>
        </p:scale>
        <p:origin x="4032"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jpe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6950"/>
        </a:solidFill>
        <a:effectLst/>
      </p:bgPr>
    </p:bg>
    <p:spTree>
      <p:nvGrpSpPr>
        <p:cNvPr id="1" name=""/>
        <p:cNvGrpSpPr/>
        <p:nvPr/>
      </p:nvGrpSpPr>
      <p:grpSpPr>
        <a:xfrm>
          <a:off x="0" y="0"/>
          <a:ext cx="0" cy="0"/>
          <a:chOff x="0" y="0"/>
          <a:chExt cx="0" cy="0"/>
        </a:xfrm>
      </p:grpSpPr>
      <p:sp>
        <p:nvSpPr>
          <p:cNvPr id="2" name="Freeform 2"/>
          <p:cNvSpPr/>
          <p:nvPr/>
        </p:nvSpPr>
        <p:spPr>
          <a:xfrm>
            <a:off x="11227329" y="-1020576"/>
            <a:ext cx="4520549" cy="4546205"/>
          </a:xfrm>
          <a:custGeom>
            <a:avLst/>
            <a:gdLst/>
            <a:ahLst/>
            <a:cxnLst/>
            <a:rect l="l" t="t" r="r" b="b"/>
            <a:pathLst>
              <a:path w="4520549" h="4546205">
                <a:moveTo>
                  <a:pt x="0" y="0"/>
                </a:moveTo>
                <a:lnTo>
                  <a:pt x="4520549" y="0"/>
                </a:lnTo>
                <a:lnTo>
                  <a:pt x="4520549" y="4546204"/>
                </a:lnTo>
                <a:lnTo>
                  <a:pt x="0" y="4546204"/>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3" name="Freeform 3"/>
          <p:cNvSpPr/>
          <p:nvPr/>
        </p:nvSpPr>
        <p:spPr>
          <a:xfrm>
            <a:off x="11282245" y="7050827"/>
            <a:ext cx="4520549" cy="4546205"/>
          </a:xfrm>
          <a:custGeom>
            <a:avLst/>
            <a:gdLst/>
            <a:ahLst/>
            <a:cxnLst/>
            <a:rect l="l" t="t" r="r" b="b"/>
            <a:pathLst>
              <a:path w="4520549" h="4546205">
                <a:moveTo>
                  <a:pt x="0" y="0"/>
                </a:moveTo>
                <a:lnTo>
                  <a:pt x="4520549" y="0"/>
                </a:lnTo>
                <a:lnTo>
                  <a:pt x="4520549" y="4546204"/>
                </a:lnTo>
                <a:lnTo>
                  <a:pt x="0" y="4546204"/>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5" name="Group 5"/>
          <p:cNvGrpSpPr/>
          <p:nvPr/>
        </p:nvGrpSpPr>
        <p:grpSpPr>
          <a:xfrm>
            <a:off x="0" y="2444030"/>
            <a:ext cx="14989038" cy="8223237"/>
            <a:chOff x="0" y="-38100"/>
            <a:chExt cx="5364036" cy="2915809"/>
          </a:xfrm>
        </p:grpSpPr>
        <p:sp>
          <p:nvSpPr>
            <p:cNvPr id="6" name="Freeform 6"/>
            <p:cNvSpPr/>
            <p:nvPr/>
          </p:nvSpPr>
          <p:spPr>
            <a:xfrm>
              <a:off x="0" y="0"/>
              <a:ext cx="5076622" cy="2877709"/>
            </a:xfrm>
            <a:custGeom>
              <a:avLst/>
              <a:gdLst/>
              <a:ahLst/>
              <a:cxnLst/>
              <a:rect l="l" t="t" r="r" b="b"/>
              <a:pathLst>
                <a:path w="5364036" h="2877709">
                  <a:moveTo>
                    <a:pt x="0" y="0"/>
                  </a:moveTo>
                  <a:lnTo>
                    <a:pt x="5364036" y="0"/>
                  </a:lnTo>
                  <a:lnTo>
                    <a:pt x="5364036" y="2877709"/>
                  </a:lnTo>
                  <a:lnTo>
                    <a:pt x="0" y="2877709"/>
                  </a:lnTo>
                  <a:close/>
                </a:path>
              </a:pathLst>
            </a:custGeom>
            <a:solidFill>
              <a:srgbClr val="FFBC77"/>
            </a:solidFill>
          </p:spPr>
        </p:sp>
        <p:sp>
          <p:nvSpPr>
            <p:cNvPr id="7" name="TextBox 7"/>
            <p:cNvSpPr txBox="1"/>
            <p:nvPr/>
          </p:nvSpPr>
          <p:spPr>
            <a:xfrm>
              <a:off x="0" y="-38100"/>
              <a:ext cx="5364036" cy="2915809"/>
            </a:xfrm>
            <a:prstGeom prst="rect">
              <a:avLst/>
            </a:prstGeom>
          </p:spPr>
          <p:txBody>
            <a:bodyPr lIns="23583" tIns="23583" rIns="23583" bIns="23583" rtlCol="0" anchor="ctr"/>
            <a:lstStyle/>
            <a:p>
              <a:pPr algn="ctr">
                <a:lnSpc>
                  <a:spcPts val="1624"/>
                </a:lnSpc>
              </a:pPr>
              <a:endParaRPr/>
            </a:p>
          </p:txBody>
        </p:sp>
      </p:grpSp>
      <p:grpSp>
        <p:nvGrpSpPr>
          <p:cNvPr id="8" name="Group 8"/>
          <p:cNvGrpSpPr/>
          <p:nvPr/>
        </p:nvGrpSpPr>
        <p:grpSpPr>
          <a:xfrm rot="-5400000">
            <a:off x="6043586" y="5278096"/>
            <a:ext cx="2863770" cy="9525"/>
            <a:chOff x="0" y="0"/>
            <a:chExt cx="7840" cy="2357013"/>
          </a:xfrm>
        </p:grpSpPr>
        <p:sp>
          <p:nvSpPr>
            <p:cNvPr id="9" name="Freeform 9"/>
            <p:cNvSpPr/>
            <p:nvPr/>
          </p:nvSpPr>
          <p:spPr>
            <a:xfrm>
              <a:off x="0" y="0"/>
              <a:ext cx="7840" cy="2357013"/>
            </a:xfrm>
            <a:custGeom>
              <a:avLst/>
              <a:gdLst/>
              <a:ahLst/>
              <a:cxnLst/>
              <a:rect l="l" t="t" r="r" b="b"/>
              <a:pathLst>
                <a:path w="7840" h="2357013">
                  <a:moveTo>
                    <a:pt x="0" y="0"/>
                  </a:moveTo>
                  <a:lnTo>
                    <a:pt x="7840" y="0"/>
                  </a:lnTo>
                  <a:lnTo>
                    <a:pt x="7840" y="2357013"/>
                  </a:lnTo>
                  <a:lnTo>
                    <a:pt x="0" y="2357013"/>
                  </a:lnTo>
                  <a:close/>
                </a:path>
              </a:pathLst>
            </a:custGeom>
            <a:solidFill>
              <a:srgbClr val="F36950"/>
            </a:solidFill>
          </p:spPr>
        </p:sp>
        <p:sp>
          <p:nvSpPr>
            <p:cNvPr id="10" name="TextBox 10"/>
            <p:cNvSpPr txBox="1"/>
            <p:nvPr/>
          </p:nvSpPr>
          <p:spPr>
            <a:xfrm>
              <a:off x="0" y="-9525"/>
              <a:ext cx="7840" cy="2366538"/>
            </a:xfrm>
            <a:prstGeom prst="rect">
              <a:avLst/>
            </a:prstGeom>
          </p:spPr>
          <p:txBody>
            <a:bodyPr lIns="10160" tIns="10160" rIns="10160" bIns="10160" rtlCol="0" anchor="ctr"/>
            <a:lstStyle/>
            <a:p>
              <a:pPr algn="ctr">
                <a:lnSpc>
                  <a:spcPts val="699"/>
                </a:lnSpc>
              </a:pPr>
              <a:endParaRPr/>
            </a:p>
          </p:txBody>
        </p:sp>
      </p:grpSp>
      <p:sp>
        <p:nvSpPr>
          <p:cNvPr id="11" name="Freeform 11"/>
          <p:cNvSpPr/>
          <p:nvPr/>
        </p:nvSpPr>
        <p:spPr>
          <a:xfrm rot="1412503" flipH="1">
            <a:off x="12908651" y="367783"/>
            <a:ext cx="2020995" cy="2273102"/>
          </a:xfrm>
          <a:custGeom>
            <a:avLst/>
            <a:gdLst/>
            <a:ahLst/>
            <a:cxnLst/>
            <a:rect l="l" t="t" r="r" b="b"/>
            <a:pathLst>
              <a:path w="2020995" h="2273102">
                <a:moveTo>
                  <a:pt x="2020995" y="0"/>
                </a:moveTo>
                <a:lnTo>
                  <a:pt x="0" y="0"/>
                </a:lnTo>
                <a:lnTo>
                  <a:pt x="0" y="2273102"/>
                </a:lnTo>
                <a:lnTo>
                  <a:pt x="2020995" y="2273102"/>
                </a:lnTo>
                <a:lnTo>
                  <a:pt x="2020995"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12" name="Group 12"/>
          <p:cNvGrpSpPr/>
          <p:nvPr/>
        </p:nvGrpSpPr>
        <p:grpSpPr>
          <a:xfrm>
            <a:off x="0" y="903897"/>
            <a:ext cx="6337299" cy="1637077"/>
            <a:chOff x="0" y="0"/>
            <a:chExt cx="1796653" cy="650132"/>
          </a:xfrm>
        </p:grpSpPr>
        <p:sp>
          <p:nvSpPr>
            <p:cNvPr id="13" name="Freeform 13"/>
            <p:cNvSpPr/>
            <p:nvPr/>
          </p:nvSpPr>
          <p:spPr>
            <a:xfrm>
              <a:off x="0" y="0"/>
              <a:ext cx="1796653" cy="650132"/>
            </a:xfrm>
            <a:custGeom>
              <a:avLst/>
              <a:gdLst/>
              <a:ahLst/>
              <a:cxnLst/>
              <a:rect l="l" t="t" r="r" b="b"/>
              <a:pathLst>
                <a:path w="1796653" h="650132">
                  <a:moveTo>
                    <a:pt x="0" y="0"/>
                  </a:moveTo>
                  <a:lnTo>
                    <a:pt x="1796653" y="0"/>
                  </a:lnTo>
                  <a:lnTo>
                    <a:pt x="1796653" y="650132"/>
                  </a:lnTo>
                  <a:lnTo>
                    <a:pt x="0" y="650132"/>
                  </a:lnTo>
                  <a:close/>
                </a:path>
              </a:pathLst>
            </a:custGeom>
            <a:solidFill>
              <a:srgbClr val="5A65A8"/>
            </a:solidFill>
          </p:spPr>
        </p:sp>
        <p:sp>
          <p:nvSpPr>
            <p:cNvPr id="14" name="TextBox 14"/>
            <p:cNvSpPr txBox="1"/>
            <p:nvPr/>
          </p:nvSpPr>
          <p:spPr>
            <a:xfrm>
              <a:off x="0" y="-28575"/>
              <a:ext cx="1796653" cy="678707"/>
            </a:xfrm>
            <a:prstGeom prst="rect">
              <a:avLst/>
            </a:prstGeom>
          </p:spPr>
          <p:txBody>
            <a:bodyPr lIns="21056" tIns="21056" rIns="21056" bIns="21056" rtlCol="0" anchor="ctr"/>
            <a:lstStyle/>
            <a:p>
              <a:pPr algn="ctr">
                <a:lnSpc>
                  <a:spcPts val="1450"/>
                </a:lnSpc>
              </a:pPr>
              <a:endParaRPr/>
            </a:p>
          </p:txBody>
        </p:sp>
      </p:grpSp>
      <p:grpSp>
        <p:nvGrpSpPr>
          <p:cNvPr id="15" name="Group 15"/>
          <p:cNvGrpSpPr/>
          <p:nvPr/>
        </p:nvGrpSpPr>
        <p:grpSpPr>
          <a:xfrm>
            <a:off x="7470709" y="4769785"/>
            <a:ext cx="9525" cy="3046681"/>
            <a:chOff x="0" y="0"/>
            <a:chExt cx="7840" cy="2507557"/>
          </a:xfrm>
        </p:grpSpPr>
        <p:sp>
          <p:nvSpPr>
            <p:cNvPr id="16" name="Freeform 16"/>
            <p:cNvSpPr/>
            <p:nvPr/>
          </p:nvSpPr>
          <p:spPr>
            <a:xfrm>
              <a:off x="0" y="0"/>
              <a:ext cx="7840" cy="2507557"/>
            </a:xfrm>
            <a:custGeom>
              <a:avLst/>
              <a:gdLst/>
              <a:ahLst/>
              <a:cxnLst/>
              <a:rect l="l" t="t" r="r" b="b"/>
              <a:pathLst>
                <a:path w="7840" h="2507557">
                  <a:moveTo>
                    <a:pt x="0" y="0"/>
                  </a:moveTo>
                  <a:lnTo>
                    <a:pt x="7840" y="0"/>
                  </a:lnTo>
                  <a:lnTo>
                    <a:pt x="7840" y="2507557"/>
                  </a:lnTo>
                  <a:lnTo>
                    <a:pt x="0" y="2507557"/>
                  </a:lnTo>
                  <a:close/>
                </a:path>
              </a:pathLst>
            </a:custGeom>
            <a:solidFill>
              <a:srgbClr val="F36950"/>
            </a:solidFill>
          </p:spPr>
        </p:sp>
        <p:sp>
          <p:nvSpPr>
            <p:cNvPr id="17" name="TextBox 17"/>
            <p:cNvSpPr txBox="1"/>
            <p:nvPr/>
          </p:nvSpPr>
          <p:spPr>
            <a:xfrm>
              <a:off x="0" y="-9525"/>
              <a:ext cx="7840" cy="2517082"/>
            </a:xfrm>
            <a:prstGeom prst="rect">
              <a:avLst/>
            </a:prstGeom>
          </p:spPr>
          <p:txBody>
            <a:bodyPr lIns="10160" tIns="10160" rIns="10160" bIns="10160" rtlCol="0" anchor="ctr"/>
            <a:lstStyle/>
            <a:p>
              <a:pPr algn="ctr">
                <a:lnSpc>
                  <a:spcPts val="699"/>
                </a:lnSpc>
              </a:pPr>
              <a:endParaRPr/>
            </a:p>
          </p:txBody>
        </p:sp>
      </p:grpSp>
      <p:grpSp>
        <p:nvGrpSpPr>
          <p:cNvPr id="18" name="Group 18"/>
          <p:cNvGrpSpPr/>
          <p:nvPr/>
        </p:nvGrpSpPr>
        <p:grpSpPr>
          <a:xfrm rot="-5400000">
            <a:off x="6043586" y="7424915"/>
            <a:ext cx="2863770" cy="9525"/>
            <a:chOff x="0" y="0"/>
            <a:chExt cx="7840" cy="2357013"/>
          </a:xfrm>
        </p:grpSpPr>
        <p:sp>
          <p:nvSpPr>
            <p:cNvPr id="19" name="Freeform 19"/>
            <p:cNvSpPr/>
            <p:nvPr/>
          </p:nvSpPr>
          <p:spPr>
            <a:xfrm>
              <a:off x="0" y="0"/>
              <a:ext cx="7840" cy="2357013"/>
            </a:xfrm>
            <a:custGeom>
              <a:avLst/>
              <a:gdLst/>
              <a:ahLst/>
              <a:cxnLst/>
              <a:rect l="l" t="t" r="r" b="b"/>
              <a:pathLst>
                <a:path w="7840" h="2357013">
                  <a:moveTo>
                    <a:pt x="0" y="0"/>
                  </a:moveTo>
                  <a:lnTo>
                    <a:pt x="7840" y="0"/>
                  </a:lnTo>
                  <a:lnTo>
                    <a:pt x="7840" y="2357013"/>
                  </a:lnTo>
                  <a:lnTo>
                    <a:pt x="0" y="2357013"/>
                  </a:lnTo>
                  <a:close/>
                </a:path>
              </a:pathLst>
            </a:custGeom>
            <a:solidFill>
              <a:srgbClr val="F36950"/>
            </a:solidFill>
          </p:spPr>
        </p:sp>
        <p:sp>
          <p:nvSpPr>
            <p:cNvPr id="20" name="TextBox 20"/>
            <p:cNvSpPr txBox="1"/>
            <p:nvPr/>
          </p:nvSpPr>
          <p:spPr>
            <a:xfrm>
              <a:off x="0" y="-9525"/>
              <a:ext cx="7840" cy="2366538"/>
            </a:xfrm>
            <a:prstGeom prst="rect">
              <a:avLst/>
            </a:prstGeom>
          </p:spPr>
          <p:txBody>
            <a:bodyPr lIns="10160" tIns="10160" rIns="10160" bIns="10160" rtlCol="0" anchor="ctr"/>
            <a:lstStyle/>
            <a:p>
              <a:pPr algn="ctr">
                <a:lnSpc>
                  <a:spcPts val="699"/>
                </a:lnSpc>
              </a:pPr>
              <a:endParaRPr/>
            </a:p>
          </p:txBody>
        </p:sp>
      </p:grpSp>
      <p:sp>
        <p:nvSpPr>
          <p:cNvPr id="27" name="TextBox 27"/>
          <p:cNvSpPr txBox="1"/>
          <p:nvPr/>
        </p:nvSpPr>
        <p:spPr>
          <a:xfrm>
            <a:off x="4765818" y="9525"/>
            <a:ext cx="7293874" cy="135871"/>
          </a:xfrm>
          <a:prstGeom prst="rect">
            <a:avLst/>
          </a:prstGeom>
        </p:spPr>
        <p:txBody>
          <a:bodyPr lIns="0" tIns="0" rIns="0" bIns="0" rtlCol="0" anchor="t">
            <a:spAutoFit/>
          </a:bodyPr>
          <a:lstStyle/>
          <a:p>
            <a:pPr algn="l">
              <a:lnSpc>
                <a:spcPts val="624"/>
              </a:lnSpc>
            </a:pPr>
            <a:endParaRPr lang="en-US" sz="2600" b="1" dirty="0">
              <a:solidFill>
                <a:srgbClr val="000000"/>
              </a:solidFill>
              <a:latin typeface="Times New Roman Bold"/>
              <a:ea typeface="Times New Roman Bold"/>
              <a:cs typeface="Times New Roman Bold"/>
              <a:sym typeface="Times New Roman Bold"/>
            </a:endParaRPr>
          </a:p>
        </p:txBody>
      </p:sp>
      <p:sp>
        <p:nvSpPr>
          <p:cNvPr id="29" name="TextBox 29"/>
          <p:cNvSpPr txBox="1"/>
          <p:nvPr/>
        </p:nvSpPr>
        <p:spPr>
          <a:xfrm>
            <a:off x="135714" y="5786991"/>
            <a:ext cx="4336740" cy="3424014"/>
          </a:xfrm>
          <a:prstGeom prst="rect">
            <a:avLst/>
          </a:prstGeom>
        </p:spPr>
        <p:txBody>
          <a:bodyPr lIns="0" tIns="0" rIns="0" bIns="0" rtlCol="0" anchor="t">
            <a:spAutoFit/>
          </a:bodyPr>
          <a:lstStyle/>
          <a:p>
            <a:pPr algn="just">
              <a:lnSpc>
                <a:spcPts val="1187"/>
              </a:lnSpc>
              <a:spcBef>
                <a:spcPts val="115"/>
              </a:spcBef>
            </a:pPr>
            <a:r>
              <a:rPr lang="en-US" sz="1099" dirty="0">
                <a:solidFill>
                  <a:srgbClr val="000000"/>
                </a:solidFill>
                <a:latin typeface="Times New Roman"/>
                <a:ea typeface="Times New Roman"/>
                <a:cs typeface="Times New Roman"/>
                <a:sym typeface="Times New Roman"/>
              </a:rPr>
              <a:t>Coronary heart disease (CHD) is one of the most common and serious health problems in the United Kingdom. It remains a major public health concern because it affects a large number of people. According to the British Heart Foundation, cardiovascular diseases cause around 170,000 deaths annually in the UK. This means about one in four deaths is related to heart and circulatory diseases (National Heart Forum, 2024)</a:t>
            </a:r>
          </a:p>
          <a:p>
            <a:pPr algn="just">
              <a:lnSpc>
                <a:spcPts val="1187"/>
              </a:lnSpc>
              <a:spcBef>
                <a:spcPts val="115"/>
              </a:spcBef>
            </a:pPr>
            <a:endParaRPr lang="en-US" sz="1099" dirty="0">
              <a:solidFill>
                <a:srgbClr val="000000"/>
              </a:solidFill>
              <a:latin typeface="Times New Roman"/>
              <a:ea typeface="Times New Roman"/>
              <a:cs typeface="Times New Roman"/>
              <a:sym typeface="Times New Roman"/>
            </a:endParaRPr>
          </a:p>
          <a:p>
            <a:pPr algn="just">
              <a:lnSpc>
                <a:spcPts val="1187"/>
              </a:lnSpc>
              <a:spcBef>
                <a:spcPts val="115"/>
              </a:spcBef>
            </a:pPr>
            <a:r>
              <a:rPr lang="en-US" sz="1099" dirty="0">
                <a:solidFill>
                  <a:srgbClr val="000000"/>
                </a:solidFill>
                <a:latin typeface="Times New Roman"/>
                <a:ea typeface="Times New Roman"/>
                <a:cs typeface="Times New Roman"/>
                <a:sym typeface="Times New Roman"/>
              </a:rPr>
              <a:t>CHD is the most common type of heart disease. In the UK, CHD is one of the leading causes of premature death in the country. Approximately 2.3 million people in the UK are currently living with coronary heart disease (Department of Health and Social Care2025). This includes about 1.5 million men and over 800,000 women. Around 66,000 people die from CHD every year, which is roughly 180 deaths every day (Townsend, Wilson, Bhatnagar, Wickramasinghe, Rayner, and Nichols, 2015)</a:t>
            </a:r>
          </a:p>
          <a:p>
            <a:pPr algn="just">
              <a:lnSpc>
                <a:spcPts val="1187"/>
              </a:lnSpc>
              <a:spcBef>
                <a:spcPts val="115"/>
              </a:spcBef>
            </a:pPr>
            <a:r>
              <a:rPr lang="en-US" sz="1099" dirty="0">
                <a:solidFill>
                  <a:srgbClr val="000000"/>
                </a:solidFill>
                <a:latin typeface="Times New Roman"/>
                <a:ea typeface="Times New Roman"/>
                <a:cs typeface="Times New Roman"/>
                <a:sym typeface="Times New Roman"/>
              </a:rPr>
              <a:t>Data from the UK government also shows that around 1.9 million people in England have a recorded diagnosis of CHD in general practice, indicating that the disease continues to affect a significant part of the population (British Heart Foundation (BHF), 2025). Furthermore, heart attacks lead to about 100,000 hospital admissions every year in the UK, which shows the high burden of the disease on healthcare services such as the National Health Service (National Heart Forum, 2024)</a:t>
            </a:r>
          </a:p>
          <a:p>
            <a:pPr algn="just">
              <a:lnSpc>
                <a:spcPts val="1113"/>
              </a:lnSpc>
              <a:spcBef>
                <a:spcPts val="115"/>
              </a:spcBef>
            </a:pPr>
            <a:endParaRPr lang="en-US" sz="1099" dirty="0">
              <a:solidFill>
                <a:srgbClr val="000000"/>
              </a:solidFill>
              <a:latin typeface="Times New Roman"/>
              <a:ea typeface="Times New Roman"/>
              <a:cs typeface="Times New Roman"/>
              <a:sym typeface="Times New Roman"/>
            </a:endParaRPr>
          </a:p>
        </p:txBody>
      </p:sp>
      <p:sp>
        <p:nvSpPr>
          <p:cNvPr id="31" name="TextBox 31"/>
          <p:cNvSpPr txBox="1"/>
          <p:nvPr/>
        </p:nvSpPr>
        <p:spPr>
          <a:xfrm>
            <a:off x="8661333" y="3418807"/>
            <a:ext cx="5280411" cy="1356205"/>
          </a:xfrm>
          <a:prstGeom prst="rect">
            <a:avLst/>
          </a:prstGeom>
        </p:spPr>
        <p:txBody>
          <a:bodyPr wrap="square" lIns="0" tIns="0" rIns="0" bIns="0" rtlCol="0" anchor="t">
            <a:spAutoFit/>
          </a:bodyPr>
          <a:lstStyle/>
          <a:p>
            <a:pPr algn="just">
              <a:lnSpc>
                <a:spcPct val="150000"/>
              </a:lnSpc>
            </a:pPr>
            <a:r>
              <a:rPr lang="en-US" sz="999" dirty="0">
                <a:solidFill>
                  <a:srgbClr val="000000"/>
                </a:solidFill>
                <a:latin typeface="Times New Roman"/>
                <a:ea typeface="Times New Roman"/>
                <a:cs typeface="Times New Roman"/>
                <a:sym typeface="Times New Roman"/>
              </a:rPr>
              <a:t>This research will enhance public knowledge regarding coronary heart disease (CHD) and the significance of early screening in the United Kingdom. The findings will assist public health </a:t>
            </a:r>
            <a:r>
              <a:rPr lang="en-US" sz="999" dirty="0" err="1">
                <a:solidFill>
                  <a:srgbClr val="000000"/>
                </a:solidFill>
                <a:latin typeface="Times New Roman"/>
                <a:ea typeface="Times New Roman"/>
                <a:cs typeface="Times New Roman"/>
                <a:sym typeface="Times New Roman"/>
              </a:rPr>
              <a:t>organisations</a:t>
            </a:r>
            <a:r>
              <a:rPr lang="en-US" sz="999" dirty="0">
                <a:solidFill>
                  <a:srgbClr val="000000"/>
                </a:solidFill>
                <a:latin typeface="Times New Roman"/>
                <a:ea typeface="Times New Roman"/>
                <a:cs typeface="Times New Roman"/>
                <a:sym typeface="Times New Roman"/>
              </a:rPr>
              <a:t> like the NHS and community health programs. This research may ultimately underpin policies and programs designed to mitigate CHD-related mortality cases in the UK.</a:t>
            </a:r>
          </a:p>
          <a:p>
            <a:pPr algn="just">
              <a:lnSpc>
                <a:spcPct val="150000"/>
              </a:lnSpc>
            </a:pPr>
            <a:endParaRPr lang="en-US" sz="999" dirty="0">
              <a:solidFill>
                <a:srgbClr val="000000"/>
              </a:solidFill>
              <a:latin typeface="Times New Roman"/>
              <a:ea typeface="Times New Roman"/>
              <a:cs typeface="Times New Roman"/>
              <a:sym typeface="Times New Roman"/>
            </a:endParaRPr>
          </a:p>
          <a:p>
            <a:pPr algn="just">
              <a:lnSpc>
                <a:spcPct val="150000"/>
              </a:lnSpc>
            </a:pPr>
            <a:endParaRPr lang="en-US" sz="999" dirty="0">
              <a:solidFill>
                <a:srgbClr val="000000"/>
              </a:solidFill>
              <a:latin typeface="Times New Roman"/>
              <a:ea typeface="Times New Roman"/>
              <a:cs typeface="Times New Roman"/>
              <a:sym typeface="Times New Roman"/>
            </a:endParaRPr>
          </a:p>
        </p:txBody>
      </p:sp>
      <p:sp>
        <p:nvSpPr>
          <p:cNvPr id="32" name="TextBox 32"/>
          <p:cNvSpPr txBox="1"/>
          <p:nvPr/>
        </p:nvSpPr>
        <p:spPr>
          <a:xfrm>
            <a:off x="4765818" y="9370081"/>
            <a:ext cx="9200734" cy="1166986"/>
          </a:xfrm>
          <a:prstGeom prst="rect">
            <a:avLst/>
          </a:prstGeom>
        </p:spPr>
        <p:txBody>
          <a:bodyPr wrap="square" lIns="0" tIns="0" rIns="0" bIns="0" rtlCol="0" anchor="t">
            <a:spAutoFit/>
          </a:bodyPr>
          <a:lstStyle/>
          <a:p>
            <a:pPr algn="l">
              <a:lnSpc>
                <a:spcPts val="1258"/>
              </a:lnSpc>
            </a:pPr>
            <a:r>
              <a:rPr lang="en-US" sz="1165" dirty="0">
                <a:solidFill>
                  <a:srgbClr val="000000"/>
                </a:solidFill>
                <a:latin typeface="Times New Roman"/>
                <a:ea typeface="Times New Roman"/>
                <a:cs typeface="Times New Roman"/>
                <a:sym typeface="Times New Roman"/>
              </a:rPr>
              <a:t>British Heart Foundation (BHF)(2025) Heart and circulatory disease statistics 2025. London: British Heart Foundation.</a:t>
            </a:r>
          </a:p>
          <a:p>
            <a:pPr algn="l">
              <a:lnSpc>
                <a:spcPts val="1258"/>
              </a:lnSpc>
            </a:pPr>
            <a:r>
              <a:rPr lang="en-US" sz="1165" dirty="0">
                <a:solidFill>
                  <a:srgbClr val="000000"/>
                </a:solidFill>
                <a:latin typeface="Times New Roman"/>
                <a:ea typeface="Times New Roman"/>
                <a:cs typeface="Times New Roman"/>
                <a:sym typeface="Times New Roman"/>
              </a:rPr>
              <a:t>Department of Health and Social Care (2025) Cardiovascular disease profiles: Short statistical commentary. London: UK Government.</a:t>
            </a:r>
          </a:p>
          <a:p>
            <a:pPr algn="l">
              <a:lnSpc>
                <a:spcPts val="1258"/>
              </a:lnSpc>
            </a:pPr>
            <a:r>
              <a:rPr lang="en-US" sz="1165" dirty="0">
                <a:solidFill>
                  <a:srgbClr val="000000"/>
                </a:solidFill>
                <a:latin typeface="Times New Roman"/>
                <a:ea typeface="Times New Roman"/>
                <a:cs typeface="Times New Roman"/>
                <a:sym typeface="Times New Roman"/>
              </a:rPr>
              <a:t>National Heart Forum (2024) About coronary heart disease (CHD). London: National Heart Forum.</a:t>
            </a:r>
          </a:p>
          <a:p>
            <a:pPr algn="l">
              <a:lnSpc>
                <a:spcPts val="1258"/>
              </a:lnSpc>
            </a:pPr>
            <a:r>
              <a:rPr lang="en-US" sz="1165" dirty="0">
                <a:solidFill>
                  <a:srgbClr val="000000"/>
                </a:solidFill>
                <a:latin typeface="Times New Roman"/>
                <a:ea typeface="Times New Roman"/>
                <a:cs typeface="Times New Roman"/>
                <a:sym typeface="Times New Roman"/>
              </a:rPr>
              <a:t>Townsend, N., Wilson, L., Bhatnagar, P., Wickramasinghe, K., Rayner, M. and Nichols, M. (2015) Epidemiology of cardiovascular disease in the UK. Heart, 101(15), pp.1182–1189.</a:t>
            </a:r>
          </a:p>
          <a:p>
            <a:pPr algn="l">
              <a:lnSpc>
                <a:spcPts val="1258"/>
              </a:lnSpc>
            </a:pPr>
            <a:r>
              <a:rPr lang="en-US" sz="1165" dirty="0">
                <a:solidFill>
                  <a:srgbClr val="000000"/>
                </a:solidFill>
                <a:latin typeface="Times New Roman"/>
                <a:ea typeface="Times New Roman"/>
                <a:cs typeface="Times New Roman"/>
                <a:sym typeface="Times New Roman"/>
              </a:rPr>
              <a:t>British Society of Echocardiography (BSE) (2025) Tackling the UK’s biggest killers: A consensus for cardiovascular disease. London: BSE.</a:t>
            </a:r>
          </a:p>
          <a:p>
            <a:pPr algn="l">
              <a:lnSpc>
                <a:spcPts val="1258"/>
              </a:lnSpc>
            </a:pPr>
            <a:endParaRPr lang="en-US" sz="1165" dirty="0">
              <a:solidFill>
                <a:srgbClr val="000000"/>
              </a:solidFill>
              <a:latin typeface="Times New Roman"/>
              <a:ea typeface="Times New Roman"/>
              <a:cs typeface="Times New Roman"/>
              <a:sym typeface="Times New Roman"/>
            </a:endParaRPr>
          </a:p>
        </p:txBody>
      </p:sp>
      <p:sp>
        <p:nvSpPr>
          <p:cNvPr id="34" name="TextBox 34"/>
          <p:cNvSpPr txBox="1"/>
          <p:nvPr/>
        </p:nvSpPr>
        <p:spPr>
          <a:xfrm>
            <a:off x="93677" y="9592608"/>
            <a:ext cx="4672141" cy="1170940"/>
          </a:xfrm>
          <a:prstGeom prst="rect">
            <a:avLst/>
          </a:prstGeom>
        </p:spPr>
        <p:txBody>
          <a:bodyPr lIns="0" tIns="0" rIns="0" bIns="0" rtlCol="0" anchor="t">
            <a:spAutoFit/>
          </a:bodyPr>
          <a:lstStyle/>
          <a:p>
            <a:pPr algn="l">
              <a:lnSpc>
                <a:spcPts val="1539"/>
              </a:lnSpc>
            </a:pPr>
            <a:r>
              <a:rPr lang="en-US" sz="1099" dirty="0">
                <a:solidFill>
                  <a:srgbClr val="000000"/>
                </a:solidFill>
                <a:latin typeface="Times New Roman"/>
                <a:ea typeface="Times New Roman"/>
                <a:cs typeface="Times New Roman"/>
                <a:sym typeface="Times New Roman"/>
              </a:rPr>
              <a:t>Coronary heart disease (CHD) is a primary cause of death in the UK. Early health screening and risk factor awareness can avoid many CHD cases. Many people do not know the signs or hazards of the disease. This study will use the public health strategies to raise awareness. This will also enhance screening among the patients, and I will figure out the path that will protect people from CHD.</a:t>
            </a:r>
          </a:p>
          <a:p>
            <a:pPr algn="l">
              <a:lnSpc>
                <a:spcPts val="1679"/>
              </a:lnSpc>
            </a:pPr>
            <a:endParaRPr lang="en-US" sz="1099" dirty="0">
              <a:solidFill>
                <a:srgbClr val="000000"/>
              </a:solidFill>
              <a:latin typeface="Times New Roman"/>
              <a:ea typeface="Times New Roman"/>
              <a:cs typeface="Times New Roman"/>
              <a:sym typeface="Times New Roman"/>
            </a:endParaRPr>
          </a:p>
        </p:txBody>
      </p:sp>
      <p:sp>
        <p:nvSpPr>
          <p:cNvPr id="35" name="TextBox 35"/>
          <p:cNvSpPr txBox="1"/>
          <p:nvPr/>
        </p:nvSpPr>
        <p:spPr>
          <a:xfrm>
            <a:off x="4608009" y="3540649"/>
            <a:ext cx="3868655" cy="2782813"/>
          </a:xfrm>
          <a:prstGeom prst="rect">
            <a:avLst/>
          </a:prstGeom>
        </p:spPr>
        <p:txBody>
          <a:bodyPr wrap="square" lIns="0" tIns="0" rIns="0" bIns="0" rtlCol="0" anchor="t">
            <a:spAutoFit/>
          </a:bodyPr>
          <a:lstStyle/>
          <a:p>
            <a:pPr algn="ctr">
              <a:lnSpc>
                <a:spcPts val="1079"/>
              </a:lnSpc>
              <a:spcBef>
                <a:spcPts val="115"/>
              </a:spcBef>
            </a:pPr>
            <a:r>
              <a:rPr lang="en-US" sz="1050" dirty="0">
                <a:solidFill>
                  <a:srgbClr val="000000"/>
                </a:solidFill>
                <a:latin typeface="Times New Roman"/>
                <a:ea typeface="Times New Roman"/>
                <a:cs typeface="Times New Roman"/>
                <a:sym typeface="Times New Roman"/>
              </a:rPr>
              <a:t>The </a:t>
            </a:r>
            <a:r>
              <a:rPr lang="en-US" sz="1050" b="1" dirty="0">
                <a:solidFill>
                  <a:srgbClr val="000000"/>
                </a:solidFill>
                <a:latin typeface="Times New Roman"/>
                <a:ea typeface="Times New Roman"/>
                <a:cs typeface="Times New Roman"/>
                <a:sym typeface="Times New Roman"/>
              </a:rPr>
              <a:t>research question </a:t>
            </a:r>
            <a:r>
              <a:rPr lang="en-US" sz="1050" dirty="0">
                <a:solidFill>
                  <a:srgbClr val="000000"/>
                </a:solidFill>
                <a:latin typeface="Times New Roman"/>
                <a:ea typeface="Times New Roman"/>
                <a:cs typeface="Times New Roman"/>
                <a:sym typeface="Times New Roman"/>
              </a:rPr>
              <a:t>is “How can public health strategies in the United Kingdom effectively increase awareness, encourage early screening and reduce preventable deaths from coronary heart disease?”</a:t>
            </a:r>
          </a:p>
          <a:p>
            <a:pPr algn="ctr">
              <a:lnSpc>
                <a:spcPts val="1079"/>
              </a:lnSpc>
              <a:spcBef>
                <a:spcPts val="115"/>
              </a:spcBef>
            </a:pPr>
            <a:endParaRPr lang="en-US" sz="1050" dirty="0">
              <a:solidFill>
                <a:srgbClr val="000000"/>
              </a:solidFill>
              <a:latin typeface="Times New Roman"/>
              <a:ea typeface="Times New Roman"/>
              <a:cs typeface="Times New Roman"/>
              <a:sym typeface="Times New Roman"/>
            </a:endParaRPr>
          </a:p>
          <a:p>
            <a:pPr algn="ctr">
              <a:lnSpc>
                <a:spcPts val="1079"/>
              </a:lnSpc>
              <a:spcBef>
                <a:spcPts val="115"/>
              </a:spcBef>
            </a:pPr>
            <a:r>
              <a:rPr lang="en-US" sz="1050" dirty="0">
                <a:solidFill>
                  <a:srgbClr val="000000"/>
                </a:solidFill>
                <a:latin typeface="Times New Roman"/>
                <a:ea typeface="Times New Roman"/>
                <a:cs typeface="Times New Roman"/>
                <a:sym typeface="Times New Roman"/>
              </a:rPr>
              <a:t>The </a:t>
            </a:r>
            <a:r>
              <a:rPr lang="en-US" sz="1050" b="1" dirty="0">
                <a:solidFill>
                  <a:srgbClr val="000000"/>
                </a:solidFill>
                <a:latin typeface="Times New Roman"/>
                <a:ea typeface="Times New Roman"/>
                <a:cs typeface="Times New Roman"/>
                <a:sym typeface="Times New Roman"/>
              </a:rPr>
              <a:t>research aim </a:t>
            </a:r>
            <a:r>
              <a:rPr lang="en-US" sz="1050" dirty="0">
                <a:solidFill>
                  <a:srgbClr val="000000"/>
                </a:solidFill>
                <a:latin typeface="Times New Roman"/>
                <a:ea typeface="Times New Roman"/>
                <a:cs typeface="Times New Roman"/>
                <a:sym typeface="Times New Roman"/>
              </a:rPr>
              <a:t>is “To explore and evaluate public health strategies that can enhance awareness, promote early detection and prevent coronary heart disease among adults in the United Kingdom”</a:t>
            </a:r>
          </a:p>
          <a:p>
            <a:pPr algn="ctr">
              <a:lnSpc>
                <a:spcPts val="1079"/>
              </a:lnSpc>
              <a:spcBef>
                <a:spcPts val="115"/>
              </a:spcBef>
            </a:pPr>
            <a:r>
              <a:rPr lang="en-US" sz="1050" b="1" dirty="0">
                <a:solidFill>
                  <a:srgbClr val="000000"/>
                </a:solidFill>
                <a:latin typeface="Times New Roman"/>
                <a:ea typeface="Times New Roman"/>
                <a:cs typeface="Times New Roman"/>
                <a:sym typeface="Times New Roman"/>
              </a:rPr>
              <a:t>Research Objective</a:t>
            </a:r>
          </a:p>
          <a:p>
            <a:pPr algn="ctr">
              <a:lnSpc>
                <a:spcPts val="1079"/>
              </a:lnSpc>
              <a:spcBef>
                <a:spcPts val="115"/>
              </a:spcBef>
            </a:pPr>
            <a:r>
              <a:rPr lang="en-US" sz="1050" dirty="0">
                <a:solidFill>
                  <a:srgbClr val="000000"/>
                </a:solidFill>
                <a:latin typeface="Times New Roman"/>
                <a:ea typeface="Times New Roman"/>
                <a:cs typeface="Times New Roman"/>
                <a:sym typeface="Times New Roman"/>
              </a:rPr>
              <a:t>·To assess current levels of awareness and understanding of coronary heart disease risk factors and symptoms among adults in the UK through a systematic review approach.</a:t>
            </a:r>
          </a:p>
          <a:p>
            <a:pPr algn="ctr">
              <a:lnSpc>
                <a:spcPts val="1079"/>
              </a:lnSpc>
              <a:spcBef>
                <a:spcPts val="115"/>
              </a:spcBef>
            </a:pPr>
            <a:r>
              <a:rPr lang="en-US" sz="1050" dirty="0">
                <a:solidFill>
                  <a:srgbClr val="000000"/>
                </a:solidFill>
                <a:latin typeface="Times New Roman"/>
                <a:ea typeface="Times New Roman"/>
                <a:cs typeface="Times New Roman"/>
                <a:sym typeface="Times New Roman"/>
              </a:rPr>
              <a:t>·To identify barriers that prevent individuals from participating in early screening and preventive health checks for CHD.</a:t>
            </a:r>
          </a:p>
          <a:p>
            <a:pPr algn="ctr">
              <a:lnSpc>
                <a:spcPts val="1079"/>
              </a:lnSpc>
              <a:spcBef>
                <a:spcPts val="115"/>
              </a:spcBef>
            </a:pPr>
            <a:r>
              <a:rPr lang="en-US" sz="1050" dirty="0">
                <a:solidFill>
                  <a:srgbClr val="000000"/>
                </a:solidFill>
                <a:latin typeface="Times New Roman"/>
                <a:ea typeface="Times New Roman"/>
                <a:cs typeface="Times New Roman"/>
                <a:sym typeface="Times New Roman"/>
              </a:rPr>
              <a:t>·To evaluate the effectiveness of existing NHS and community-based public health campaigns aimed at CHD prevention and early detection.</a:t>
            </a:r>
          </a:p>
          <a:p>
            <a:pPr algn="ctr">
              <a:lnSpc>
                <a:spcPts val="1079"/>
              </a:lnSpc>
              <a:spcBef>
                <a:spcPts val="115"/>
              </a:spcBef>
            </a:pPr>
            <a:r>
              <a:rPr lang="en-US" sz="1050" dirty="0">
                <a:solidFill>
                  <a:srgbClr val="000000"/>
                </a:solidFill>
                <a:latin typeface="Times New Roman"/>
                <a:ea typeface="Times New Roman"/>
                <a:cs typeface="Times New Roman"/>
                <a:sym typeface="Times New Roman"/>
              </a:rPr>
              <a:t>·To recommend evidence-based strategies to improve awareness, screening uptake and early intervention to reduce CHD-related mortality in the UK.</a:t>
            </a:r>
          </a:p>
          <a:p>
            <a:pPr algn="ctr">
              <a:lnSpc>
                <a:spcPts val="1118"/>
              </a:lnSpc>
              <a:spcBef>
                <a:spcPts val="115"/>
              </a:spcBef>
            </a:pPr>
            <a:endParaRPr lang="en-US" sz="1050" dirty="0">
              <a:solidFill>
                <a:srgbClr val="000000"/>
              </a:solidFill>
              <a:latin typeface="Times New Roman"/>
              <a:ea typeface="Times New Roman"/>
              <a:cs typeface="Times New Roman"/>
              <a:sym typeface="Times New Roman"/>
            </a:endParaRPr>
          </a:p>
        </p:txBody>
      </p:sp>
      <p:sp>
        <p:nvSpPr>
          <p:cNvPr id="36" name="TextBox 36"/>
          <p:cNvSpPr txBox="1"/>
          <p:nvPr/>
        </p:nvSpPr>
        <p:spPr>
          <a:xfrm>
            <a:off x="213775" y="1011348"/>
            <a:ext cx="3043436" cy="324231"/>
          </a:xfrm>
          <a:prstGeom prst="rect">
            <a:avLst/>
          </a:prstGeom>
        </p:spPr>
        <p:txBody>
          <a:bodyPr lIns="0" tIns="0" rIns="0" bIns="0" rtlCol="0" anchor="t">
            <a:spAutoFit/>
          </a:bodyPr>
          <a:lstStyle/>
          <a:p>
            <a:pPr algn="l">
              <a:lnSpc>
                <a:spcPts val="2352"/>
              </a:lnSpc>
            </a:pPr>
            <a:r>
              <a:rPr lang="en-US" sz="2400" b="1" dirty="0">
                <a:solidFill>
                  <a:srgbClr val="000000"/>
                </a:solidFill>
                <a:latin typeface="Times New Roman Bold"/>
                <a:ea typeface="Times New Roman Bold"/>
                <a:cs typeface="Times New Roman Bold"/>
                <a:sym typeface="Times New Roman Bold"/>
              </a:rPr>
              <a:t>Student details</a:t>
            </a:r>
          </a:p>
        </p:txBody>
      </p:sp>
      <p:sp>
        <p:nvSpPr>
          <p:cNvPr id="40" name="TextBox 37">
            <a:extLst>
              <a:ext uri="{FF2B5EF4-FFF2-40B4-BE49-F238E27FC236}">
                <a16:creationId xmlns:a16="http://schemas.microsoft.com/office/drawing/2014/main" id="{A4CB9A6F-7C50-881D-2F02-C9622F6E658C}"/>
              </a:ext>
            </a:extLst>
          </p:cNvPr>
          <p:cNvSpPr txBox="1"/>
          <p:nvPr/>
        </p:nvSpPr>
        <p:spPr>
          <a:xfrm>
            <a:off x="267215" y="9214130"/>
            <a:ext cx="3743375" cy="342017"/>
          </a:xfrm>
          <a:prstGeom prst="rect">
            <a:avLst/>
          </a:prstGeom>
        </p:spPr>
        <p:txBody>
          <a:bodyPr wrap="square" lIns="0" tIns="0" rIns="0" bIns="0" rtlCol="0" anchor="t">
            <a:spAutoFit/>
          </a:bodyPr>
          <a:lstStyle/>
          <a:p>
            <a:pPr algn="ctr">
              <a:lnSpc>
                <a:spcPts val="2940"/>
              </a:lnSpc>
              <a:spcBef>
                <a:spcPct val="0"/>
              </a:spcBef>
            </a:pPr>
            <a:r>
              <a:rPr lang="en-US" sz="2100" b="1" dirty="0">
                <a:solidFill>
                  <a:srgbClr val="000000"/>
                </a:solidFill>
                <a:latin typeface="Times New Roman Bold"/>
                <a:ea typeface="Times New Roman Bold"/>
                <a:cs typeface="Times New Roman Bold"/>
                <a:sym typeface="Times New Roman Bold"/>
              </a:rPr>
              <a:t>Rationale</a:t>
            </a:r>
          </a:p>
        </p:txBody>
      </p:sp>
      <p:sp>
        <p:nvSpPr>
          <p:cNvPr id="41" name="TextBox 40">
            <a:extLst>
              <a:ext uri="{FF2B5EF4-FFF2-40B4-BE49-F238E27FC236}">
                <a16:creationId xmlns:a16="http://schemas.microsoft.com/office/drawing/2014/main" id="{899299FF-3600-2D2E-7ABD-7A68DE9B3AE0}"/>
              </a:ext>
            </a:extLst>
          </p:cNvPr>
          <p:cNvSpPr txBox="1"/>
          <p:nvPr/>
        </p:nvSpPr>
        <p:spPr>
          <a:xfrm>
            <a:off x="123962" y="1294551"/>
            <a:ext cx="6143063" cy="1477328"/>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Md </a:t>
            </a:r>
            <a:r>
              <a:rPr lang="en-GB" b="1" dirty="0" err="1">
                <a:latin typeface="Times New Roman" panose="02020603050405020304" pitchFamily="18" charset="0"/>
                <a:cs typeface="Times New Roman" panose="02020603050405020304" pitchFamily="18" charset="0"/>
              </a:rPr>
              <a:t>Sizan</a:t>
            </a:r>
            <a:r>
              <a:rPr lang="en-GB" b="1" dirty="0">
                <a:latin typeface="Times New Roman" panose="02020603050405020304" pitchFamily="18" charset="0"/>
                <a:cs typeface="Times New Roman" panose="02020603050405020304" pitchFamily="18" charset="0"/>
              </a:rPr>
              <a:t>,         </a:t>
            </a:r>
          </a:p>
          <a:p>
            <a:r>
              <a:rPr lang="en-GB" b="1" dirty="0">
                <a:latin typeface="Times New Roman" panose="02020603050405020304" pitchFamily="18" charset="0"/>
                <a:cs typeface="Times New Roman" panose="02020603050405020304" pitchFamily="18" charset="0"/>
              </a:rPr>
              <a:t>ID- 2510690, </a:t>
            </a:r>
          </a:p>
          <a:p>
            <a:r>
              <a:rPr lang="en-GB" b="1" dirty="0">
                <a:latin typeface="Times New Roman" panose="02020603050405020304" pitchFamily="18" charset="0"/>
                <a:cs typeface="Times New Roman" panose="02020603050405020304" pitchFamily="18" charset="0"/>
              </a:rPr>
              <a:t>Name of supervisor: Dr. . Diola </a:t>
            </a:r>
            <a:r>
              <a:rPr lang="en-GB" b="1" dirty="0" err="1">
                <a:latin typeface="Times New Roman" panose="02020603050405020304" pitchFamily="18" charset="0"/>
                <a:cs typeface="Times New Roman" panose="02020603050405020304" pitchFamily="18" charset="0"/>
              </a:rPr>
              <a:t>Bijlhout</a:t>
            </a:r>
            <a:r>
              <a:rPr lang="en-GB" b="1" dirty="0">
                <a:latin typeface="Times New Roman" panose="02020603050405020304" pitchFamily="18" charset="0"/>
                <a:cs typeface="Times New Roman" panose="02020603050405020304" pitchFamily="18" charset="0"/>
              </a:rPr>
              <a:t> </a:t>
            </a:r>
          </a:p>
          <a:p>
            <a:r>
              <a:rPr lang="en-GB" b="1" dirty="0">
                <a:latin typeface="Times New Roman" panose="02020603050405020304" pitchFamily="18" charset="0"/>
                <a:cs typeface="Times New Roman" panose="02020603050405020304" pitchFamily="18" charset="0"/>
              </a:rPr>
              <a:t>Programme- MSc Public Health and Social Care in Practice</a:t>
            </a:r>
          </a:p>
          <a:p>
            <a:endParaRPr lang="en-GB" b="1" dirty="0">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422BD3F7-B2C5-6CB0-7777-C0D6DD137C35}"/>
              </a:ext>
            </a:extLst>
          </p:cNvPr>
          <p:cNvSpPr txBox="1"/>
          <p:nvPr/>
        </p:nvSpPr>
        <p:spPr>
          <a:xfrm>
            <a:off x="822700" y="5417659"/>
            <a:ext cx="3792146" cy="369332"/>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Prevalence for the Research</a:t>
            </a:r>
          </a:p>
        </p:txBody>
      </p:sp>
      <p:sp>
        <p:nvSpPr>
          <p:cNvPr id="43" name="TextBox 42">
            <a:extLst>
              <a:ext uri="{FF2B5EF4-FFF2-40B4-BE49-F238E27FC236}">
                <a16:creationId xmlns:a16="http://schemas.microsoft.com/office/drawing/2014/main" id="{660525BB-EA38-8B6A-C41F-FE2BF09689CD}"/>
              </a:ext>
            </a:extLst>
          </p:cNvPr>
          <p:cNvSpPr txBox="1"/>
          <p:nvPr/>
        </p:nvSpPr>
        <p:spPr>
          <a:xfrm>
            <a:off x="0" y="-80652"/>
            <a:ext cx="14842319" cy="1200329"/>
          </a:xfrm>
          <a:prstGeom prst="rect">
            <a:avLst/>
          </a:prstGeom>
          <a:noFill/>
        </p:spPr>
        <p:txBody>
          <a:bodyPr wrap="square" rtlCol="0">
            <a:spAutoFit/>
          </a:bodyPr>
          <a:lstStyle/>
          <a:p>
            <a:pPr>
              <a:lnSpc>
                <a:spcPct val="150000"/>
              </a:lnSpc>
            </a:pPr>
            <a:r>
              <a:rPr lang="en-GB" b="1" dirty="0">
                <a:latin typeface="Times New Roman" panose="02020603050405020304" pitchFamily="18" charset="0"/>
                <a:cs typeface="Times New Roman" panose="02020603050405020304" pitchFamily="18" charset="0"/>
              </a:rPr>
              <a:t>STRATEGIES TO IMPROVE PUBLIC AWARENESS AND PROMOTION OF EARLY SCREENING FOR CORONARY HEART DISEASE PREVENTION STRATEGIES IN THE UNITED KINGDOM</a:t>
            </a:r>
          </a:p>
          <a:p>
            <a:endParaRPr lang="en-GB" b="1" dirty="0">
              <a:latin typeface="Times New Roman" panose="02020603050405020304" pitchFamily="18" charset="0"/>
              <a:cs typeface="Times New Roman" panose="02020603050405020304" pitchFamily="18" charset="0"/>
            </a:endParaRPr>
          </a:p>
        </p:txBody>
      </p:sp>
      <p:sp>
        <p:nvSpPr>
          <p:cNvPr id="44" name="TextBox 43">
            <a:extLst>
              <a:ext uri="{FF2B5EF4-FFF2-40B4-BE49-F238E27FC236}">
                <a16:creationId xmlns:a16="http://schemas.microsoft.com/office/drawing/2014/main" id="{D3F9BB7B-17CC-E317-7DB6-C3B9390D658B}"/>
              </a:ext>
            </a:extLst>
          </p:cNvPr>
          <p:cNvSpPr txBox="1"/>
          <p:nvPr/>
        </p:nvSpPr>
        <p:spPr>
          <a:xfrm>
            <a:off x="4687397" y="2783716"/>
            <a:ext cx="3792146" cy="646331"/>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Research Question, Aim and Objective</a:t>
            </a:r>
          </a:p>
        </p:txBody>
      </p:sp>
      <p:pic>
        <p:nvPicPr>
          <p:cNvPr id="45" name="Picture 44" descr="Withdrawn] [Withdrawn] Using the world leading NHS Health Check programme  to prevent CVD - GOV.UK">
            <a:extLst>
              <a:ext uri="{FF2B5EF4-FFF2-40B4-BE49-F238E27FC236}">
                <a16:creationId xmlns:a16="http://schemas.microsoft.com/office/drawing/2014/main" id="{1AC2069D-39E5-1C8C-9EEE-46A2065747FF}"/>
              </a:ext>
            </a:extLst>
          </p:cNvPr>
          <p:cNvPicPr>
            <a:picLocks noChangeAspect="1"/>
          </p:cNvPicPr>
          <p:nvPr/>
        </p:nvPicPr>
        <p:blipFill>
          <a:blip r:embed="rId4"/>
          <a:stretch>
            <a:fillRect/>
          </a:stretch>
        </p:blipFill>
        <p:spPr>
          <a:xfrm>
            <a:off x="177629" y="2671317"/>
            <a:ext cx="4064821" cy="2709881"/>
          </a:xfrm>
          <a:prstGeom prst="rect">
            <a:avLst/>
          </a:prstGeom>
        </p:spPr>
      </p:pic>
      <p:pic>
        <p:nvPicPr>
          <p:cNvPr id="46" name="Picture 45" descr="Health matters: preventing cardiovascular disease - GOV.UK">
            <a:extLst>
              <a:ext uri="{FF2B5EF4-FFF2-40B4-BE49-F238E27FC236}">
                <a16:creationId xmlns:a16="http://schemas.microsoft.com/office/drawing/2014/main" id="{03AB4B3E-F461-A333-A926-358C890B37E2}"/>
              </a:ext>
            </a:extLst>
          </p:cNvPr>
          <p:cNvPicPr>
            <a:picLocks noChangeAspect="1"/>
          </p:cNvPicPr>
          <p:nvPr/>
        </p:nvPicPr>
        <p:blipFill>
          <a:blip r:embed="rId5"/>
          <a:stretch>
            <a:fillRect/>
          </a:stretch>
        </p:blipFill>
        <p:spPr>
          <a:xfrm>
            <a:off x="4687397" y="6215966"/>
            <a:ext cx="3641108" cy="2427405"/>
          </a:xfrm>
          <a:prstGeom prst="rect">
            <a:avLst/>
          </a:prstGeom>
        </p:spPr>
      </p:pic>
      <p:sp>
        <p:nvSpPr>
          <p:cNvPr id="47" name="TextBox 46">
            <a:extLst>
              <a:ext uri="{FF2B5EF4-FFF2-40B4-BE49-F238E27FC236}">
                <a16:creationId xmlns:a16="http://schemas.microsoft.com/office/drawing/2014/main" id="{9C3344EA-D958-DE0F-99E4-43AD8347C3AC}"/>
              </a:ext>
            </a:extLst>
          </p:cNvPr>
          <p:cNvSpPr txBox="1"/>
          <p:nvPr/>
        </p:nvSpPr>
        <p:spPr>
          <a:xfrm>
            <a:off x="7575062" y="2967105"/>
            <a:ext cx="3792146" cy="369332"/>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Research Impact</a:t>
            </a:r>
          </a:p>
        </p:txBody>
      </p:sp>
      <p:sp>
        <p:nvSpPr>
          <p:cNvPr id="48" name="TextBox 47">
            <a:extLst>
              <a:ext uri="{FF2B5EF4-FFF2-40B4-BE49-F238E27FC236}">
                <a16:creationId xmlns:a16="http://schemas.microsoft.com/office/drawing/2014/main" id="{159CA8C8-E28B-CBE3-53FD-5AD5A2A7C39A}"/>
              </a:ext>
            </a:extLst>
          </p:cNvPr>
          <p:cNvSpPr txBox="1"/>
          <p:nvPr/>
        </p:nvSpPr>
        <p:spPr>
          <a:xfrm>
            <a:off x="3370885" y="8804362"/>
            <a:ext cx="3792146" cy="369332"/>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Reference</a:t>
            </a:r>
          </a:p>
        </p:txBody>
      </p:sp>
      <p:pic>
        <p:nvPicPr>
          <p:cNvPr id="50" name="Picture 49" descr="Awareness of Heart Attack Symptoms and Response Among Adults — United  States, 2008, 2014, and 2017 | MMWR">
            <a:extLst>
              <a:ext uri="{FF2B5EF4-FFF2-40B4-BE49-F238E27FC236}">
                <a16:creationId xmlns:a16="http://schemas.microsoft.com/office/drawing/2014/main" id="{9EA8F5AD-10D3-9B9C-1754-3A98021821D2}"/>
              </a:ext>
            </a:extLst>
          </p:cNvPr>
          <p:cNvPicPr>
            <a:picLocks noChangeAspect="1"/>
          </p:cNvPicPr>
          <p:nvPr/>
        </p:nvPicPr>
        <p:blipFill>
          <a:blip r:embed="rId6"/>
          <a:stretch>
            <a:fillRect/>
          </a:stretch>
        </p:blipFill>
        <p:spPr>
          <a:xfrm>
            <a:off x="8046503" y="839103"/>
            <a:ext cx="2849264" cy="1602711"/>
          </a:xfrm>
          <a:prstGeom prst="rect">
            <a:avLst/>
          </a:prstGeom>
        </p:spPr>
      </p:pic>
      <p:pic>
        <p:nvPicPr>
          <p:cNvPr id="51" name="Picture 50" descr="2019 Updated Cardiovascular Disease Prevention Guidelines Announced | Johns  Hopkins Medicine">
            <a:extLst>
              <a:ext uri="{FF2B5EF4-FFF2-40B4-BE49-F238E27FC236}">
                <a16:creationId xmlns:a16="http://schemas.microsoft.com/office/drawing/2014/main" id="{659E1C60-EE16-FFC7-2FB4-B2A58B362828}"/>
              </a:ext>
            </a:extLst>
          </p:cNvPr>
          <p:cNvPicPr>
            <a:picLocks noChangeAspect="1"/>
          </p:cNvPicPr>
          <p:nvPr/>
        </p:nvPicPr>
        <p:blipFill>
          <a:blip r:embed="rId7"/>
          <a:stretch>
            <a:fillRect/>
          </a:stretch>
        </p:blipFill>
        <p:spPr>
          <a:xfrm>
            <a:off x="8588941" y="4603297"/>
            <a:ext cx="4194014" cy="435836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735</Words>
  <Application>Microsoft Macintosh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 Bold</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 Critical Thinking Skills to Improve Media Literacy Education Poster in Orange Blue and White Lined Graphic Style (Rirekisho (A3))</dc:title>
  <cp:lastModifiedBy>Microsoft Office User</cp:lastModifiedBy>
  <cp:revision>2</cp:revision>
  <dcterms:created xsi:type="dcterms:W3CDTF">2006-08-16T00:00:00Z</dcterms:created>
  <dcterms:modified xsi:type="dcterms:W3CDTF">2026-03-06T09:57:16Z</dcterms:modified>
  <dc:identifier>DAHDIXSiHEc</dc:identifier>
</cp:coreProperties>
</file>