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7" r:id="rId2"/>
    <p:sldId id="258" r:id="rId3"/>
    <p:sldId id="270" r:id="rId4"/>
    <p:sldId id="260" r:id="rId5"/>
    <p:sldId id="261" r:id="rId6"/>
    <p:sldId id="263" r:id="rId7"/>
    <p:sldId id="264" r:id="rId8"/>
    <p:sldId id="265" r:id="rId9"/>
    <p:sldId id="266" r:id="rId10"/>
    <p:sldId id="267" r:id="rId11"/>
    <p:sldId id="271" r:id="rId12"/>
    <p:sldId id="268" r:id="rId13"/>
    <p:sldId id="275" r:id="rId14"/>
    <p:sldId id="273" r:id="rId15"/>
    <p:sldId id="274" r:id="rId16"/>
    <p:sldId id="276" r:id="rId17"/>
    <p:sldId id="277"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6411F33-DA8E-44E6-8800-E967CA3D31F8}" v="1" dt="2023-12-01T15:32:39.2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anna Holmes" userId="6b6db50b-dc44-48df-bfed-0aa86fd86d37" providerId="ADAL" clId="{B6411F33-DA8E-44E6-8800-E967CA3D31F8}"/>
    <pc:docChg chg="custSel delSld modSld">
      <pc:chgData name="Joanna Holmes" userId="6b6db50b-dc44-48df-bfed-0aa86fd86d37" providerId="ADAL" clId="{B6411F33-DA8E-44E6-8800-E967CA3D31F8}" dt="2023-12-01T15:32:29.253" v="169" actId="47"/>
      <pc:docMkLst>
        <pc:docMk/>
      </pc:docMkLst>
      <pc:sldChg chg="modSp mod">
        <pc:chgData name="Joanna Holmes" userId="6b6db50b-dc44-48df-bfed-0aa86fd86d37" providerId="ADAL" clId="{B6411F33-DA8E-44E6-8800-E967CA3D31F8}" dt="2023-12-01T15:26:07.894" v="22" actId="404"/>
        <pc:sldMkLst>
          <pc:docMk/>
          <pc:sldMk cId="995810483" sldId="260"/>
        </pc:sldMkLst>
        <pc:spChg chg="mod">
          <ac:chgData name="Joanna Holmes" userId="6b6db50b-dc44-48df-bfed-0aa86fd86d37" providerId="ADAL" clId="{B6411F33-DA8E-44E6-8800-E967CA3D31F8}" dt="2023-12-01T15:26:01.306" v="21" actId="1076"/>
          <ac:spMkLst>
            <pc:docMk/>
            <pc:sldMk cId="995810483" sldId="260"/>
            <ac:spMk id="2" creationId="{00000000-0000-0000-0000-000000000000}"/>
          </ac:spMkLst>
        </pc:spChg>
        <pc:spChg chg="mod">
          <ac:chgData name="Joanna Holmes" userId="6b6db50b-dc44-48df-bfed-0aa86fd86d37" providerId="ADAL" clId="{B6411F33-DA8E-44E6-8800-E967CA3D31F8}" dt="2023-12-01T15:26:07.894" v="22" actId="404"/>
          <ac:spMkLst>
            <pc:docMk/>
            <pc:sldMk cId="995810483" sldId="260"/>
            <ac:spMk id="4" creationId="{00000000-0000-0000-0000-000000000000}"/>
          </ac:spMkLst>
        </pc:spChg>
      </pc:sldChg>
      <pc:sldChg chg="modSp mod">
        <pc:chgData name="Joanna Holmes" userId="6b6db50b-dc44-48df-bfed-0aa86fd86d37" providerId="ADAL" clId="{B6411F33-DA8E-44E6-8800-E967CA3D31F8}" dt="2023-12-01T15:27:26.708" v="48" actId="1076"/>
        <pc:sldMkLst>
          <pc:docMk/>
          <pc:sldMk cId="1145543298" sldId="261"/>
        </pc:sldMkLst>
        <pc:spChg chg="mod">
          <ac:chgData name="Joanna Holmes" userId="6b6db50b-dc44-48df-bfed-0aa86fd86d37" providerId="ADAL" clId="{B6411F33-DA8E-44E6-8800-E967CA3D31F8}" dt="2023-12-01T15:26:43.510" v="27" actId="1076"/>
          <ac:spMkLst>
            <pc:docMk/>
            <pc:sldMk cId="1145543298" sldId="261"/>
            <ac:spMk id="2" creationId="{00000000-0000-0000-0000-000000000000}"/>
          </ac:spMkLst>
        </pc:spChg>
        <pc:spChg chg="mod">
          <ac:chgData name="Joanna Holmes" userId="6b6db50b-dc44-48df-bfed-0aa86fd86d37" providerId="ADAL" clId="{B6411F33-DA8E-44E6-8800-E967CA3D31F8}" dt="2023-12-01T15:27:26.708" v="48" actId="1076"/>
          <ac:spMkLst>
            <pc:docMk/>
            <pc:sldMk cId="1145543298" sldId="261"/>
            <ac:spMk id="4" creationId="{00000000-0000-0000-0000-000000000000}"/>
          </ac:spMkLst>
        </pc:spChg>
      </pc:sldChg>
      <pc:sldChg chg="del">
        <pc:chgData name="Joanna Holmes" userId="6b6db50b-dc44-48df-bfed-0aa86fd86d37" providerId="ADAL" clId="{B6411F33-DA8E-44E6-8800-E967CA3D31F8}" dt="2023-12-01T15:27:34.446" v="49" actId="47"/>
        <pc:sldMkLst>
          <pc:docMk/>
          <pc:sldMk cId="232673013" sldId="262"/>
        </pc:sldMkLst>
      </pc:sldChg>
      <pc:sldChg chg="modSp mod">
        <pc:chgData name="Joanna Holmes" userId="6b6db50b-dc44-48df-bfed-0aa86fd86d37" providerId="ADAL" clId="{B6411F33-DA8E-44E6-8800-E967CA3D31F8}" dt="2023-12-01T15:27:45.579" v="52" actId="14100"/>
        <pc:sldMkLst>
          <pc:docMk/>
          <pc:sldMk cId="327099436" sldId="263"/>
        </pc:sldMkLst>
        <pc:spChg chg="mod">
          <ac:chgData name="Joanna Holmes" userId="6b6db50b-dc44-48df-bfed-0aa86fd86d37" providerId="ADAL" clId="{B6411F33-DA8E-44E6-8800-E967CA3D31F8}" dt="2023-12-01T15:27:45.579" v="52" actId="14100"/>
          <ac:spMkLst>
            <pc:docMk/>
            <pc:sldMk cId="327099436" sldId="263"/>
            <ac:spMk id="4" creationId="{00000000-0000-0000-0000-000000000000}"/>
          </ac:spMkLst>
        </pc:spChg>
      </pc:sldChg>
      <pc:sldChg chg="modSp mod">
        <pc:chgData name="Joanna Holmes" userId="6b6db50b-dc44-48df-bfed-0aa86fd86d37" providerId="ADAL" clId="{B6411F33-DA8E-44E6-8800-E967CA3D31F8}" dt="2023-12-01T15:28:20.511" v="58" actId="1076"/>
        <pc:sldMkLst>
          <pc:docMk/>
          <pc:sldMk cId="1747071295" sldId="264"/>
        </pc:sldMkLst>
        <pc:spChg chg="mod">
          <ac:chgData name="Joanna Holmes" userId="6b6db50b-dc44-48df-bfed-0aa86fd86d37" providerId="ADAL" clId="{B6411F33-DA8E-44E6-8800-E967CA3D31F8}" dt="2023-12-01T15:28:10.984" v="55" actId="1076"/>
          <ac:spMkLst>
            <pc:docMk/>
            <pc:sldMk cId="1747071295" sldId="264"/>
            <ac:spMk id="2" creationId="{00000000-0000-0000-0000-000000000000}"/>
          </ac:spMkLst>
        </pc:spChg>
        <pc:spChg chg="mod">
          <ac:chgData name="Joanna Holmes" userId="6b6db50b-dc44-48df-bfed-0aa86fd86d37" providerId="ADAL" clId="{B6411F33-DA8E-44E6-8800-E967CA3D31F8}" dt="2023-12-01T15:28:20.511" v="58" actId="1076"/>
          <ac:spMkLst>
            <pc:docMk/>
            <pc:sldMk cId="1747071295" sldId="264"/>
            <ac:spMk id="4" creationId="{00000000-0000-0000-0000-000000000000}"/>
          </ac:spMkLst>
        </pc:spChg>
      </pc:sldChg>
      <pc:sldChg chg="modSp mod">
        <pc:chgData name="Joanna Holmes" userId="6b6db50b-dc44-48df-bfed-0aa86fd86d37" providerId="ADAL" clId="{B6411F33-DA8E-44E6-8800-E967CA3D31F8}" dt="2023-12-01T15:29:08.795" v="72" actId="14100"/>
        <pc:sldMkLst>
          <pc:docMk/>
          <pc:sldMk cId="267909861" sldId="265"/>
        </pc:sldMkLst>
        <pc:spChg chg="mod">
          <ac:chgData name="Joanna Holmes" userId="6b6db50b-dc44-48df-bfed-0aa86fd86d37" providerId="ADAL" clId="{B6411F33-DA8E-44E6-8800-E967CA3D31F8}" dt="2023-12-01T15:29:05.556" v="71" actId="27636"/>
          <ac:spMkLst>
            <pc:docMk/>
            <pc:sldMk cId="267909861" sldId="265"/>
            <ac:spMk id="2" creationId="{00000000-0000-0000-0000-000000000000}"/>
          </ac:spMkLst>
        </pc:spChg>
        <pc:spChg chg="mod">
          <ac:chgData name="Joanna Holmes" userId="6b6db50b-dc44-48df-bfed-0aa86fd86d37" providerId="ADAL" clId="{B6411F33-DA8E-44E6-8800-E967CA3D31F8}" dt="2023-12-01T15:29:08.795" v="72" actId="14100"/>
          <ac:spMkLst>
            <pc:docMk/>
            <pc:sldMk cId="267909861" sldId="265"/>
            <ac:spMk id="4" creationId="{00000000-0000-0000-0000-000000000000}"/>
          </ac:spMkLst>
        </pc:spChg>
      </pc:sldChg>
      <pc:sldChg chg="modSp mod">
        <pc:chgData name="Joanna Holmes" userId="6b6db50b-dc44-48df-bfed-0aa86fd86d37" providerId="ADAL" clId="{B6411F33-DA8E-44E6-8800-E967CA3D31F8}" dt="2023-12-01T15:29:20.577" v="74" actId="14100"/>
        <pc:sldMkLst>
          <pc:docMk/>
          <pc:sldMk cId="298958825" sldId="266"/>
        </pc:sldMkLst>
        <pc:spChg chg="mod">
          <ac:chgData name="Joanna Holmes" userId="6b6db50b-dc44-48df-bfed-0aa86fd86d37" providerId="ADAL" clId="{B6411F33-DA8E-44E6-8800-E967CA3D31F8}" dt="2023-12-01T15:29:20.577" v="74" actId="14100"/>
          <ac:spMkLst>
            <pc:docMk/>
            <pc:sldMk cId="298958825" sldId="266"/>
            <ac:spMk id="4" creationId="{00000000-0000-0000-0000-000000000000}"/>
          </ac:spMkLst>
        </pc:spChg>
      </pc:sldChg>
      <pc:sldChg chg="modSp mod">
        <pc:chgData name="Joanna Holmes" userId="6b6db50b-dc44-48df-bfed-0aa86fd86d37" providerId="ADAL" clId="{B6411F33-DA8E-44E6-8800-E967CA3D31F8}" dt="2023-12-01T15:29:34.284" v="77" actId="403"/>
        <pc:sldMkLst>
          <pc:docMk/>
          <pc:sldMk cId="3655604040" sldId="267"/>
        </pc:sldMkLst>
        <pc:spChg chg="mod">
          <ac:chgData name="Joanna Holmes" userId="6b6db50b-dc44-48df-bfed-0aa86fd86d37" providerId="ADAL" clId="{B6411F33-DA8E-44E6-8800-E967CA3D31F8}" dt="2023-12-01T15:29:34.284" v="77" actId="403"/>
          <ac:spMkLst>
            <pc:docMk/>
            <pc:sldMk cId="3655604040" sldId="267"/>
            <ac:spMk id="4" creationId="{00000000-0000-0000-0000-000000000000}"/>
          </ac:spMkLst>
        </pc:spChg>
      </pc:sldChg>
      <pc:sldChg chg="modSp mod">
        <pc:chgData name="Joanna Holmes" userId="6b6db50b-dc44-48df-bfed-0aa86fd86d37" providerId="ADAL" clId="{B6411F33-DA8E-44E6-8800-E967CA3D31F8}" dt="2023-12-01T15:30:33.182" v="85" actId="255"/>
        <pc:sldMkLst>
          <pc:docMk/>
          <pc:sldMk cId="1261452284" sldId="268"/>
        </pc:sldMkLst>
        <pc:spChg chg="mod">
          <ac:chgData name="Joanna Holmes" userId="6b6db50b-dc44-48df-bfed-0aa86fd86d37" providerId="ADAL" clId="{B6411F33-DA8E-44E6-8800-E967CA3D31F8}" dt="2023-12-01T15:30:33.182" v="85" actId="255"/>
          <ac:spMkLst>
            <pc:docMk/>
            <pc:sldMk cId="1261452284" sldId="268"/>
            <ac:spMk id="4" creationId="{00000000-0000-0000-0000-000000000000}"/>
          </ac:spMkLst>
        </pc:spChg>
      </pc:sldChg>
      <pc:sldChg chg="modSp mod">
        <pc:chgData name="Joanna Holmes" userId="6b6db50b-dc44-48df-bfed-0aa86fd86d37" providerId="ADAL" clId="{B6411F33-DA8E-44E6-8800-E967CA3D31F8}" dt="2023-12-01T15:25:26.084" v="17" actId="20577"/>
        <pc:sldMkLst>
          <pc:docMk/>
          <pc:sldMk cId="670464949" sldId="270"/>
        </pc:sldMkLst>
        <pc:spChg chg="mod">
          <ac:chgData name="Joanna Holmes" userId="6b6db50b-dc44-48df-bfed-0aa86fd86d37" providerId="ADAL" clId="{B6411F33-DA8E-44E6-8800-E967CA3D31F8}" dt="2023-12-01T15:25:26.084" v="17" actId="20577"/>
          <ac:spMkLst>
            <pc:docMk/>
            <pc:sldMk cId="670464949" sldId="270"/>
            <ac:spMk id="3" creationId="{00000000-0000-0000-0000-000000000000}"/>
          </ac:spMkLst>
        </pc:spChg>
      </pc:sldChg>
      <pc:sldChg chg="delSp modSp mod">
        <pc:chgData name="Joanna Holmes" userId="6b6db50b-dc44-48df-bfed-0aa86fd86d37" providerId="ADAL" clId="{B6411F33-DA8E-44E6-8800-E967CA3D31F8}" dt="2023-12-01T15:30:05.693" v="81" actId="14100"/>
        <pc:sldMkLst>
          <pc:docMk/>
          <pc:sldMk cId="2591884862" sldId="271"/>
        </pc:sldMkLst>
        <pc:spChg chg="mod">
          <ac:chgData name="Joanna Holmes" userId="6b6db50b-dc44-48df-bfed-0aa86fd86d37" providerId="ADAL" clId="{B6411F33-DA8E-44E6-8800-E967CA3D31F8}" dt="2023-12-01T15:29:50.587" v="78" actId="1076"/>
          <ac:spMkLst>
            <pc:docMk/>
            <pc:sldMk cId="2591884862" sldId="271"/>
            <ac:spMk id="2" creationId="{00000000-0000-0000-0000-000000000000}"/>
          </ac:spMkLst>
        </pc:spChg>
        <pc:spChg chg="mod">
          <ac:chgData name="Joanna Holmes" userId="6b6db50b-dc44-48df-bfed-0aa86fd86d37" providerId="ADAL" clId="{B6411F33-DA8E-44E6-8800-E967CA3D31F8}" dt="2023-12-01T15:30:05.693" v="81" actId="14100"/>
          <ac:spMkLst>
            <pc:docMk/>
            <pc:sldMk cId="2591884862" sldId="271"/>
            <ac:spMk id="3" creationId="{00000000-0000-0000-0000-000000000000}"/>
          </ac:spMkLst>
        </pc:spChg>
        <pc:spChg chg="del">
          <ac:chgData name="Joanna Holmes" userId="6b6db50b-dc44-48df-bfed-0aa86fd86d37" providerId="ADAL" clId="{B6411F33-DA8E-44E6-8800-E967CA3D31F8}" dt="2023-12-01T15:29:56.720" v="79" actId="478"/>
          <ac:spMkLst>
            <pc:docMk/>
            <pc:sldMk cId="2591884862" sldId="271"/>
            <ac:spMk id="4" creationId="{00000000-0000-0000-0000-000000000000}"/>
          </ac:spMkLst>
        </pc:spChg>
      </pc:sldChg>
      <pc:sldChg chg="modSp mod">
        <pc:chgData name="Joanna Holmes" userId="6b6db50b-dc44-48df-bfed-0aa86fd86d37" providerId="ADAL" clId="{B6411F33-DA8E-44E6-8800-E967CA3D31F8}" dt="2023-12-01T15:30:55.552" v="88" actId="1076"/>
        <pc:sldMkLst>
          <pc:docMk/>
          <pc:sldMk cId="1002184478" sldId="275"/>
        </pc:sldMkLst>
        <pc:spChg chg="mod">
          <ac:chgData name="Joanna Holmes" userId="6b6db50b-dc44-48df-bfed-0aa86fd86d37" providerId="ADAL" clId="{B6411F33-DA8E-44E6-8800-E967CA3D31F8}" dt="2023-12-01T15:30:55.552" v="88" actId="1076"/>
          <ac:spMkLst>
            <pc:docMk/>
            <pc:sldMk cId="1002184478" sldId="275"/>
            <ac:spMk id="2" creationId="{00000000-0000-0000-0000-000000000000}"/>
          </ac:spMkLst>
        </pc:spChg>
      </pc:sldChg>
      <pc:sldChg chg="modSp mod">
        <pc:chgData name="Joanna Holmes" userId="6b6db50b-dc44-48df-bfed-0aa86fd86d37" providerId="ADAL" clId="{B6411F33-DA8E-44E6-8800-E967CA3D31F8}" dt="2023-12-01T15:32:21.756" v="168" actId="120"/>
        <pc:sldMkLst>
          <pc:docMk/>
          <pc:sldMk cId="1675151572" sldId="276"/>
        </pc:sldMkLst>
        <pc:spChg chg="mod">
          <ac:chgData name="Joanna Holmes" userId="6b6db50b-dc44-48df-bfed-0aa86fd86d37" providerId="ADAL" clId="{B6411F33-DA8E-44E6-8800-E967CA3D31F8}" dt="2023-12-01T15:32:21.756" v="168" actId="120"/>
          <ac:spMkLst>
            <pc:docMk/>
            <pc:sldMk cId="1675151572" sldId="276"/>
            <ac:spMk id="2" creationId="{00000000-0000-0000-0000-000000000000}"/>
          </ac:spMkLst>
        </pc:spChg>
      </pc:sldChg>
      <pc:sldChg chg="del">
        <pc:chgData name="Joanna Holmes" userId="6b6db50b-dc44-48df-bfed-0aa86fd86d37" providerId="ADAL" clId="{B6411F33-DA8E-44E6-8800-E967CA3D31F8}" dt="2023-12-01T15:32:29.253" v="169" actId="47"/>
        <pc:sldMkLst>
          <pc:docMk/>
          <pc:sldMk cId="6569277" sldId="277"/>
        </pc:sldMkLst>
      </pc:sldChg>
    </pc:docChg>
  </pc:docChgLst>
</pc:chgInfo>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0" name="Group 9"/>
          <p:cNvGrpSpPr/>
          <p:nvPr/>
        </p:nvGrpSpPr>
        <p:grpSpPr>
          <a:xfrm>
            <a:off x="0" y="0"/>
            <a:ext cx="12188825" cy="6872226"/>
            <a:chOff x="0" y="0"/>
            <a:chExt cx="12188825" cy="6872226"/>
          </a:xfrm>
        </p:grpSpPr>
        <p:pic>
          <p:nvPicPr>
            <p:cNvPr id="9" name="Picture 8" descr="HD-PanelTitle-V.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18" name="Picture 17"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12/1/2023</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dirty="0"/>
              <a:t>12/1/2023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12/1/2023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6"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4"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0"/>
            <a:ext cx="12188825" cy="6856215"/>
            <a:chOff x="0" y="0"/>
            <a:chExt cx="12188825" cy="6856215"/>
          </a:xfrm>
        </p:grpSpPr>
        <p:pic>
          <p:nvPicPr>
            <p:cNvPr id="8" name="Picture 7" descr="HD-PanelContent-V.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12/1/2023</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p:txBody>
          <a:bodyPr/>
          <a:lstStyle/>
          <a:p>
            <a:pPr algn="l"/>
            <a:r>
              <a:rPr lang="en-GB" sz="3200" dirty="0"/>
              <a:t>Critical Incidents</a:t>
            </a:r>
          </a:p>
        </p:txBody>
      </p:sp>
      <p:sp>
        <p:nvSpPr>
          <p:cNvPr id="7" name="Subtitle 6"/>
          <p:cNvSpPr>
            <a:spLocks noGrp="1"/>
          </p:cNvSpPr>
          <p:nvPr>
            <p:ph type="subTitle" idx="1"/>
          </p:nvPr>
        </p:nvSpPr>
        <p:spPr>
          <a:xfrm>
            <a:off x="2017715" y="3660474"/>
            <a:ext cx="7705126" cy="1515533"/>
          </a:xfrm>
        </p:spPr>
        <p:txBody>
          <a:bodyPr>
            <a:normAutofit/>
          </a:bodyPr>
          <a:lstStyle/>
          <a:p>
            <a:pPr algn="r"/>
            <a:r>
              <a:rPr lang="en-GB" dirty="0"/>
              <a:t> Dr Joanna Holmes</a:t>
            </a:r>
          </a:p>
          <a:p>
            <a:pPr algn="r"/>
            <a:r>
              <a:rPr lang="en-GB" dirty="0"/>
              <a:t>j.holmes@uwtsd.ac.uk</a:t>
            </a:r>
          </a:p>
        </p:txBody>
      </p:sp>
    </p:spTree>
    <p:extLst>
      <p:ext uri="{BB962C8B-B14F-4D97-AF65-F5344CB8AC3E}">
        <p14:creationId xmlns:p14="http://schemas.microsoft.com/office/powerpoint/2010/main" val="17612059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3552" y="476672"/>
            <a:ext cx="8096250" cy="1143000"/>
          </a:xfrm>
        </p:spPr>
        <p:txBody>
          <a:bodyPr/>
          <a:lstStyle/>
          <a:p>
            <a:r>
              <a:rPr lang="en-GB" dirty="0"/>
              <a:t>Understanding goal</a:t>
            </a:r>
          </a:p>
        </p:txBody>
      </p:sp>
      <p:sp>
        <p:nvSpPr>
          <p:cNvPr id="3" name="Content Placeholder 2"/>
          <p:cNvSpPr>
            <a:spLocks noGrp="1"/>
          </p:cNvSpPr>
          <p:nvPr>
            <p:ph idx="1"/>
          </p:nvPr>
        </p:nvSpPr>
        <p:spPr>
          <a:xfrm>
            <a:off x="1191237" y="1641321"/>
            <a:ext cx="9748007" cy="1931696"/>
          </a:xfrm>
        </p:spPr>
        <p:txBody>
          <a:bodyPr>
            <a:normAutofit/>
          </a:bodyPr>
          <a:lstStyle/>
          <a:p>
            <a:pPr marL="0"/>
            <a:r>
              <a:rPr lang="en-GB" dirty="0"/>
              <a:t>How do we undertake a critical incident reflection?</a:t>
            </a:r>
          </a:p>
          <a:p>
            <a:pPr marL="0"/>
            <a:endParaRPr lang="en-GB" dirty="0"/>
          </a:p>
          <a:p>
            <a:pPr marL="0"/>
            <a:r>
              <a:rPr lang="en-GB" i="1" dirty="0"/>
              <a:t>Students will consider and apply the skills of critical incident reflection to their own context.</a:t>
            </a:r>
          </a:p>
          <a:p>
            <a:pPr marL="0"/>
            <a:endParaRPr lang="en-GB" dirty="0"/>
          </a:p>
        </p:txBody>
      </p:sp>
    </p:spTree>
    <p:extLst>
      <p:ext uri="{BB962C8B-B14F-4D97-AF65-F5344CB8AC3E}">
        <p14:creationId xmlns:p14="http://schemas.microsoft.com/office/powerpoint/2010/main" val="24920113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47875" y="1014254"/>
            <a:ext cx="8096250" cy="1008112"/>
          </a:xfrm>
        </p:spPr>
        <p:txBody>
          <a:bodyPr/>
          <a:lstStyle/>
          <a:p>
            <a:r>
              <a:rPr lang="en-GB" dirty="0"/>
              <a:t>Rationale</a:t>
            </a:r>
          </a:p>
        </p:txBody>
      </p:sp>
      <p:sp>
        <p:nvSpPr>
          <p:cNvPr id="3" name="Content Placeholder 2"/>
          <p:cNvSpPr>
            <a:spLocks noGrp="1"/>
          </p:cNvSpPr>
          <p:nvPr>
            <p:ph idx="1"/>
          </p:nvPr>
        </p:nvSpPr>
        <p:spPr>
          <a:xfrm>
            <a:off x="1392571" y="2525086"/>
            <a:ext cx="9420837" cy="3577264"/>
          </a:xfrm>
        </p:spPr>
        <p:txBody>
          <a:bodyPr>
            <a:normAutofit fontScale="85000" lnSpcReduction="20000"/>
          </a:bodyPr>
          <a:lstStyle/>
          <a:p>
            <a:pPr marL="0"/>
            <a:r>
              <a:rPr lang="en-GB" dirty="0"/>
              <a:t>A critical incident need not be a dramatic event: usually it is an incident which has significance for you. It is often an event which made you stop and think, or one that raised questions for you. It may have made you question an aspect of your beliefs, values, attitude or behaviour. It is an incident which in some way has had a significant impact on your </a:t>
            </a:r>
            <a:r>
              <a:rPr lang="en-GB" b="1" i="1" dirty="0"/>
              <a:t>personal and professional learning.</a:t>
            </a:r>
          </a:p>
          <a:p>
            <a:pPr marL="0"/>
            <a:endParaRPr lang="en-GB" dirty="0"/>
          </a:p>
          <a:p>
            <a:pPr marL="0"/>
            <a:r>
              <a:rPr lang="en-GB" dirty="0"/>
              <a:t>This may be a positive experience or a negative one. Using a critical incident as a way of reflecting involves the identification of behaviour deemed to have been particularly helpful or unhelpful in a given situation and can be used to </a:t>
            </a:r>
            <a:r>
              <a:rPr lang="en-GB" b="1" i="1" dirty="0"/>
              <a:t>identify and plan your development.</a:t>
            </a:r>
          </a:p>
          <a:p>
            <a:pPr marL="0"/>
            <a:endParaRPr lang="en-GB" b="1" i="1" dirty="0"/>
          </a:p>
          <a:p>
            <a:pPr marL="0"/>
            <a:r>
              <a:rPr lang="en-GB" dirty="0"/>
              <a:t>You could also </a:t>
            </a:r>
            <a:r>
              <a:rPr lang="en-GB" i="1" dirty="0"/>
              <a:t>chose</a:t>
            </a:r>
            <a:r>
              <a:rPr lang="en-GB" dirty="0"/>
              <a:t> to record these incidents in a journal</a:t>
            </a:r>
          </a:p>
        </p:txBody>
      </p:sp>
    </p:spTree>
    <p:extLst>
      <p:ext uri="{BB962C8B-B14F-4D97-AF65-F5344CB8AC3E}">
        <p14:creationId xmlns:p14="http://schemas.microsoft.com/office/powerpoint/2010/main" val="6704649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47875" y="967448"/>
            <a:ext cx="8096250" cy="1143000"/>
          </a:xfrm>
        </p:spPr>
        <p:txBody>
          <a:bodyPr/>
          <a:lstStyle/>
          <a:p>
            <a:r>
              <a:rPr lang="en-GB" dirty="0"/>
              <a:t>A brief history</a:t>
            </a:r>
          </a:p>
        </p:txBody>
      </p:sp>
      <p:sp>
        <p:nvSpPr>
          <p:cNvPr id="3" name="Slide Number Placeholder 2"/>
          <p:cNvSpPr>
            <a:spLocks noGrp="1"/>
          </p:cNvSpPr>
          <p:nvPr>
            <p:ph type="sldNum" sz="quarter" idx="4294967295"/>
          </p:nvPr>
        </p:nvSpPr>
        <p:spPr>
          <a:xfrm>
            <a:off x="9829800" y="242235"/>
            <a:ext cx="554038" cy="365125"/>
          </a:xfrm>
          <a:prstGeom prst="rect">
            <a:avLst/>
          </a:prstGeom>
        </p:spPr>
        <p:txBody>
          <a:bodyPr/>
          <a:lstStyle/>
          <a:p>
            <a:fld id="{162F1D00-BD13-4404-86B0-79703945A0A7}" type="slidenum">
              <a:rPr lang="en-US" smtClean="0"/>
              <a:t>4</a:t>
            </a:fld>
            <a:endParaRPr lang="en-US"/>
          </a:p>
        </p:txBody>
      </p:sp>
      <p:sp>
        <p:nvSpPr>
          <p:cNvPr id="4" name="Rectangle 3"/>
          <p:cNvSpPr/>
          <p:nvPr/>
        </p:nvSpPr>
        <p:spPr>
          <a:xfrm>
            <a:off x="1079384" y="2470536"/>
            <a:ext cx="10033232" cy="3416320"/>
          </a:xfrm>
          <a:prstGeom prst="rect">
            <a:avLst/>
          </a:prstGeom>
        </p:spPr>
        <p:txBody>
          <a:bodyPr wrap="square">
            <a:spAutoFit/>
          </a:bodyPr>
          <a:lstStyle/>
          <a:p>
            <a:r>
              <a:rPr lang="en-GB" sz="2000" dirty="0"/>
              <a:t>Critical incident analysis was first developed in order to understand pilot errors in flying aircraft (Flanagan, 1954) and subsequently used in researching safety in anaesthesia (Cooper, </a:t>
            </a:r>
            <a:r>
              <a:rPr lang="en-GB" sz="2000" dirty="0" err="1"/>
              <a:t>Newbower</a:t>
            </a:r>
            <a:r>
              <a:rPr lang="en-GB" sz="2000" dirty="0"/>
              <a:t>, Long and </a:t>
            </a:r>
            <a:r>
              <a:rPr lang="en-GB" sz="2000" dirty="0" err="1"/>
              <a:t>McPeek</a:t>
            </a:r>
            <a:r>
              <a:rPr lang="en-GB" sz="2000" dirty="0"/>
              <a:t>, 1978; Craig and Wilson, 1981).</a:t>
            </a:r>
          </a:p>
          <a:p>
            <a:endParaRPr lang="en-GB" sz="2000" dirty="0"/>
          </a:p>
          <a:p>
            <a:r>
              <a:rPr lang="en-GB" sz="2000" dirty="0"/>
              <a:t>However, critical incidents need not involve a high risk or potentially dangerous situation.</a:t>
            </a:r>
          </a:p>
          <a:p>
            <a:endParaRPr lang="en-GB" dirty="0"/>
          </a:p>
          <a:p>
            <a:r>
              <a:rPr lang="en-GB" sz="1400" dirty="0"/>
              <a:t>Flanagan, J.C. (1954) The critical incident technique. </a:t>
            </a:r>
            <a:r>
              <a:rPr lang="en-GB" sz="1400" i="1" dirty="0"/>
              <a:t>Psychology Bulletin</a:t>
            </a:r>
            <a:r>
              <a:rPr lang="en-GB" sz="1400" dirty="0"/>
              <a:t>, 51: 327-358.</a:t>
            </a:r>
          </a:p>
          <a:p>
            <a:endParaRPr lang="en-GB" sz="1400" dirty="0"/>
          </a:p>
          <a:p>
            <a:r>
              <a:rPr lang="en-GB" sz="1400" dirty="0"/>
              <a:t>Cooper, J.B., </a:t>
            </a:r>
            <a:r>
              <a:rPr lang="en-GB" sz="1400" dirty="0" err="1"/>
              <a:t>Newbower</a:t>
            </a:r>
            <a:r>
              <a:rPr lang="en-GB" sz="1400" dirty="0"/>
              <a:t>, R.S., Long, C.D. and </a:t>
            </a:r>
            <a:r>
              <a:rPr lang="en-GB" sz="1400" dirty="0" err="1"/>
              <a:t>McPeek</a:t>
            </a:r>
            <a:r>
              <a:rPr lang="en-GB" sz="1400" dirty="0"/>
              <a:t>, B. (1978) Preventable anaesthesia mishaps: A study of human factors. </a:t>
            </a:r>
            <a:r>
              <a:rPr lang="en-GB" sz="1400" i="1" dirty="0" err="1"/>
              <a:t>Anesthesiology</a:t>
            </a:r>
            <a:r>
              <a:rPr lang="en-GB" sz="1400" dirty="0"/>
              <a:t>, 49: 399-406.</a:t>
            </a:r>
          </a:p>
          <a:p>
            <a:endParaRPr lang="en-GB" sz="1400" dirty="0"/>
          </a:p>
          <a:p>
            <a:r>
              <a:rPr lang="en-GB" sz="1400" dirty="0"/>
              <a:t>Craig, J. and Wilson, M.E. (1981) A study of anaesthetic misadventures. </a:t>
            </a:r>
            <a:r>
              <a:rPr lang="en-GB" sz="1400" i="1" dirty="0"/>
              <a:t>Anaesthesia</a:t>
            </a:r>
            <a:r>
              <a:rPr lang="en-GB" sz="1400" dirty="0"/>
              <a:t>, 36: 933.</a:t>
            </a:r>
          </a:p>
          <a:p>
            <a:endParaRPr lang="en-GB" sz="1400" dirty="0"/>
          </a:p>
        </p:txBody>
      </p:sp>
    </p:spTree>
    <p:extLst>
      <p:ext uri="{BB962C8B-B14F-4D97-AF65-F5344CB8AC3E}">
        <p14:creationId xmlns:p14="http://schemas.microsoft.com/office/powerpoint/2010/main" val="9958104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14754" y="981224"/>
            <a:ext cx="7556313" cy="1116106"/>
          </a:xfrm>
        </p:spPr>
        <p:txBody>
          <a:bodyPr/>
          <a:lstStyle/>
          <a:p>
            <a:r>
              <a:rPr lang="en-GB" dirty="0"/>
              <a:t>Introduction to Critical Incidents</a:t>
            </a:r>
          </a:p>
        </p:txBody>
      </p:sp>
      <p:sp>
        <p:nvSpPr>
          <p:cNvPr id="3" name="Slide Number Placeholder 2"/>
          <p:cNvSpPr>
            <a:spLocks noGrp="1"/>
          </p:cNvSpPr>
          <p:nvPr>
            <p:ph type="sldNum" sz="quarter" idx="4294967295"/>
          </p:nvPr>
        </p:nvSpPr>
        <p:spPr>
          <a:xfrm>
            <a:off x="9829800" y="242235"/>
            <a:ext cx="554038" cy="365125"/>
          </a:xfrm>
          <a:prstGeom prst="rect">
            <a:avLst/>
          </a:prstGeom>
        </p:spPr>
        <p:txBody>
          <a:bodyPr/>
          <a:lstStyle/>
          <a:p>
            <a:fld id="{162F1D00-BD13-4404-86B0-79703945A0A7}" type="slidenum">
              <a:rPr lang="en-US" smtClean="0"/>
              <a:t>5</a:t>
            </a:fld>
            <a:endParaRPr lang="en-US"/>
          </a:p>
        </p:txBody>
      </p:sp>
      <p:sp>
        <p:nvSpPr>
          <p:cNvPr id="4" name="TextBox 3"/>
          <p:cNvSpPr txBox="1"/>
          <p:nvPr/>
        </p:nvSpPr>
        <p:spPr>
          <a:xfrm>
            <a:off x="733680" y="2412470"/>
            <a:ext cx="10318459" cy="3785652"/>
          </a:xfrm>
          <a:prstGeom prst="rect">
            <a:avLst/>
          </a:prstGeom>
          <a:noFill/>
        </p:spPr>
        <p:txBody>
          <a:bodyPr wrap="square" rtlCol="0">
            <a:spAutoFit/>
          </a:bodyPr>
          <a:lstStyle/>
          <a:p>
            <a:r>
              <a:rPr lang="en-GB" sz="2000" dirty="0"/>
              <a:t>Critical Incident methods is a recognised research technique.</a:t>
            </a:r>
          </a:p>
          <a:p>
            <a:endParaRPr lang="en-GB" sz="2000" dirty="0"/>
          </a:p>
          <a:p>
            <a:r>
              <a:rPr lang="en-GB" sz="2000" dirty="0"/>
              <a:t>Consists of the collecting of observations of human behaviour to facilitate their usefulness in solving practical problems.</a:t>
            </a:r>
          </a:p>
          <a:p>
            <a:endParaRPr lang="en-GB" sz="2000" dirty="0"/>
          </a:p>
          <a:p>
            <a:r>
              <a:rPr lang="en-GB" sz="2000" b="1" dirty="0"/>
              <a:t>Incident</a:t>
            </a:r>
            <a:r>
              <a:rPr lang="en-GB" sz="2000" dirty="0"/>
              <a:t>; an observable human activity that is sufficient such that inferences and predications can be made about the person performing the act</a:t>
            </a:r>
          </a:p>
          <a:p>
            <a:endParaRPr lang="en-GB" sz="2000" dirty="0"/>
          </a:p>
          <a:p>
            <a:r>
              <a:rPr lang="en-GB" sz="2000" b="1" dirty="0"/>
              <a:t>Critical</a:t>
            </a:r>
            <a:r>
              <a:rPr lang="en-GB" sz="2000" dirty="0"/>
              <a:t>; must occur in a situation where the purpose or intent and consequences or effect are fairly clear</a:t>
            </a:r>
          </a:p>
          <a:p>
            <a:endParaRPr lang="en-GB" sz="2000" dirty="0"/>
          </a:p>
          <a:p>
            <a:r>
              <a:rPr lang="en-GB" sz="2000" dirty="0"/>
              <a:t>Often used in medical profession, teaching and social work training.</a:t>
            </a:r>
          </a:p>
        </p:txBody>
      </p:sp>
    </p:spTree>
    <p:extLst>
      <p:ext uri="{BB962C8B-B14F-4D97-AF65-F5344CB8AC3E}">
        <p14:creationId xmlns:p14="http://schemas.microsoft.com/office/powerpoint/2010/main" val="11455432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Uses</a:t>
            </a:r>
          </a:p>
        </p:txBody>
      </p:sp>
      <p:sp>
        <p:nvSpPr>
          <p:cNvPr id="3" name="Slide Number Placeholder 2"/>
          <p:cNvSpPr>
            <a:spLocks noGrp="1"/>
          </p:cNvSpPr>
          <p:nvPr>
            <p:ph type="sldNum" sz="quarter" idx="4294967295"/>
          </p:nvPr>
        </p:nvSpPr>
        <p:spPr>
          <a:xfrm>
            <a:off x="9829800" y="242235"/>
            <a:ext cx="554038" cy="365125"/>
          </a:xfrm>
          <a:prstGeom prst="rect">
            <a:avLst/>
          </a:prstGeom>
        </p:spPr>
        <p:txBody>
          <a:bodyPr/>
          <a:lstStyle/>
          <a:p>
            <a:fld id="{162F1D00-BD13-4404-86B0-79703945A0A7}" type="slidenum">
              <a:rPr lang="en-US" smtClean="0"/>
              <a:t>6</a:t>
            </a:fld>
            <a:endParaRPr lang="en-US"/>
          </a:p>
        </p:txBody>
      </p:sp>
      <p:sp>
        <p:nvSpPr>
          <p:cNvPr id="4" name="TextBox 3"/>
          <p:cNvSpPr txBox="1"/>
          <p:nvPr/>
        </p:nvSpPr>
        <p:spPr>
          <a:xfrm>
            <a:off x="1400962" y="2564426"/>
            <a:ext cx="9495636" cy="2062103"/>
          </a:xfrm>
          <a:prstGeom prst="rect">
            <a:avLst/>
          </a:prstGeom>
          <a:noFill/>
        </p:spPr>
        <p:txBody>
          <a:bodyPr wrap="square" rtlCol="0">
            <a:spAutoFit/>
          </a:bodyPr>
          <a:lstStyle/>
          <a:p>
            <a:r>
              <a:rPr lang="en-GB" sz="3200" dirty="0"/>
              <a:t>A deeper understanding of a situation/ incident</a:t>
            </a:r>
          </a:p>
          <a:p>
            <a:endParaRPr lang="en-GB" sz="3200" dirty="0"/>
          </a:p>
          <a:p>
            <a:r>
              <a:rPr lang="en-GB" sz="3200" dirty="0"/>
              <a:t>To develop a broader understanding/impact  of a behaviour/action</a:t>
            </a:r>
          </a:p>
        </p:txBody>
      </p:sp>
    </p:spTree>
    <p:extLst>
      <p:ext uri="{BB962C8B-B14F-4D97-AF65-F5344CB8AC3E}">
        <p14:creationId xmlns:p14="http://schemas.microsoft.com/office/powerpoint/2010/main" val="3270994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22475" y="495183"/>
            <a:ext cx="7556313" cy="1116106"/>
          </a:xfrm>
        </p:spPr>
        <p:txBody>
          <a:bodyPr/>
          <a:lstStyle/>
          <a:p>
            <a:r>
              <a:rPr lang="en-GB" dirty="0"/>
              <a:t>Identifying a critical incident</a:t>
            </a:r>
          </a:p>
        </p:txBody>
      </p:sp>
      <p:sp>
        <p:nvSpPr>
          <p:cNvPr id="3" name="Slide Number Placeholder 2"/>
          <p:cNvSpPr>
            <a:spLocks noGrp="1"/>
          </p:cNvSpPr>
          <p:nvPr>
            <p:ph type="sldNum" sz="quarter" idx="4294967295"/>
          </p:nvPr>
        </p:nvSpPr>
        <p:spPr>
          <a:xfrm>
            <a:off x="9829800" y="242235"/>
            <a:ext cx="554038" cy="365125"/>
          </a:xfrm>
          <a:prstGeom prst="rect">
            <a:avLst/>
          </a:prstGeom>
        </p:spPr>
        <p:txBody>
          <a:bodyPr/>
          <a:lstStyle/>
          <a:p>
            <a:fld id="{162F1D00-BD13-4404-86B0-79703945A0A7}" type="slidenum">
              <a:rPr lang="en-US" smtClean="0"/>
              <a:t>7</a:t>
            </a:fld>
            <a:endParaRPr lang="en-US"/>
          </a:p>
        </p:txBody>
      </p:sp>
      <p:sp>
        <p:nvSpPr>
          <p:cNvPr id="4" name="Rectangle 3"/>
          <p:cNvSpPr/>
          <p:nvPr/>
        </p:nvSpPr>
        <p:spPr>
          <a:xfrm>
            <a:off x="1079383" y="1817893"/>
            <a:ext cx="10033233" cy="3970318"/>
          </a:xfrm>
          <a:prstGeom prst="rect">
            <a:avLst/>
          </a:prstGeom>
          <a:solidFill>
            <a:schemeClr val="bg1"/>
          </a:solidFill>
        </p:spPr>
        <p:txBody>
          <a:bodyPr wrap="square">
            <a:spAutoFit/>
          </a:bodyPr>
          <a:lstStyle/>
          <a:p>
            <a:r>
              <a:rPr lang="en-GB" sz="2800" dirty="0"/>
              <a:t>Critical incidents are those which cause us to think and reflect, which leads to learning about ourselves or others (individuals and organisations) or about processes (e.g. about learning to be a teacher, manager, leader or organizational policies and procedures). </a:t>
            </a:r>
          </a:p>
          <a:p>
            <a:endParaRPr lang="en-GB" sz="2800" dirty="0"/>
          </a:p>
          <a:p>
            <a:r>
              <a:rPr lang="en-GB" sz="2800" dirty="0"/>
              <a:t>Most critical incidents are not at all dramatic or obvious but commonplace events that occur routinely in professional practice. What makes them ‘critical’ is that they’ve caused us to think and reflect at this particular time. </a:t>
            </a:r>
          </a:p>
        </p:txBody>
      </p:sp>
    </p:spTree>
    <p:extLst>
      <p:ext uri="{BB962C8B-B14F-4D97-AF65-F5344CB8AC3E}">
        <p14:creationId xmlns:p14="http://schemas.microsoft.com/office/powerpoint/2010/main" val="17470712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7347" y="607361"/>
            <a:ext cx="9546671" cy="1103118"/>
          </a:xfrm>
        </p:spPr>
        <p:txBody>
          <a:bodyPr>
            <a:normAutofit/>
          </a:bodyPr>
          <a:lstStyle/>
          <a:p>
            <a:r>
              <a:rPr lang="en-GB" sz="3600" dirty="0"/>
              <a:t>This might include any of the following situations:</a:t>
            </a:r>
            <a:endParaRPr lang="en-GB" dirty="0"/>
          </a:p>
        </p:txBody>
      </p:sp>
      <p:sp>
        <p:nvSpPr>
          <p:cNvPr id="3" name="Slide Number Placeholder 2"/>
          <p:cNvSpPr>
            <a:spLocks noGrp="1"/>
          </p:cNvSpPr>
          <p:nvPr>
            <p:ph type="sldNum" sz="quarter" idx="4294967295"/>
          </p:nvPr>
        </p:nvSpPr>
        <p:spPr>
          <a:xfrm>
            <a:off x="9829800" y="242235"/>
            <a:ext cx="554038" cy="365125"/>
          </a:xfrm>
          <a:prstGeom prst="rect">
            <a:avLst/>
          </a:prstGeom>
        </p:spPr>
        <p:txBody>
          <a:bodyPr/>
          <a:lstStyle/>
          <a:p>
            <a:fld id="{162F1D00-BD13-4404-86B0-79703945A0A7}" type="slidenum">
              <a:rPr lang="en-US" smtClean="0"/>
              <a:t>8</a:t>
            </a:fld>
            <a:endParaRPr lang="en-US"/>
          </a:p>
        </p:txBody>
      </p:sp>
      <p:sp>
        <p:nvSpPr>
          <p:cNvPr id="4" name="Rectangle 3"/>
          <p:cNvSpPr/>
          <p:nvPr/>
        </p:nvSpPr>
        <p:spPr>
          <a:xfrm>
            <a:off x="1551963" y="1989994"/>
            <a:ext cx="9781564" cy="4247317"/>
          </a:xfrm>
          <a:prstGeom prst="rect">
            <a:avLst/>
          </a:prstGeom>
        </p:spPr>
        <p:txBody>
          <a:bodyPr wrap="square">
            <a:spAutoFit/>
          </a:bodyPr>
          <a:lstStyle/>
          <a:p>
            <a:pPr marL="342900" indent="-342900">
              <a:spcBef>
                <a:spcPts val="600"/>
              </a:spcBef>
              <a:buFont typeface="Arial" panose="020B0604020202020204" pitchFamily="34" charset="0"/>
              <a:buChar char="•"/>
            </a:pPr>
            <a:r>
              <a:rPr lang="en-GB" sz="2000" dirty="0"/>
              <a:t>When you felt you had done something well…</a:t>
            </a:r>
          </a:p>
          <a:p>
            <a:pPr marL="342900" indent="-342900">
              <a:spcBef>
                <a:spcPts val="600"/>
              </a:spcBef>
              <a:buFont typeface="Arial" panose="020B0604020202020204" pitchFamily="34" charset="0"/>
              <a:buChar char="•"/>
            </a:pPr>
            <a:r>
              <a:rPr lang="en-GB" sz="2000" dirty="0"/>
              <a:t>When you made the wrong decision…</a:t>
            </a:r>
          </a:p>
          <a:p>
            <a:pPr marL="342900" indent="-342900">
              <a:spcBef>
                <a:spcPts val="600"/>
              </a:spcBef>
              <a:buFont typeface="Arial" panose="020B0604020202020204" pitchFamily="34" charset="0"/>
              <a:buChar char="•"/>
            </a:pPr>
            <a:r>
              <a:rPr lang="en-GB" sz="2000" dirty="0"/>
              <a:t>When something went better than expected…</a:t>
            </a:r>
          </a:p>
          <a:p>
            <a:pPr marL="342900" indent="-342900">
              <a:spcBef>
                <a:spcPts val="600"/>
              </a:spcBef>
              <a:buFont typeface="Arial" panose="020B0604020202020204" pitchFamily="34" charset="0"/>
              <a:buChar char="•"/>
            </a:pPr>
            <a:r>
              <a:rPr lang="en-GB" sz="2000" dirty="0"/>
              <a:t>When you lacked confidence…</a:t>
            </a:r>
          </a:p>
          <a:p>
            <a:pPr marL="342900" indent="-342900">
              <a:spcBef>
                <a:spcPts val="600"/>
              </a:spcBef>
              <a:buFont typeface="Arial" panose="020B0604020202020204" pitchFamily="34" charset="0"/>
              <a:buChar char="•"/>
            </a:pPr>
            <a:r>
              <a:rPr lang="en-GB" sz="2000" dirty="0"/>
              <a:t>When you made a mistake…</a:t>
            </a:r>
          </a:p>
          <a:p>
            <a:pPr marL="342900" indent="-342900">
              <a:spcBef>
                <a:spcPts val="600"/>
              </a:spcBef>
              <a:buFont typeface="Arial" panose="020B0604020202020204" pitchFamily="34" charset="0"/>
              <a:buChar char="•"/>
            </a:pPr>
            <a:r>
              <a:rPr lang="en-GB" sz="2000" dirty="0"/>
              <a:t>When you really enjoyed working with someone/a group</a:t>
            </a:r>
          </a:p>
          <a:p>
            <a:pPr marL="342900" indent="-342900">
              <a:spcBef>
                <a:spcPts val="600"/>
              </a:spcBef>
              <a:buFont typeface="Arial" panose="020B0604020202020204" pitchFamily="34" charset="0"/>
              <a:buChar char="•"/>
            </a:pPr>
            <a:r>
              <a:rPr lang="en-GB" sz="2000" dirty="0"/>
              <a:t>When you had a feeling of pressure…</a:t>
            </a:r>
          </a:p>
          <a:p>
            <a:pPr marL="342900" indent="-342900">
              <a:spcBef>
                <a:spcPts val="600"/>
              </a:spcBef>
              <a:buFont typeface="Arial" panose="020B0604020202020204" pitchFamily="34" charset="0"/>
              <a:buChar char="•"/>
            </a:pPr>
            <a:r>
              <a:rPr lang="en-GB" sz="2000" dirty="0"/>
              <a:t>When you found it difficult to accept or value a parent/child/colleague….</a:t>
            </a:r>
          </a:p>
          <a:p>
            <a:pPr marL="342900" indent="-342900">
              <a:spcBef>
                <a:spcPts val="600"/>
              </a:spcBef>
              <a:buFont typeface="Arial" panose="020B0604020202020204" pitchFamily="34" charset="0"/>
              <a:buChar char="•"/>
            </a:pPr>
            <a:r>
              <a:rPr lang="en-GB" sz="2000" dirty="0"/>
              <a:t>When you realised you did not know enough…</a:t>
            </a:r>
          </a:p>
          <a:p>
            <a:pPr marL="342900" indent="-342900">
              <a:spcBef>
                <a:spcPts val="600"/>
              </a:spcBef>
              <a:buFont typeface="Arial" panose="020B0604020202020204" pitchFamily="34" charset="0"/>
              <a:buChar char="•"/>
            </a:pPr>
            <a:r>
              <a:rPr lang="en-GB" sz="2000" dirty="0"/>
              <a:t>When you felt unsupported…</a:t>
            </a:r>
          </a:p>
          <a:p>
            <a:pPr marL="342900" indent="-342900">
              <a:spcBef>
                <a:spcPts val="600"/>
              </a:spcBef>
              <a:buFont typeface="Arial" panose="020B0604020202020204" pitchFamily="34" charset="0"/>
              <a:buChar char="•"/>
            </a:pPr>
            <a:r>
              <a:rPr lang="en-GB" sz="2000" dirty="0"/>
              <a:t>When you took a risk and it paid/ didn’t pay off…</a:t>
            </a:r>
          </a:p>
        </p:txBody>
      </p:sp>
    </p:spTree>
    <p:extLst>
      <p:ext uri="{BB962C8B-B14F-4D97-AF65-F5344CB8AC3E}">
        <p14:creationId xmlns:p14="http://schemas.microsoft.com/office/powerpoint/2010/main" val="2679098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However……</a:t>
            </a:r>
          </a:p>
        </p:txBody>
      </p:sp>
      <p:sp>
        <p:nvSpPr>
          <p:cNvPr id="3" name="Slide Number Placeholder 2"/>
          <p:cNvSpPr>
            <a:spLocks noGrp="1"/>
          </p:cNvSpPr>
          <p:nvPr>
            <p:ph type="sldNum" sz="quarter" idx="4294967295"/>
          </p:nvPr>
        </p:nvSpPr>
        <p:spPr>
          <a:xfrm>
            <a:off x="9829800" y="242235"/>
            <a:ext cx="554038" cy="365125"/>
          </a:xfrm>
          <a:prstGeom prst="rect">
            <a:avLst/>
          </a:prstGeom>
        </p:spPr>
        <p:txBody>
          <a:bodyPr/>
          <a:lstStyle/>
          <a:p>
            <a:fld id="{162F1D00-BD13-4404-86B0-79703945A0A7}" type="slidenum">
              <a:rPr lang="en-US" smtClean="0"/>
              <a:t>9</a:t>
            </a:fld>
            <a:endParaRPr lang="en-US"/>
          </a:p>
        </p:txBody>
      </p:sp>
      <p:sp>
        <p:nvSpPr>
          <p:cNvPr id="4" name="Rectangle 3"/>
          <p:cNvSpPr/>
          <p:nvPr/>
        </p:nvSpPr>
        <p:spPr>
          <a:xfrm>
            <a:off x="1400961" y="2413338"/>
            <a:ext cx="9378891" cy="2554545"/>
          </a:xfrm>
          <a:prstGeom prst="rect">
            <a:avLst/>
          </a:prstGeom>
        </p:spPr>
        <p:txBody>
          <a:bodyPr wrap="square">
            <a:spAutoFit/>
          </a:bodyPr>
          <a:lstStyle/>
          <a:p>
            <a:r>
              <a:rPr lang="en-GB" sz="3200" dirty="0"/>
              <a:t>….you don’t have to have been an active participant in a critical incident. It’s okay if you were an observer to some action. Or it may not even be a piece of action but something you’ve seen written or picture or something else you’ve noticed.</a:t>
            </a:r>
          </a:p>
        </p:txBody>
      </p:sp>
    </p:spTree>
    <p:extLst>
      <p:ext uri="{BB962C8B-B14F-4D97-AF65-F5344CB8AC3E}">
        <p14:creationId xmlns:p14="http://schemas.microsoft.com/office/powerpoint/2010/main" val="2989588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 example</a:t>
            </a:r>
          </a:p>
        </p:txBody>
      </p:sp>
      <p:sp>
        <p:nvSpPr>
          <p:cNvPr id="3" name="Slide Number Placeholder 2"/>
          <p:cNvSpPr>
            <a:spLocks noGrp="1"/>
          </p:cNvSpPr>
          <p:nvPr>
            <p:ph type="sldNum" sz="quarter" idx="4294967295"/>
          </p:nvPr>
        </p:nvSpPr>
        <p:spPr>
          <a:xfrm>
            <a:off x="9829800" y="242235"/>
            <a:ext cx="554038" cy="365125"/>
          </a:xfrm>
          <a:prstGeom prst="rect">
            <a:avLst/>
          </a:prstGeom>
        </p:spPr>
        <p:txBody>
          <a:bodyPr/>
          <a:lstStyle/>
          <a:p>
            <a:fld id="{162F1D00-BD13-4404-86B0-79703945A0A7}" type="slidenum">
              <a:rPr lang="en-US" smtClean="0"/>
              <a:t>10</a:t>
            </a:fld>
            <a:endParaRPr lang="en-US"/>
          </a:p>
        </p:txBody>
      </p:sp>
      <p:sp>
        <p:nvSpPr>
          <p:cNvPr id="4" name="Rectangle 3"/>
          <p:cNvSpPr/>
          <p:nvPr/>
        </p:nvSpPr>
        <p:spPr>
          <a:xfrm>
            <a:off x="1115736" y="1049575"/>
            <a:ext cx="10242958" cy="4524315"/>
          </a:xfrm>
          <a:prstGeom prst="rect">
            <a:avLst/>
          </a:prstGeom>
          <a:solidFill>
            <a:schemeClr val="bg1"/>
          </a:solidFill>
        </p:spPr>
        <p:txBody>
          <a:bodyPr wrap="square">
            <a:spAutoFit/>
          </a:bodyPr>
          <a:lstStyle/>
          <a:p>
            <a:r>
              <a:rPr lang="en-GB" sz="2000" dirty="0" err="1"/>
              <a:t>McAteer</a:t>
            </a:r>
            <a:r>
              <a:rPr lang="en-GB" sz="2000" dirty="0"/>
              <a:t> </a:t>
            </a:r>
            <a:r>
              <a:rPr lang="en-GB" sz="2000" i="1" dirty="0"/>
              <a:t>et al </a:t>
            </a:r>
            <a:r>
              <a:rPr lang="en-GB" sz="2000" dirty="0"/>
              <a:t>(2010, p.107) suggest that a ‘critical incident is one that challenges your own assumptions or makes you think differently’. </a:t>
            </a:r>
          </a:p>
          <a:p>
            <a:endParaRPr lang="en-GB" sz="2000" dirty="0"/>
          </a:p>
          <a:p>
            <a:r>
              <a:rPr lang="en-GB" sz="2400" dirty="0"/>
              <a:t>They provide the following helpful prompts to guide reflection on critical incidents:</a:t>
            </a:r>
          </a:p>
          <a:p>
            <a:r>
              <a:rPr lang="en-GB" sz="2400" dirty="0"/>
              <a:t>• </a:t>
            </a:r>
            <a:r>
              <a:rPr lang="en-GB" sz="2400" i="1" dirty="0"/>
              <a:t>What happened, where and when? Give a brief history of the incident. </a:t>
            </a:r>
          </a:p>
          <a:p>
            <a:r>
              <a:rPr lang="en-GB" sz="2400" i="1" dirty="0"/>
              <a:t>• What is it that made the incident ‘critical’? </a:t>
            </a:r>
          </a:p>
          <a:p>
            <a:r>
              <a:rPr lang="en-GB" sz="2400" i="1" dirty="0"/>
              <a:t>• What were your immediate thoughts and responses? </a:t>
            </a:r>
          </a:p>
          <a:p>
            <a:r>
              <a:rPr lang="en-GB" sz="2400" i="1" dirty="0"/>
              <a:t>• What are your thoughts now? What has changed/developed your thinking? </a:t>
            </a:r>
          </a:p>
          <a:p>
            <a:r>
              <a:rPr lang="en-GB" sz="2400" i="1" dirty="0"/>
              <a:t>• What have you learned about (your) practice from this? </a:t>
            </a:r>
          </a:p>
          <a:p>
            <a:r>
              <a:rPr lang="en-GB" sz="2400" i="1" dirty="0"/>
              <a:t>• How might your practice change and develop as a result of this analysis and learning? </a:t>
            </a:r>
          </a:p>
          <a:p>
            <a:endParaRPr lang="en-GB" sz="2000" i="1" dirty="0"/>
          </a:p>
          <a:p>
            <a:r>
              <a:rPr lang="en-GB" sz="2000" dirty="0" err="1"/>
              <a:t>McAteer</a:t>
            </a:r>
            <a:r>
              <a:rPr lang="en-GB" sz="2000" dirty="0"/>
              <a:t>, M., Hallett and F. </a:t>
            </a:r>
            <a:r>
              <a:rPr lang="en-GB" sz="2000" dirty="0" err="1"/>
              <a:t>Murtagh</a:t>
            </a:r>
            <a:r>
              <a:rPr lang="en-GB" sz="2000" dirty="0"/>
              <a:t>, L. (2010) Achieving your Masters in Teaching and Learning. Exeter: Learning Matters.</a:t>
            </a:r>
          </a:p>
        </p:txBody>
      </p:sp>
    </p:spTree>
    <p:extLst>
      <p:ext uri="{BB962C8B-B14F-4D97-AF65-F5344CB8AC3E}">
        <p14:creationId xmlns:p14="http://schemas.microsoft.com/office/powerpoint/2010/main" val="36556040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707073"/>
            <a:ext cx="8096250" cy="504056"/>
          </a:xfrm>
        </p:spPr>
        <p:txBody>
          <a:bodyPr>
            <a:normAutofit fontScale="90000"/>
          </a:bodyPr>
          <a:lstStyle/>
          <a:p>
            <a:r>
              <a:rPr lang="en-GB" sz="2000" dirty="0"/>
              <a:t>Task 1: Here is a simple example of critical incident reflection:</a:t>
            </a:r>
            <a:br>
              <a:rPr lang="en-GB" sz="1800" dirty="0"/>
            </a:br>
            <a:endParaRPr lang="en-GB" sz="1800" dirty="0"/>
          </a:p>
        </p:txBody>
      </p:sp>
      <p:sp>
        <p:nvSpPr>
          <p:cNvPr id="3" name="Rectangle 2"/>
          <p:cNvSpPr/>
          <p:nvPr/>
        </p:nvSpPr>
        <p:spPr>
          <a:xfrm>
            <a:off x="838899" y="1067754"/>
            <a:ext cx="10586907" cy="5083173"/>
          </a:xfrm>
          <a:prstGeom prst="rect">
            <a:avLst/>
          </a:prstGeom>
          <a:solidFill>
            <a:srgbClr val="4F81BD"/>
          </a:solidFill>
          <a:ln w="25400" cap="flat" cmpd="sng" algn="ctr">
            <a:solidFill>
              <a:srgbClr val="4F81BD">
                <a:shade val="50000"/>
              </a:srgbClr>
            </a:solidFill>
            <a:prstDash val="soli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defTabSz="914400">
              <a:lnSpc>
                <a:spcPct val="115000"/>
              </a:lnSpc>
              <a:spcAft>
                <a:spcPts val="1000"/>
              </a:spcAft>
              <a:defRPr/>
            </a:pPr>
            <a:r>
              <a:rPr lang="en-GB" sz="1400" i="1" kern="0" dirty="0">
                <a:solidFill>
                  <a:sysClr val="window" lastClr="FFFFFF"/>
                </a:solidFill>
                <a:latin typeface="Calibri"/>
                <a:ea typeface="Calibri"/>
                <a:cs typeface="Times New Roman"/>
              </a:rPr>
              <a:t>During the very beginning of my NQT year, I spent a great amount of time observing several senior members of staff in their approach to pupils. Whether it was in a lesson, or in the hallways, I consciously tried to note how the teacher would communicate with the pupils in a variety of situations and circumstances. Consequently, I then applied certain behaviour management strategies that I had observed. One of the things that really stood out for me was the variation in the tone of voice used by the teacher, with the firm and strict tone seemingly the more effective. I attempted to adopt a firmer tone than I had previously used, and that comes naturally to me, and became stricter with my expectations as well as sanctions. </a:t>
            </a:r>
            <a:endParaRPr lang="en-GB" sz="1400" kern="0" dirty="0">
              <a:solidFill>
                <a:sysClr val="window" lastClr="FFFFFF"/>
              </a:solidFill>
              <a:latin typeface="Calibri"/>
              <a:ea typeface="Calibri"/>
              <a:cs typeface="Times New Roman"/>
            </a:endParaRPr>
          </a:p>
          <a:p>
            <a:pPr defTabSz="914400">
              <a:lnSpc>
                <a:spcPct val="115000"/>
              </a:lnSpc>
              <a:spcAft>
                <a:spcPts val="1000"/>
              </a:spcAft>
              <a:defRPr/>
            </a:pPr>
            <a:r>
              <a:rPr lang="en-GB" sz="1400" i="1" kern="0" dirty="0">
                <a:solidFill>
                  <a:sysClr val="window" lastClr="FFFFFF"/>
                </a:solidFill>
                <a:latin typeface="Calibri"/>
                <a:ea typeface="Calibri"/>
                <a:cs typeface="Times New Roman"/>
              </a:rPr>
              <a:t>Unfortunately, it did not work for me and my particular teaching groups, and the reaction of the pupils was the opposite to what I had hoped. I was beginning to lose their respect because they could see I was trying to be someone else, and would shout at them every time they did something wrong. In one particular incident with a very challenging pupil, where I raised my voice and insisted on stamping my authority, things ended up getting rather heated, and it ended up outside of the classroom with the pupil in tears. </a:t>
            </a:r>
            <a:endParaRPr lang="en-GB" sz="1400" kern="0" dirty="0">
              <a:solidFill>
                <a:sysClr val="window" lastClr="FFFFFF"/>
              </a:solidFill>
              <a:latin typeface="Calibri"/>
              <a:ea typeface="Calibri"/>
              <a:cs typeface="Times New Roman"/>
            </a:endParaRPr>
          </a:p>
          <a:p>
            <a:pPr defTabSz="914400">
              <a:lnSpc>
                <a:spcPct val="115000"/>
              </a:lnSpc>
              <a:spcAft>
                <a:spcPts val="1000"/>
              </a:spcAft>
              <a:defRPr/>
            </a:pPr>
            <a:r>
              <a:rPr lang="en-GB" sz="1400" i="1" kern="0" dirty="0">
                <a:solidFill>
                  <a:sysClr val="window" lastClr="FFFFFF"/>
                </a:solidFill>
                <a:latin typeface="Calibri"/>
                <a:ea typeface="Calibri"/>
                <a:cs typeface="Times New Roman"/>
              </a:rPr>
              <a:t>The incident acted as a wake-up call for me, and things only got better after I reverted back to being my ‘old self’. I reverted back to talking to the challenging pupils on a one-to-one basis, and having a quiet word with them, where I would explain to them where they had gone wrong, and what they should have done instead.</a:t>
            </a:r>
            <a:endParaRPr lang="en-GB" sz="1400" kern="0" dirty="0">
              <a:solidFill>
                <a:sysClr val="window" lastClr="FFFFFF"/>
              </a:solidFill>
              <a:latin typeface="Calibri"/>
              <a:ea typeface="Calibri"/>
              <a:cs typeface="Times New Roman"/>
            </a:endParaRPr>
          </a:p>
        </p:txBody>
      </p:sp>
    </p:spTree>
    <p:extLst>
      <p:ext uri="{BB962C8B-B14F-4D97-AF65-F5344CB8AC3E}">
        <p14:creationId xmlns:p14="http://schemas.microsoft.com/office/powerpoint/2010/main" val="25918848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4294967295"/>
          </p:nvPr>
        </p:nvSpPr>
        <p:spPr>
          <a:xfrm>
            <a:off x="9829800" y="242235"/>
            <a:ext cx="554038" cy="365125"/>
          </a:xfrm>
          <a:prstGeom prst="rect">
            <a:avLst/>
          </a:prstGeom>
        </p:spPr>
        <p:txBody>
          <a:bodyPr/>
          <a:lstStyle/>
          <a:p>
            <a:fld id="{162F1D00-BD13-4404-86B0-79703945A0A7}" type="slidenum">
              <a:rPr lang="en-US" smtClean="0"/>
              <a:t>12</a:t>
            </a:fld>
            <a:endParaRPr lang="en-US"/>
          </a:p>
        </p:txBody>
      </p:sp>
      <p:sp>
        <p:nvSpPr>
          <p:cNvPr id="4" name="TextBox 3"/>
          <p:cNvSpPr txBox="1"/>
          <p:nvPr/>
        </p:nvSpPr>
        <p:spPr>
          <a:xfrm>
            <a:off x="704675" y="755009"/>
            <a:ext cx="10721131" cy="5355312"/>
          </a:xfrm>
          <a:prstGeom prst="rect">
            <a:avLst/>
          </a:prstGeom>
          <a:solidFill>
            <a:schemeClr val="bg1"/>
          </a:solidFill>
        </p:spPr>
        <p:txBody>
          <a:bodyPr wrap="square" rtlCol="0">
            <a:spAutoFit/>
          </a:bodyPr>
          <a:lstStyle/>
          <a:p>
            <a:r>
              <a:rPr lang="en-GB" sz="2200" dirty="0"/>
              <a:t>Some hallmarks of deeper, self-critical reflection have been suggested by Moon (2004, pp.202-203), adapted as follows:</a:t>
            </a:r>
          </a:p>
          <a:p>
            <a:r>
              <a:rPr lang="en-GB" sz="2200" dirty="0"/>
              <a:t>There is…</a:t>
            </a:r>
          </a:p>
          <a:p>
            <a:pPr marL="342900" indent="-342900">
              <a:buFont typeface="Arial" panose="020B0604020202020204" pitchFamily="34" charset="0"/>
              <a:buChar char="•"/>
            </a:pPr>
            <a:r>
              <a:rPr lang="en-GB" sz="2200" dirty="0"/>
              <a:t>evidence of standing back from the event;</a:t>
            </a:r>
          </a:p>
          <a:p>
            <a:pPr marL="342900" indent="-342900">
              <a:buFont typeface="Arial" panose="020B0604020202020204" pitchFamily="34" charset="0"/>
              <a:buChar char="•"/>
            </a:pPr>
            <a:r>
              <a:rPr lang="en-GB" sz="2200" dirty="0"/>
              <a:t>an internal dialogue - a conversation with oneself that considers alternative explanations;</a:t>
            </a:r>
          </a:p>
          <a:p>
            <a:pPr marL="342900" indent="-342900">
              <a:buFont typeface="Arial" panose="020B0604020202020204" pitchFamily="34" charset="0"/>
              <a:buChar char="•"/>
            </a:pPr>
            <a:r>
              <a:rPr lang="en-GB" sz="2200" dirty="0"/>
              <a:t>evidence of looking at the views of others, considering the alternatives and learning from them;</a:t>
            </a:r>
          </a:p>
          <a:p>
            <a:pPr marL="342900" indent="-342900">
              <a:buFont typeface="Arial" panose="020B0604020202020204" pitchFamily="34" charset="0"/>
              <a:buChar char="•"/>
            </a:pPr>
            <a:r>
              <a:rPr lang="en-GB" sz="2200" dirty="0"/>
              <a:t>seeing the significance of the passage of time on reflection;</a:t>
            </a:r>
          </a:p>
          <a:p>
            <a:pPr marL="342900" indent="-342900">
              <a:buFont typeface="Arial" panose="020B0604020202020204" pitchFamily="34" charset="0"/>
              <a:buChar char="•"/>
            </a:pPr>
            <a:r>
              <a:rPr lang="en-GB" sz="2200" dirty="0"/>
              <a:t>noticing of other, possibly unrelated events that affect actual behaviour and/or subsequent reflection;</a:t>
            </a:r>
          </a:p>
          <a:p>
            <a:pPr marL="342900" indent="-342900">
              <a:buFont typeface="Arial" panose="020B0604020202020204" pitchFamily="34" charset="0"/>
              <a:buChar char="•"/>
            </a:pPr>
            <a:r>
              <a:rPr lang="en-GB" sz="2200" dirty="0"/>
              <a:t>awareness of reconstructing the event in retrospect – creating a story that may not be 'true'.</a:t>
            </a:r>
          </a:p>
          <a:p>
            <a:pPr marL="342900" indent="-342900">
              <a:buFont typeface="Arial" panose="020B0604020202020204" pitchFamily="34" charset="0"/>
              <a:buChar char="•"/>
            </a:pPr>
            <a:r>
              <a:rPr lang="en-GB" sz="2200" dirty="0"/>
              <a:t>recognition that there may be no conclusion and still things to be learnt from a situation;</a:t>
            </a:r>
          </a:p>
          <a:p>
            <a:pPr marL="342900" indent="-342900">
              <a:buFont typeface="Arial" panose="020B0604020202020204" pitchFamily="34" charset="0"/>
              <a:buChar char="•"/>
            </a:pPr>
            <a:r>
              <a:rPr lang="en-GB" sz="2200" dirty="0"/>
              <a:t>reflection on one’s own process of reflecting (metacognition).</a:t>
            </a:r>
          </a:p>
          <a:p>
            <a:endParaRPr lang="en-GB" sz="2000" dirty="0"/>
          </a:p>
          <a:p>
            <a:r>
              <a:rPr lang="en-GB" dirty="0"/>
              <a:t>Moon, J. A. (2004) </a:t>
            </a:r>
            <a:r>
              <a:rPr lang="en-GB" i="1" dirty="0"/>
              <a:t>Learning journals: A handbook for academics, students and professional development</a:t>
            </a:r>
            <a:r>
              <a:rPr lang="en-GB" dirty="0"/>
              <a:t>. Abingdon: Routledge </a:t>
            </a:r>
            <a:r>
              <a:rPr lang="en-GB" dirty="0" err="1"/>
              <a:t>Falmer</a:t>
            </a:r>
            <a:r>
              <a:rPr lang="en-GB" dirty="0"/>
              <a:t>. </a:t>
            </a:r>
          </a:p>
        </p:txBody>
      </p:sp>
    </p:spTree>
    <p:extLst>
      <p:ext uri="{BB962C8B-B14F-4D97-AF65-F5344CB8AC3E}">
        <p14:creationId xmlns:p14="http://schemas.microsoft.com/office/powerpoint/2010/main" val="12614522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13886" y="3429000"/>
            <a:ext cx="8096250" cy="1143000"/>
          </a:xfrm>
        </p:spPr>
        <p:txBody>
          <a:bodyPr>
            <a:normAutofit fontScale="90000"/>
          </a:bodyPr>
          <a:lstStyle/>
          <a:p>
            <a:r>
              <a:rPr lang="en-GB" dirty="0"/>
              <a:t>Task: Read the following account. Which of the hallmarks of deeper, self-critical reflection are evident in this account?</a:t>
            </a:r>
            <a:br>
              <a:rPr lang="en-GB" dirty="0"/>
            </a:br>
            <a:endParaRPr lang="en-GB" dirty="0"/>
          </a:p>
        </p:txBody>
      </p:sp>
    </p:spTree>
    <p:extLst>
      <p:ext uri="{BB962C8B-B14F-4D97-AF65-F5344CB8AC3E}">
        <p14:creationId xmlns:p14="http://schemas.microsoft.com/office/powerpoint/2010/main" val="10021844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Rectangle 2"/>
          <p:cNvSpPr/>
          <p:nvPr/>
        </p:nvSpPr>
        <p:spPr bwMode="auto">
          <a:xfrm>
            <a:off x="1631504" y="116632"/>
            <a:ext cx="8928992" cy="6624736"/>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r>
              <a:rPr lang="en-GB" sz="1600" b="1" dirty="0">
                <a:latin typeface="Calibri" panose="020F0502020204030204" pitchFamily="34" charset="0"/>
              </a:rPr>
              <a:t>What happened, where and when? Give a brief history of the incident</a:t>
            </a:r>
            <a:r>
              <a:rPr lang="en-GB" sz="1600" dirty="0">
                <a:latin typeface="Calibri" panose="020F0502020204030204" pitchFamily="34" charset="0"/>
              </a:rPr>
              <a:t>.</a:t>
            </a:r>
          </a:p>
          <a:p>
            <a:pPr eaLnBrk="0" fontAlgn="base" hangingPunct="0">
              <a:spcBef>
                <a:spcPct val="0"/>
              </a:spcBef>
              <a:spcAft>
                <a:spcPct val="0"/>
              </a:spcAft>
            </a:pPr>
            <a:r>
              <a:rPr lang="en-GB" sz="1600" dirty="0">
                <a:latin typeface="Calibri" panose="020F0502020204030204" pitchFamily="34" charset="0"/>
              </a:rPr>
              <a:t>The critical incident related to the feedback given after an observed lesson in order to move the trainee forward. I observed feedback being given to a trainee after a lesson which was detailed, coherent and insightful… What is it that made the incident ‘critical’? …but it was entirely a one way process.</a:t>
            </a:r>
          </a:p>
          <a:p>
            <a:pPr eaLnBrk="0" fontAlgn="base" hangingPunct="0">
              <a:spcBef>
                <a:spcPct val="0"/>
              </a:spcBef>
              <a:spcAft>
                <a:spcPct val="0"/>
              </a:spcAft>
            </a:pPr>
            <a:endParaRPr lang="en-GB" sz="1600" dirty="0">
              <a:latin typeface="Calibri" panose="020F0502020204030204" pitchFamily="34" charset="0"/>
            </a:endParaRPr>
          </a:p>
          <a:p>
            <a:pPr eaLnBrk="0" fontAlgn="base" hangingPunct="0">
              <a:spcBef>
                <a:spcPct val="0"/>
              </a:spcBef>
              <a:spcAft>
                <a:spcPct val="0"/>
              </a:spcAft>
            </a:pPr>
            <a:r>
              <a:rPr lang="en-GB" sz="1600" b="1" dirty="0">
                <a:latin typeface="Calibri" panose="020F0502020204030204" pitchFamily="34" charset="0"/>
              </a:rPr>
              <a:t>What were your immediate thoughts and responses?</a:t>
            </a:r>
          </a:p>
          <a:p>
            <a:pPr eaLnBrk="0" fontAlgn="base" hangingPunct="0">
              <a:spcBef>
                <a:spcPct val="0"/>
              </a:spcBef>
              <a:spcAft>
                <a:spcPct val="0"/>
              </a:spcAft>
            </a:pPr>
            <a:r>
              <a:rPr lang="en-GB" sz="1600" dirty="0">
                <a:latin typeface="Calibri" panose="020F0502020204030204" pitchFamily="34" charset="0"/>
              </a:rPr>
              <a:t>At the time of the incident I was impressed that the observed feedback addressed the key issues with the lesson; it dwelt on the positive aspects and gave points for development. Equally impressive was, I thought, the fact that the feedback addressed all of the teaching standards thoroughly. I congratulated the observer and felt that this was an excellent model which should be lauded and replicated.</a:t>
            </a:r>
          </a:p>
          <a:p>
            <a:pPr eaLnBrk="0" fontAlgn="base" hangingPunct="0">
              <a:spcBef>
                <a:spcPct val="0"/>
              </a:spcBef>
              <a:spcAft>
                <a:spcPct val="0"/>
              </a:spcAft>
            </a:pPr>
            <a:endParaRPr lang="en-GB" sz="1600" dirty="0">
              <a:latin typeface="Calibri" panose="020F0502020204030204" pitchFamily="34" charset="0"/>
            </a:endParaRPr>
          </a:p>
          <a:p>
            <a:pPr eaLnBrk="0" fontAlgn="base" hangingPunct="0">
              <a:spcBef>
                <a:spcPct val="0"/>
              </a:spcBef>
              <a:spcAft>
                <a:spcPct val="0"/>
              </a:spcAft>
            </a:pPr>
            <a:r>
              <a:rPr lang="en-GB" sz="1600" b="1" dirty="0">
                <a:latin typeface="Calibri" panose="020F0502020204030204" pitchFamily="34" charset="0"/>
              </a:rPr>
              <a:t>What are your thoughts now? What has changed/developed your thinking?</a:t>
            </a:r>
          </a:p>
          <a:p>
            <a:pPr eaLnBrk="0" fontAlgn="base" hangingPunct="0">
              <a:spcBef>
                <a:spcPct val="0"/>
              </a:spcBef>
              <a:spcAft>
                <a:spcPct val="0"/>
              </a:spcAft>
            </a:pPr>
            <a:r>
              <a:rPr lang="en-GB" sz="1600" dirty="0">
                <a:latin typeface="Calibri" panose="020F0502020204030204" pitchFamily="34" charset="0"/>
              </a:rPr>
              <a:t>At a similar time, perhaps a few weeks later, I attended a coaching course. I had little more than a rudimentary understanding of coaching at this time, and had not ever been the recipient or provider of a coaching experience. One of the key intentions of the programme was to coach teachers, whether that be in a leadership and management role or in order to improve the quality of their teaching. In essence the key message of this programme, indeed the key benefit of coaching, was to ensure sustainable change for the better. What have you learned about (your) practice from this? Reflecting on my newfound coaching knowledge I considered more deeply what the most effective ways were of feedback to trainees post lesson. I reflected on the feedback that I had witnessed (which initially I had felt to be an example of good practice) from the point of view of the observer and the observed and came to an entirely different conclusion. From the observer’s point of view I could see the benefit of conducting feedback in this way. Firstly, this approach is quick and thorough. It leaves little out and it identifies quickly the key ways in which the trainee needs to move forward by giving suggestions on how aspects of the lesson could be taught differently and how pupil progress can be secured. From the trainee’s point of view I could already now see that such an approach can be overwhelming and bewildering. (cont..)</a:t>
            </a:r>
          </a:p>
        </p:txBody>
      </p:sp>
    </p:spTree>
    <p:extLst>
      <p:ext uri="{BB962C8B-B14F-4D97-AF65-F5344CB8AC3E}">
        <p14:creationId xmlns:p14="http://schemas.microsoft.com/office/powerpoint/2010/main" val="13823384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Rectangle 2"/>
          <p:cNvSpPr/>
          <p:nvPr/>
        </p:nvSpPr>
        <p:spPr bwMode="auto">
          <a:xfrm>
            <a:off x="1631504" y="116632"/>
            <a:ext cx="8928992" cy="6624736"/>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r>
              <a:rPr lang="en-GB" sz="1600" dirty="0">
                <a:latin typeface="Calibri" panose="020F0502020204030204" pitchFamily="34" charset="0"/>
              </a:rPr>
              <a:t>(Cont..) For certain types of trainee this approach would have negative outcomes: a trainee lacking in confidence could potentially become entirely demotivated; a trainee in their comfort zone would become stagnated as they are not encouraged to consider or reflect; a competent trainee with good feedback of this nature could become complacent. In summary this approach would not produce the ‘reflective practitioners’ who would be armed with the necessary critical and reflective tools to navigate their own way through their NQT year with less hands on support and guidance.</a:t>
            </a:r>
          </a:p>
          <a:p>
            <a:pPr eaLnBrk="0" fontAlgn="base" hangingPunct="0">
              <a:spcBef>
                <a:spcPct val="0"/>
              </a:spcBef>
              <a:spcAft>
                <a:spcPct val="0"/>
              </a:spcAft>
            </a:pPr>
            <a:endParaRPr lang="en-GB" sz="1600" dirty="0">
              <a:latin typeface="Calibri" panose="020F0502020204030204" pitchFamily="34" charset="0"/>
            </a:endParaRPr>
          </a:p>
          <a:p>
            <a:pPr eaLnBrk="0" fontAlgn="base" hangingPunct="0">
              <a:spcBef>
                <a:spcPct val="0"/>
              </a:spcBef>
              <a:spcAft>
                <a:spcPct val="0"/>
              </a:spcAft>
            </a:pPr>
            <a:r>
              <a:rPr lang="en-GB" sz="1600" dirty="0">
                <a:latin typeface="Calibri" panose="020F0502020204030204" pitchFamily="34" charset="0"/>
              </a:rPr>
              <a:t>Armed with these new insights I observed a range of learning ’coaches’ giving feedback in different schools. What I found was that those giving feedback paid lip service to the favoured coaching approach by asking trainees at the start of the feedback session what they thought had gone well in the lesson and what could be improved, before invariably launching into a monologue describing their own viewpoints of the lesson. Indeed, I recognised this model of feedback as being the one that I would frequently employ myself.</a:t>
            </a:r>
          </a:p>
          <a:p>
            <a:pPr eaLnBrk="0" fontAlgn="base" hangingPunct="0">
              <a:spcBef>
                <a:spcPct val="0"/>
              </a:spcBef>
              <a:spcAft>
                <a:spcPct val="0"/>
              </a:spcAft>
            </a:pPr>
            <a:endParaRPr lang="en-GB" sz="1600" dirty="0">
              <a:latin typeface="Calibri" panose="020F0502020204030204" pitchFamily="34" charset="0"/>
            </a:endParaRPr>
          </a:p>
          <a:p>
            <a:pPr eaLnBrk="0" fontAlgn="base" hangingPunct="0">
              <a:spcBef>
                <a:spcPct val="0"/>
              </a:spcBef>
              <a:spcAft>
                <a:spcPct val="0"/>
              </a:spcAft>
            </a:pPr>
            <a:r>
              <a:rPr lang="en-GB" sz="1600" b="1" dirty="0">
                <a:latin typeface="Calibri" panose="020F0502020204030204" pitchFamily="34" charset="0"/>
              </a:rPr>
              <a:t>How might your practice change and develop as a result of this analysis and learning?</a:t>
            </a:r>
          </a:p>
          <a:p>
            <a:pPr eaLnBrk="0" fontAlgn="base" hangingPunct="0">
              <a:spcBef>
                <a:spcPct val="0"/>
              </a:spcBef>
              <a:spcAft>
                <a:spcPct val="0"/>
              </a:spcAft>
            </a:pPr>
            <a:r>
              <a:rPr lang="en-GB" sz="1600" dirty="0">
                <a:latin typeface="Calibri" panose="020F0502020204030204" pitchFamily="34" charset="0"/>
              </a:rPr>
              <a:t>This ‘critical incident’ changed my thinking about the best ways in which to move trainees forward after an observation and led to me researching and developing materials with the aim of promoting this approach amongst our learning coaches. A triad model whereby a pair of trainees are matched with a learning coach is becoming a more frequently employed model within our training programme. The triad is utilised during the initial placement and the pair of trainees, in conjunction with their learning coach, plan jointly, deliver, reflect and refine lessons in a continuous cycle</a:t>
            </a:r>
            <a:r>
              <a:rPr lang="en-GB" sz="1600" dirty="0">
                <a:latin typeface="Times"/>
              </a:rPr>
              <a:t>.</a:t>
            </a:r>
          </a:p>
          <a:p>
            <a:pPr eaLnBrk="0" fontAlgn="base" hangingPunct="0">
              <a:spcBef>
                <a:spcPct val="0"/>
              </a:spcBef>
              <a:spcAft>
                <a:spcPct val="0"/>
              </a:spcAft>
            </a:pPr>
            <a:endParaRPr lang="en-GB" sz="1600" dirty="0">
              <a:latin typeface="Times"/>
            </a:endParaRPr>
          </a:p>
          <a:p>
            <a:pPr eaLnBrk="0" fontAlgn="base" hangingPunct="0">
              <a:spcBef>
                <a:spcPct val="0"/>
              </a:spcBef>
              <a:spcAft>
                <a:spcPct val="0"/>
              </a:spcAft>
            </a:pPr>
            <a:endParaRPr lang="en-GB" sz="1600" dirty="0">
              <a:latin typeface="Times"/>
            </a:endParaRPr>
          </a:p>
        </p:txBody>
      </p:sp>
    </p:spTree>
    <p:extLst>
      <p:ext uri="{BB962C8B-B14F-4D97-AF65-F5344CB8AC3E}">
        <p14:creationId xmlns:p14="http://schemas.microsoft.com/office/powerpoint/2010/main" val="20934674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7738" y="2441196"/>
            <a:ext cx="9420837" cy="3292060"/>
          </a:xfrm>
        </p:spPr>
        <p:txBody>
          <a:bodyPr/>
          <a:lstStyle/>
          <a:p>
            <a:pPr algn="l"/>
            <a:r>
              <a:rPr lang="en-GB" sz="2200" dirty="0"/>
              <a:t>Follow up Task: Identify a critical incident that helps you consider your progress since joining the University</a:t>
            </a:r>
            <a:br>
              <a:rPr lang="en-GB" sz="2200" dirty="0"/>
            </a:br>
            <a:br>
              <a:rPr lang="en-GB" sz="2200" dirty="0"/>
            </a:br>
            <a:br>
              <a:rPr lang="en-GB" sz="2200" dirty="0"/>
            </a:br>
            <a:r>
              <a:rPr lang="en-GB" sz="2200" dirty="0"/>
              <a:t>Using McAteer’s frame produce an account</a:t>
            </a:r>
            <a:br>
              <a:rPr lang="en-GB" sz="2200" dirty="0"/>
            </a:br>
            <a:br>
              <a:rPr lang="en-GB" sz="2200" dirty="0"/>
            </a:br>
            <a:r>
              <a:rPr lang="en-GB" sz="2200" dirty="0"/>
              <a:t>Re-read your account(s) and consider if/how it could be improved in light of Moon’s</a:t>
            </a:r>
            <a:br>
              <a:rPr lang="en-GB" sz="2200" dirty="0"/>
            </a:br>
            <a:r>
              <a:rPr lang="en-GB" sz="2200" dirty="0"/>
              <a:t>hallmarks of deeper, self-critical reflection?</a:t>
            </a:r>
          </a:p>
        </p:txBody>
      </p:sp>
    </p:spTree>
    <p:extLst>
      <p:ext uri="{BB962C8B-B14F-4D97-AF65-F5344CB8AC3E}">
        <p14:creationId xmlns:p14="http://schemas.microsoft.com/office/powerpoint/2010/main" val="16751515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3552" y="476672"/>
            <a:ext cx="8096250" cy="1143000"/>
          </a:xfrm>
        </p:spPr>
        <p:txBody>
          <a:bodyPr/>
          <a:lstStyle/>
          <a:p>
            <a:r>
              <a:rPr lang="en-GB" dirty="0"/>
              <a:t>Understanding goal</a:t>
            </a:r>
          </a:p>
        </p:txBody>
      </p:sp>
      <p:sp>
        <p:nvSpPr>
          <p:cNvPr id="3" name="Content Placeholder 2"/>
          <p:cNvSpPr>
            <a:spLocks noGrp="1"/>
          </p:cNvSpPr>
          <p:nvPr>
            <p:ph idx="1"/>
          </p:nvPr>
        </p:nvSpPr>
        <p:spPr>
          <a:xfrm>
            <a:off x="1191237" y="1641321"/>
            <a:ext cx="9748007" cy="1931696"/>
          </a:xfrm>
        </p:spPr>
        <p:txBody>
          <a:bodyPr>
            <a:normAutofit/>
          </a:bodyPr>
          <a:lstStyle/>
          <a:p>
            <a:pPr marL="0"/>
            <a:r>
              <a:rPr lang="en-GB" dirty="0"/>
              <a:t>How do we undertake a critical incident reflection?</a:t>
            </a:r>
          </a:p>
          <a:p>
            <a:pPr marL="0"/>
            <a:endParaRPr lang="en-GB" dirty="0"/>
          </a:p>
          <a:p>
            <a:pPr marL="0"/>
            <a:r>
              <a:rPr lang="en-GB" i="1" dirty="0"/>
              <a:t>Students will consider and apply the skills of critical incident reflection to their own context.</a:t>
            </a:r>
          </a:p>
          <a:p>
            <a:pPr marL="0"/>
            <a:endParaRPr lang="en-GB" dirty="0"/>
          </a:p>
        </p:txBody>
      </p:sp>
    </p:spTree>
    <p:extLst>
      <p:ext uri="{BB962C8B-B14F-4D97-AF65-F5344CB8AC3E}">
        <p14:creationId xmlns:p14="http://schemas.microsoft.com/office/powerpoint/2010/main" val="93096824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B15E28"/>
      </a:accent1>
      <a:accent2>
        <a:srgbClr val="B13228"/>
      </a:accent2>
      <a:accent3>
        <a:srgbClr val="8B7B56"/>
      </a:accent3>
      <a:accent4>
        <a:srgbClr val="E09C41"/>
      </a:accent4>
      <a:accent5>
        <a:srgbClr val="9EAE51"/>
      </a:accent5>
      <a:accent6>
        <a:srgbClr val="6E7355"/>
      </a:accent6>
      <a:hlink>
        <a:srgbClr val="D37A21"/>
      </a:hlink>
      <a:folHlink>
        <a:srgbClr val="CA8F55"/>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039A4B3-0617-4CFC-B614-27363ECC28AC}"/>
    </a:ext>
  </a:extLst>
</a:theme>
</file>

<file path=docProps/app.xml><?xml version="1.0" encoding="utf-8"?>
<Properties xmlns="http://schemas.openxmlformats.org/officeDocument/2006/extended-properties" xmlns:vt="http://schemas.openxmlformats.org/officeDocument/2006/docPropsVTypes">
  <Template>Organic</Template>
  <TotalTime>10</TotalTime>
  <Words>2190</Words>
  <Application>Microsoft Office PowerPoint</Application>
  <PresentationFormat>Widescreen</PresentationFormat>
  <Paragraphs>111</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Garamond</vt:lpstr>
      <vt:lpstr>Times</vt:lpstr>
      <vt:lpstr>Organic</vt:lpstr>
      <vt:lpstr>Critical Incidents</vt:lpstr>
      <vt:lpstr>Understanding goal</vt:lpstr>
      <vt:lpstr>Rationale</vt:lpstr>
      <vt:lpstr>A brief history</vt:lpstr>
      <vt:lpstr>Introduction to Critical Incidents</vt:lpstr>
      <vt:lpstr>Uses</vt:lpstr>
      <vt:lpstr>Identifying a critical incident</vt:lpstr>
      <vt:lpstr>This might include any of the following situations:</vt:lpstr>
      <vt:lpstr>However……</vt:lpstr>
      <vt:lpstr>An example</vt:lpstr>
      <vt:lpstr>Task 1: Here is a simple example of critical incident reflection: </vt:lpstr>
      <vt:lpstr>PowerPoint Presentation</vt:lpstr>
      <vt:lpstr>Task: Read the following account. Which of the hallmarks of deeper, self-critical reflection are evident in this account? </vt:lpstr>
      <vt:lpstr>PowerPoint Presentation</vt:lpstr>
      <vt:lpstr>PowerPoint Presentation</vt:lpstr>
      <vt:lpstr>Follow up Task: Identify a critical incident that helps you consider your progress since joining the University   Using McAteer’s frame produce an account  Re-read your account(s) and consider if/how it could be improved in light of Moon’s hallmarks of deeper, self-critical reflection?</vt:lpstr>
      <vt:lpstr>Understanding goal</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Incidents</dc:title>
  <dc:creator>Joanna Holmes</dc:creator>
  <cp:lastModifiedBy>Joanna Holmes</cp:lastModifiedBy>
  <cp:revision>1</cp:revision>
  <dcterms:created xsi:type="dcterms:W3CDTF">2023-12-01T15:22:31Z</dcterms:created>
  <dcterms:modified xsi:type="dcterms:W3CDTF">2023-12-01T15:32:42Z</dcterms:modified>
</cp:coreProperties>
</file>