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8" r:id="rId3"/>
    <p:sldId id="259" r:id="rId4"/>
    <p:sldId id="261" r:id="rId5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2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  <a:srgbClr val="FD2376"/>
    <a:srgbClr val="FE98BF"/>
    <a:srgbClr val="FD5F9B"/>
    <a:srgbClr val="DA14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2436" y="228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285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767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847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068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851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486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621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470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50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397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524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765E0-9432-4A5E-9A3A-BD7051FD9A7B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13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E9DEA-95BF-4259-9E01-435606F92BD9}"/>
              </a:ext>
            </a:extLst>
          </p:cNvPr>
          <p:cNvSpPr txBox="1">
            <a:spLocks/>
          </p:cNvSpPr>
          <p:nvPr/>
        </p:nvSpPr>
        <p:spPr>
          <a:xfrm>
            <a:off x="2143786" y="3169364"/>
            <a:ext cx="2685795" cy="74562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75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Menu Engineering</a:t>
            </a:r>
            <a:endParaRPr lang="en-GB" sz="2475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98126-7327-4996-BCD2-EB81F3EDF149}"/>
              </a:ext>
            </a:extLst>
          </p:cNvPr>
          <p:cNvSpPr txBox="1">
            <a:spLocks/>
          </p:cNvSpPr>
          <p:nvPr/>
        </p:nvSpPr>
        <p:spPr>
          <a:xfrm>
            <a:off x="1664769" y="4149741"/>
            <a:ext cx="3923231" cy="12854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US" sz="1575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Hotel Placement - Food and Beverage Operations (BMIH4002)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575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Lecturers name :</a:t>
            </a:r>
            <a:r>
              <a:rPr lang="en-GB" sz="1575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</a:t>
            </a:r>
            <a:r>
              <a:rPr lang="en-GB" sz="1575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Ffion</a:t>
            </a:r>
            <a:r>
              <a:rPr lang="en-GB" sz="1575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575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Cumberpatch</a:t>
            </a:r>
            <a:endParaRPr lang="en-US" sz="1575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575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Student name:  </a:t>
            </a:r>
            <a:r>
              <a:rPr lang="en-GB" sz="1575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sheikh sultan</a:t>
            </a:r>
            <a:endParaRPr lang="en-US" sz="1575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575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Student Number:</a:t>
            </a:r>
            <a:r>
              <a:rPr lang="en-GB" sz="1575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2133697</a:t>
            </a:r>
            <a:endParaRPr lang="en-US" sz="1575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6051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679260-AC76-49C4-B9E3-709CAFDC97E4}"/>
              </a:ext>
            </a:extLst>
          </p:cNvPr>
          <p:cNvSpPr/>
          <p:nvPr/>
        </p:nvSpPr>
        <p:spPr>
          <a:xfrm>
            <a:off x="1164325" y="1817144"/>
            <a:ext cx="4584036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STARTER</a:t>
            </a:r>
          </a:p>
          <a:p>
            <a:pPr algn="ctr"/>
            <a:r>
              <a:rPr lang="en-GB" sz="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ctr"/>
            <a:r>
              <a:rPr lang="en-US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GARLIC &amp; ROSEMARY BAKED CAMEMBERT</a:t>
            </a:r>
          </a:p>
          <a:p>
            <a:pPr algn="ctr"/>
            <a:r>
              <a:rPr lang="en-US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crudities, sourdough</a:t>
            </a:r>
          </a:p>
          <a:p>
            <a:pPr algn="ctr"/>
            <a:endParaRPr lang="en-US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SOUP OF THE DAY</a:t>
            </a:r>
          </a:p>
          <a:p>
            <a:pPr algn="ctr"/>
            <a:r>
              <a:rPr lang="en-US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House-made w/ sourdough bread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0180BA-9BE1-4EA7-85AA-6311E41AF1A1}"/>
              </a:ext>
            </a:extLst>
          </p:cNvPr>
          <p:cNvSpPr txBox="1"/>
          <p:nvPr/>
        </p:nvSpPr>
        <p:spPr>
          <a:xfrm>
            <a:off x="2976072" y="3205713"/>
            <a:ext cx="10536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MAIN DISH</a:t>
            </a:r>
            <a:endParaRPr lang="en-GB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A1F29E-5BDF-4FD3-B5DF-C093405D2BC2}"/>
              </a:ext>
            </a:extLst>
          </p:cNvPr>
          <p:cNvSpPr txBox="1"/>
          <p:nvPr/>
        </p:nvSpPr>
        <p:spPr>
          <a:xfrm>
            <a:off x="1205109" y="3402987"/>
            <a:ext cx="458403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000" b="1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BANGERS &amp; MASH</a:t>
            </a:r>
          </a:p>
          <a:p>
            <a:pPr algn="ctr"/>
            <a:r>
              <a:rPr lang="en-US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 Cumberland sausages, mustard &amp; chive mash, homemade braised onion gravy</a:t>
            </a:r>
          </a:p>
          <a:p>
            <a:pPr algn="ctr"/>
            <a:br>
              <a:rPr lang="en-GB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en-GB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MAC &amp; CHEESE</a:t>
            </a:r>
          </a:p>
          <a:p>
            <a:pPr algn="ctr"/>
            <a:r>
              <a:rPr lang="en-GB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macaroni, mature English cheddar w/ vibrant Dijon mustard &amp; breadcrumbs.</a:t>
            </a:r>
            <a:endParaRPr lang="en-GB" sz="619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GB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125F435-F25B-472F-A220-CABEAB573CFB}"/>
              </a:ext>
            </a:extLst>
          </p:cNvPr>
          <p:cNvSpPr/>
          <p:nvPr/>
        </p:nvSpPr>
        <p:spPr>
          <a:xfrm>
            <a:off x="5232400" y="70150"/>
            <a:ext cx="1581182" cy="755351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LIVE MUSIC on every evening</a:t>
            </a:r>
            <a:endParaRPr lang="en-GB" sz="1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954E1EA-066A-468C-975A-42D7C7C16CE8}"/>
              </a:ext>
            </a:extLst>
          </p:cNvPr>
          <p:cNvSpPr/>
          <p:nvPr/>
        </p:nvSpPr>
        <p:spPr>
          <a:xfrm>
            <a:off x="1903806" y="9171551"/>
            <a:ext cx="3244697" cy="466231"/>
          </a:xfrm>
          <a:prstGeom prst="round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Price:  </a:t>
            </a:r>
            <a:r>
              <a:rPr lang="en-GB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£ </a:t>
            </a:r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33.95 per Guest</a:t>
            </a:r>
          </a:p>
          <a:p>
            <a:pPr algn="ctr"/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20% Discount on Group Booking</a:t>
            </a:r>
            <a:endParaRPr lang="en-GB" sz="11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GB" sz="619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CB3582D-3522-43FC-97E4-0940160B89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>
            <a:off x="4910089" y="2151407"/>
            <a:ext cx="163137" cy="1778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AEB9C3-D7A8-49E3-AB57-0BD35364DB7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18016" y="5688083"/>
            <a:ext cx="182727" cy="1857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A73B135-D122-4C77-89AC-D80E53D5C8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750" y="156681"/>
            <a:ext cx="1338080" cy="6688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1037649-74F7-4BD3-AAA0-B591D3CF57AA}"/>
              </a:ext>
            </a:extLst>
          </p:cNvPr>
          <p:cNvSpPr txBox="1"/>
          <p:nvPr/>
        </p:nvSpPr>
        <p:spPr>
          <a:xfrm>
            <a:off x="1898863" y="4654295"/>
            <a:ext cx="3060274" cy="464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SIDES</a:t>
            </a:r>
          </a:p>
          <a:p>
            <a:pPr algn="ctr">
              <a:lnSpc>
                <a:spcPct val="150000"/>
              </a:lnSpc>
            </a:pPr>
            <a:r>
              <a:rPr lang="it-IT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ROAST SWEET POTATO, CHILLI &amp; LIME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ECA0493-CBD8-4682-8127-EA375EB2DD6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 flipH="1">
            <a:off x="4048121" y="4041066"/>
            <a:ext cx="182934" cy="16575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F63AAEB-8E8E-4896-8130-FDE4E33FE599}"/>
              </a:ext>
            </a:extLst>
          </p:cNvPr>
          <p:cNvSpPr txBox="1"/>
          <p:nvPr/>
        </p:nvSpPr>
        <p:spPr>
          <a:xfrm>
            <a:off x="1887961" y="5368320"/>
            <a:ext cx="3218332" cy="730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DESSERT</a:t>
            </a:r>
            <a:endParaRPr lang="en-GB" sz="12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CHOCOLATE BROWNIE</a:t>
            </a:r>
          </a:p>
          <a:p>
            <a:pPr algn="ctr"/>
            <a:r>
              <a:rPr lang="en-GB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w/ Madagascan vanilla ice cream, nuts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D48840A-0B2F-4D9F-9E33-1FA1232084BC}"/>
              </a:ext>
            </a:extLst>
          </p:cNvPr>
          <p:cNvSpPr/>
          <p:nvPr/>
        </p:nvSpPr>
        <p:spPr>
          <a:xfrm>
            <a:off x="1189757" y="6403827"/>
            <a:ext cx="4478486" cy="1169551"/>
          </a:xfrm>
          <a:prstGeom prst="round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05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Each guest will be served a glass of</a:t>
            </a:r>
          </a:p>
          <a:p>
            <a:pPr algn="ctr">
              <a:lnSpc>
                <a:spcPct val="150000"/>
              </a:lnSpc>
            </a:pPr>
            <a:r>
              <a:rPr lang="en-US" sz="105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TROUBADOUR SPRITZ – </a:t>
            </a:r>
            <a:r>
              <a:rPr lang="en-US" sz="105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Lonewolf</a:t>
            </a:r>
            <a:r>
              <a:rPr lang="en-US" sz="105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Cloudy Lemon Gin, Elderflower Cordial, Sparkling Wine, Soda Water</a:t>
            </a:r>
          </a:p>
          <a:p>
            <a:pPr algn="ctr">
              <a:lnSpc>
                <a:spcPct val="150000"/>
              </a:lnSpc>
            </a:pPr>
            <a:r>
              <a:rPr lang="en-US" sz="1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For Free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18BCE94-5313-4F39-A4EA-1B398DA220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50048" y="401016"/>
            <a:ext cx="2112595" cy="1389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140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C2ED1E3F-EB27-436C-9855-7E6E1C51B655}"/>
              </a:ext>
            </a:extLst>
          </p:cNvPr>
          <p:cNvSpPr/>
          <p:nvPr/>
        </p:nvSpPr>
        <p:spPr>
          <a:xfrm>
            <a:off x="4766214" y="168446"/>
            <a:ext cx="1971256" cy="1040980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Offer Valid</a:t>
            </a:r>
          </a:p>
          <a:p>
            <a:pPr algn="ctr"/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From 11</a:t>
            </a:r>
            <a:r>
              <a:rPr lang="en-US" sz="1100" b="1" baseline="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February to 17</a:t>
            </a:r>
            <a:r>
              <a:rPr lang="en-US" sz="1100" b="1" baseline="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February </a:t>
            </a:r>
            <a:endParaRPr lang="en-GB" sz="11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1955DF7-83ED-4803-B163-039F468EFDF0}"/>
              </a:ext>
            </a:extLst>
          </p:cNvPr>
          <p:cNvSpPr/>
          <p:nvPr/>
        </p:nvSpPr>
        <p:spPr>
          <a:xfrm>
            <a:off x="409313" y="346904"/>
            <a:ext cx="1510442" cy="684065"/>
          </a:xfrm>
          <a:prstGeom prst="ellipse">
            <a:avLst/>
          </a:prstGeom>
          <a:ln w="19050"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Starts @ 5 pm to 11 pm</a:t>
            </a:r>
            <a:endParaRPr lang="en-GB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5F250A-B781-4D39-BB8F-503FB9A1AC09}"/>
              </a:ext>
            </a:extLst>
          </p:cNvPr>
          <p:cNvSpPr txBox="1"/>
          <p:nvPr/>
        </p:nvSpPr>
        <p:spPr>
          <a:xfrm>
            <a:off x="679847" y="8591182"/>
            <a:ext cx="9693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PAYMENT</a:t>
            </a:r>
            <a:endParaRPr lang="en-GB" sz="1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84BB7A26-3C2F-9AC2-052D-C7F77A12A3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0455816"/>
              </p:ext>
            </p:extLst>
          </p:nvPr>
        </p:nvGraphicFramePr>
        <p:xfrm>
          <a:off x="1054100" y="2885140"/>
          <a:ext cx="4814611" cy="1623403"/>
        </p:xfrm>
        <a:graphic>
          <a:graphicData uri="http://schemas.openxmlformats.org/drawingml/2006/table">
            <a:tbl>
              <a:tblPr firstRow="1" firstCol="1" bandRow="1"/>
              <a:tblGrid>
                <a:gridCol w="2935868">
                  <a:extLst>
                    <a:ext uri="{9D8B030D-6E8A-4147-A177-3AD203B41FA5}">
                      <a16:colId xmlns:a16="http://schemas.microsoft.com/office/drawing/2014/main" val="967656810"/>
                    </a:ext>
                  </a:extLst>
                </a:gridCol>
                <a:gridCol w="649200">
                  <a:extLst>
                    <a:ext uri="{9D8B030D-6E8A-4147-A177-3AD203B41FA5}">
                      <a16:colId xmlns:a16="http://schemas.microsoft.com/office/drawing/2014/main" val="2599400231"/>
                    </a:ext>
                  </a:extLst>
                </a:gridCol>
                <a:gridCol w="668872">
                  <a:extLst>
                    <a:ext uri="{9D8B030D-6E8A-4147-A177-3AD203B41FA5}">
                      <a16:colId xmlns:a16="http://schemas.microsoft.com/office/drawing/2014/main" val="1096998816"/>
                    </a:ext>
                  </a:extLst>
                </a:gridCol>
                <a:gridCol w="560671">
                  <a:extLst>
                    <a:ext uri="{9D8B030D-6E8A-4147-A177-3AD203B41FA5}">
                      <a16:colId xmlns:a16="http://schemas.microsoft.com/office/drawing/2014/main" val="2773267648"/>
                    </a:ext>
                  </a:extLst>
                </a:gridCol>
              </a:tblGrid>
              <a:tr h="36989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b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</a:br>
                      <a:r>
                        <a:rPr lang="en-US" sz="10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Times New Roman" panose="02020603050405020304" pitchFamily="18" charset="0"/>
                          <a:cs typeface="Times New Roman" pitchFamily="18" charset="0"/>
                        </a:rPr>
                        <a:t>BEVERAGE PACKAGE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 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175ml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250ml</a:t>
                      </a:r>
                      <a:endParaRPr lang="en-US" sz="1000" b="1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750ml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409848646"/>
                  </a:ext>
                </a:extLst>
              </a:tr>
              <a:tr h="257351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GRIFFIN RIDGE ROUGE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Pay </a:t>
                      </a:r>
                      <a:r>
                        <a:rPr lang="en-US" sz="1000" b="1" dirty="0" err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D'oc</a:t>
                      </a:r>
                      <a:r>
                        <a:rPr lang="en-US" sz="10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 France, 2020. (13% vol)</a:t>
                      </a:r>
                    </a:p>
                  </a:txBody>
                  <a:tcPr marL="47478" marR="47478" marT="6594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£ 7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£ 9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£ 26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567400599"/>
                  </a:ext>
                </a:extLst>
              </a:tr>
              <a:tr h="246888">
                <a:tc>
                  <a:txBody>
                    <a:bodyPr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LES TERRASSE</a:t>
                      </a: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 dirty="0" err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D'Arddeche</a:t>
                      </a:r>
                      <a:r>
                        <a:rPr lang="en-US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, Sauvignon-Grenache Blanc, France (11.0% vol.)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£ 7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£ 9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£ 26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456874302"/>
                  </a:ext>
                </a:extLst>
              </a:tr>
              <a:tr h="246888">
                <a:tc>
                  <a:txBody>
                    <a:bodyPr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r-FR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RESERVE SAINT-MICHEL PAY D’OC</a:t>
                      </a: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r-FR" sz="1000" b="1" kern="1200" dirty="0" err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Delicate</a:t>
                      </a:r>
                      <a:r>
                        <a:rPr lang="fr-FR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, </a:t>
                      </a:r>
                      <a:r>
                        <a:rPr lang="fr-FR" sz="1000" b="1" kern="1200" dirty="0" err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honey</a:t>
                      </a:r>
                      <a:r>
                        <a:rPr lang="fr-FR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, soft fruits. France (13.0% vol.)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£ 7.5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£ 9.75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ea typeface="Calibri" panose="020F0502020204030204" pitchFamily="34" charset="0"/>
                          <a:cs typeface="Times New Roman" pitchFamily="18" charset="0"/>
                        </a:rPr>
                        <a:t>£ 28</a:t>
                      </a:r>
                      <a:endParaRPr lang="en-US" sz="10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ea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47478" marR="47478" marT="6594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54352486"/>
                  </a:ext>
                </a:extLst>
              </a:tr>
            </a:tbl>
          </a:graphicData>
        </a:graphic>
      </p:graphicFrame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CE067BB-65E3-369B-0459-6D353B54CA67}"/>
              </a:ext>
            </a:extLst>
          </p:cNvPr>
          <p:cNvSpPr/>
          <p:nvPr/>
        </p:nvSpPr>
        <p:spPr>
          <a:xfrm>
            <a:off x="1848690" y="5492487"/>
            <a:ext cx="3460030" cy="1888417"/>
          </a:xfrm>
          <a:prstGeom prst="roundRect">
            <a:avLst>
              <a:gd name="adj" fmla="val 50000"/>
            </a:avLst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br>
              <a:rPr lang="en-US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</a:br>
            <a:r>
              <a:rPr lang="en-US" sz="13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For advance reservation please call</a:t>
            </a:r>
          </a:p>
          <a:p>
            <a:pPr algn="ctr"/>
            <a:r>
              <a:rPr lang="en-US" sz="13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58655896963 or email:</a:t>
            </a:r>
          </a:p>
          <a:p>
            <a:pPr algn="ctr"/>
            <a:r>
              <a:rPr lang="en-US" sz="13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gopk@gmail.com</a:t>
            </a:r>
          </a:p>
          <a:p>
            <a:pPr algn="ctr"/>
            <a:r>
              <a:rPr lang="en-US" sz="13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(Credit card details will be required for bookings)</a:t>
            </a:r>
            <a:endParaRPr lang="en-GB" sz="13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endParaRPr lang="en-GB" sz="619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D176F6D4-16ED-C34A-73B3-C31A0015B0CD}"/>
              </a:ext>
            </a:extLst>
          </p:cNvPr>
          <p:cNvSpPr/>
          <p:nvPr/>
        </p:nvSpPr>
        <p:spPr>
          <a:xfrm>
            <a:off x="409313" y="8970061"/>
            <a:ext cx="1754328" cy="684065"/>
          </a:xfrm>
          <a:prstGeom prst="round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All types of credit cards are accepted</a:t>
            </a:r>
            <a:endParaRPr lang="en-GB" sz="1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endParaRPr lang="en-GB" sz="619" dirty="0"/>
          </a:p>
        </p:txBody>
      </p:sp>
      <p:sp>
        <p:nvSpPr>
          <p:cNvPr id="2" name="Rounded Rectangle 1"/>
          <p:cNvSpPr/>
          <p:nvPr/>
        </p:nvSpPr>
        <p:spPr>
          <a:xfrm>
            <a:off x="2674166" y="2239557"/>
            <a:ext cx="1716992" cy="490079"/>
          </a:xfrm>
          <a:prstGeom prst="round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BEVERAGE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B40B1F9-B001-4B6E-8B06-73A1179C06F1}"/>
              </a:ext>
            </a:extLst>
          </p:cNvPr>
          <p:cNvSpPr/>
          <p:nvPr/>
        </p:nvSpPr>
        <p:spPr>
          <a:xfrm>
            <a:off x="3879970" y="9077143"/>
            <a:ext cx="2857500" cy="469900"/>
          </a:xfrm>
          <a:prstGeom prst="round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Vegan       Nut added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7F4D8E1-09DE-484B-ABD6-8307DEF99F3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>
            <a:off x="4091455" y="9211346"/>
            <a:ext cx="184815" cy="20149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9238C7F-CE88-49B0-A96F-7B748AFFD38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67024" y="9211304"/>
            <a:ext cx="198214" cy="201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044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0F4EE-8225-4ACE-868D-2F5709283C5C}"/>
              </a:ext>
            </a:extLst>
          </p:cNvPr>
          <p:cNvSpPr txBox="1">
            <a:spLocks/>
          </p:cNvSpPr>
          <p:nvPr/>
        </p:nvSpPr>
        <p:spPr>
          <a:xfrm>
            <a:off x="1762802" y="2633983"/>
            <a:ext cx="3685498" cy="103350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GB" sz="1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Boussard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S (2021) </a:t>
            </a:r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Food and Beverage Management in the Luxury Hotel Industry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New York: Business Expert Press.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Brown, D. R., </a:t>
            </a:r>
            <a:r>
              <a:rPr lang="en-GB" sz="1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TotalBoox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and TBX (2013) </a:t>
            </a:r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Restaurant Manager’s Handbook: How to Set Up, Operate, and Manage a Financially Successful Food Service Operation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4th Edition. Atlantic Publishing Group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Cousins et al. (2011) </a:t>
            </a:r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Food and beverage management: For the hospitality, tourism and event industries.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3rd </a:t>
            </a:r>
            <a:r>
              <a:rPr lang="en-GB" sz="1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Oxford: Goodfellow.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Johnston, R. (2012) </a:t>
            </a:r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Service operations management: improving service delivery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4th ed. Harlow, England: Pearson.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Motarjemi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Y and </a:t>
            </a:r>
            <a:r>
              <a:rPr lang="en-GB" sz="1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Lelieveld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H (2014) </a:t>
            </a:r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Food safety management: a practical guide for the food industry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 Illustrated edition. Amsterdam: Academic Press.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Walker, J (2017) </a:t>
            </a:r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Hospitality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 Education Limited.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Wood, R. (2013) </a:t>
            </a:r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Key Concepts in Hospitality Management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Zutshi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A. (2019) ‘How to develop well-informed and assured teams to embed food safety compliance in the UK catering and hospitality industry’, </a:t>
            </a:r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Perspectives in Public Health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139(6), pp. 294–295.</a:t>
            </a:r>
          </a:p>
          <a:p>
            <a:pPr>
              <a:buFont typeface="Wingdings" panose="05000000000000000000" pitchFamily="2" charset="2"/>
              <a:buChar char="q"/>
            </a:pPr>
            <a:endParaRPr lang="en-US" sz="1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1575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C45227D-C233-4087-A7D7-86B0B123940A}"/>
              </a:ext>
            </a:extLst>
          </p:cNvPr>
          <p:cNvSpPr txBox="1">
            <a:spLocks/>
          </p:cNvSpPr>
          <p:nvPr/>
        </p:nvSpPr>
        <p:spPr>
          <a:xfrm>
            <a:off x="2414602" y="2059804"/>
            <a:ext cx="2081198" cy="74562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239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411</TotalTime>
  <Words>410</Words>
  <Application>Microsoft Office PowerPoint</Application>
  <PresentationFormat>A4 Paper (210x297 mm)</PresentationFormat>
  <Paragraphs>69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Sheikh Mohammed Sultan (2133697)</cp:lastModifiedBy>
  <cp:revision>38</cp:revision>
  <dcterms:created xsi:type="dcterms:W3CDTF">2022-11-18T19:41:49Z</dcterms:created>
  <dcterms:modified xsi:type="dcterms:W3CDTF">2023-02-24T22:22:49Z</dcterms:modified>
</cp:coreProperties>
</file>