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6"/>
  </p:notesMasterIdLst>
  <p:handoutMasterIdLst>
    <p:handoutMasterId r:id="rId27"/>
  </p:handoutMasterIdLst>
  <p:sldIdLst>
    <p:sldId id="286" r:id="rId2"/>
    <p:sldId id="292" r:id="rId3"/>
    <p:sldId id="293" r:id="rId4"/>
    <p:sldId id="270" r:id="rId5"/>
    <p:sldId id="294" r:id="rId6"/>
    <p:sldId id="297" r:id="rId7"/>
    <p:sldId id="298" r:id="rId8"/>
    <p:sldId id="302" r:id="rId9"/>
    <p:sldId id="295" r:id="rId10"/>
    <p:sldId id="312" r:id="rId11"/>
    <p:sldId id="313" r:id="rId12"/>
    <p:sldId id="314" r:id="rId13"/>
    <p:sldId id="315" r:id="rId14"/>
    <p:sldId id="316" r:id="rId15"/>
    <p:sldId id="310" r:id="rId16"/>
    <p:sldId id="311" r:id="rId17"/>
    <p:sldId id="303" r:id="rId18"/>
    <p:sldId id="280" r:id="rId19"/>
    <p:sldId id="308" r:id="rId20"/>
    <p:sldId id="309" r:id="rId21"/>
    <p:sldId id="290" r:id="rId22"/>
    <p:sldId id="291" r:id="rId23"/>
    <p:sldId id="307" r:id="rId24"/>
    <p:sldId id="317" r:id="rId2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3891" autoAdjust="0"/>
  </p:normalViewPr>
  <p:slideViewPr>
    <p:cSldViewPr>
      <p:cViewPr varScale="1">
        <p:scale>
          <a:sx n="116" d="100"/>
          <a:sy n="116" d="100"/>
        </p:scale>
        <p:origin x="1560"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76CA535-8868-4077-92CC-B64D793D971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204E046-25B4-4943-B26D-B1281BD94E7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E2466C-167F-4429-8598-589956A534F5}" type="slidenum">
              <a:rPr lang="en-US" altLang="en-US" smtClean="0"/>
              <a:pPr>
                <a:spcBef>
                  <a:spcPct val="0"/>
                </a:spcBef>
              </a:pPr>
              <a:t>4</a:t>
            </a:fld>
            <a:endParaRPr lang="en-US" altLang="en-US" smtClean="0"/>
          </a:p>
        </p:txBody>
      </p:sp>
      <p:sp>
        <p:nvSpPr>
          <p:cNvPr id="10243" name="Rectangle 2"/>
          <p:cNvSpPr>
            <a:spLocks noRo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82CD44-FFA2-416F-96B6-7754A8E05A85}" type="slidenum">
              <a:rPr lang="en-US" altLang="en-US" smtClean="0"/>
              <a:pPr>
                <a:spcBef>
                  <a:spcPct val="0"/>
                </a:spcBef>
              </a:pPr>
              <a:t>18</a:t>
            </a:fld>
            <a:endParaRPr lang="en-US" altLang="en-US" smtClean="0"/>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BC3B7F-2E6E-4678-8FE7-6A2BCA150BD9}"/>
              </a:ext>
            </a:extLst>
          </p:cNvPr>
          <p:cNvSpPr>
            <a:spLocks noGrp="1"/>
          </p:cNvSpPr>
          <p:nvPr>
            <p:ph type="dt" sz="half" idx="10"/>
          </p:nvPr>
        </p:nvSpPr>
        <p:spPr>
          <a:xfrm>
            <a:off x="395288" y="6524625"/>
            <a:ext cx="971550" cy="219075"/>
          </a:xfrm>
        </p:spPr>
        <p:txBody>
          <a:bodyPr/>
          <a:lstStyle>
            <a:lvl1pPr>
              <a:defRPr/>
            </a:lvl1pPr>
          </a:lstStyle>
          <a:p>
            <a:pPr>
              <a:defRPr/>
            </a:pPr>
            <a:fld id="{B66C1BE8-394E-4266-A6E6-3E44DF726CB6}" type="datetime1">
              <a:rPr lang="en-GB" altLang="en-US"/>
              <a:pPr>
                <a:defRPr/>
              </a:pPr>
              <a:t>29/05/2018</a:t>
            </a:fld>
            <a:endParaRPr lang="en-GB" altLang="en-US"/>
          </a:p>
        </p:txBody>
      </p:sp>
      <p:sp>
        <p:nvSpPr>
          <p:cNvPr id="5" name="Footer Placeholder 4">
            <a:extLst>
              <a:ext uri="{FF2B5EF4-FFF2-40B4-BE49-F238E27FC236}">
                <a16:creationId xmlns:a16="http://schemas.microsoft.com/office/drawing/2014/main" id="{3F18A80F-EC9E-4986-8504-9C12DC1A8AE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D52E6CA5-A76D-4CD7-B24C-3768B8DD6991}"/>
              </a:ext>
            </a:extLst>
          </p:cNvPr>
          <p:cNvSpPr>
            <a:spLocks noGrp="1"/>
          </p:cNvSpPr>
          <p:nvPr>
            <p:ph type="sldNum" sz="quarter" idx="12"/>
          </p:nvPr>
        </p:nvSpPr>
        <p:spPr/>
        <p:txBody>
          <a:bodyPr/>
          <a:lstStyle>
            <a:lvl1pPr>
              <a:defRPr/>
            </a:lvl1pPr>
          </a:lstStyle>
          <a:p>
            <a:pPr>
              <a:defRPr/>
            </a:pPr>
            <a:fld id="{BFC1F9CA-7AFF-458D-B720-16493684A3CE}" type="slidenum">
              <a:rPr lang="en-GB" altLang="en-US"/>
              <a:pPr>
                <a:defRPr/>
              </a:pPr>
              <a:t>‹#›</a:t>
            </a:fld>
            <a:endParaRPr lang="en-GB" altLang="en-US"/>
          </a:p>
        </p:txBody>
      </p:sp>
    </p:spTree>
    <p:extLst>
      <p:ext uri="{BB962C8B-B14F-4D97-AF65-F5344CB8AC3E}">
        <p14:creationId xmlns:p14="http://schemas.microsoft.com/office/powerpoint/2010/main" val="2701280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F6D0B-8B4B-4859-A904-57554F2AFE5B}"/>
              </a:ext>
            </a:extLst>
          </p:cNvPr>
          <p:cNvSpPr>
            <a:spLocks noGrp="1"/>
          </p:cNvSpPr>
          <p:nvPr>
            <p:ph type="dt" sz="half" idx="10"/>
          </p:nvPr>
        </p:nvSpPr>
        <p:spPr/>
        <p:txBody>
          <a:bodyPr/>
          <a:lstStyle>
            <a:lvl1pPr>
              <a:defRPr/>
            </a:lvl1pPr>
          </a:lstStyle>
          <a:p>
            <a:pPr>
              <a:defRPr/>
            </a:pPr>
            <a:fld id="{CE589FFE-2206-43E5-AAEC-5A895DEFCB31}" type="datetime1">
              <a:rPr lang="en-GB" altLang="en-US"/>
              <a:pPr>
                <a:defRPr/>
              </a:pPr>
              <a:t>29/05/2018</a:t>
            </a:fld>
            <a:endParaRPr lang="en-GB" altLang="en-US"/>
          </a:p>
        </p:txBody>
      </p:sp>
      <p:sp>
        <p:nvSpPr>
          <p:cNvPr id="5" name="Footer Placeholder 4">
            <a:extLst>
              <a:ext uri="{FF2B5EF4-FFF2-40B4-BE49-F238E27FC236}">
                <a16:creationId xmlns:a16="http://schemas.microsoft.com/office/drawing/2014/main" id="{45BC95C5-4B4A-47F0-9D7D-C0DD195EEE34}"/>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FE180F93-87B6-465D-AE7A-6A1A1C902688}"/>
              </a:ext>
            </a:extLst>
          </p:cNvPr>
          <p:cNvSpPr>
            <a:spLocks noGrp="1"/>
          </p:cNvSpPr>
          <p:nvPr>
            <p:ph type="sldNum" sz="quarter" idx="12"/>
          </p:nvPr>
        </p:nvSpPr>
        <p:spPr/>
        <p:txBody>
          <a:bodyPr/>
          <a:lstStyle>
            <a:lvl1pPr>
              <a:defRPr/>
            </a:lvl1pPr>
          </a:lstStyle>
          <a:p>
            <a:pPr>
              <a:defRPr/>
            </a:pPr>
            <a:fld id="{FAC39161-B1F7-4B1A-88BD-F2C0AAE40936}" type="slidenum">
              <a:rPr lang="en-GB" altLang="en-US"/>
              <a:pPr>
                <a:defRPr/>
              </a:pPr>
              <a:t>‹#›</a:t>
            </a:fld>
            <a:endParaRPr lang="en-GB" altLang="en-US"/>
          </a:p>
        </p:txBody>
      </p:sp>
    </p:spTree>
    <p:extLst>
      <p:ext uri="{BB962C8B-B14F-4D97-AF65-F5344CB8AC3E}">
        <p14:creationId xmlns:p14="http://schemas.microsoft.com/office/powerpoint/2010/main" val="3876105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E3E14DF-B91D-49F5-88F3-2C737F89F629}" type="datetime1">
              <a:rPr lang="en-GB" altLang="en-US"/>
              <a:pPr>
                <a:defRPr/>
              </a:pPr>
              <a:t>29/05/2018</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DF7D595A-BB06-4F9D-BF36-E92CEC9036AC}" type="slidenum">
              <a:rPr lang="en-GB" altLang="en-US"/>
              <a:pPr>
                <a:defRPr/>
              </a:pPr>
              <a:t>‹#›</a:t>
            </a:fld>
            <a:endParaRPr lang="en-GB" altLang="en-US"/>
          </a:p>
        </p:txBody>
      </p:sp>
    </p:spTree>
    <p:extLst>
      <p:ext uri="{BB962C8B-B14F-4D97-AF65-F5344CB8AC3E}">
        <p14:creationId xmlns:p14="http://schemas.microsoft.com/office/powerpoint/2010/main" val="237571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CE0D207B-F966-4694-BC57-4A2AE901271C}" type="datetime1">
              <a:rPr lang="en-GB" altLang="en-US"/>
              <a:pPr>
                <a:defRPr/>
              </a:pPr>
              <a:t>29/05/2018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F8020E8E-DC42-427A-B57F-BFC398CB0D4E}" type="slidenum">
              <a:rPr lang="en-GB" altLang="en-US"/>
              <a:pPr>
                <a:defRPr/>
              </a:pPr>
              <a:t>‹#›</a:t>
            </a:fld>
            <a:endParaRPr lang="en-GB" altLang="en-US"/>
          </a:p>
        </p:txBody>
      </p:sp>
    </p:spTree>
    <p:extLst>
      <p:ext uri="{BB962C8B-B14F-4D97-AF65-F5344CB8AC3E}">
        <p14:creationId xmlns:p14="http://schemas.microsoft.com/office/powerpoint/2010/main" val="3509584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19A020B-C3A4-4D76-82F8-8D5A9D8E5686}" type="datetime1">
              <a:rPr lang="en-GB" altLang="en-US"/>
              <a:pPr>
                <a:defRPr/>
              </a:pPr>
              <a:t>29/05/2018</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7E0DE555-718C-4E36-816E-69CAD3B0C458}" type="slidenum">
              <a:rPr lang="en-GB" altLang="en-US"/>
              <a:pPr>
                <a:defRPr/>
              </a:pPr>
              <a:t>‹#›</a:t>
            </a:fld>
            <a:endParaRPr lang="en-GB" altLang="en-US"/>
          </a:p>
        </p:txBody>
      </p:sp>
    </p:spTree>
    <p:extLst>
      <p:ext uri="{BB962C8B-B14F-4D97-AF65-F5344CB8AC3E}">
        <p14:creationId xmlns:p14="http://schemas.microsoft.com/office/powerpoint/2010/main" val="4261710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34F711E-CF6D-43EE-BB78-51A6AF3E8A3A}" type="datetime1">
              <a:rPr lang="en-GB" altLang="en-US"/>
              <a:pPr>
                <a:defRPr/>
              </a:pPr>
              <a:t>29/05/2018</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B8F4D8EE-AF4E-4A2A-B5DE-4E2EC98B6F9F}" type="slidenum">
              <a:rPr lang="en-GB" altLang="en-US"/>
              <a:pPr>
                <a:defRPr/>
              </a:pPr>
              <a:t>‹#›</a:t>
            </a:fld>
            <a:endParaRPr lang="en-GB" altLang="en-US"/>
          </a:p>
        </p:txBody>
      </p:sp>
    </p:spTree>
    <p:extLst>
      <p:ext uri="{BB962C8B-B14F-4D97-AF65-F5344CB8AC3E}">
        <p14:creationId xmlns:p14="http://schemas.microsoft.com/office/powerpoint/2010/main" val="1091153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68A2735-9E4D-423D-A82F-0A36594230C7}" type="datetime1">
              <a:rPr lang="en-GB" altLang="en-US"/>
              <a:pPr>
                <a:defRPr/>
              </a:pPr>
              <a:t>29/05/2018</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55DFA108-9E50-4803-BEF8-6DC690F0EDD3}" type="slidenum">
              <a:rPr lang="en-GB" altLang="en-US"/>
              <a:pPr>
                <a:defRPr/>
              </a:pPr>
              <a:t>‹#›</a:t>
            </a:fld>
            <a:endParaRPr lang="en-GB" altLang="en-US"/>
          </a:p>
        </p:txBody>
      </p:sp>
    </p:spTree>
    <p:extLst>
      <p:ext uri="{BB962C8B-B14F-4D97-AF65-F5344CB8AC3E}">
        <p14:creationId xmlns:p14="http://schemas.microsoft.com/office/powerpoint/2010/main" val="1090502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A32D1A3-05F2-4B51-9096-30793007BD67}" type="datetime1">
              <a:rPr lang="en-GB" altLang="en-US"/>
              <a:pPr>
                <a:defRPr/>
              </a:pPr>
              <a:t>29/05/2018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3FBC39AA-3A63-4ED7-A8A7-BEAC41491214}" type="slidenum">
              <a:rPr lang="en-GB" altLang="en-US"/>
              <a:pPr>
                <a:defRPr/>
              </a:pPr>
              <a:t>‹#›</a:t>
            </a:fld>
            <a:endParaRPr lang="en-GB" altLang="en-US"/>
          </a:p>
        </p:txBody>
      </p:sp>
    </p:spTree>
    <p:extLst>
      <p:ext uri="{BB962C8B-B14F-4D97-AF65-F5344CB8AC3E}">
        <p14:creationId xmlns:p14="http://schemas.microsoft.com/office/powerpoint/2010/main" val="2486398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5828D8B-9EB4-444D-A8AA-D776E0470504}" type="datetime1">
              <a:rPr lang="en-GB" altLang="en-US"/>
              <a:pPr>
                <a:defRPr/>
              </a:pPr>
              <a:t>29/05/2018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9C8D0869-609A-48E6-91AE-556ED5C5FC39}" type="slidenum">
              <a:rPr lang="en-GB" altLang="en-US"/>
              <a:pPr>
                <a:defRPr/>
              </a:pPr>
              <a:t>‹#›</a:t>
            </a:fld>
            <a:endParaRPr lang="en-GB" altLang="en-US"/>
          </a:p>
        </p:txBody>
      </p:sp>
    </p:spTree>
    <p:extLst>
      <p:ext uri="{BB962C8B-B14F-4D97-AF65-F5344CB8AC3E}">
        <p14:creationId xmlns:p14="http://schemas.microsoft.com/office/powerpoint/2010/main" val="750241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7E9BAA7-10A5-428F-9E1C-523564EEA36D}" type="datetime1">
              <a:rPr lang="en-GB" altLang="en-US"/>
              <a:pPr>
                <a:defRPr/>
              </a:pPr>
              <a:t>29/05/2018</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F377737D-9592-49B6-8E2B-E88B0A54CE72}" type="slidenum">
              <a:rPr lang="en-GB" altLang="en-US"/>
              <a:pPr>
                <a:defRPr/>
              </a:pPr>
              <a:t>‹#›</a:t>
            </a:fld>
            <a:endParaRPr lang="en-GB" altLang="en-US"/>
          </a:p>
        </p:txBody>
      </p:sp>
    </p:spTree>
    <p:extLst>
      <p:ext uri="{BB962C8B-B14F-4D97-AF65-F5344CB8AC3E}">
        <p14:creationId xmlns:p14="http://schemas.microsoft.com/office/powerpoint/2010/main" val="417114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9527401C-1827-49B4-B8D4-5EFACCE2D900}" type="datetime1">
              <a:rPr lang="en-GB" altLang="en-US"/>
              <a:pPr>
                <a:defRPr/>
              </a:pPr>
              <a:t>29/05/2018</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1C34900E-D087-4F26-A1D0-4A29838F321D}" type="slidenum">
              <a:rPr lang="en-GB" altLang="en-US"/>
              <a:pPr>
                <a:defRPr/>
              </a:pPr>
              <a:t>‹#›</a:t>
            </a:fld>
            <a:endParaRPr lang="en-GB" altLang="en-US"/>
          </a:p>
        </p:txBody>
      </p:sp>
    </p:spTree>
    <p:extLst>
      <p:ext uri="{BB962C8B-B14F-4D97-AF65-F5344CB8AC3E}">
        <p14:creationId xmlns:p14="http://schemas.microsoft.com/office/powerpoint/2010/main" val="2443548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5DE62AC-E2DC-4277-A21E-F5AF9F56DE3B}" type="datetime1">
              <a:rPr lang="en-GB" altLang="en-US"/>
              <a:pPr>
                <a:defRPr/>
              </a:pPr>
              <a:t>29/05/2018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09EFB66-8278-4B58-BEFE-6FAA2B9A135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4" r:id="rId1"/>
    <p:sldLayoutId id="2147483905"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2309813" y="2636838"/>
            <a:ext cx="5329237" cy="3240087"/>
          </a:xfrm>
        </p:spPr>
        <p:txBody>
          <a:bodyPr/>
          <a:lstStyle/>
          <a:p>
            <a:pPr algn="l" eaLnBrk="1" hangingPunct="1">
              <a:buFont typeface="Arial" charset="0"/>
              <a:buNone/>
              <a:defRPr/>
            </a:pPr>
            <a:endParaRPr lang="en-GB" sz="1800" b="1" dirty="0">
              <a:solidFill>
                <a:schemeClr val="bg1">
                  <a:lumMod val="95000"/>
                </a:schemeClr>
              </a:solidFill>
              <a:effectLst>
                <a:outerShdw blurRad="38100" dist="38100" dir="2700000" algn="tl">
                  <a:srgbClr val="000000">
                    <a:alpha val="43137"/>
                  </a:srgbClr>
                </a:outerShdw>
              </a:effectLst>
            </a:endParaRPr>
          </a:p>
          <a:p>
            <a:pPr algn="l" eaLnBrk="1" hangingPunct="1">
              <a:buFont typeface="Arial" charset="0"/>
              <a:buNone/>
              <a:defRPr/>
            </a:pPr>
            <a:r>
              <a:rPr lang="en-GB" sz="1800" dirty="0">
                <a:solidFill>
                  <a:schemeClr val="bg1">
                    <a:lumMod val="95000"/>
                  </a:schemeClr>
                </a:solidFill>
                <a:effectLst>
                  <a:outerShdw blurRad="38100" dist="38100" dir="2700000" algn="tl">
                    <a:srgbClr val="000000">
                      <a:alpha val="43137"/>
                    </a:srgbClr>
                  </a:outerShdw>
                </a:effectLst>
              </a:rPr>
              <a:t>Title: Supreme Coffee Business  Plan </a:t>
            </a:r>
          </a:p>
          <a:p>
            <a:pPr algn="l" eaLnBrk="1" hangingPunct="1">
              <a:buFont typeface="Arial" charset="0"/>
              <a:buNone/>
              <a:defRPr/>
            </a:pPr>
            <a:r>
              <a:rPr lang="en-GB" sz="1800" dirty="0">
                <a:solidFill>
                  <a:schemeClr val="bg1">
                    <a:lumMod val="95000"/>
                  </a:schemeClr>
                </a:solidFill>
                <a:effectLst>
                  <a:outerShdw blurRad="38100" dist="38100" dir="2700000" algn="tl">
                    <a:srgbClr val="000000">
                      <a:alpha val="43137"/>
                    </a:srgbClr>
                  </a:outerShdw>
                </a:effectLst>
              </a:rPr>
              <a:t>Group 1</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Daniel Magandazi Katakaya</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Nahid Sultana</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Mohammad Alam</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Mohamed Shahin</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Dilowa Hossain</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Amir Khan</a:t>
            </a:r>
          </a:p>
          <a:p>
            <a:pPr algn="l" eaLnBrk="1" hangingPunct="1">
              <a:defRPr/>
            </a:pPr>
            <a:r>
              <a:rPr lang="en-GB" sz="1800" dirty="0">
                <a:solidFill>
                  <a:schemeClr val="bg1">
                    <a:lumMod val="95000"/>
                  </a:schemeClr>
                </a:solidFill>
              </a:rPr>
              <a:t>Tutors Name- Dr. Mushfiq Rahman</a:t>
            </a:r>
          </a:p>
          <a:p>
            <a:pPr algn="l" eaLnBrk="1" hangingPunct="1">
              <a:buFont typeface="Arial" charset="0"/>
              <a:buNone/>
              <a:defRPr/>
            </a:pPr>
            <a:endParaRPr lang="en-GB" sz="1800" dirty="0">
              <a:solidFill>
                <a:schemeClr val="bg1">
                  <a:lumMod val="95000"/>
                </a:schemeClr>
              </a:solidFill>
              <a:effectLst>
                <a:outerShdw blurRad="38100" dist="38100" dir="2700000" algn="tl">
                  <a:srgbClr val="000000">
                    <a:alpha val="43137"/>
                  </a:srgbClr>
                </a:outerShdw>
              </a:effectLst>
            </a:endParaRPr>
          </a:p>
          <a:p>
            <a:pPr algn="l" eaLnBrk="1" hangingPunct="1">
              <a:buFont typeface="Arial" charset="0"/>
              <a:buNone/>
              <a:defRPr/>
            </a:pPr>
            <a:endParaRPr lang="en-GB" sz="1800" dirty="0">
              <a:solidFill>
                <a:schemeClr val="bg1">
                  <a:lumMod val="95000"/>
                </a:schemeClr>
              </a:solidFill>
            </a:endParaRP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pPr>
                <a:defRPr/>
              </a:pPr>
              <a:t>29/05/2018</a:t>
            </a:fld>
            <a:endParaRPr lang="en-GB" altLang="en-US"/>
          </a:p>
        </p:txBody>
      </p:sp>
      <p:pic>
        <p:nvPicPr>
          <p:cNvPr id="6" name="Picture 5" descr="A black sign with white text&#10;&#10;Description generated with very high confid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9813" y="-34925"/>
            <a:ext cx="3884612"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425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36563" y="136525"/>
            <a:ext cx="7880350" cy="863600"/>
          </a:xfrm>
        </p:spPr>
        <p:txBody>
          <a:bodyPr/>
          <a:lstStyle/>
          <a:p>
            <a:r>
              <a:rPr lang="en-GB" altLang="en-US" smtClean="0">
                <a:latin typeface="Arial" panose="020B0604020202020204" pitchFamily="34" charset="0"/>
                <a:cs typeface="Arial" panose="020B0604020202020204" pitchFamily="34" charset="0"/>
              </a:rPr>
              <a:t>CONTENTS.MK</a:t>
            </a:r>
          </a:p>
        </p:txBody>
      </p:sp>
      <p:sp>
        <p:nvSpPr>
          <p:cNvPr id="4" name="Date Placeholder 3">
            <a:extLst>
              <a:ext uri="{FF2B5EF4-FFF2-40B4-BE49-F238E27FC236}">
                <a16:creationId xmlns:a16="http://schemas.microsoft.com/office/drawing/2014/main" id="{19820F2F-58F6-4A44-8558-EA0EAD34DACD}"/>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E5E33CFB-6134-4B92-BB32-CD172A464EBC}"/>
              </a:ext>
            </a:extLst>
          </p:cNvPr>
          <p:cNvSpPr>
            <a:spLocks noGrp="1"/>
          </p:cNvSpPr>
          <p:nvPr>
            <p:ph type="ftr" sz="quarter" idx="11"/>
          </p:nvPr>
        </p:nvSpPr>
        <p:spPr/>
        <p:txBody>
          <a:bodyPr/>
          <a:lstStyle/>
          <a:p>
            <a:pPr>
              <a:defRPr/>
            </a:pPr>
            <a:r>
              <a:rPr lang="en-GB" altLang="en-US" dirty="0"/>
              <a:t>Group 1</a:t>
            </a:r>
          </a:p>
        </p:txBody>
      </p:sp>
      <p:grpSp>
        <p:nvGrpSpPr>
          <p:cNvPr id="7173" name="Group 73"/>
          <p:cNvGrpSpPr>
            <a:grpSpLocks/>
          </p:cNvGrpSpPr>
          <p:nvPr/>
        </p:nvGrpSpPr>
        <p:grpSpPr bwMode="auto">
          <a:xfrm>
            <a:off x="331788" y="1084263"/>
            <a:ext cx="7618412" cy="4394200"/>
            <a:chOff x="331603" y="1084674"/>
            <a:chExt cx="7618951" cy="4393037"/>
          </a:xfrm>
        </p:grpSpPr>
        <p:grpSp>
          <p:nvGrpSpPr>
            <p:cNvPr id="7175" name="Group 17"/>
            <p:cNvGrpSpPr>
              <a:grpSpLocks/>
            </p:cNvGrpSpPr>
            <p:nvPr/>
          </p:nvGrpSpPr>
          <p:grpSpPr bwMode="auto">
            <a:xfrm>
              <a:off x="331603" y="2780927"/>
              <a:ext cx="6669589" cy="940673"/>
              <a:chOff x="1032753" y="4540019"/>
              <a:chExt cx="5096039" cy="734277"/>
            </a:xfrm>
          </p:grpSpPr>
          <p:grpSp>
            <p:nvGrpSpPr>
              <p:cNvPr id="7192" name="Group 16"/>
              <p:cNvGrpSpPr>
                <a:grpSpLocks/>
              </p:cNvGrpSpPr>
              <p:nvPr/>
            </p:nvGrpSpPr>
            <p:grpSpPr bwMode="auto">
              <a:xfrm>
                <a:off x="1032753" y="4540019"/>
                <a:ext cx="4481536" cy="734277"/>
                <a:chOff x="1043608" y="4540019"/>
                <a:chExt cx="4481536" cy="734277"/>
              </a:xfrm>
            </p:grpSpPr>
            <p:pic>
              <p:nvPicPr>
                <p:cNvPr id="7194" name="Picture 7"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043608" y="45768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5" name="Picture 9"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691680" y="45768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6" name="Picture 10"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2943200" y="45816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7" name="Picture 11"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2339752" y="4565103"/>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8" name="Picture 12"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3569060" y="45768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9" name="Picture 13"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4211960" y="4565103"/>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200" name="Picture 14"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4832448" y="4540019"/>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grpSp>
          <p:pic>
            <p:nvPicPr>
              <p:cNvPr id="7193" name="Picture 15"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5436096" y="4540019"/>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7176" name="TextBox 18"/>
            <p:cNvSpPr txBox="1">
              <a:spLocks noChangeArrowheads="1"/>
            </p:cNvSpPr>
            <p:nvPr/>
          </p:nvSpPr>
          <p:spPr bwMode="auto">
            <a:xfrm>
              <a:off x="539552" y="1084674"/>
              <a:ext cx="191921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rPr>
                <a:t>1.Introduction</a:t>
              </a:r>
            </a:p>
          </p:txBody>
        </p:sp>
        <p:sp>
          <p:nvSpPr>
            <p:cNvPr id="20" name="TextBox 19">
              <a:extLst>
                <a:ext uri="{FF2B5EF4-FFF2-40B4-BE49-F238E27FC236}">
                  <a16:creationId xmlns:a16="http://schemas.microsoft.com/office/drawing/2014/main" id="{12FAD6AF-239C-4F0A-9B72-72A6D29D8CEC}"/>
                </a:ext>
              </a:extLst>
            </p:cNvPr>
            <p:cNvSpPr txBox="1"/>
            <p:nvPr/>
          </p:nvSpPr>
          <p:spPr>
            <a:xfrm>
              <a:off x="1366726" y="1413199"/>
              <a:ext cx="2845001" cy="707838"/>
            </a:xfrm>
            <a:prstGeom prst="rect">
              <a:avLst/>
            </a:prstGeom>
            <a:noFill/>
          </p:spPr>
          <p:txBody>
            <a:bodyPr>
              <a:spAutoFit/>
            </a:bodyPr>
            <a:lstStyle/>
            <a:p>
              <a:pPr>
                <a:defRPr/>
              </a:pPr>
              <a:r>
                <a:rPr lang="en-GB" altLang="en-US" sz="2000" dirty="0">
                  <a:ea typeface="Lato" panose="020F0502020204030203" pitchFamily="34" charset="0"/>
                  <a:cs typeface="Arial" panose="020B0604020202020204" pitchFamily="34" charset="0"/>
                </a:rPr>
                <a:t>2.Aim and Objectives </a:t>
              </a:r>
            </a:p>
            <a:p>
              <a:pPr>
                <a:defRPr/>
              </a:pPr>
              <a:endParaRPr lang="en-GB" sz="2000" dirty="0">
                <a:solidFill>
                  <a:schemeClr val="accent6"/>
                </a:solidFill>
              </a:endParaRPr>
            </a:p>
          </p:txBody>
        </p:sp>
        <p:sp>
          <p:nvSpPr>
            <p:cNvPr id="7178" name="Rectangle 20"/>
            <p:cNvSpPr>
              <a:spLocks noChangeArrowheads="1"/>
            </p:cNvSpPr>
            <p:nvPr/>
          </p:nvSpPr>
          <p:spPr bwMode="auto">
            <a:xfrm>
              <a:off x="2195736" y="1916832"/>
              <a:ext cx="505638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3.Company Description Mission and Vision</a:t>
              </a:r>
            </a:p>
          </p:txBody>
        </p:sp>
        <p:sp>
          <p:nvSpPr>
            <p:cNvPr id="7179" name="TextBox 21"/>
            <p:cNvSpPr txBox="1">
              <a:spLocks noChangeArrowheads="1"/>
            </p:cNvSpPr>
            <p:nvPr/>
          </p:nvSpPr>
          <p:spPr bwMode="auto">
            <a:xfrm>
              <a:off x="3015845" y="2308810"/>
              <a:ext cx="284532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4.Legal Compliances</a:t>
              </a:r>
            </a:p>
          </p:txBody>
        </p:sp>
        <p:sp>
          <p:nvSpPr>
            <p:cNvPr id="7180" name="TextBox 22"/>
            <p:cNvSpPr txBox="1">
              <a:spLocks noChangeArrowheads="1"/>
            </p:cNvSpPr>
            <p:nvPr/>
          </p:nvSpPr>
          <p:spPr bwMode="auto">
            <a:xfrm>
              <a:off x="3836227" y="5077601"/>
              <a:ext cx="327980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2000">
                  <a:latin typeface="Arial" panose="020B0604020202020204" pitchFamily="34" charset="0"/>
                  <a:ea typeface="Lato" pitchFamily="34" charset="0"/>
                  <a:cs typeface="Arial" panose="020B0604020202020204" pitchFamily="34" charset="0"/>
                </a:rPr>
                <a:t>5.Management processes</a:t>
              </a:r>
            </a:p>
          </p:txBody>
        </p:sp>
        <p:sp>
          <p:nvSpPr>
            <p:cNvPr id="7181" name="Rectangle 23"/>
            <p:cNvSpPr>
              <a:spLocks noChangeArrowheads="1"/>
            </p:cNvSpPr>
            <p:nvPr/>
          </p:nvSpPr>
          <p:spPr bwMode="auto">
            <a:xfrm>
              <a:off x="4655627" y="4529318"/>
              <a:ext cx="217604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6.SWOT Analysis</a:t>
              </a:r>
            </a:p>
          </p:txBody>
        </p:sp>
        <p:sp>
          <p:nvSpPr>
            <p:cNvPr id="7182" name="Rectangle 24"/>
            <p:cNvSpPr>
              <a:spLocks noChangeArrowheads="1"/>
            </p:cNvSpPr>
            <p:nvPr/>
          </p:nvSpPr>
          <p:spPr bwMode="auto">
            <a:xfrm>
              <a:off x="5476129" y="4075875"/>
              <a:ext cx="246759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7.PESTLE Analysis </a:t>
              </a:r>
            </a:p>
          </p:txBody>
        </p:sp>
        <p:sp>
          <p:nvSpPr>
            <p:cNvPr id="7183" name="Rectangle 25"/>
            <p:cNvSpPr>
              <a:spLocks noChangeArrowheads="1"/>
            </p:cNvSpPr>
            <p:nvPr/>
          </p:nvSpPr>
          <p:spPr bwMode="auto">
            <a:xfrm>
              <a:off x="6281507" y="3532946"/>
              <a:ext cx="16690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8.Conclusion</a:t>
              </a:r>
            </a:p>
          </p:txBody>
        </p:sp>
        <p:cxnSp>
          <p:nvCxnSpPr>
            <p:cNvPr id="36" name="Straight Connector 35">
              <a:extLst>
                <a:ext uri="{FF2B5EF4-FFF2-40B4-BE49-F238E27FC236}">
                  <a16:creationId xmlns:a16="http://schemas.microsoft.com/office/drawing/2014/main" id="{380207B6-935C-4F2F-A2AC-4A1644EFD170}"/>
                </a:ext>
              </a:extLst>
            </p:cNvPr>
            <p:cNvCxnSpPr>
              <a:cxnSpLocks/>
            </p:cNvCxnSpPr>
            <p:nvPr/>
          </p:nvCxnSpPr>
          <p:spPr>
            <a:xfrm>
              <a:off x="1619156" y="1830602"/>
              <a:ext cx="0" cy="1372824"/>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1912DF78-E79F-4E24-BF17-BF9AA544880E}"/>
                </a:ext>
              </a:extLst>
            </p:cNvPr>
            <p:cNvCxnSpPr>
              <a:cxnSpLocks/>
            </p:cNvCxnSpPr>
            <p:nvPr/>
          </p:nvCxnSpPr>
          <p:spPr>
            <a:xfrm>
              <a:off x="772959" y="1444941"/>
              <a:ext cx="6350" cy="1768007"/>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45" name="Straight Connector 44">
              <a:extLst>
                <a:ext uri="{FF2B5EF4-FFF2-40B4-BE49-F238E27FC236}">
                  <a16:creationId xmlns:a16="http://schemas.microsoft.com/office/drawing/2014/main" id="{DFFACCF2-05E4-4792-82FE-B9149798745A}"/>
                </a:ext>
              </a:extLst>
            </p:cNvPr>
            <p:cNvCxnSpPr>
              <a:cxnSpLocks/>
            </p:cNvCxnSpPr>
            <p:nvPr/>
          </p:nvCxnSpPr>
          <p:spPr>
            <a:xfrm>
              <a:off x="2465354" y="2290855"/>
              <a:ext cx="0" cy="933203"/>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48" name="Straight Connector 47">
              <a:extLst>
                <a:ext uri="{FF2B5EF4-FFF2-40B4-BE49-F238E27FC236}">
                  <a16:creationId xmlns:a16="http://schemas.microsoft.com/office/drawing/2014/main" id="{4ACDCE8D-CB2F-4611-8A6B-D9A62791DB60}"/>
                </a:ext>
              </a:extLst>
            </p:cNvPr>
            <p:cNvCxnSpPr>
              <a:cxnSpLocks/>
            </p:cNvCxnSpPr>
            <p:nvPr/>
          </p:nvCxnSpPr>
          <p:spPr>
            <a:xfrm>
              <a:off x="3270273" y="2708256"/>
              <a:ext cx="0" cy="571349"/>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E687B0AD-6FE0-4833-907F-18D892307B29}"/>
                </a:ext>
              </a:extLst>
            </p:cNvPr>
            <p:cNvCxnSpPr>
              <a:cxnSpLocks/>
            </p:cNvCxnSpPr>
            <p:nvPr/>
          </p:nvCxnSpPr>
          <p:spPr>
            <a:xfrm flipH="1" flipV="1">
              <a:off x="4083130" y="3336740"/>
              <a:ext cx="14289" cy="1788639"/>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64" name="Straight Connector 63">
              <a:extLst>
                <a:ext uri="{FF2B5EF4-FFF2-40B4-BE49-F238E27FC236}">
                  <a16:creationId xmlns:a16="http://schemas.microsoft.com/office/drawing/2014/main" id="{9D48AF27-519B-464B-B801-2F4DCE41E03E}"/>
                </a:ext>
              </a:extLst>
            </p:cNvPr>
            <p:cNvCxnSpPr>
              <a:cxnSpLocks/>
            </p:cNvCxnSpPr>
            <p:nvPr/>
          </p:nvCxnSpPr>
          <p:spPr>
            <a:xfrm flipV="1">
              <a:off x="4930915" y="3211361"/>
              <a:ext cx="0" cy="1336321"/>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E62CFB44-DE2E-4E72-98A6-44E60BDB6E0A}"/>
                </a:ext>
              </a:extLst>
            </p:cNvPr>
            <p:cNvCxnSpPr>
              <a:cxnSpLocks/>
            </p:cNvCxnSpPr>
            <p:nvPr/>
          </p:nvCxnSpPr>
          <p:spPr>
            <a:xfrm flipH="1" flipV="1">
              <a:off x="5750123" y="3285953"/>
              <a:ext cx="7939" cy="782431"/>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72" name="Straight Connector 71">
              <a:extLst>
                <a:ext uri="{FF2B5EF4-FFF2-40B4-BE49-F238E27FC236}">
                  <a16:creationId xmlns:a16="http://schemas.microsoft.com/office/drawing/2014/main" id="{C5617D25-045B-4A90-AAAB-627F1BA76918}"/>
                </a:ext>
              </a:extLst>
            </p:cNvPr>
            <p:cNvCxnSpPr>
              <a:cxnSpLocks/>
            </p:cNvCxnSpPr>
            <p:nvPr/>
          </p:nvCxnSpPr>
          <p:spPr>
            <a:xfrm flipV="1">
              <a:off x="6548693" y="3224058"/>
              <a:ext cx="0" cy="384073"/>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grpSp>
      <p:pic>
        <p:nvPicPr>
          <p:cNvPr id="7174" name="Content Placeholder 6" descr="A black sign with white text&#10;&#10;Description generated with very high confidence"/>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33363" y="68263"/>
            <a:ext cx="738187" cy="650875"/>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1888FE-DC55-4EB9-86A8-74B4DE2542E4}"/>
              </a:ext>
            </a:extLst>
          </p:cNvPr>
          <p:cNvSpPr>
            <a:spLocks noGrp="1"/>
          </p:cNvSpPr>
          <p:nvPr>
            <p:ph type="dt" sz="quarter" idx="10"/>
          </p:nvPr>
        </p:nvSpPr>
        <p:spPr/>
        <p:txBody>
          <a:bodyPr/>
          <a:lstStyle/>
          <a:p>
            <a:pPr>
              <a:defRPr/>
            </a:pPr>
            <a:fld id="{F9EACEE8-F9C1-4AD0-A34D-F6B7657C4E5A}" type="datetime1">
              <a:rPr lang="en-GB" altLang="en-US" smtClean="0"/>
              <a:pPr>
                <a:defRPr/>
              </a:pPr>
              <a:t>29/05/2018</a:t>
            </a:fld>
            <a:endParaRPr lang="en-GB" altLang="en-US"/>
          </a:p>
        </p:txBody>
      </p:sp>
      <p:sp>
        <p:nvSpPr>
          <p:cNvPr id="8195" name="Rectangle 4"/>
          <p:cNvSpPr txBox="1">
            <a:spLocks noChangeArrowheads="1"/>
          </p:cNvSpPr>
          <p:nvPr/>
        </p:nvSpPr>
        <p:spPr bwMode="auto">
          <a:xfrm>
            <a:off x="479425" y="1984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eaLnBrk="1" hangingPunct="1">
              <a:spcBef>
                <a:spcPct val="0"/>
              </a:spcBef>
              <a:buFontTx/>
              <a:buNone/>
            </a:pPr>
            <a:r>
              <a:rPr lang="en-GB" altLang="en-US" sz="4400"/>
              <a:t>INTRODUCTION-MK</a:t>
            </a:r>
          </a:p>
        </p:txBody>
      </p:sp>
      <p:grpSp>
        <p:nvGrpSpPr>
          <p:cNvPr id="8196" name="Group 27"/>
          <p:cNvGrpSpPr>
            <a:grpSpLocks/>
          </p:cNvGrpSpPr>
          <p:nvPr/>
        </p:nvGrpSpPr>
        <p:grpSpPr bwMode="auto">
          <a:xfrm>
            <a:off x="3124200" y="1125538"/>
            <a:ext cx="2749550" cy="4038600"/>
            <a:chOff x="2239523" y="90128"/>
            <a:chExt cx="3105565" cy="4369471"/>
          </a:xfrm>
        </p:grpSpPr>
        <p:grpSp>
          <p:nvGrpSpPr>
            <p:cNvPr id="13" name="Group 12">
              <a:extLst>
                <a:ext uri="{FF2B5EF4-FFF2-40B4-BE49-F238E27FC236}">
                  <a16:creationId xmlns:a16="http://schemas.microsoft.com/office/drawing/2014/main" id="{CE0B99F3-1E14-4FB4-9715-4257220274BA}"/>
                </a:ext>
              </a:extLst>
            </p:cNvPr>
            <p:cNvGrpSpPr/>
            <p:nvPr/>
          </p:nvGrpSpPr>
          <p:grpSpPr>
            <a:xfrm>
              <a:off x="2239523" y="2933055"/>
              <a:ext cx="1508136" cy="1526544"/>
              <a:chOff x="3332896" y="2295764"/>
              <a:chExt cx="1508136" cy="1526543"/>
            </a:xfrm>
            <a:scene3d>
              <a:camera prst="orthographicFront">
                <a:rot lat="0" lon="0" rev="0"/>
              </a:camera>
              <a:lightRig rig="threePt" dir="t"/>
            </a:scene3d>
          </p:grpSpPr>
          <p:sp>
            <p:nvSpPr>
              <p:cNvPr id="10" name="Freeform: Shape 9">
                <a:extLst>
                  <a:ext uri="{FF2B5EF4-FFF2-40B4-BE49-F238E27FC236}">
                    <a16:creationId xmlns:a16="http://schemas.microsoft.com/office/drawing/2014/main" id="{18404D50-F012-432D-A030-D7CB16058557}"/>
                  </a:ext>
                </a:extLst>
              </p:cNvPr>
              <p:cNvSpPr/>
              <p:nvPr/>
            </p:nvSpPr>
            <p:spPr>
              <a:xfrm>
                <a:off x="3332896" y="2295764"/>
                <a:ext cx="1508136" cy="1526543"/>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tx1"/>
                  </a:solidFill>
                </a:endParaRPr>
              </a:p>
            </p:txBody>
          </p:sp>
          <p:sp>
            <p:nvSpPr>
              <p:cNvPr id="11" name="Flowchart: Connector 10">
                <a:extLst>
                  <a:ext uri="{FF2B5EF4-FFF2-40B4-BE49-F238E27FC236}">
                    <a16:creationId xmlns:a16="http://schemas.microsoft.com/office/drawing/2014/main" id="{8C8F0676-654F-4FA5-AB26-A51FE5DB578D}"/>
                  </a:ext>
                </a:extLst>
              </p:cNvPr>
              <p:cNvSpPr/>
              <p:nvPr/>
            </p:nvSpPr>
            <p:spPr>
              <a:xfrm>
                <a:off x="3591857" y="2636537"/>
                <a:ext cx="1073187" cy="1017361"/>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 name="Flowchart: Connector 11">
                <a:extLst>
                  <a:ext uri="{FF2B5EF4-FFF2-40B4-BE49-F238E27FC236}">
                    <a16:creationId xmlns:a16="http://schemas.microsoft.com/office/drawing/2014/main" id="{FF146982-EBB8-465F-B926-4521FF5D3B29}"/>
                  </a:ext>
                </a:extLst>
              </p:cNvPr>
              <p:cNvSpPr/>
              <p:nvPr/>
            </p:nvSpPr>
            <p:spPr>
              <a:xfrm>
                <a:off x="3667708" y="2624339"/>
                <a:ext cx="870154" cy="872480"/>
              </a:xfrm>
              <a:prstGeom prst="flowChartConnector">
                <a:avLst/>
              </a:prstGeom>
              <a:gradFill flip="none" rotWithShape="1">
                <a:gsLst>
                  <a:gs pos="0">
                    <a:schemeClr val="accent1">
                      <a:lumMod val="50000"/>
                    </a:schemeClr>
                  </a:gs>
                  <a:gs pos="16817">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8209" name="Group 14"/>
            <p:cNvGrpSpPr>
              <a:grpSpLocks/>
            </p:cNvGrpSpPr>
            <p:nvPr/>
          </p:nvGrpSpPr>
          <p:grpSpPr bwMode="auto">
            <a:xfrm rot="5633887" flipH="1">
              <a:off x="2341551" y="1522741"/>
              <a:ext cx="1512169" cy="1553768"/>
              <a:chOff x="3347864" y="2291557"/>
              <a:chExt cx="1512168" cy="1553768"/>
            </a:xfrm>
          </p:grpSpPr>
          <p:sp>
            <p:nvSpPr>
              <p:cNvPr id="16" name="Freeform: Shape 15">
                <a:extLst>
                  <a:ext uri="{FF2B5EF4-FFF2-40B4-BE49-F238E27FC236}">
                    <a16:creationId xmlns:a16="http://schemas.microsoft.com/office/drawing/2014/main" id="{6E3ACA7F-E5CC-4F78-84F7-D6F11C5174BE}"/>
                  </a:ext>
                </a:extLst>
              </p:cNvPr>
              <p:cNvSpPr/>
              <p:nvPr/>
            </p:nvSpPr>
            <p:spPr>
              <a:xfrm>
                <a:off x="3347212" y="2291281"/>
                <a:ext cx="1513169" cy="1554574"/>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7" name="Flowchart: Connector 16">
                <a:extLst>
                  <a:ext uri="{FF2B5EF4-FFF2-40B4-BE49-F238E27FC236}">
                    <a16:creationId xmlns:a16="http://schemas.microsoft.com/office/drawing/2014/main" id="{BB6C88A2-15C4-45D7-8DD1-36815AA85276}"/>
                  </a:ext>
                </a:extLst>
              </p:cNvPr>
              <p:cNvSpPr/>
              <p:nvPr/>
            </p:nvSpPr>
            <p:spPr>
              <a:xfrm>
                <a:off x="3491628" y="2434704"/>
                <a:ext cx="1272712" cy="1317893"/>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8" name="Flowchart: Connector 17">
                <a:extLst>
                  <a:ext uri="{FF2B5EF4-FFF2-40B4-BE49-F238E27FC236}">
                    <a16:creationId xmlns:a16="http://schemas.microsoft.com/office/drawing/2014/main" id="{0984DCED-B9D7-48A9-9D3A-E7D1444A1EF2}"/>
                  </a:ext>
                </a:extLst>
              </p:cNvPr>
              <p:cNvSpPr/>
              <p:nvPr/>
            </p:nvSpPr>
            <p:spPr>
              <a:xfrm>
                <a:off x="3666678" y="2631960"/>
                <a:ext cx="874237" cy="873215"/>
              </a:xfrm>
              <a:prstGeom prst="flowChartConnector">
                <a:avLst/>
              </a:prstGeom>
              <a:gradFill flip="none" rotWithShape="1">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8210" name="Group 19"/>
            <p:cNvGrpSpPr>
              <a:grpSpLocks/>
            </p:cNvGrpSpPr>
            <p:nvPr/>
          </p:nvGrpSpPr>
          <p:grpSpPr bwMode="auto">
            <a:xfrm>
              <a:off x="3747659" y="1522740"/>
              <a:ext cx="1512168" cy="1553769"/>
              <a:chOff x="3347864" y="2291557"/>
              <a:chExt cx="1512168" cy="1553768"/>
            </a:xfrm>
          </p:grpSpPr>
          <p:sp>
            <p:nvSpPr>
              <p:cNvPr id="21" name="Freeform: Shape 20">
                <a:extLst>
                  <a:ext uri="{FF2B5EF4-FFF2-40B4-BE49-F238E27FC236}">
                    <a16:creationId xmlns:a16="http://schemas.microsoft.com/office/drawing/2014/main" id="{6D9FC96E-CCDB-451D-92BA-7C5FE3A86592}"/>
                  </a:ext>
                </a:extLst>
              </p:cNvPr>
              <p:cNvSpPr/>
              <p:nvPr/>
            </p:nvSpPr>
            <p:spPr>
              <a:xfrm>
                <a:off x="3347684" y="2291389"/>
                <a:ext cx="1511542" cy="1554390"/>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22" name="Flowchart: Connector 21">
                <a:extLst>
                  <a:ext uri="{FF2B5EF4-FFF2-40B4-BE49-F238E27FC236}">
                    <a16:creationId xmlns:a16="http://schemas.microsoft.com/office/drawing/2014/main" id="{4F0467CC-53B4-4D42-A102-F6A1DC9A1FCB}"/>
                  </a:ext>
                </a:extLst>
              </p:cNvPr>
              <p:cNvSpPr/>
              <p:nvPr/>
            </p:nvSpPr>
            <p:spPr>
              <a:xfrm>
                <a:off x="3491129" y="2420206"/>
                <a:ext cx="1265895" cy="1317368"/>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3" name="Flowchart: Connector 22">
                <a:extLst>
                  <a:ext uri="{FF2B5EF4-FFF2-40B4-BE49-F238E27FC236}">
                    <a16:creationId xmlns:a16="http://schemas.microsoft.com/office/drawing/2014/main" id="{5976CA93-EB95-4E24-AD60-202873CFE003}"/>
                  </a:ext>
                </a:extLst>
              </p:cNvPr>
              <p:cNvSpPr/>
              <p:nvPr/>
            </p:nvSpPr>
            <p:spPr>
              <a:xfrm>
                <a:off x="3666848" y="2624596"/>
                <a:ext cx="873216" cy="872520"/>
              </a:xfrm>
              <a:prstGeom prst="flowChartConnector">
                <a:avLst/>
              </a:prstGeom>
              <a:gradFill>
                <a:gsLst>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24" name="Group 23">
              <a:extLst>
                <a:ext uri="{FF2B5EF4-FFF2-40B4-BE49-F238E27FC236}">
                  <a16:creationId xmlns:a16="http://schemas.microsoft.com/office/drawing/2014/main" id="{75F14243-FE27-46A7-8004-9B68289AE4EF}"/>
                </a:ext>
              </a:extLst>
            </p:cNvPr>
            <p:cNvGrpSpPr/>
            <p:nvPr/>
          </p:nvGrpSpPr>
          <p:grpSpPr>
            <a:xfrm>
              <a:off x="3832920" y="90128"/>
              <a:ext cx="1512168" cy="1553769"/>
              <a:chOff x="3347864" y="2291557"/>
              <a:chExt cx="1512168" cy="1553768"/>
            </a:xfrm>
            <a:scene3d>
              <a:camera prst="orthographicFront">
                <a:rot lat="0" lon="20699993" rev="10799999"/>
              </a:camera>
              <a:lightRig rig="threePt" dir="t"/>
            </a:scene3d>
          </p:grpSpPr>
          <p:sp>
            <p:nvSpPr>
              <p:cNvPr id="25" name="Freeform: Shape 24">
                <a:extLst>
                  <a:ext uri="{FF2B5EF4-FFF2-40B4-BE49-F238E27FC236}">
                    <a16:creationId xmlns:a16="http://schemas.microsoft.com/office/drawing/2014/main" id="{E32CFE1E-8DE6-4790-80B3-74552D7E62CD}"/>
                  </a:ext>
                </a:extLst>
              </p:cNvPr>
              <p:cNvSpPr/>
              <p:nvPr/>
            </p:nvSpPr>
            <p:spPr>
              <a:xfrm>
                <a:off x="3347864" y="2291557"/>
                <a:ext cx="1512168" cy="1553768"/>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tx1"/>
                  </a:solidFill>
                </a:endParaRPr>
              </a:p>
            </p:txBody>
          </p:sp>
          <p:sp>
            <p:nvSpPr>
              <p:cNvPr id="26" name="Flowchart: Connector 25">
                <a:extLst>
                  <a:ext uri="{FF2B5EF4-FFF2-40B4-BE49-F238E27FC236}">
                    <a16:creationId xmlns:a16="http://schemas.microsoft.com/office/drawing/2014/main" id="{7862FE66-8C49-4FAF-A276-9346793B0B87}"/>
                  </a:ext>
                </a:extLst>
              </p:cNvPr>
              <p:cNvSpPr/>
              <p:nvPr/>
            </p:nvSpPr>
            <p:spPr>
              <a:xfrm>
                <a:off x="3491880" y="2420887"/>
                <a:ext cx="1265650" cy="1316225"/>
              </a:xfrm>
              <a:prstGeom prst="flowChartConnector">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7" name="Flowchart: Connector 26">
                <a:extLst>
                  <a:ext uri="{FF2B5EF4-FFF2-40B4-BE49-F238E27FC236}">
                    <a16:creationId xmlns:a16="http://schemas.microsoft.com/office/drawing/2014/main" id="{F2E32B88-E5D2-437C-9ED4-70BB528D2A53}"/>
                  </a:ext>
                </a:extLst>
              </p:cNvPr>
              <p:cNvSpPr/>
              <p:nvPr/>
            </p:nvSpPr>
            <p:spPr>
              <a:xfrm>
                <a:off x="3667708" y="2624339"/>
                <a:ext cx="872480" cy="872480"/>
              </a:xfrm>
              <a:prstGeom prst="flowChartConnector">
                <a:avLst/>
              </a:prstGeom>
              <a:gradFill flip="none" rotWithShape="1">
                <a:gsLst>
                  <a:gs pos="0">
                    <a:schemeClr val="accent4">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sp>
        <p:nvSpPr>
          <p:cNvPr id="35" name="Flowchart: Terminator 34">
            <a:extLst>
              <a:ext uri="{FF2B5EF4-FFF2-40B4-BE49-F238E27FC236}">
                <a16:creationId xmlns:a16="http://schemas.microsoft.com/office/drawing/2014/main" id="{8390954B-DB8D-474F-872D-ACFC7CDCF928}"/>
              </a:ext>
            </a:extLst>
          </p:cNvPr>
          <p:cNvSpPr/>
          <p:nvPr/>
        </p:nvSpPr>
        <p:spPr>
          <a:xfrm>
            <a:off x="704850" y="4127500"/>
            <a:ext cx="2543175" cy="896938"/>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To make profits.</a:t>
            </a:r>
          </a:p>
        </p:txBody>
      </p:sp>
      <p:sp>
        <p:nvSpPr>
          <p:cNvPr id="36" name="Flowchart: Terminator 35">
            <a:extLst>
              <a:ext uri="{FF2B5EF4-FFF2-40B4-BE49-F238E27FC236}">
                <a16:creationId xmlns:a16="http://schemas.microsoft.com/office/drawing/2014/main" id="{2398FF94-0DB7-4C8E-9ADA-A321D22D3ABC}"/>
              </a:ext>
            </a:extLst>
          </p:cNvPr>
          <p:cNvSpPr/>
          <p:nvPr/>
        </p:nvSpPr>
        <p:spPr>
          <a:xfrm>
            <a:off x="576263" y="2738438"/>
            <a:ext cx="2649537" cy="987425"/>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latin typeface="Arial" panose="020B0604020202020204" pitchFamily="34" charset="0"/>
                <a:cs typeface="Arial" panose="020B0604020202020204" pitchFamily="34" charset="0"/>
              </a:rPr>
              <a:t>To improve students livelihood.</a:t>
            </a:r>
          </a:p>
        </p:txBody>
      </p:sp>
      <p:sp>
        <p:nvSpPr>
          <p:cNvPr id="37" name="Flowchart: Terminator 36">
            <a:extLst>
              <a:ext uri="{FF2B5EF4-FFF2-40B4-BE49-F238E27FC236}">
                <a16:creationId xmlns:a16="http://schemas.microsoft.com/office/drawing/2014/main" id="{F532B101-35AB-43A9-9DA9-CD2138975AF6}"/>
              </a:ext>
            </a:extLst>
          </p:cNvPr>
          <p:cNvSpPr/>
          <p:nvPr/>
        </p:nvSpPr>
        <p:spPr>
          <a:xfrm>
            <a:off x="5751513" y="2816225"/>
            <a:ext cx="2725737" cy="909638"/>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To create a comfortable eating place for students.</a:t>
            </a:r>
          </a:p>
        </p:txBody>
      </p:sp>
      <p:sp>
        <p:nvSpPr>
          <p:cNvPr id="38" name="Flowchart: Terminator 37">
            <a:extLst>
              <a:ext uri="{FF2B5EF4-FFF2-40B4-BE49-F238E27FC236}">
                <a16:creationId xmlns:a16="http://schemas.microsoft.com/office/drawing/2014/main" id="{9567E74E-CD11-4F17-8AC5-3BB1B3518E0E}"/>
              </a:ext>
            </a:extLst>
          </p:cNvPr>
          <p:cNvSpPr/>
          <p:nvPr/>
        </p:nvSpPr>
        <p:spPr>
          <a:xfrm>
            <a:off x="5746750" y="1411288"/>
            <a:ext cx="2713038" cy="782637"/>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To positively impact university students.</a:t>
            </a:r>
          </a:p>
        </p:txBody>
      </p:sp>
      <p:sp>
        <p:nvSpPr>
          <p:cNvPr id="39" name="Flowchart: Terminator 38">
            <a:extLst>
              <a:ext uri="{FF2B5EF4-FFF2-40B4-BE49-F238E27FC236}">
                <a16:creationId xmlns:a16="http://schemas.microsoft.com/office/drawing/2014/main" id="{848139FB-5F16-4DE6-8097-5E34A88DE924}"/>
              </a:ext>
            </a:extLst>
          </p:cNvPr>
          <p:cNvSpPr/>
          <p:nvPr/>
        </p:nvSpPr>
        <p:spPr>
          <a:xfrm>
            <a:off x="558800" y="796925"/>
            <a:ext cx="3094038" cy="1643063"/>
          </a:xfrm>
          <a:prstGeom prst="flowChartTerminator">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ln w="0"/>
                <a:solidFill>
                  <a:schemeClr val="tx1"/>
                </a:solidFill>
                <a:latin typeface="Arial" panose="020B0604020202020204" pitchFamily="34" charset="0"/>
                <a:cs typeface="Arial" panose="020B0604020202020204" pitchFamily="34" charset="0"/>
              </a:rPr>
              <a:t>Supreme coffee will be a coffee shop located with in UWTSD London campuses.</a:t>
            </a:r>
          </a:p>
        </p:txBody>
      </p:sp>
      <p:sp>
        <p:nvSpPr>
          <p:cNvPr id="41" name="Flowchart: Terminator 40">
            <a:extLst>
              <a:ext uri="{FF2B5EF4-FFF2-40B4-BE49-F238E27FC236}">
                <a16:creationId xmlns:a16="http://schemas.microsoft.com/office/drawing/2014/main" id="{B2EA7F72-C8B2-4475-8453-AB31876E544A}"/>
              </a:ext>
            </a:extLst>
          </p:cNvPr>
          <p:cNvSpPr/>
          <p:nvPr/>
        </p:nvSpPr>
        <p:spPr>
          <a:xfrm>
            <a:off x="6021388" y="4348163"/>
            <a:ext cx="2582862" cy="909637"/>
          </a:xfrm>
          <a:prstGeom prst="flowChartTermina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tx1"/>
                </a:solidFill>
                <a:latin typeface="Arial" panose="020B0604020202020204" pitchFamily="34" charset="0"/>
                <a:cs typeface="Arial" panose="020B0604020202020204" pitchFamily="34" charset="0"/>
              </a:rPr>
              <a:t>Estimated start up cost is </a:t>
            </a:r>
            <a:r>
              <a:rPr lang="en-GB" b="1" dirty="0">
                <a:solidFill>
                  <a:schemeClr val="tx1"/>
                </a:solidFill>
                <a:latin typeface="Arial" panose="020B0604020202020204" pitchFamily="34" charset="0"/>
                <a:cs typeface="Arial" panose="020B0604020202020204" pitchFamily="34" charset="0"/>
              </a:rPr>
              <a:t>£30K </a:t>
            </a:r>
            <a:r>
              <a:rPr lang="en-GB" dirty="0">
                <a:solidFill>
                  <a:schemeClr val="tx1"/>
                </a:solidFill>
                <a:latin typeface="Arial" panose="020B0604020202020204" pitchFamily="34" charset="0"/>
                <a:cs typeface="Arial" panose="020B0604020202020204" pitchFamily="34" charset="0"/>
              </a:rPr>
              <a:t>.</a:t>
            </a:r>
          </a:p>
          <a:p>
            <a:pPr>
              <a:defRPr/>
            </a:pPr>
            <a:r>
              <a:rPr lang="en-GB" dirty="0">
                <a:solidFill>
                  <a:schemeClr val="tx1"/>
                </a:solidFill>
                <a:latin typeface="Arial" panose="020B0604020202020204" pitchFamily="34" charset="0"/>
                <a:cs typeface="Arial" panose="020B0604020202020204" pitchFamily="34" charset="0"/>
              </a:rPr>
              <a:t>&amp; </a:t>
            </a:r>
            <a:r>
              <a:rPr lang="en-GB" b="1" dirty="0">
                <a:solidFill>
                  <a:schemeClr val="tx1"/>
                </a:solidFill>
                <a:latin typeface="Arial" panose="020B0604020202020204" pitchFamily="34" charset="0"/>
                <a:cs typeface="Arial" panose="020B0604020202020204" pitchFamily="34" charset="0"/>
              </a:rPr>
              <a:t>53%</a:t>
            </a:r>
            <a:r>
              <a:rPr lang="en-GB" dirty="0">
                <a:solidFill>
                  <a:schemeClr val="tx1"/>
                </a:solidFill>
                <a:latin typeface="Arial" panose="020B0604020202020204" pitchFamily="34" charset="0"/>
                <a:cs typeface="Arial" panose="020B0604020202020204" pitchFamily="34" charset="0"/>
              </a:rPr>
              <a:t> profit margin.</a:t>
            </a:r>
          </a:p>
        </p:txBody>
      </p:sp>
      <p:sp>
        <p:nvSpPr>
          <p:cNvPr id="8203" name="TextBox 42"/>
          <p:cNvSpPr txBox="1">
            <a:spLocks noChangeArrowheads="1"/>
          </p:cNvSpPr>
          <p:nvPr/>
        </p:nvSpPr>
        <p:spPr bwMode="auto">
          <a:xfrm>
            <a:off x="1192213" y="2370138"/>
            <a:ext cx="162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Aim</a:t>
            </a:r>
          </a:p>
        </p:txBody>
      </p:sp>
      <p:sp>
        <p:nvSpPr>
          <p:cNvPr id="8204" name="TextBox 43"/>
          <p:cNvSpPr txBox="1">
            <a:spLocks noChangeArrowheads="1"/>
          </p:cNvSpPr>
          <p:nvPr/>
        </p:nvSpPr>
        <p:spPr bwMode="auto">
          <a:xfrm>
            <a:off x="1187450" y="3752850"/>
            <a:ext cx="162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Objective</a:t>
            </a:r>
          </a:p>
        </p:txBody>
      </p:sp>
      <p:sp>
        <p:nvSpPr>
          <p:cNvPr id="8205" name="TextBox 44"/>
          <p:cNvSpPr txBox="1">
            <a:spLocks noChangeArrowheads="1"/>
          </p:cNvSpPr>
          <p:nvPr/>
        </p:nvSpPr>
        <p:spPr bwMode="auto">
          <a:xfrm>
            <a:off x="6350000" y="1076325"/>
            <a:ext cx="162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 Mission</a:t>
            </a:r>
          </a:p>
        </p:txBody>
      </p:sp>
      <p:sp>
        <p:nvSpPr>
          <p:cNvPr id="8206" name="TextBox 45"/>
          <p:cNvSpPr txBox="1">
            <a:spLocks noChangeArrowheads="1"/>
          </p:cNvSpPr>
          <p:nvPr/>
        </p:nvSpPr>
        <p:spPr bwMode="auto">
          <a:xfrm>
            <a:off x="6627813" y="2471738"/>
            <a:ext cx="1622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Vision</a:t>
            </a:r>
          </a:p>
        </p:txBody>
      </p:sp>
      <p:pic>
        <p:nvPicPr>
          <p:cNvPr id="8207" name="Content Placeholder 6" descr="A black sign with white text&#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78" name="Rectangle 15377">
            <a:extLst>
              <a:ext uri="{FF2B5EF4-FFF2-40B4-BE49-F238E27FC236}">
                <a16:creationId xmlns:a16="http://schemas.microsoft.com/office/drawing/2014/main" id="{02B89A96-8859-439F-A7AC-01A871525340}"/>
              </a:ext>
            </a:extLst>
          </p:cNvPr>
          <p:cNvSpPr/>
          <p:nvPr/>
        </p:nvSpPr>
        <p:spPr>
          <a:xfrm>
            <a:off x="277813" y="908050"/>
            <a:ext cx="8458200" cy="4699000"/>
          </a:xfrm>
          <a:prstGeom prst="rect">
            <a:avLst/>
          </a:prstGeom>
          <a:gradFill>
            <a:gsLst>
              <a:gs pos="0">
                <a:schemeClr val="accent6">
                  <a:lumMod val="75000"/>
                </a:schemeClr>
              </a:gs>
              <a:gs pos="51000">
                <a:srgbClr val="002060"/>
              </a:gs>
              <a:gs pos="100000">
                <a:schemeClr val="accent1">
                  <a:lumMod val="45000"/>
                  <a:lumOff val="55000"/>
                </a:schemeClr>
              </a:gs>
              <a:gs pos="100000">
                <a:schemeClr val="accent1">
                  <a:lumMod val="45000"/>
                  <a:lumOff val="55000"/>
                </a:schemeClr>
              </a:gs>
              <a:gs pos="100000">
                <a:schemeClr val="accent1">
                  <a:lumMod val="30000"/>
                  <a:lumOff val="7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219" name="Rectangle 2"/>
          <p:cNvSpPr>
            <a:spLocks noGrp="1"/>
          </p:cNvSpPr>
          <p:nvPr>
            <p:ph type="title"/>
          </p:nvPr>
        </p:nvSpPr>
        <p:spPr>
          <a:xfrm>
            <a:off x="155575" y="11113"/>
            <a:ext cx="8229600" cy="1143000"/>
          </a:xfrm>
        </p:spPr>
        <p:txBody>
          <a:bodyPr/>
          <a:lstStyle/>
          <a:p>
            <a:pPr eaLnBrk="1" hangingPunct="1"/>
            <a:r>
              <a:rPr lang="en-GB" altLang="en-US" sz="4000" smtClean="0">
                <a:cs typeface="Arial" panose="020B0604020202020204" pitchFamily="34" charset="0"/>
              </a:rPr>
              <a:t>LEGAL COMPLIANCES. M.D.K</a:t>
            </a:r>
          </a:p>
        </p:txBody>
      </p:sp>
      <p:sp>
        <p:nvSpPr>
          <p:cNvPr id="4" name="Date Placeholder 3">
            <a:extLst>
              <a:ext uri="{FF2B5EF4-FFF2-40B4-BE49-F238E27FC236}">
                <a16:creationId xmlns:a16="http://schemas.microsoft.com/office/drawing/2014/main" id="{29E8B07F-FC7A-4AC6-9C2E-5A1D21CF99B6}"/>
              </a:ext>
            </a:extLst>
          </p:cNvPr>
          <p:cNvSpPr>
            <a:spLocks noGrp="1"/>
          </p:cNvSpPr>
          <p:nvPr>
            <p:ph type="dt" sz="quarter" idx="10"/>
          </p:nvPr>
        </p:nvSpPr>
        <p:spPr/>
        <p:txBody>
          <a:bodyPr/>
          <a:lstStyle/>
          <a:p>
            <a:pPr>
              <a:defRPr/>
            </a:pPr>
            <a:fld id="{C42646B4-1ADF-47AE-B486-D5D6E23B0A98}" type="datetime1">
              <a:rPr lang="en-GB" altLang="en-US"/>
              <a:pPr>
                <a:defRPr/>
              </a:pPr>
              <a:t>29/05/2018</a:t>
            </a:fld>
            <a:endParaRPr lang="en-GB" altLang="en-US"/>
          </a:p>
        </p:txBody>
      </p:sp>
      <p:sp>
        <p:nvSpPr>
          <p:cNvPr id="5" name="Footer Placeholder 4">
            <a:extLst>
              <a:ext uri="{FF2B5EF4-FFF2-40B4-BE49-F238E27FC236}">
                <a16:creationId xmlns:a16="http://schemas.microsoft.com/office/drawing/2014/main" id="{3D31B27E-C89A-41BA-84E8-B4E906C6DFD6}"/>
              </a:ext>
            </a:extLst>
          </p:cNvPr>
          <p:cNvSpPr>
            <a:spLocks noGrp="1"/>
          </p:cNvSpPr>
          <p:nvPr>
            <p:ph type="ftr" sz="quarter" idx="11"/>
          </p:nvPr>
        </p:nvSpPr>
        <p:spPr/>
        <p:txBody>
          <a:bodyPr/>
          <a:lstStyle/>
          <a:p>
            <a:pPr>
              <a:defRPr/>
            </a:pPr>
            <a:r>
              <a:rPr lang="en-GB" altLang="en-US" dirty="0"/>
              <a:t>Group 1</a:t>
            </a:r>
          </a:p>
        </p:txBody>
      </p:sp>
      <p:pic>
        <p:nvPicPr>
          <p:cNvPr id="9222" name="Content Placeholder 6" descr="A black sign with white text&#10;&#10;Description generated with very high confidence"/>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6688" y="247650"/>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Box 8"/>
          <p:cNvSpPr txBox="1">
            <a:spLocks noChangeArrowheads="1"/>
          </p:cNvSpPr>
          <p:nvPr/>
        </p:nvSpPr>
        <p:spPr bwMode="auto">
          <a:xfrm>
            <a:off x="514350" y="1184275"/>
            <a:ext cx="2016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SC will ensure compliance with </a:t>
            </a:r>
            <a:endParaRPr lang="en-GB" altLang="en-US" sz="1800">
              <a:solidFill>
                <a:schemeClr val="bg1"/>
              </a:solidFill>
              <a:latin typeface="Arial" panose="020B0604020202020204" pitchFamily="34" charset="0"/>
            </a:endParaRPr>
          </a:p>
        </p:txBody>
      </p:sp>
      <p:sp>
        <p:nvSpPr>
          <p:cNvPr id="14" name="Flowchart: Connector 13">
            <a:extLst>
              <a:ext uri="{FF2B5EF4-FFF2-40B4-BE49-F238E27FC236}">
                <a16:creationId xmlns:a16="http://schemas.microsoft.com/office/drawing/2014/main" id="{37DA5462-6909-48D2-8A21-775D1F4476A5}"/>
              </a:ext>
            </a:extLst>
          </p:cNvPr>
          <p:cNvSpPr/>
          <p:nvPr/>
        </p:nvSpPr>
        <p:spPr>
          <a:xfrm>
            <a:off x="2543175" y="3213100"/>
            <a:ext cx="409575" cy="431800"/>
          </a:xfrm>
          <a:prstGeom prst="flowChartConnector">
            <a:avLst/>
          </a:prstGeom>
          <a:gradFill flip="none" rotWithShape="1">
            <a:gsLst>
              <a:gs pos="0">
                <a:srgbClr val="00B050"/>
              </a:gs>
              <a:gs pos="3500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8" name="Flowchart: Connector 17">
            <a:extLst>
              <a:ext uri="{FF2B5EF4-FFF2-40B4-BE49-F238E27FC236}">
                <a16:creationId xmlns:a16="http://schemas.microsoft.com/office/drawing/2014/main" id="{70CDC401-220C-4F8F-BD01-573375227DDF}"/>
              </a:ext>
            </a:extLst>
          </p:cNvPr>
          <p:cNvSpPr/>
          <p:nvPr/>
        </p:nvSpPr>
        <p:spPr>
          <a:xfrm>
            <a:off x="2174875" y="3840163"/>
            <a:ext cx="407988" cy="431800"/>
          </a:xfrm>
          <a:prstGeom prst="flowChartConnector">
            <a:avLst/>
          </a:prstGeom>
          <a:gradFill flip="none" rotWithShape="1">
            <a:gsLst>
              <a:gs pos="0">
                <a:srgbClr val="FFC000"/>
              </a:gs>
              <a:gs pos="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Flowchart: Connector 18">
            <a:extLst>
              <a:ext uri="{FF2B5EF4-FFF2-40B4-BE49-F238E27FC236}">
                <a16:creationId xmlns:a16="http://schemas.microsoft.com/office/drawing/2014/main" id="{A5C275FA-80E6-46FE-9CAA-959373BC5F21}"/>
              </a:ext>
            </a:extLst>
          </p:cNvPr>
          <p:cNvSpPr/>
          <p:nvPr/>
        </p:nvSpPr>
        <p:spPr>
          <a:xfrm>
            <a:off x="1514475" y="4329113"/>
            <a:ext cx="409575" cy="431800"/>
          </a:xfrm>
          <a:prstGeom prst="flowChartConnector">
            <a:avLst/>
          </a:prstGeom>
          <a:gradFill flip="none" rotWithShape="1">
            <a:gsLst>
              <a:gs pos="0">
                <a:schemeClr val="accent6">
                  <a:lumMod val="75000"/>
                </a:schemeClr>
              </a:gs>
              <a:gs pos="4600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0" name="Flowchart: Connector 19">
            <a:extLst>
              <a:ext uri="{FF2B5EF4-FFF2-40B4-BE49-F238E27FC236}">
                <a16:creationId xmlns:a16="http://schemas.microsoft.com/office/drawing/2014/main" id="{030950AC-E729-48E4-A957-CD8371D5D519}"/>
              </a:ext>
            </a:extLst>
          </p:cNvPr>
          <p:cNvSpPr/>
          <p:nvPr/>
        </p:nvSpPr>
        <p:spPr>
          <a:xfrm>
            <a:off x="582613" y="4760913"/>
            <a:ext cx="407987" cy="431800"/>
          </a:xfrm>
          <a:prstGeom prst="flowChartConnector">
            <a:avLst/>
          </a:prstGeom>
          <a:gradFill flip="none" rotWithShape="1">
            <a:gsLst>
              <a:gs pos="0">
                <a:srgbClr val="FFC000"/>
              </a:gs>
              <a:gs pos="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9228" name="Graphic 20" descr="Scales of Justi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650" y="1592263"/>
            <a:ext cx="1711325" cy="170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Flowchart: Connector 26">
            <a:extLst>
              <a:ext uri="{FF2B5EF4-FFF2-40B4-BE49-F238E27FC236}">
                <a16:creationId xmlns:a16="http://schemas.microsoft.com/office/drawing/2014/main" id="{246434A1-2708-439E-86F2-83AC750F3F37}"/>
              </a:ext>
            </a:extLst>
          </p:cNvPr>
          <p:cNvSpPr/>
          <p:nvPr/>
        </p:nvSpPr>
        <p:spPr>
          <a:xfrm>
            <a:off x="3732213" y="2803525"/>
            <a:ext cx="409575" cy="431800"/>
          </a:xfrm>
          <a:prstGeom prst="flowChartConnector">
            <a:avLst/>
          </a:prstGeom>
          <a:gradFill flip="none" rotWithShape="1">
            <a:gsLst>
              <a:gs pos="0">
                <a:srgbClr val="FFC000"/>
              </a:gs>
              <a:gs pos="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8" name="Flowchart: Connector 27">
            <a:extLst>
              <a:ext uri="{FF2B5EF4-FFF2-40B4-BE49-F238E27FC236}">
                <a16:creationId xmlns:a16="http://schemas.microsoft.com/office/drawing/2014/main" id="{D046C21C-B1D0-4801-BFF8-63BE2B903FB0}"/>
              </a:ext>
            </a:extLst>
          </p:cNvPr>
          <p:cNvSpPr/>
          <p:nvPr/>
        </p:nvSpPr>
        <p:spPr>
          <a:xfrm>
            <a:off x="3967163" y="2074863"/>
            <a:ext cx="407987" cy="431800"/>
          </a:xfrm>
          <a:prstGeom prst="flowChartConnector">
            <a:avLst/>
          </a:prstGeom>
          <a:gradFill flip="none" rotWithShape="1">
            <a:gsLst>
              <a:gs pos="0">
                <a:srgbClr val="FF0000"/>
              </a:gs>
              <a:gs pos="3900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9" name="Flowchart: Connector 28">
            <a:extLst>
              <a:ext uri="{FF2B5EF4-FFF2-40B4-BE49-F238E27FC236}">
                <a16:creationId xmlns:a16="http://schemas.microsoft.com/office/drawing/2014/main" id="{DF69DB5F-BA6E-49BC-83FC-C3166557A369}"/>
              </a:ext>
            </a:extLst>
          </p:cNvPr>
          <p:cNvSpPr/>
          <p:nvPr/>
        </p:nvSpPr>
        <p:spPr>
          <a:xfrm>
            <a:off x="4924425" y="1544638"/>
            <a:ext cx="409575" cy="431800"/>
          </a:xfrm>
          <a:prstGeom prst="flowChartConnector">
            <a:avLst/>
          </a:prstGeom>
          <a:gradFill flip="none" rotWithShape="1">
            <a:gsLst>
              <a:gs pos="0">
                <a:srgbClr val="FFC000"/>
              </a:gs>
              <a:gs pos="0">
                <a:srgbClr val="002060"/>
              </a:gs>
              <a:gs pos="67000">
                <a:srgbClr val="00B050"/>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0" name="Flowchart: Connector 29">
            <a:extLst>
              <a:ext uri="{FF2B5EF4-FFF2-40B4-BE49-F238E27FC236}">
                <a16:creationId xmlns:a16="http://schemas.microsoft.com/office/drawing/2014/main" id="{1DD7F9BD-2358-48B5-8BFD-EF152BC09AED}"/>
              </a:ext>
            </a:extLst>
          </p:cNvPr>
          <p:cNvSpPr/>
          <p:nvPr/>
        </p:nvSpPr>
        <p:spPr>
          <a:xfrm>
            <a:off x="5822950" y="1101725"/>
            <a:ext cx="409575" cy="431800"/>
          </a:xfrm>
          <a:prstGeom prst="flowChartConnector">
            <a:avLst/>
          </a:prstGeom>
          <a:gradFill flip="none" rotWithShape="1">
            <a:gsLst>
              <a:gs pos="0">
                <a:srgbClr val="FFC000"/>
              </a:gs>
              <a:gs pos="0">
                <a:srgbClr val="7030A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233" name="TextBox 30"/>
          <p:cNvSpPr txBox="1">
            <a:spLocks noChangeArrowheads="1"/>
          </p:cNvSpPr>
          <p:nvPr/>
        </p:nvSpPr>
        <p:spPr bwMode="auto">
          <a:xfrm>
            <a:off x="6299200" y="1173163"/>
            <a:ext cx="24415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Company registration.</a:t>
            </a:r>
          </a:p>
        </p:txBody>
      </p:sp>
      <p:sp>
        <p:nvSpPr>
          <p:cNvPr id="9234" name="TextBox 15363"/>
          <p:cNvSpPr txBox="1">
            <a:spLocks noChangeArrowheads="1"/>
          </p:cNvSpPr>
          <p:nvPr/>
        </p:nvSpPr>
        <p:spPr bwMode="auto">
          <a:xfrm>
            <a:off x="5334000" y="1638300"/>
            <a:ext cx="195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VAT Registration.</a:t>
            </a:r>
          </a:p>
        </p:txBody>
      </p:sp>
      <p:sp>
        <p:nvSpPr>
          <p:cNvPr id="9235" name="TextBox 15364"/>
          <p:cNvSpPr txBox="1">
            <a:spLocks noChangeArrowheads="1"/>
          </p:cNvSpPr>
          <p:nvPr/>
        </p:nvSpPr>
        <p:spPr bwMode="auto">
          <a:xfrm>
            <a:off x="2589213" y="3852863"/>
            <a:ext cx="42878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Registration of food premises, Licences.</a:t>
            </a:r>
          </a:p>
          <a:p>
            <a:pPr>
              <a:spcBef>
                <a:spcPct val="0"/>
              </a:spcBef>
              <a:buFontTx/>
              <a:buNone/>
            </a:pPr>
            <a:endParaRPr lang="en-GB" altLang="en-US" sz="1800">
              <a:latin typeface="Arial" panose="020B0604020202020204" pitchFamily="34" charset="0"/>
            </a:endParaRPr>
          </a:p>
        </p:txBody>
      </p:sp>
      <p:sp>
        <p:nvSpPr>
          <p:cNvPr id="9236" name="TextBox 15365"/>
          <p:cNvSpPr txBox="1">
            <a:spLocks noChangeArrowheads="1"/>
          </p:cNvSpPr>
          <p:nvPr/>
        </p:nvSpPr>
        <p:spPr bwMode="auto">
          <a:xfrm>
            <a:off x="4327525" y="2157413"/>
            <a:ext cx="44243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Health and safety, Fire safety regulations</a:t>
            </a:r>
            <a:r>
              <a:rPr lang="en-GB" altLang="en-US" sz="1800">
                <a:latin typeface="Arial" panose="020B0604020202020204" pitchFamily="34" charset="0"/>
                <a:cs typeface="Arial" panose="020B0604020202020204" pitchFamily="34" charset="0"/>
              </a:rPr>
              <a:t>.</a:t>
            </a:r>
            <a:endParaRPr lang="en-GB" altLang="en-US" sz="1800">
              <a:latin typeface="Arial" panose="020B0604020202020204" pitchFamily="34" charset="0"/>
            </a:endParaRPr>
          </a:p>
        </p:txBody>
      </p:sp>
      <p:sp>
        <p:nvSpPr>
          <p:cNvPr id="9237" name="TextBox 15366"/>
          <p:cNvSpPr txBox="1">
            <a:spLocks noChangeArrowheads="1"/>
          </p:cNvSpPr>
          <p:nvPr/>
        </p:nvSpPr>
        <p:spPr bwMode="auto">
          <a:xfrm>
            <a:off x="4133850" y="2805113"/>
            <a:ext cx="29035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Food hygiene regulations .</a:t>
            </a:r>
          </a:p>
          <a:p>
            <a:pPr>
              <a:spcBef>
                <a:spcPct val="0"/>
              </a:spcBef>
              <a:buFontTx/>
              <a:buNone/>
            </a:pPr>
            <a:endParaRPr lang="en-GB" altLang="en-US" sz="1800">
              <a:latin typeface="Arial" panose="020B0604020202020204" pitchFamily="34" charset="0"/>
            </a:endParaRPr>
          </a:p>
        </p:txBody>
      </p:sp>
      <p:sp>
        <p:nvSpPr>
          <p:cNvPr id="9238" name="TextBox 15367"/>
          <p:cNvSpPr txBox="1">
            <a:spLocks noChangeArrowheads="1"/>
          </p:cNvSpPr>
          <p:nvPr/>
        </p:nvSpPr>
        <p:spPr bwMode="auto">
          <a:xfrm>
            <a:off x="2954338" y="3241675"/>
            <a:ext cx="55800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Staff understand the principles of good food hygiene.</a:t>
            </a:r>
            <a:endParaRPr lang="en-GB" altLang="en-US" sz="1800">
              <a:solidFill>
                <a:schemeClr val="bg1"/>
              </a:solidFill>
              <a:latin typeface="Arial" panose="020B0604020202020204" pitchFamily="34" charset="0"/>
            </a:endParaRPr>
          </a:p>
        </p:txBody>
      </p:sp>
      <p:sp>
        <p:nvSpPr>
          <p:cNvPr id="9239" name="TextBox 15369"/>
          <p:cNvSpPr txBox="1">
            <a:spLocks noChangeArrowheads="1"/>
          </p:cNvSpPr>
          <p:nvPr/>
        </p:nvSpPr>
        <p:spPr bwMode="auto">
          <a:xfrm>
            <a:off x="1846263" y="4397375"/>
            <a:ext cx="6219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We keep records of all our business income and expenses</a:t>
            </a:r>
            <a:r>
              <a:rPr lang="en-GB" altLang="en-US" sz="1800">
                <a:latin typeface="Arial" panose="020B0604020202020204" pitchFamily="34" charset="0"/>
                <a:cs typeface="Arial" panose="020B0604020202020204" pitchFamily="34" charset="0"/>
              </a:rPr>
              <a:t>.</a:t>
            </a:r>
            <a:endParaRPr lang="en-GB" altLang="en-US" sz="1800">
              <a:latin typeface="Arial" panose="020B0604020202020204" pitchFamily="34" charset="0"/>
            </a:endParaRPr>
          </a:p>
        </p:txBody>
      </p:sp>
      <p:sp>
        <p:nvSpPr>
          <p:cNvPr id="9240" name="TextBox 15370"/>
          <p:cNvSpPr txBox="1">
            <a:spLocks noChangeArrowheads="1"/>
          </p:cNvSpPr>
          <p:nvPr/>
        </p:nvSpPr>
        <p:spPr bwMode="auto">
          <a:xfrm>
            <a:off x="971550" y="4837113"/>
            <a:ext cx="6070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Keeping records for our employees’ pay, pay their tax and</a:t>
            </a: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 National Insurance contributions. </a:t>
            </a:r>
          </a:p>
          <a:p>
            <a:pPr>
              <a:spcBef>
                <a:spcPct val="0"/>
              </a:spcBef>
              <a:buFontTx/>
              <a:buNone/>
            </a:pPr>
            <a:endParaRPr lang="en-GB" altLang="en-US" sz="1800">
              <a:latin typeface="Arial" panose="020B0604020202020204" pitchFamily="34" charset="0"/>
            </a:endParaRPr>
          </a:p>
        </p:txBody>
      </p:sp>
      <p:pic>
        <p:nvPicPr>
          <p:cNvPr id="9241" name="Graphic 15376" descr="Right Pointing Backhand Index "/>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68538" y="1508125"/>
            <a:ext cx="2746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2"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875" y="4837113"/>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3"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52588" y="4414838"/>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4" name="Content Placeholder 6" descr="A black sign with white text&#10;&#10;Description generated with very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74888" y="3937000"/>
            <a:ext cx="255587" cy="22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5"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33663" y="3319463"/>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6"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59213" y="2887663"/>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7" name="Content Placeholder 6" descr="A black sign with white text&#10;&#10;Description generated with very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081463" y="2165350"/>
            <a:ext cx="25558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8" name="Content Placeholder 6" descr="A black sign with white text&#10;&#10;Description generated with very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65713" y="1638300"/>
            <a:ext cx="25558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9"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00738" y="1182688"/>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ardrop 15380">
            <a:extLst>
              <a:ext uri="{FF2B5EF4-FFF2-40B4-BE49-F238E27FC236}">
                <a16:creationId xmlns:a16="http://schemas.microsoft.com/office/drawing/2014/main" id="{A3229B88-BCC4-40FE-B7D6-D484EF4655DD}"/>
              </a:ext>
            </a:extLst>
          </p:cNvPr>
          <p:cNvSpPr/>
          <p:nvPr/>
        </p:nvSpPr>
        <p:spPr>
          <a:xfrm>
            <a:off x="277813" y="257175"/>
            <a:ext cx="7019925" cy="5692775"/>
          </a:xfrm>
          <a:prstGeom prst="teardrop">
            <a:avLst>
              <a:gd name="adj" fmla="val 73078"/>
            </a:avLst>
          </a:prstGeom>
          <a:solidFill>
            <a:schemeClr val="accent1">
              <a:alpha val="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Flowchart: Off-page Connector 35">
            <a:extLst>
              <a:ext uri="{FF2B5EF4-FFF2-40B4-BE49-F238E27FC236}">
                <a16:creationId xmlns:a16="http://schemas.microsoft.com/office/drawing/2014/main" id="{8EBD2BD1-F143-4C0F-9EA4-2408864D8F0D}"/>
              </a:ext>
            </a:extLst>
          </p:cNvPr>
          <p:cNvSpPr/>
          <p:nvPr/>
        </p:nvSpPr>
        <p:spPr>
          <a:xfrm>
            <a:off x="966788" y="1184275"/>
            <a:ext cx="2309812" cy="2265363"/>
          </a:xfrm>
          <a:prstGeom prst="flowChartOffpageConnector">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endParaRPr lang="en-GB" dirty="0"/>
          </a:p>
          <a:p>
            <a:pPr algn="ctr">
              <a:defRPr/>
            </a:pPr>
            <a:endParaRPr lang="en-GB" dirty="0"/>
          </a:p>
          <a:p>
            <a:pPr algn="ctr">
              <a:defRPr/>
            </a:pPr>
            <a:endParaRPr lang="en-GB" dirty="0"/>
          </a:p>
          <a:p>
            <a:pPr algn="ctr">
              <a:defRPr/>
            </a:pPr>
            <a:r>
              <a:rPr lang="en-GB" dirty="0">
                <a:latin typeface="Arial" panose="020B0604020202020204" pitchFamily="34" charset="0"/>
                <a:cs typeface="Arial" panose="020B0604020202020204" pitchFamily="34" charset="0"/>
              </a:rPr>
              <a:t>To make  53% profit margins every month from the beginning.</a:t>
            </a:r>
          </a:p>
          <a:p>
            <a:pPr algn="ctr">
              <a:defRPr/>
            </a:pPr>
            <a:endParaRPr lang="en-GB" dirty="0"/>
          </a:p>
        </p:txBody>
      </p:sp>
      <p:sp>
        <p:nvSpPr>
          <p:cNvPr id="37" name="Flowchart: Off-page Connector 36">
            <a:extLst>
              <a:ext uri="{FF2B5EF4-FFF2-40B4-BE49-F238E27FC236}">
                <a16:creationId xmlns:a16="http://schemas.microsoft.com/office/drawing/2014/main" id="{34030555-142D-49F4-94EC-63F186688368}"/>
              </a:ext>
            </a:extLst>
          </p:cNvPr>
          <p:cNvSpPr/>
          <p:nvPr/>
        </p:nvSpPr>
        <p:spPr>
          <a:xfrm>
            <a:off x="3532188" y="1168400"/>
            <a:ext cx="2297112" cy="2152650"/>
          </a:xfrm>
          <a:prstGeom prst="flowChartOffpageConnector">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r>
              <a:rPr lang="en-GB" dirty="0"/>
              <a:t>On site student target marketing   plan to be executed.</a:t>
            </a:r>
          </a:p>
        </p:txBody>
      </p:sp>
      <p:sp>
        <p:nvSpPr>
          <p:cNvPr id="38" name="Flowchart: Off-page Connector 37">
            <a:extLst>
              <a:ext uri="{FF2B5EF4-FFF2-40B4-BE49-F238E27FC236}">
                <a16:creationId xmlns:a16="http://schemas.microsoft.com/office/drawing/2014/main" id="{583628F7-35EB-4622-A065-883C5213CDE3}"/>
              </a:ext>
            </a:extLst>
          </p:cNvPr>
          <p:cNvSpPr/>
          <p:nvPr/>
        </p:nvSpPr>
        <p:spPr>
          <a:xfrm>
            <a:off x="6138863" y="1163638"/>
            <a:ext cx="2624137" cy="2112962"/>
          </a:xfrm>
          <a:prstGeom prst="flowChartOffpageConnector">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endParaRPr lang="en-GB" dirty="0"/>
          </a:p>
          <a:p>
            <a:pPr algn="ctr">
              <a:defRPr/>
            </a:pPr>
            <a:r>
              <a:rPr lang="en-GB" b="1" dirty="0">
                <a:solidFill>
                  <a:schemeClr val="accent2">
                    <a:lumMod val="60000"/>
                    <a:lumOff val="40000"/>
                  </a:schemeClr>
                </a:solidFill>
              </a:rPr>
              <a:t>76 %</a:t>
            </a:r>
            <a:r>
              <a:rPr lang="en-GB" b="1" dirty="0"/>
              <a:t>  </a:t>
            </a:r>
            <a:r>
              <a:rPr lang="en-GB" dirty="0"/>
              <a:t>are students</a:t>
            </a:r>
          </a:p>
          <a:p>
            <a:pPr algn="ctr">
              <a:defRPr/>
            </a:pPr>
            <a:r>
              <a:rPr lang="en-GB" b="1" dirty="0">
                <a:solidFill>
                  <a:schemeClr val="accent2">
                    <a:lumMod val="60000"/>
                    <a:lumOff val="40000"/>
                  </a:schemeClr>
                </a:solidFill>
              </a:rPr>
              <a:t>20%  </a:t>
            </a:r>
            <a:r>
              <a:rPr lang="en-GB" dirty="0"/>
              <a:t>university staff</a:t>
            </a:r>
          </a:p>
          <a:p>
            <a:pPr algn="ctr">
              <a:defRPr/>
            </a:pPr>
            <a:r>
              <a:rPr lang="en-GB" b="1" dirty="0">
                <a:solidFill>
                  <a:schemeClr val="accent2">
                    <a:lumMod val="60000"/>
                    <a:lumOff val="40000"/>
                  </a:schemeClr>
                </a:solidFill>
              </a:rPr>
              <a:t>4%</a:t>
            </a:r>
            <a:r>
              <a:rPr lang="en-GB" b="1" dirty="0"/>
              <a:t> </a:t>
            </a:r>
            <a:r>
              <a:rPr lang="en-GB" dirty="0"/>
              <a:t>are other service users.</a:t>
            </a:r>
          </a:p>
          <a:p>
            <a:pPr algn="ctr">
              <a:defRPr/>
            </a:pPr>
            <a:r>
              <a:rPr lang="en-GB" dirty="0"/>
              <a:t> </a:t>
            </a:r>
          </a:p>
        </p:txBody>
      </p:sp>
      <p:sp>
        <p:nvSpPr>
          <p:cNvPr id="41" name="Flowchart: Off-page Connector 40">
            <a:extLst>
              <a:ext uri="{FF2B5EF4-FFF2-40B4-BE49-F238E27FC236}">
                <a16:creationId xmlns:a16="http://schemas.microsoft.com/office/drawing/2014/main" id="{27D54973-75D9-4F36-B8FF-ACE176576C73}"/>
              </a:ext>
            </a:extLst>
          </p:cNvPr>
          <p:cNvSpPr/>
          <p:nvPr/>
        </p:nvSpPr>
        <p:spPr>
          <a:xfrm>
            <a:off x="6138863" y="3449638"/>
            <a:ext cx="2681287" cy="2174875"/>
          </a:xfrm>
          <a:prstGeom prst="flowChartOffpageConnector">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endParaRPr lang="en-GB" dirty="0"/>
          </a:p>
          <a:p>
            <a:pPr algn="ctr">
              <a:defRPr/>
            </a:pPr>
            <a:r>
              <a:rPr lang="en-GB" dirty="0"/>
              <a:t>A 5 years structural growth starting 2016 in the coffee shop business is predicted by city group. Researchers.</a:t>
            </a:r>
          </a:p>
        </p:txBody>
      </p:sp>
      <p:sp>
        <p:nvSpPr>
          <p:cNvPr id="40" name="Flowchart: Off-page Connector 39">
            <a:extLst>
              <a:ext uri="{FF2B5EF4-FFF2-40B4-BE49-F238E27FC236}">
                <a16:creationId xmlns:a16="http://schemas.microsoft.com/office/drawing/2014/main" id="{9C6FCB4B-AADF-4553-9675-685563BC7080}"/>
              </a:ext>
            </a:extLst>
          </p:cNvPr>
          <p:cNvSpPr/>
          <p:nvPr/>
        </p:nvSpPr>
        <p:spPr>
          <a:xfrm>
            <a:off x="3565525" y="3449638"/>
            <a:ext cx="2263775" cy="2174875"/>
          </a:xfrm>
          <a:prstGeom prst="flowChartOffpageConnector">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dirty="0">
              <a:solidFill>
                <a:schemeClr val="bg1"/>
              </a:solidFill>
            </a:endParaRPr>
          </a:p>
          <a:p>
            <a:pPr>
              <a:defRPr/>
            </a:pPr>
            <a:r>
              <a:rPr lang="en-GB" dirty="0">
                <a:solidFill>
                  <a:schemeClr val="bg1"/>
                </a:solidFill>
                <a:latin typeface="Arial" panose="020B0604020202020204" pitchFamily="34" charset="0"/>
                <a:cs typeface="Arial" panose="020B0604020202020204" pitchFamily="34" charset="0"/>
              </a:rPr>
              <a:t>University students at UWTSD and other service users</a:t>
            </a:r>
          </a:p>
          <a:p>
            <a:pPr algn="ctr">
              <a:defRPr/>
            </a:pPr>
            <a:endParaRPr lang="en-GB" dirty="0"/>
          </a:p>
        </p:txBody>
      </p:sp>
      <p:sp>
        <p:nvSpPr>
          <p:cNvPr id="39" name="Flowchart: Off-page Connector 38">
            <a:extLst>
              <a:ext uri="{FF2B5EF4-FFF2-40B4-BE49-F238E27FC236}">
                <a16:creationId xmlns:a16="http://schemas.microsoft.com/office/drawing/2014/main" id="{EE171167-FDCC-417A-82BE-F22BCCE02412}"/>
              </a:ext>
            </a:extLst>
          </p:cNvPr>
          <p:cNvSpPr/>
          <p:nvPr/>
        </p:nvSpPr>
        <p:spPr>
          <a:xfrm>
            <a:off x="955675" y="3449638"/>
            <a:ext cx="2311400" cy="2192337"/>
          </a:xfrm>
          <a:prstGeom prst="flowChartOffpageConnector">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Arial" panose="020B0604020202020204" pitchFamily="34" charset="0"/>
              <a:cs typeface="Arial" panose="020B0604020202020204" pitchFamily="34" charset="0"/>
            </a:endParaRPr>
          </a:p>
          <a:p>
            <a:pPr algn="ctr">
              <a:defRPr/>
            </a:pPr>
            <a:r>
              <a:rPr lang="en-GB" dirty="0">
                <a:latin typeface="Arial" panose="020B0604020202020204" pitchFamily="34" charset="0"/>
                <a:cs typeface="Arial" panose="020B0604020202020204" pitchFamily="34" charset="0"/>
              </a:rPr>
              <a:t>Profit margins</a:t>
            </a:r>
          </a:p>
          <a:p>
            <a:pPr algn="ctr">
              <a:defRPr/>
            </a:pPr>
            <a:r>
              <a:rPr lang="en-GB" dirty="0">
                <a:latin typeface="Arial" panose="020B0604020202020204" pitchFamily="34" charset="0"/>
                <a:cs typeface="Arial" panose="020B0604020202020204" pitchFamily="34" charset="0"/>
              </a:rPr>
              <a:t>Up to </a:t>
            </a:r>
          </a:p>
          <a:p>
            <a:pPr algn="ctr">
              <a:defRPr/>
            </a:pPr>
            <a:r>
              <a:rPr lang="en-GB" b="1" dirty="0">
                <a:solidFill>
                  <a:schemeClr val="accent2">
                    <a:lumMod val="60000"/>
                    <a:lumOff val="40000"/>
                  </a:schemeClr>
                </a:solidFill>
                <a:latin typeface="Arial" panose="020B0604020202020204" pitchFamily="34" charset="0"/>
                <a:cs typeface="Arial" panose="020B0604020202020204" pitchFamily="34" charset="0"/>
              </a:rPr>
              <a:t>53% </a:t>
            </a:r>
            <a:r>
              <a:rPr lang="en-GB" dirty="0">
                <a:latin typeface="Arial" panose="020B0604020202020204" pitchFamily="34" charset="0"/>
                <a:cs typeface="Arial" panose="020B0604020202020204" pitchFamily="34" charset="0"/>
              </a:rPr>
              <a:t>by month 1</a:t>
            </a:r>
          </a:p>
          <a:p>
            <a:pPr algn="ctr">
              <a:defRPr/>
            </a:pPr>
            <a:r>
              <a:rPr lang="en-GB" b="1" dirty="0">
                <a:solidFill>
                  <a:schemeClr val="accent2">
                    <a:lumMod val="60000"/>
                    <a:lumOff val="40000"/>
                  </a:schemeClr>
                </a:solidFill>
                <a:latin typeface="Arial" panose="020B0604020202020204" pitchFamily="34" charset="0"/>
                <a:cs typeface="Arial" panose="020B0604020202020204" pitchFamily="34" charset="0"/>
              </a:rPr>
              <a:t>64%</a:t>
            </a:r>
            <a:r>
              <a:rPr lang="en-GB" dirty="0">
                <a:latin typeface="Arial" panose="020B0604020202020204" pitchFamily="34" charset="0"/>
                <a:cs typeface="Arial" panose="020B0604020202020204" pitchFamily="34" charset="0"/>
              </a:rPr>
              <a:t> by month 12 </a:t>
            </a:r>
          </a:p>
        </p:txBody>
      </p:sp>
      <p:sp>
        <p:nvSpPr>
          <p:cNvPr id="4" name="Date Placeholder 3">
            <a:extLst>
              <a:ext uri="{FF2B5EF4-FFF2-40B4-BE49-F238E27FC236}">
                <a16:creationId xmlns:a16="http://schemas.microsoft.com/office/drawing/2014/main" id="{5ED7124F-FF50-4FBA-8E54-006BD7981B82}"/>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51092339-42DB-4B66-8478-238853A37101}"/>
              </a:ext>
            </a:extLst>
          </p:cNvPr>
          <p:cNvSpPr>
            <a:spLocks noGrp="1"/>
          </p:cNvSpPr>
          <p:nvPr>
            <p:ph type="ftr" sz="quarter" idx="11"/>
          </p:nvPr>
        </p:nvSpPr>
        <p:spPr/>
        <p:txBody>
          <a:bodyPr/>
          <a:lstStyle/>
          <a:p>
            <a:pPr>
              <a:defRPr/>
            </a:pPr>
            <a:r>
              <a:rPr lang="en-GB" altLang="en-US" dirty="0"/>
              <a:t>Group 1</a:t>
            </a:r>
          </a:p>
        </p:txBody>
      </p:sp>
      <p:sp>
        <p:nvSpPr>
          <p:cNvPr id="11274" name="Rectangle 2"/>
          <p:cNvSpPr>
            <a:spLocks noGrp="1"/>
          </p:cNvSpPr>
          <p:nvPr>
            <p:ph type="title"/>
          </p:nvPr>
        </p:nvSpPr>
        <p:spPr/>
        <p:txBody>
          <a:bodyPr/>
          <a:lstStyle/>
          <a:p>
            <a:pPr eaLnBrk="1" hangingPunct="1"/>
            <a:r>
              <a:rPr lang="en-GB" altLang="en-US" smtClean="0"/>
              <a:t>MANAGEMENT PROCESS.M.K </a:t>
            </a:r>
          </a:p>
        </p:txBody>
      </p:sp>
      <p:sp>
        <p:nvSpPr>
          <p:cNvPr id="11275" name="TextBox 28"/>
          <p:cNvSpPr txBox="1">
            <a:spLocks noChangeArrowheads="1"/>
          </p:cNvSpPr>
          <p:nvPr/>
        </p:nvSpPr>
        <p:spPr bwMode="auto">
          <a:xfrm>
            <a:off x="1222375" y="1184275"/>
            <a:ext cx="19161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Sales targets &amp; </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Objectives</a:t>
            </a:r>
            <a:r>
              <a:rPr lang="en-GB" altLang="en-US" sz="1800">
                <a:solidFill>
                  <a:schemeClr val="bg1"/>
                </a:solidFill>
                <a:latin typeface="Arial" panose="020B0604020202020204" pitchFamily="34" charset="0"/>
                <a:cs typeface="Arial" panose="020B0604020202020204" pitchFamily="34" charset="0"/>
              </a:rPr>
              <a:t>.</a:t>
            </a:r>
          </a:p>
        </p:txBody>
      </p:sp>
      <p:sp>
        <p:nvSpPr>
          <p:cNvPr id="11276" name="TextBox 30"/>
          <p:cNvSpPr txBox="1">
            <a:spLocks noChangeArrowheads="1"/>
          </p:cNvSpPr>
          <p:nvPr/>
        </p:nvSpPr>
        <p:spPr bwMode="auto">
          <a:xfrm>
            <a:off x="3689350" y="1228725"/>
            <a:ext cx="2032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Market Planning </a:t>
            </a:r>
          </a:p>
        </p:txBody>
      </p:sp>
      <p:sp>
        <p:nvSpPr>
          <p:cNvPr id="11277" name="TextBox 31"/>
          <p:cNvSpPr txBox="1">
            <a:spLocks noChangeArrowheads="1"/>
          </p:cNvSpPr>
          <p:nvPr/>
        </p:nvSpPr>
        <p:spPr bwMode="auto">
          <a:xfrm>
            <a:off x="6248400" y="1228725"/>
            <a:ext cx="2030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Market  analysis </a:t>
            </a:r>
          </a:p>
        </p:txBody>
      </p:sp>
      <p:sp>
        <p:nvSpPr>
          <p:cNvPr id="11278" name="TextBox 32"/>
          <p:cNvSpPr txBox="1">
            <a:spLocks noChangeArrowheads="1"/>
          </p:cNvSpPr>
          <p:nvPr/>
        </p:nvSpPr>
        <p:spPr bwMode="auto">
          <a:xfrm>
            <a:off x="1166813" y="3613150"/>
            <a:ext cx="1749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rPr>
              <a:t>Sales forecast</a:t>
            </a:r>
          </a:p>
        </p:txBody>
      </p:sp>
      <p:sp>
        <p:nvSpPr>
          <p:cNvPr id="11279" name="Rectangle 34"/>
          <p:cNvSpPr>
            <a:spLocks noChangeArrowheads="1"/>
          </p:cNvSpPr>
          <p:nvPr/>
        </p:nvSpPr>
        <p:spPr bwMode="auto">
          <a:xfrm>
            <a:off x="6427788" y="3570288"/>
            <a:ext cx="2105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Market Research </a:t>
            </a:r>
          </a:p>
        </p:txBody>
      </p:sp>
      <p:sp>
        <p:nvSpPr>
          <p:cNvPr id="11280" name="TextBox 41"/>
          <p:cNvSpPr txBox="1">
            <a:spLocks noChangeArrowheads="1"/>
          </p:cNvSpPr>
          <p:nvPr/>
        </p:nvSpPr>
        <p:spPr bwMode="auto">
          <a:xfrm>
            <a:off x="3875088" y="3570288"/>
            <a:ext cx="1681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rPr>
              <a:t>Target Market</a:t>
            </a:r>
          </a:p>
        </p:txBody>
      </p:sp>
      <p:sp>
        <p:nvSpPr>
          <p:cNvPr id="11281" name="AutoShape 2" descr="blob:https://web.whatsapp.com/32c8d4d8-36a3-4b9c-b618-96649343a7a1"/>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endParaRPr lang="en-US" altLang="en-US" sz="1800">
              <a:latin typeface="Arial" panose="020B0604020202020204" pitchFamily="34" charset="0"/>
            </a:endParaRPr>
          </a:p>
        </p:txBody>
      </p:sp>
      <p:pic>
        <p:nvPicPr>
          <p:cNvPr id="11282"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2290" name="Title 1"/>
          <p:cNvSpPr>
            <a:spLocks noGrp="1"/>
          </p:cNvSpPr>
          <p:nvPr>
            <p:ph type="title"/>
          </p:nvPr>
        </p:nvSpPr>
        <p:spPr>
          <a:xfrm>
            <a:off x="900113" y="274638"/>
            <a:ext cx="7653337" cy="1143000"/>
          </a:xfrm>
        </p:spPr>
        <p:txBody>
          <a:bodyPr/>
          <a:lstStyle/>
          <a:p>
            <a:r>
              <a:rPr lang="en-GB" altLang="en-US" smtClean="0"/>
              <a:t>MANAGEMENT PROCESS. M.K</a:t>
            </a:r>
          </a:p>
        </p:txBody>
      </p:sp>
      <p:sp>
        <p:nvSpPr>
          <p:cNvPr id="4" name="Date Placeholder 3">
            <a:extLst>
              <a:ext uri="{FF2B5EF4-FFF2-40B4-BE49-F238E27FC236}">
                <a16:creationId xmlns:a16="http://schemas.microsoft.com/office/drawing/2014/main" id="{D936FE17-B426-46C3-93E1-082D4F53EA97}"/>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3A567C86-7FA1-4DE2-9A45-829839E80D50}"/>
              </a:ext>
            </a:extLst>
          </p:cNvPr>
          <p:cNvSpPr>
            <a:spLocks noGrp="1"/>
          </p:cNvSpPr>
          <p:nvPr>
            <p:ph type="ftr" sz="quarter" idx="11"/>
          </p:nvPr>
        </p:nvSpPr>
        <p:spPr/>
        <p:txBody>
          <a:bodyPr/>
          <a:lstStyle/>
          <a:p>
            <a:pPr>
              <a:defRPr/>
            </a:pPr>
            <a:r>
              <a:rPr lang="en-GB" altLang="en-US" dirty="0"/>
              <a:t>Group 1</a:t>
            </a:r>
          </a:p>
        </p:txBody>
      </p:sp>
      <p:sp>
        <p:nvSpPr>
          <p:cNvPr id="6" name="Rectangle 5">
            <a:extLst>
              <a:ext uri="{FF2B5EF4-FFF2-40B4-BE49-F238E27FC236}">
                <a16:creationId xmlns:a16="http://schemas.microsoft.com/office/drawing/2014/main" id="{DA5D77BD-52D7-4111-9900-D63DA52256FE}"/>
              </a:ext>
            </a:extLst>
          </p:cNvPr>
          <p:cNvSpPr/>
          <p:nvPr/>
        </p:nvSpPr>
        <p:spPr>
          <a:xfrm>
            <a:off x="1004888" y="1154113"/>
            <a:ext cx="7542212" cy="4464050"/>
          </a:xfrm>
          <a:prstGeom prst="rect">
            <a:avLst/>
          </a:prstGeom>
          <a:blipFill>
            <a:blip r:embed="rId3"/>
            <a:stretch>
              <a:fillRect/>
            </a:stretch>
          </a:blipFill>
          <a:ln>
            <a:no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dirty="0"/>
          </a:p>
        </p:txBody>
      </p:sp>
      <p:sp>
        <p:nvSpPr>
          <p:cNvPr id="8" name="Rectangle 7">
            <a:extLst>
              <a:ext uri="{FF2B5EF4-FFF2-40B4-BE49-F238E27FC236}">
                <a16:creationId xmlns:a16="http://schemas.microsoft.com/office/drawing/2014/main" id="{E6E742D7-EBE6-4667-90FC-AA3560218E03}"/>
              </a:ext>
            </a:extLst>
          </p:cNvPr>
          <p:cNvSpPr/>
          <p:nvPr/>
        </p:nvSpPr>
        <p:spPr>
          <a:xfrm>
            <a:off x="1689100" y="1462088"/>
            <a:ext cx="1727200" cy="71120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chemeClr val="bg1"/>
                </a:solidFill>
                <a:latin typeface="Arial" panose="020B0604020202020204" pitchFamily="34" charset="0"/>
                <a:cs typeface="Arial" panose="020B0604020202020204" pitchFamily="34" charset="0"/>
              </a:rPr>
              <a:t>Marketing Strategy</a:t>
            </a:r>
          </a:p>
        </p:txBody>
      </p:sp>
      <p:sp>
        <p:nvSpPr>
          <p:cNvPr id="9" name="Rectangle 8">
            <a:extLst>
              <a:ext uri="{FF2B5EF4-FFF2-40B4-BE49-F238E27FC236}">
                <a16:creationId xmlns:a16="http://schemas.microsoft.com/office/drawing/2014/main" id="{149B252E-EA76-43EF-BB73-2BA751331218}"/>
              </a:ext>
            </a:extLst>
          </p:cNvPr>
          <p:cNvSpPr/>
          <p:nvPr/>
        </p:nvSpPr>
        <p:spPr>
          <a:xfrm>
            <a:off x="3859213" y="1463675"/>
            <a:ext cx="2008187" cy="71120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chemeClr val="bg1"/>
                </a:solidFill>
                <a:latin typeface="Arial" panose="020B0604020202020204" pitchFamily="34" charset="0"/>
                <a:cs typeface="Arial" panose="020B0604020202020204" pitchFamily="34" charset="0"/>
              </a:rPr>
              <a:t>Market </a:t>
            </a:r>
          </a:p>
          <a:p>
            <a:pPr algn="ctr">
              <a:defRPr/>
            </a:pPr>
            <a:endParaRPr lang="en-GB" dirty="0"/>
          </a:p>
        </p:txBody>
      </p:sp>
      <p:sp>
        <p:nvSpPr>
          <p:cNvPr id="10" name="Rectangle 9">
            <a:extLst>
              <a:ext uri="{FF2B5EF4-FFF2-40B4-BE49-F238E27FC236}">
                <a16:creationId xmlns:a16="http://schemas.microsoft.com/office/drawing/2014/main" id="{12C35A02-2DCC-448A-9354-ABE19883774F}"/>
              </a:ext>
            </a:extLst>
          </p:cNvPr>
          <p:cNvSpPr/>
          <p:nvPr/>
        </p:nvSpPr>
        <p:spPr>
          <a:xfrm>
            <a:off x="6410325" y="1463675"/>
            <a:ext cx="1728788" cy="71120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chemeClr val="bg1"/>
                </a:solidFill>
                <a:latin typeface="Arial" panose="020B0604020202020204" pitchFamily="34" charset="0"/>
                <a:cs typeface="Arial" panose="020B0604020202020204" pitchFamily="34" charset="0"/>
              </a:rPr>
              <a:t>Market Competitors</a:t>
            </a:r>
          </a:p>
        </p:txBody>
      </p:sp>
      <p:cxnSp>
        <p:nvCxnSpPr>
          <p:cNvPr id="16" name="Straight Connector 15">
            <a:extLst>
              <a:ext uri="{FF2B5EF4-FFF2-40B4-BE49-F238E27FC236}">
                <a16:creationId xmlns:a16="http://schemas.microsoft.com/office/drawing/2014/main" id="{260EE724-1064-46AE-B362-AC1FA333CBF6}"/>
              </a:ext>
            </a:extLst>
          </p:cNvPr>
          <p:cNvCxnSpPr>
            <a:cxnSpLocks/>
          </p:cNvCxnSpPr>
          <p:nvPr/>
        </p:nvCxnSpPr>
        <p:spPr>
          <a:xfrm flipV="1">
            <a:off x="1692275" y="2552700"/>
            <a:ext cx="1808163" cy="1270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6BA5BDF-C26C-4764-BA0C-68531099826F}"/>
              </a:ext>
            </a:extLst>
          </p:cNvPr>
          <p:cNvCxnSpPr>
            <a:cxnSpLocks/>
            <a:endCxn id="12302" idx="1"/>
          </p:cNvCxnSpPr>
          <p:nvPr/>
        </p:nvCxnSpPr>
        <p:spPr>
          <a:xfrm flipV="1">
            <a:off x="3819525" y="2541588"/>
            <a:ext cx="2249488" cy="3175"/>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BEA282A-9276-4F20-B845-9F8CB3F60E9C}"/>
              </a:ext>
            </a:extLst>
          </p:cNvPr>
          <p:cNvCxnSpPr>
            <a:cxnSpLocks/>
          </p:cNvCxnSpPr>
          <p:nvPr/>
        </p:nvCxnSpPr>
        <p:spPr>
          <a:xfrm flipV="1">
            <a:off x="6375400" y="2528888"/>
            <a:ext cx="1798638" cy="15875"/>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12300" name="Graphic 25"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76375" y="2462213"/>
            <a:ext cx="173038" cy="17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1" name="Graphic 26"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16313" y="2465388"/>
            <a:ext cx="1746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2" name="Graphic 27"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69013" y="2455863"/>
            <a:ext cx="1746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3" name="Graphic 28"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81975" y="2438400"/>
            <a:ext cx="174625"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4" name="Straight Connector 33">
            <a:extLst>
              <a:ext uri="{FF2B5EF4-FFF2-40B4-BE49-F238E27FC236}">
                <a16:creationId xmlns:a16="http://schemas.microsoft.com/office/drawing/2014/main" id="{DE0DC9E1-7049-4443-9C67-9AC61F0CD497}"/>
              </a:ext>
            </a:extLst>
          </p:cNvPr>
          <p:cNvCxnSpPr>
            <a:cxnSpLocks/>
          </p:cNvCxnSpPr>
          <p:nvPr/>
        </p:nvCxnSpPr>
        <p:spPr>
          <a:xfrm>
            <a:off x="1501775" y="2636838"/>
            <a:ext cx="0" cy="3136900"/>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2305" name="TextBox 43"/>
          <p:cNvSpPr txBox="1">
            <a:spLocks noChangeArrowheads="1"/>
          </p:cNvSpPr>
          <p:nvPr/>
        </p:nvSpPr>
        <p:spPr bwMode="auto">
          <a:xfrm>
            <a:off x="1568450" y="2689225"/>
            <a:ext cx="1997075" cy="283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In our marketing strategy, we  deliver quality product and services.</a:t>
            </a:r>
          </a:p>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 Our food, beverage, must first sell</a:t>
            </a:r>
          </a:p>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 themselves through word of mouth.</a:t>
            </a:r>
          </a:p>
          <a:p>
            <a:pPr>
              <a:spcBef>
                <a:spcPct val="0"/>
              </a:spcBef>
              <a:buFontTx/>
              <a:buNone/>
            </a:pPr>
            <a:endParaRPr lang="en-GB" altLang="en-US" sz="1800">
              <a:latin typeface="Arial" panose="020B0604020202020204" pitchFamily="34" charset="0"/>
            </a:endParaRPr>
          </a:p>
        </p:txBody>
      </p:sp>
      <p:cxnSp>
        <p:nvCxnSpPr>
          <p:cNvPr id="46" name="Straight Connector 45">
            <a:extLst>
              <a:ext uri="{FF2B5EF4-FFF2-40B4-BE49-F238E27FC236}">
                <a16:creationId xmlns:a16="http://schemas.microsoft.com/office/drawing/2014/main" id="{90205361-7C4F-45D3-A6BD-FCA94860496F}"/>
              </a:ext>
            </a:extLst>
          </p:cNvPr>
          <p:cNvCxnSpPr>
            <a:cxnSpLocks/>
          </p:cNvCxnSpPr>
          <p:nvPr/>
        </p:nvCxnSpPr>
        <p:spPr>
          <a:xfrm>
            <a:off x="3603625" y="2689225"/>
            <a:ext cx="0" cy="3135313"/>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ADB4F8C-2FC3-403E-90BB-9A5CF1CA2C7C}"/>
              </a:ext>
            </a:extLst>
          </p:cNvPr>
          <p:cNvCxnSpPr>
            <a:cxnSpLocks/>
          </p:cNvCxnSpPr>
          <p:nvPr/>
        </p:nvCxnSpPr>
        <p:spPr>
          <a:xfrm>
            <a:off x="6154738" y="2689225"/>
            <a:ext cx="0" cy="3136900"/>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2308" name="TextBox 47"/>
          <p:cNvSpPr txBox="1">
            <a:spLocks noChangeArrowheads="1"/>
          </p:cNvSpPr>
          <p:nvPr/>
        </p:nvSpPr>
        <p:spPr bwMode="auto">
          <a:xfrm>
            <a:off x="3757613" y="2598738"/>
            <a:ext cx="2190750" cy="307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IBIS World, states that’s there is greater interest in coffee blends and origins by consumers. Expected growth in the industry is to a compound annual rate of 5.7% over the five years through 2017-18 to reach £6.2 billion.</a:t>
            </a: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latin typeface="Arial" panose="020B0604020202020204" pitchFamily="34" charset="0"/>
            </a:endParaRPr>
          </a:p>
        </p:txBody>
      </p:sp>
      <p:sp>
        <p:nvSpPr>
          <p:cNvPr id="12309" name="TextBox 49"/>
          <p:cNvSpPr txBox="1">
            <a:spLocks noChangeArrowheads="1"/>
          </p:cNvSpPr>
          <p:nvPr/>
        </p:nvSpPr>
        <p:spPr bwMode="auto">
          <a:xfrm>
            <a:off x="6372225" y="2636838"/>
            <a:ext cx="1831975" cy="184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There is currently no serious competition with our business in the university of wales.</a:t>
            </a:r>
          </a:p>
          <a:p>
            <a:pPr>
              <a:spcBef>
                <a:spcPct val="0"/>
              </a:spcBef>
              <a:buFontTx/>
              <a:buNone/>
            </a:pPr>
            <a:endParaRPr lang="en-GB" altLang="en-US" sz="1800">
              <a:latin typeface="Arial" panose="020B0604020202020204" pitchFamily="34" charset="0"/>
            </a:endParaRPr>
          </a:p>
        </p:txBody>
      </p:sp>
      <p:pic>
        <p:nvPicPr>
          <p:cNvPr id="12310" name="Content Placeholder 6" descr="A black sign with white text&#10;&#10;Description generated with very high confidence"/>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274638"/>
            <a:ext cx="7950200" cy="1143000"/>
          </a:xfrm>
        </p:spPr>
        <p:txBody>
          <a:bodyPr/>
          <a:lstStyle/>
          <a:p>
            <a:r>
              <a:rPr lang="en-GB" altLang="en-US" smtClean="0"/>
              <a:t>MANAGEMENT PROCESS .M.K</a:t>
            </a:r>
          </a:p>
        </p:txBody>
      </p:sp>
      <p:sp>
        <p:nvSpPr>
          <p:cNvPr id="4" name="Date Placeholder 3">
            <a:extLst>
              <a:ext uri="{FF2B5EF4-FFF2-40B4-BE49-F238E27FC236}">
                <a16:creationId xmlns:a16="http://schemas.microsoft.com/office/drawing/2014/main" id="{A3A14DD6-F959-4B66-B25F-59D8310DD5AD}"/>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6CBFDBED-3ADA-4626-90B7-30CAAE0B61C8}"/>
              </a:ext>
            </a:extLst>
          </p:cNvPr>
          <p:cNvSpPr>
            <a:spLocks noGrp="1"/>
          </p:cNvSpPr>
          <p:nvPr>
            <p:ph type="ftr" sz="quarter" idx="11"/>
          </p:nvPr>
        </p:nvSpPr>
        <p:spPr/>
        <p:txBody>
          <a:bodyPr/>
          <a:lstStyle/>
          <a:p>
            <a:pPr>
              <a:defRPr/>
            </a:pPr>
            <a:r>
              <a:rPr lang="en-GB" altLang="en-US" dirty="0"/>
              <a:t>Group 1</a:t>
            </a:r>
          </a:p>
          <a:p>
            <a:pPr>
              <a:defRPr/>
            </a:pPr>
            <a:endParaRPr lang="en-GB" altLang="en-US" dirty="0"/>
          </a:p>
        </p:txBody>
      </p:sp>
      <p:sp>
        <p:nvSpPr>
          <p:cNvPr id="6" name="Rectangle 5">
            <a:extLst>
              <a:ext uri="{FF2B5EF4-FFF2-40B4-BE49-F238E27FC236}">
                <a16:creationId xmlns:a16="http://schemas.microsoft.com/office/drawing/2014/main" id="{9AC0CB87-A568-4852-A2F5-E2C39073C3A8}"/>
              </a:ext>
            </a:extLst>
          </p:cNvPr>
          <p:cNvSpPr/>
          <p:nvPr/>
        </p:nvSpPr>
        <p:spPr>
          <a:xfrm>
            <a:off x="796925" y="1125538"/>
            <a:ext cx="7364413" cy="460692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 name="Rectangle 8">
            <a:extLst>
              <a:ext uri="{FF2B5EF4-FFF2-40B4-BE49-F238E27FC236}">
                <a16:creationId xmlns:a16="http://schemas.microsoft.com/office/drawing/2014/main" id="{B3C4A4C4-796C-4A53-86F0-548B5167D24A}"/>
              </a:ext>
            </a:extLst>
          </p:cNvPr>
          <p:cNvSpPr/>
          <p:nvPr/>
        </p:nvSpPr>
        <p:spPr>
          <a:xfrm>
            <a:off x="6027738" y="1557338"/>
            <a:ext cx="1655762" cy="3683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FFFF00"/>
                </a:solidFill>
                <a:latin typeface="Arial" panose="020B0604020202020204" pitchFamily="34" charset="0"/>
                <a:cs typeface="Arial" panose="020B0604020202020204" pitchFamily="34" charset="0"/>
              </a:rPr>
              <a:t>Place</a:t>
            </a:r>
          </a:p>
        </p:txBody>
      </p:sp>
      <p:grpSp>
        <p:nvGrpSpPr>
          <p:cNvPr id="13319" name="Group 25"/>
          <p:cNvGrpSpPr>
            <a:grpSpLocks/>
          </p:cNvGrpSpPr>
          <p:nvPr/>
        </p:nvGrpSpPr>
        <p:grpSpPr bwMode="auto">
          <a:xfrm>
            <a:off x="1116013" y="3500438"/>
            <a:ext cx="1787525" cy="2454275"/>
            <a:chOff x="1115616" y="3501008"/>
            <a:chExt cx="1787881" cy="2452921"/>
          </a:xfrm>
        </p:grpSpPr>
        <p:sp>
          <p:nvSpPr>
            <p:cNvPr id="14" name="Rectangle 13">
              <a:extLst>
                <a:ext uri="{FF2B5EF4-FFF2-40B4-BE49-F238E27FC236}">
                  <a16:creationId xmlns:a16="http://schemas.microsoft.com/office/drawing/2014/main" id="{C7620296-E170-4DB9-B686-7AC3C017D3CF}"/>
                </a:ext>
              </a:extLst>
            </p:cNvPr>
            <p:cNvSpPr/>
            <p:nvPr/>
          </p:nvSpPr>
          <p:spPr>
            <a:xfrm>
              <a:off x="1247404" y="3501008"/>
              <a:ext cx="1656093" cy="36968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FFFF00"/>
                  </a:solidFill>
                  <a:latin typeface="Arial" panose="020B0604020202020204" pitchFamily="34" charset="0"/>
                  <a:cs typeface="Arial" panose="020B0604020202020204" pitchFamily="34" charset="0"/>
                </a:rPr>
                <a:t>Price</a:t>
              </a:r>
            </a:p>
          </p:txBody>
        </p:sp>
        <p:sp>
          <p:nvSpPr>
            <p:cNvPr id="13339" name="TextBox 14"/>
            <p:cNvSpPr txBox="1">
              <a:spLocks noChangeArrowheads="1"/>
            </p:cNvSpPr>
            <p:nvPr/>
          </p:nvSpPr>
          <p:spPr bwMode="auto">
            <a:xfrm>
              <a:off x="1115616" y="3861048"/>
              <a:ext cx="1656184"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Our pricing has been designed to fit our customers. Our products range between 50p and £3.</a:t>
              </a:r>
            </a:p>
            <a:p>
              <a:pPr>
                <a:spcBef>
                  <a:spcPct val="0"/>
                </a:spcBef>
                <a:buFontTx/>
                <a:buNone/>
              </a:pPr>
              <a:endParaRPr lang="en-GB" altLang="en-US" sz="1800">
                <a:latin typeface="Arial" panose="020B0604020202020204" pitchFamily="34" charset="0"/>
              </a:endParaRPr>
            </a:p>
          </p:txBody>
        </p:sp>
      </p:grpSp>
      <p:grpSp>
        <p:nvGrpSpPr>
          <p:cNvPr id="13320" name="Group 24"/>
          <p:cNvGrpSpPr>
            <a:grpSpLocks/>
          </p:cNvGrpSpPr>
          <p:nvPr/>
        </p:nvGrpSpPr>
        <p:grpSpPr bwMode="auto">
          <a:xfrm>
            <a:off x="1116013" y="1582738"/>
            <a:ext cx="1762125" cy="1728787"/>
            <a:chOff x="1115616" y="1583504"/>
            <a:chExt cx="1762943" cy="1728775"/>
          </a:xfrm>
        </p:grpSpPr>
        <p:sp>
          <p:nvSpPr>
            <p:cNvPr id="13336" name="TextBox 11"/>
            <p:cNvSpPr txBox="1">
              <a:spLocks noChangeArrowheads="1"/>
            </p:cNvSpPr>
            <p:nvPr/>
          </p:nvSpPr>
          <p:spPr bwMode="auto">
            <a:xfrm>
              <a:off x="1115616" y="1988840"/>
              <a:ext cx="1656185"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SCS product mix is made up of various products on different menus.</a:t>
              </a:r>
              <a:endParaRPr lang="en-GB" altLang="en-US" sz="1600">
                <a:solidFill>
                  <a:schemeClr val="bg1"/>
                </a:solidFill>
                <a:latin typeface="Arial" panose="020B0604020202020204" pitchFamily="34" charset="0"/>
              </a:endParaRPr>
            </a:p>
          </p:txBody>
        </p:sp>
        <p:sp>
          <p:nvSpPr>
            <p:cNvPr id="16" name="Rectangle 15">
              <a:extLst>
                <a:ext uri="{FF2B5EF4-FFF2-40B4-BE49-F238E27FC236}">
                  <a16:creationId xmlns:a16="http://schemas.microsoft.com/office/drawing/2014/main" id="{C540C7B5-60EA-4EB4-B1FF-3B9880A963D1}"/>
                </a:ext>
              </a:extLst>
            </p:cNvPr>
            <p:cNvSpPr/>
            <p:nvPr/>
          </p:nvSpPr>
          <p:spPr>
            <a:xfrm>
              <a:off x="1222027" y="1583504"/>
              <a:ext cx="1656532" cy="36988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FFFF00"/>
                  </a:solidFill>
                  <a:latin typeface="Arial" panose="020B0604020202020204" pitchFamily="34" charset="0"/>
                  <a:cs typeface="Arial" panose="020B0604020202020204" pitchFamily="34" charset="0"/>
                </a:rPr>
                <a:t>Products</a:t>
              </a:r>
            </a:p>
          </p:txBody>
        </p:sp>
      </p:grpSp>
      <p:sp>
        <p:nvSpPr>
          <p:cNvPr id="13321" name="TextBox 16"/>
          <p:cNvSpPr txBox="1">
            <a:spLocks noChangeArrowheads="1"/>
          </p:cNvSpPr>
          <p:nvPr/>
        </p:nvSpPr>
        <p:spPr bwMode="auto">
          <a:xfrm>
            <a:off x="5940425" y="1993900"/>
            <a:ext cx="194468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The SCS is to be strategically with in the common room at the UWTSD compass.</a:t>
            </a:r>
            <a:endParaRPr lang="en-GB" altLang="en-US" sz="1600">
              <a:solidFill>
                <a:schemeClr val="bg1"/>
              </a:solidFill>
              <a:latin typeface="Arial" panose="020B0604020202020204" pitchFamily="34" charset="0"/>
            </a:endParaRPr>
          </a:p>
        </p:txBody>
      </p:sp>
      <p:grpSp>
        <p:nvGrpSpPr>
          <p:cNvPr id="13322" name="Group 26"/>
          <p:cNvGrpSpPr>
            <a:grpSpLocks/>
          </p:cNvGrpSpPr>
          <p:nvPr/>
        </p:nvGrpSpPr>
        <p:grpSpPr bwMode="auto">
          <a:xfrm>
            <a:off x="6027738" y="3479800"/>
            <a:ext cx="1857375" cy="1960563"/>
            <a:chOff x="6027738" y="3479684"/>
            <a:chExt cx="1856630" cy="1960316"/>
          </a:xfrm>
        </p:grpSpPr>
        <p:sp>
          <p:nvSpPr>
            <p:cNvPr id="18" name="Rectangle 17">
              <a:extLst>
                <a:ext uri="{FF2B5EF4-FFF2-40B4-BE49-F238E27FC236}">
                  <a16:creationId xmlns:a16="http://schemas.microsoft.com/office/drawing/2014/main" id="{E651AEF6-CD31-4544-BDA8-8070791778CD}"/>
                </a:ext>
              </a:extLst>
            </p:cNvPr>
            <p:cNvSpPr/>
            <p:nvPr/>
          </p:nvSpPr>
          <p:spPr>
            <a:xfrm>
              <a:off x="6029324" y="3479684"/>
              <a:ext cx="1656685" cy="36984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solidFill>
                    <a:srgbClr val="FFFF00"/>
                  </a:solidFill>
                  <a:latin typeface="Arial" panose="020B0604020202020204" pitchFamily="34" charset="0"/>
                  <a:cs typeface="Arial" panose="020B0604020202020204" pitchFamily="34" charset="0"/>
                </a:rPr>
                <a:t>Promotion</a:t>
              </a:r>
              <a:endParaRPr lang="en-GB" dirty="0">
                <a:solidFill>
                  <a:srgbClr val="FFFF00"/>
                </a:solidFill>
                <a:latin typeface="Arial" panose="020B0604020202020204" pitchFamily="34" charset="0"/>
                <a:cs typeface="Arial" panose="020B0604020202020204" pitchFamily="34" charset="0"/>
              </a:endParaRPr>
            </a:p>
          </p:txBody>
        </p:sp>
        <p:sp>
          <p:nvSpPr>
            <p:cNvPr id="13335" name="TextBox 18"/>
            <p:cNvSpPr txBox="1">
              <a:spLocks noChangeArrowheads="1"/>
            </p:cNvSpPr>
            <p:nvPr/>
          </p:nvSpPr>
          <p:spPr bwMode="auto">
            <a:xfrm>
              <a:off x="6027738" y="3870340"/>
              <a:ext cx="185663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The SCS shall have a rewards loyalty program to promote regular customer visits to the shop.</a:t>
              </a:r>
              <a:endParaRPr lang="en-GB" altLang="en-US" sz="1600">
                <a:solidFill>
                  <a:schemeClr val="bg1"/>
                </a:solidFill>
                <a:latin typeface="Arial" panose="020B0604020202020204" pitchFamily="34" charset="0"/>
              </a:endParaRPr>
            </a:p>
          </p:txBody>
        </p:sp>
      </p:grpSp>
      <p:grpSp>
        <p:nvGrpSpPr>
          <p:cNvPr id="13323" name="Group 23"/>
          <p:cNvGrpSpPr>
            <a:grpSpLocks/>
          </p:cNvGrpSpPr>
          <p:nvPr/>
        </p:nvGrpSpPr>
        <p:grpSpPr bwMode="auto">
          <a:xfrm>
            <a:off x="3276600" y="1700213"/>
            <a:ext cx="2232025" cy="2093912"/>
            <a:chOff x="3275856" y="2132856"/>
            <a:chExt cx="2232249" cy="2092881"/>
          </a:xfrm>
        </p:grpSpPr>
        <p:sp>
          <p:nvSpPr>
            <p:cNvPr id="22" name="Flowchart: Connector 21">
              <a:extLst>
                <a:ext uri="{FF2B5EF4-FFF2-40B4-BE49-F238E27FC236}">
                  <a16:creationId xmlns:a16="http://schemas.microsoft.com/office/drawing/2014/main" id="{496CD7B9-7540-4378-8893-938F9D4335F0}"/>
                </a:ext>
              </a:extLst>
            </p:cNvPr>
            <p:cNvSpPr/>
            <p:nvPr/>
          </p:nvSpPr>
          <p:spPr>
            <a:xfrm>
              <a:off x="3275856" y="2132856"/>
              <a:ext cx="2232249" cy="2092881"/>
            </a:xfrm>
            <a:prstGeom prst="flowChartConnector">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Flowchart: Connector 22">
              <a:extLst>
                <a:ext uri="{FF2B5EF4-FFF2-40B4-BE49-F238E27FC236}">
                  <a16:creationId xmlns:a16="http://schemas.microsoft.com/office/drawing/2014/main" id="{A299E24F-A055-4059-B94D-74736CE603AA}"/>
                </a:ext>
              </a:extLst>
            </p:cNvPr>
            <p:cNvSpPr/>
            <p:nvPr/>
          </p:nvSpPr>
          <p:spPr>
            <a:xfrm>
              <a:off x="3476162" y="2320159"/>
              <a:ext cx="1834894" cy="1684905"/>
            </a:xfrm>
            <a:prstGeom prst="flowChartConnector">
              <a:avLst/>
            </a:prstGeom>
            <a:gradFill>
              <a:gsLst>
                <a:gs pos="12000">
                  <a:schemeClr val="accent6">
                    <a:alpha val="43000"/>
                    <a:lumMod val="85000"/>
                    <a:lumOff val="15000"/>
                  </a:schemeClr>
                </a:gs>
                <a:gs pos="100000">
                  <a:schemeClr val="tx2">
                    <a:lumMod val="50000"/>
                  </a:schemeClr>
                </a:gs>
                <a:gs pos="100000">
                  <a:schemeClr val="accent1">
                    <a:lumMod val="45000"/>
                    <a:lumOff val="55000"/>
                  </a:schemeClr>
                </a:gs>
                <a:gs pos="100000">
                  <a:schemeClr val="accent1">
                    <a:lumMod val="45000"/>
                    <a:lumOff val="5500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MIX</a:t>
              </a:r>
            </a:p>
          </p:txBody>
        </p:sp>
      </p:grpSp>
      <p:cxnSp>
        <p:nvCxnSpPr>
          <p:cNvPr id="29" name="Connector: Elbow 28">
            <a:extLst>
              <a:ext uri="{FF2B5EF4-FFF2-40B4-BE49-F238E27FC236}">
                <a16:creationId xmlns:a16="http://schemas.microsoft.com/office/drawing/2014/main" id="{FBF2CBAE-7115-474C-92E4-512E39083824}"/>
              </a:ext>
            </a:extLst>
          </p:cNvPr>
          <p:cNvCxnSpPr>
            <a:stCxn id="22" idx="4"/>
          </p:cNvCxnSpPr>
          <p:nvPr/>
        </p:nvCxnSpPr>
        <p:spPr>
          <a:xfrm rot="5400000" flipH="1" flipV="1">
            <a:off x="5099845" y="2866231"/>
            <a:ext cx="220662" cy="1635125"/>
          </a:xfrm>
          <a:prstGeom prst="bentConnector4">
            <a:avLst>
              <a:gd name="adj1" fmla="val -10359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33" name="Connector: Elbow 32">
            <a:extLst>
              <a:ext uri="{FF2B5EF4-FFF2-40B4-BE49-F238E27FC236}">
                <a16:creationId xmlns:a16="http://schemas.microsoft.com/office/drawing/2014/main" id="{C5148A5B-ECFA-4D4A-861D-0F7BF69DE3FD}"/>
              </a:ext>
            </a:extLst>
          </p:cNvPr>
          <p:cNvCxnSpPr>
            <a:cxnSpLocks/>
            <a:stCxn id="22" idx="0"/>
            <a:endCxn id="9" idx="1"/>
          </p:cNvCxnSpPr>
          <p:nvPr/>
        </p:nvCxnSpPr>
        <p:spPr>
          <a:xfrm rot="16200000" flipH="1">
            <a:off x="5189538" y="903288"/>
            <a:ext cx="41275" cy="1635125"/>
          </a:xfrm>
          <a:prstGeom prst="bentConnector4">
            <a:avLst>
              <a:gd name="adj1" fmla="val -56236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39" name="Connector: Elbow 38">
            <a:extLst>
              <a:ext uri="{FF2B5EF4-FFF2-40B4-BE49-F238E27FC236}">
                <a16:creationId xmlns:a16="http://schemas.microsoft.com/office/drawing/2014/main" id="{4846CBFF-039E-459F-844A-258743CDBCF4}"/>
              </a:ext>
            </a:extLst>
          </p:cNvPr>
          <p:cNvCxnSpPr>
            <a:cxnSpLocks/>
          </p:cNvCxnSpPr>
          <p:nvPr/>
        </p:nvCxnSpPr>
        <p:spPr>
          <a:xfrm rot="5400000">
            <a:off x="3640931" y="897732"/>
            <a:ext cx="41275" cy="1636712"/>
          </a:xfrm>
          <a:prstGeom prst="bentConnector4">
            <a:avLst>
              <a:gd name="adj1" fmla="val -56236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1" name="Connector: Elbow 40">
            <a:extLst>
              <a:ext uri="{FF2B5EF4-FFF2-40B4-BE49-F238E27FC236}">
                <a16:creationId xmlns:a16="http://schemas.microsoft.com/office/drawing/2014/main" id="{335EEA68-AD14-4D2F-A505-1F547E5A21C6}"/>
              </a:ext>
            </a:extLst>
          </p:cNvPr>
          <p:cNvCxnSpPr>
            <a:cxnSpLocks/>
          </p:cNvCxnSpPr>
          <p:nvPr/>
        </p:nvCxnSpPr>
        <p:spPr>
          <a:xfrm rot="16200000" flipV="1">
            <a:off x="3623470" y="2866231"/>
            <a:ext cx="220662" cy="1635125"/>
          </a:xfrm>
          <a:prstGeom prst="bentConnector4">
            <a:avLst>
              <a:gd name="adj1" fmla="val -10359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pic>
        <p:nvPicPr>
          <p:cNvPr id="13328" name="Picture 42" descr="A black sign with white text&#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175" y="2989263"/>
            <a:ext cx="638175" cy="56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Content Placeholder 6" descr="A black sign with white text&#10;&#10;Description generated with very high confidence"/>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A3E4A15-E72C-4768-B03B-75611B5C9791}"/>
              </a:ext>
            </a:extLst>
          </p:cNvPr>
          <p:cNvSpPr/>
          <p:nvPr/>
        </p:nvSpPr>
        <p:spPr>
          <a:xfrm>
            <a:off x="900113" y="1160463"/>
            <a:ext cx="7786687" cy="4537075"/>
          </a:xfrm>
          <a:prstGeom prst="rect">
            <a:avLst/>
          </a:prstGeom>
          <a:solidFill>
            <a:schemeClr val="accent4">
              <a:lumMod val="50000"/>
              <a:alpha val="9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339" name="Title 1"/>
          <p:cNvSpPr>
            <a:spLocks noGrp="1"/>
          </p:cNvSpPr>
          <p:nvPr>
            <p:ph type="title"/>
          </p:nvPr>
        </p:nvSpPr>
        <p:spPr/>
        <p:txBody>
          <a:bodyPr/>
          <a:lstStyle/>
          <a:p>
            <a:r>
              <a:rPr lang="en-GB" altLang="en-US" smtClean="0"/>
              <a:t>MANAGEMENT PROCESS.M.K</a:t>
            </a:r>
          </a:p>
        </p:txBody>
      </p:sp>
      <p:sp>
        <p:nvSpPr>
          <p:cNvPr id="4" name="Date Placeholder 3">
            <a:extLst>
              <a:ext uri="{FF2B5EF4-FFF2-40B4-BE49-F238E27FC236}">
                <a16:creationId xmlns:a16="http://schemas.microsoft.com/office/drawing/2014/main" id="{52DBCEDE-6F7A-4722-B2E7-EEBDACE5A01A}"/>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3B9E5CA6-94A9-4983-BB85-571D1E1A1F54}"/>
              </a:ext>
            </a:extLst>
          </p:cNvPr>
          <p:cNvSpPr>
            <a:spLocks noGrp="1"/>
          </p:cNvSpPr>
          <p:nvPr>
            <p:ph type="ftr" sz="quarter" idx="11"/>
          </p:nvPr>
        </p:nvSpPr>
        <p:spPr/>
        <p:txBody>
          <a:bodyPr/>
          <a:lstStyle/>
          <a:p>
            <a:pPr>
              <a:defRPr/>
            </a:pPr>
            <a:r>
              <a:rPr lang="en-GB" altLang="en-US" dirty="0"/>
              <a:t>Group 1</a:t>
            </a:r>
          </a:p>
          <a:p>
            <a:pPr>
              <a:defRPr/>
            </a:pPr>
            <a:endParaRPr lang="en-GB" altLang="en-US" dirty="0"/>
          </a:p>
        </p:txBody>
      </p:sp>
      <p:sp>
        <p:nvSpPr>
          <p:cNvPr id="6" name="TextBox 5">
            <a:extLst>
              <a:ext uri="{FF2B5EF4-FFF2-40B4-BE49-F238E27FC236}">
                <a16:creationId xmlns:a16="http://schemas.microsoft.com/office/drawing/2014/main" id="{90DF55E4-AEBA-418E-898A-071B36F60868}"/>
              </a:ext>
            </a:extLst>
          </p:cNvPr>
          <p:cNvSpPr txBox="1"/>
          <p:nvPr/>
        </p:nvSpPr>
        <p:spPr>
          <a:xfrm>
            <a:off x="1074738" y="1493838"/>
            <a:ext cx="2592387" cy="368300"/>
          </a:xfrm>
          <a:prstGeom prst="rect">
            <a:avLst/>
          </a:prstGeom>
          <a:noFill/>
          <a:ln w="28575">
            <a:solidFill>
              <a:schemeClr val="bg1"/>
            </a:solidFill>
            <a:prstDash val="dash"/>
          </a:ln>
        </p:spPr>
        <p:style>
          <a:lnRef idx="2">
            <a:schemeClr val="dk1"/>
          </a:lnRef>
          <a:fillRef idx="1">
            <a:schemeClr val="lt1"/>
          </a:fillRef>
          <a:effectRef idx="0">
            <a:schemeClr val="dk1"/>
          </a:effectRef>
          <a:fontRef idx="minor">
            <a:schemeClr val="dk1"/>
          </a:fontRef>
        </p:style>
        <p:txBody>
          <a:bodyPr>
            <a:spAutoFit/>
          </a:bodyPr>
          <a:lstStyle/>
          <a:p>
            <a:pPr>
              <a:defRPr/>
            </a:pPr>
            <a:r>
              <a:rPr lang="en-GB" b="1" dirty="0">
                <a:solidFill>
                  <a:schemeClr val="bg1"/>
                </a:solidFill>
              </a:rPr>
              <a:t>MARKET SEGMENTS</a:t>
            </a:r>
          </a:p>
        </p:txBody>
      </p:sp>
      <p:sp>
        <p:nvSpPr>
          <p:cNvPr id="7" name="TextBox 6">
            <a:extLst>
              <a:ext uri="{FF2B5EF4-FFF2-40B4-BE49-F238E27FC236}">
                <a16:creationId xmlns:a16="http://schemas.microsoft.com/office/drawing/2014/main" id="{1C6809E7-A5FA-4D6C-9106-DDF88046C7FC}"/>
              </a:ext>
            </a:extLst>
          </p:cNvPr>
          <p:cNvSpPr txBox="1"/>
          <p:nvPr/>
        </p:nvSpPr>
        <p:spPr>
          <a:xfrm>
            <a:off x="5421313" y="1482725"/>
            <a:ext cx="2592387" cy="369888"/>
          </a:xfrm>
          <a:prstGeom prst="rect">
            <a:avLst/>
          </a:prstGeom>
          <a:noFill/>
          <a:ln w="28575">
            <a:solidFill>
              <a:schemeClr val="bg1"/>
            </a:solidFill>
            <a:prstDash val="lgDash"/>
          </a:ln>
        </p:spPr>
        <p:style>
          <a:lnRef idx="2">
            <a:schemeClr val="dk1"/>
          </a:lnRef>
          <a:fillRef idx="1">
            <a:schemeClr val="lt1"/>
          </a:fillRef>
          <a:effectRef idx="0">
            <a:schemeClr val="dk1"/>
          </a:effectRef>
          <a:fontRef idx="minor">
            <a:schemeClr val="dk1"/>
          </a:fontRef>
        </p:style>
        <p:txBody>
          <a:bodyPr>
            <a:spAutoFit/>
          </a:bodyPr>
          <a:lstStyle/>
          <a:p>
            <a:pPr>
              <a:defRPr/>
            </a:pPr>
            <a:r>
              <a:rPr lang="en-GB" b="1" dirty="0">
                <a:solidFill>
                  <a:schemeClr val="bg1"/>
                </a:solidFill>
              </a:rPr>
              <a:t>MARKET NEEDS</a:t>
            </a:r>
          </a:p>
        </p:txBody>
      </p:sp>
      <p:sp>
        <p:nvSpPr>
          <p:cNvPr id="8" name="Flowchart: Delay 7">
            <a:extLst>
              <a:ext uri="{FF2B5EF4-FFF2-40B4-BE49-F238E27FC236}">
                <a16:creationId xmlns:a16="http://schemas.microsoft.com/office/drawing/2014/main" id="{389C65CA-47B4-42E7-BE60-24F6A65F61E5}"/>
              </a:ext>
            </a:extLst>
          </p:cNvPr>
          <p:cNvSpPr/>
          <p:nvPr/>
        </p:nvSpPr>
        <p:spPr>
          <a:xfrm>
            <a:off x="1042988" y="1957388"/>
            <a:ext cx="3090862" cy="3446462"/>
          </a:xfrm>
          <a:prstGeom prst="flowChartDelay">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bg1"/>
                </a:solidFill>
                <a:latin typeface="Arial" panose="020B0604020202020204" pitchFamily="34" charset="0"/>
                <a:cs typeface="Arial" panose="020B0604020202020204" pitchFamily="34" charset="0"/>
              </a:rPr>
              <a:t>SCS will appeal to students, staff and other stake holders of UWTSD London compass. SCS will meet the need for a coffee shop in UWTSD.</a:t>
            </a:r>
          </a:p>
          <a:p>
            <a:pPr algn="ctr">
              <a:defRPr/>
            </a:pPr>
            <a:endParaRPr lang="en-GB" dirty="0"/>
          </a:p>
        </p:txBody>
      </p:sp>
      <p:sp>
        <p:nvSpPr>
          <p:cNvPr id="9" name="Flowchart: Delay 8">
            <a:extLst>
              <a:ext uri="{FF2B5EF4-FFF2-40B4-BE49-F238E27FC236}">
                <a16:creationId xmlns:a16="http://schemas.microsoft.com/office/drawing/2014/main" id="{99A25357-2303-43A7-9B69-9E30E084C366}"/>
              </a:ext>
            </a:extLst>
          </p:cNvPr>
          <p:cNvSpPr/>
          <p:nvPr/>
        </p:nvSpPr>
        <p:spPr>
          <a:xfrm>
            <a:off x="5435600" y="1957388"/>
            <a:ext cx="3090863" cy="3446462"/>
          </a:xfrm>
          <a:prstGeom prst="flowChartDelay">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bg1"/>
                </a:solidFill>
                <a:latin typeface="Arial" panose="020B0604020202020204" pitchFamily="34" charset="0"/>
                <a:cs typeface="Arial" panose="020B0604020202020204" pitchFamily="34" charset="0"/>
              </a:rPr>
              <a:t>Our customer’s needs and expectations are vital to the success of our business. The    repeat customers who will come into the SCS. We shall endeavour to keep our products and menus fresh to meet the changing needs of our customers.</a:t>
            </a:r>
            <a:endParaRPr lang="en-GB" dirty="0">
              <a:solidFill>
                <a:schemeClr val="bg1"/>
              </a:solidFill>
            </a:endParaRPr>
          </a:p>
        </p:txBody>
      </p:sp>
      <p:pic>
        <p:nvPicPr>
          <p:cNvPr id="14346"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t>MANAGEMENT PROCESS. M.K</a:t>
            </a:r>
          </a:p>
        </p:txBody>
      </p:sp>
      <p:sp>
        <p:nvSpPr>
          <p:cNvPr id="15363" name="Content Placeholder 2"/>
          <p:cNvSpPr>
            <a:spLocks noGrp="1"/>
          </p:cNvSpPr>
          <p:nvPr>
            <p:ph idx="1"/>
          </p:nvPr>
        </p:nvSpPr>
        <p:spPr>
          <a:xfrm>
            <a:off x="757238" y="1514475"/>
            <a:ext cx="6967537" cy="365125"/>
          </a:xfrm>
        </p:spPr>
        <p:txBody>
          <a:bodyPr/>
          <a:lstStyle/>
          <a:p>
            <a:pPr marL="0" indent="0" algn="ctr">
              <a:buFont typeface="Arial" panose="020B0604020202020204" pitchFamily="34" charset="0"/>
              <a:buNone/>
            </a:pPr>
            <a:r>
              <a:rPr lang="en-GB" altLang="en-US" sz="2000" b="1" smtClean="0">
                <a:solidFill>
                  <a:schemeClr val="bg1"/>
                </a:solidFill>
                <a:latin typeface="Arial" panose="020B0604020202020204" pitchFamily="34" charset="0"/>
                <a:cs typeface="Arial" panose="020B0604020202020204" pitchFamily="34" charset="0"/>
              </a:rPr>
              <a:t>PRODUCTS , SERVICE AND DEVELOPMENT</a:t>
            </a:r>
          </a:p>
          <a:p>
            <a:pPr marL="0" indent="0">
              <a:buFont typeface="Arial" panose="020B0604020202020204" pitchFamily="34" charset="0"/>
              <a:buNone/>
            </a:pPr>
            <a:endParaRPr lang="en-GB" altLang="en-US" smtClean="0"/>
          </a:p>
        </p:txBody>
      </p:sp>
      <p:sp>
        <p:nvSpPr>
          <p:cNvPr id="4" name="Date Placeholder 3">
            <a:extLst>
              <a:ext uri="{FF2B5EF4-FFF2-40B4-BE49-F238E27FC236}">
                <a16:creationId xmlns:a16="http://schemas.microsoft.com/office/drawing/2014/main" id="{CBD2EBB1-A936-407A-B60B-EF048B7E96CB}"/>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04381A57-A8B5-4110-89C5-0D1C090B4CBA}"/>
              </a:ext>
            </a:extLst>
          </p:cNvPr>
          <p:cNvSpPr>
            <a:spLocks noGrp="1"/>
          </p:cNvSpPr>
          <p:nvPr>
            <p:ph type="ftr" sz="quarter" idx="11"/>
          </p:nvPr>
        </p:nvSpPr>
        <p:spPr/>
        <p:txBody>
          <a:bodyPr/>
          <a:lstStyle/>
          <a:p>
            <a:pPr>
              <a:defRPr/>
            </a:pPr>
            <a:r>
              <a:rPr lang="en-GB" altLang="en-US" dirty="0"/>
              <a:t>Group 1</a:t>
            </a:r>
          </a:p>
        </p:txBody>
      </p:sp>
      <p:pic>
        <p:nvPicPr>
          <p:cNvPr id="15366"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Arrow: Chevron 6">
            <a:extLst>
              <a:ext uri="{FF2B5EF4-FFF2-40B4-BE49-F238E27FC236}">
                <a16:creationId xmlns:a16="http://schemas.microsoft.com/office/drawing/2014/main" id="{724F97C8-8D5C-43F4-BDAC-274AE95A4493}"/>
              </a:ext>
            </a:extLst>
          </p:cNvPr>
          <p:cNvSpPr/>
          <p:nvPr/>
        </p:nvSpPr>
        <p:spPr>
          <a:xfrm>
            <a:off x="722313" y="3074988"/>
            <a:ext cx="1944687"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 1</a:t>
            </a:r>
          </a:p>
        </p:txBody>
      </p:sp>
      <p:sp>
        <p:nvSpPr>
          <p:cNvPr id="8" name="Arrow: Chevron 7">
            <a:extLst>
              <a:ext uri="{FF2B5EF4-FFF2-40B4-BE49-F238E27FC236}">
                <a16:creationId xmlns:a16="http://schemas.microsoft.com/office/drawing/2014/main" id="{1F2FE0B1-D88B-4055-B360-112B4D11A58D}"/>
              </a:ext>
            </a:extLst>
          </p:cNvPr>
          <p:cNvSpPr/>
          <p:nvPr/>
        </p:nvSpPr>
        <p:spPr>
          <a:xfrm>
            <a:off x="6037263" y="3067050"/>
            <a:ext cx="1944687"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 4</a:t>
            </a:r>
          </a:p>
        </p:txBody>
      </p:sp>
      <p:sp>
        <p:nvSpPr>
          <p:cNvPr id="9" name="Arrow: Chevron 8">
            <a:extLst>
              <a:ext uri="{FF2B5EF4-FFF2-40B4-BE49-F238E27FC236}">
                <a16:creationId xmlns:a16="http://schemas.microsoft.com/office/drawing/2014/main" id="{B6CCB72D-5AE0-46DF-A6F4-9811F1F4CD09}"/>
              </a:ext>
            </a:extLst>
          </p:cNvPr>
          <p:cNvSpPr/>
          <p:nvPr/>
        </p:nvSpPr>
        <p:spPr>
          <a:xfrm>
            <a:off x="2484438" y="3081338"/>
            <a:ext cx="1943100"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MENU2</a:t>
            </a:r>
          </a:p>
        </p:txBody>
      </p:sp>
      <p:sp>
        <p:nvSpPr>
          <p:cNvPr id="10" name="Arrow: Chevron 9">
            <a:extLst>
              <a:ext uri="{FF2B5EF4-FFF2-40B4-BE49-F238E27FC236}">
                <a16:creationId xmlns:a16="http://schemas.microsoft.com/office/drawing/2014/main" id="{56C87870-E363-4083-9360-AFD6ADAFB4B3}"/>
              </a:ext>
            </a:extLst>
          </p:cNvPr>
          <p:cNvSpPr/>
          <p:nvPr/>
        </p:nvSpPr>
        <p:spPr>
          <a:xfrm>
            <a:off x="4270375" y="3070225"/>
            <a:ext cx="1944688"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 3</a:t>
            </a:r>
          </a:p>
        </p:txBody>
      </p:sp>
      <p:sp>
        <p:nvSpPr>
          <p:cNvPr id="15" name="Rectangle 14">
            <a:extLst>
              <a:ext uri="{FF2B5EF4-FFF2-40B4-BE49-F238E27FC236}">
                <a16:creationId xmlns:a16="http://schemas.microsoft.com/office/drawing/2014/main" id="{2E7F08DF-91D6-4070-B16A-60785A316BAE}"/>
              </a:ext>
            </a:extLst>
          </p:cNvPr>
          <p:cNvSpPr/>
          <p:nvPr/>
        </p:nvSpPr>
        <p:spPr>
          <a:xfrm>
            <a:off x="900113" y="4152900"/>
            <a:ext cx="1584325"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latin typeface="Arial" panose="020B0604020202020204" pitchFamily="34" charset="0"/>
                <a:cs typeface="Arial" panose="020B0604020202020204" pitchFamily="34" charset="0"/>
              </a:rPr>
              <a:t>Mixed fruits</a:t>
            </a:r>
          </a:p>
          <a:p>
            <a:pPr algn="ctr">
              <a:defRPr/>
            </a:pPr>
            <a:r>
              <a:rPr lang="en-GB" dirty="0">
                <a:latin typeface="Arial" panose="020B0604020202020204" pitchFamily="34" charset="0"/>
                <a:cs typeface="Arial" panose="020B0604020202020204" pitchFamily="34" charset="0"/>
              </a:rPr>
              <a:t>Orange</a:t>
            </a:r>
          </a:p>
          <a:p>
            <a:pPr algn="ctr">
              <a:defRPr/>
            </a:pPr>
            <a:r>
              <a:rPr lang="en-GB" dirty="0">
                <a:latin typeface="Arial" panose="020B0604020202020204" pitchFamily="34" charset="0"/>
                <a:cs typeface="Arial" panose="020B0604020202020204" pitchFamily="34" charset="0"/>
              </a:rPr>
              <a:t>Mange</a:t>
            </a:r>
          </a:p>
          <a:p>
            <a:pPr algn="ctr">
              <a:defRPr/>
            </a:pPr>
            <a:r>
              <a:rPr lang="en-GB" dirty="0">
                <a:latin typeface="Arial" panose="020B0604020202020204" pitchFamily="34" charset="0"/>
                <a:cs typeface="Arial" panose="020B0604020202020204" pitchFamily="34" charset="0"/>
              </a:rPr>
              <a:t>Passion</a:t>
            </a:r>
          </a:p>
          <a:p>
            <a:pPr algn="ctr">
              <a:defRPr/>
            </a:pPr>
            <a:r>
              <a:rPr lang="en-GB" dirty="0">
                <a:latin typeface="Arial" panose="020B0604020202020204" pitchFamily="34" charset="0"/>
                <a:cs typeface="Arial" panose="020B0604020202020204" pitchFamily="34" charset="0"/>
              </a:rPr>
              <a:t>cranberry</a:t>
            </a:r>
          </a:p>
        </p:txBody>
      </p:sp>
      <p:sp>
        <p:nvSpPr>
          <p:cNvPr id="15372" name="TextBox 15"/>
          <p:cNvSpPr txBox="1">
            <a:spLocks noChangeArrowheads="1"/>
          </p:cNvSpPr>
          <p:nvPr/>
        </p:nvSpPr>
        <p:spPr bwMode="auto">
          <a:xfrm>
            <a:off x="1055688" y="3751263"/>
            <a:ext cx="1530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Fresh juices</a:t>
            </a:r>
          </a:p>
        </p:txBody>
      </p:sp>
      <p:sp>
        <p:nvSpPr>
          <p:cNvPr id="15373" name="TextBox 16"/>
          <p:cNvSpPr txBox="1">
            <a:spLocks noChangeArrowheads="1"/>
          </p:cNvSpPr>
          <p:nvPr/>
        </p:nvSpPr>
        <p:spPr bwMode="auto">
          <a:xfrm>
            <a:off x="2655888" y="3794125"/>
            <a:ext cx="1706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Teas &amp; Coffee</a:t>
            </a:r>
          </a:p>
        </p:txBody>
      </p:sp>
      <p:sp>
        <p:nvSpPr>
          <p:cNvPr id="15374" name="TextBox 17"/>
          <p:cNvSpPr txBox="1">
            <a:spLocks noChangeArrowheads="1"/>
          </p:cNvSpPr>
          <p:nvPr/>
        </p:nvSpPr>
        <p:spPr bwMode="auto">
          <a:xfrm>
            <a:off x="4370388" y="3784600"/>
            <a:ext cx="18780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Fixed breakfast</a:t>
            </a:r>
          </a:p>
        </p:txBody>
      </p:sp>
      <p:sp>
        <p:nvSpPr>
          <p:cNvPr id="15375" name="TextBox 18"/>
          <p:cNvSpPr txBox="1">
            <a:spLocks noChangeArrowheads="1"/>
          </p:cNvSpPr>
          <p:nvPr/>
        </p:nvSpPr>
        <p:spPr bwMode="auto">
          <a:xfrm>
            <a:off x="6526213" y="3784600"/>
            <a:ext cx="9921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Snacks</a:t>
            </a:r>
          </a:p>
        </p:txBody>
      </p:sp>
      <p:sp>
        <p:nvSpPr>
          <p:cNvPr id="20" name="Rectangle 19">
            <a:extLst>
              <a:ext uri="{FF2B5EF4-FFF2-40B4-BE49-F238E27FC236}">
                <a16:creationId xmlns:a16="http://schemas.microsoft.com/office/drawing/2014/main" id="{13436710-0573-4038-B4D5-6D9D6C088ABC}"/>
              </a:ext>
            </a:extLst>
          </p:cNvPr>
          <p:cNvSpPr/>
          <p:nvPr/>
        </p:nvSpPr>
        <p:spPr>
          <a:xfrm>
            <a:off x="2620963" y="4152900"/>
            <a:ext cx="1733550"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Iced tea /coffee</a:t>
            </a:r>
          </a:p>
          <a:p>
            <a:pPr algn="ctr">
              <a:defRPr/>
            </a:pPr>
            <a:r>
              <a:rPr lang="en-GB" dirty="0"/>
              <a:t>Cappuccino</a:t>
            </a:r>
          </a:p>
          <a:p>
            <a:pPr algn="ctr">
              <a:defRPr/>
            </a:pPr>
            <a:r>
              <a:rPr lang="en-GB" dirty="0"/>
              <a:t>Americano</a:t>
            </a:r>
          </a:p>
          <a:p>
            <a:pPr algn="ctr">
              <a:defRPr/>
            </a:pPr>
            <a:r>
              <a:rPr lang="en-GB" dirty="0"/>
              <a:t>Black coffee</a:t>
            </a:r>
          </a:p>
        </p:txBody>
      </p:sp>
      <p:sp>
        <p:nvSpPr>
          <p:cNvPr id="21" name="Rectangle 20">
            <a:extLst>
              <a:ext uri="{FF2B5EF4-FFF2-40B4-BE49-F238E27FC236}">
                <a16:creationId xmlns:a16="http://schemas.microsoft.com/office/drawing/2014/main" id="{955BBC01-DDA7-4CDA-9B57-EA7E2A538265}"/>
              </a:ext>
            </a:extLst>
          </p:cNvPr>
          <p:cNvSpPr/>
          <p:nvPr/>
        </p:nvSpPr>
        <p:spPr>
          <a:xfrm>
            <a:off x="4508500" y="4152900"/>
            <a:ext cx="1584325"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English breakfast 1.</a:t>
            </a:r>
          </a:p>
          <a:p>
            <a:pPr algn="ctr">
              <a:defRPr/>
            </a:pPr>
            <a:r>
              <a:rPr lang="en-GB" dirty="0"/>
              <a:t>English breakfast 2.</a:t>
            </a:r>
          </a:p>
          <a:p>
            <a:pPr algn="ctr">
              <a:defRPr/>
            </a:pPr>
            <a:endParaRPr lang="en-GB" dirty="0"/>
          </a:p>
        </p:txBody>
      </p:sp>
      <p:sp>
        <p:nvSpPr>
          <p:cNvPr id="22" name="Rectangle 21">
            <a:extLst>
              <a:ext uri="{FF2B5EF4-FFF2-40B4-BE49-F238E27FC236}">
                <a16:creationId xmlns:a16="http://schemas.microsoft.com/office/drawing/2014/main" id="{4D444936-7235-48EC-8EC1-0DB5EDD4FAA5}"/>
              </a:ext>
            </a:extLst>
          </p:cNvPr>
          <p:cNvSpPr/>
          <p:nvPr/>
        </p:nvSpPr>
        <p:spPr>
          <a:xfrm>
            <a:off x="6223000" y="4168775"/>
            <a:ext cx="1582738"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Muffins,</a:t>
            </a:r>
          </a:p>
          <a:p>
            <a:pPr algn="ctr">
              <a:defRPr/>
            </a:pPr>
            <a:r>
              <a:rPr lang="en-GB" dirty="0"/>
              <a:t>Croissants</a:t>
            </a:r>
          </a:p>
          <a:p>
            <a:pPr algn="ctr">
              <a:defRPr/>
            </a:pPr>
            <a:r>
              <a:rPr lang="en-GB" dirty="0"/>
              <a:t>Doughnuts</a:t>
            </a:r>
          </a:p>
          <a:p>
            <a:pPr algn="ctr">
              <a:defRPr/>
            </a:pPr>
            <a:r>
              <a:rPr lang="en-GB" dirty="0"/>
              <a:t>Cake</a:t>
            </a:r>
          </a:p>
          <a:p>
            <a:pPr algn="ctr">
              <a:defRPr/>
            </a:pPr>
            <a:r>
              <a:rPr lang="en-GB" dirty="0"/>
              <a:t>Crisps, </a:t>
            </a:r>
            <a:r>
              <a:rPr lang="en-GB" dirty="0" err="1"/>
              <a:t>e,t.c</a:t>
            </a:r>
            <a:endParaRPr lang="en-GB" dirty="0"/>
          </a:p>
        </p:txBody>
      </p:sp>
      <p:grpSp>
        <p:nvGrpSpPr>
          <p:cNvPr id="15379" name="Group 33">
            <a:extLst>
              <a:ext uri="{FF2B5EF4-FFF2-40B4-BE49-F238E27FC236}">
                <a16:creationId xmlns:a16="http://schemas.microsoft.com/office/drawing/2014/main" id="{799E625F-D6B4-4426-802C-535D159E3035}"/>
              </a:ext>
            </a:extLst>
          </p:cNvPr>
          <p:cNvGrpSpPr>
            <a:grpSpLocks/>
          </p:cNvGrpSpPr>
          <p:nvPr/>
        </p:nvGrpSpPr>
        <p:grpSpPr bwMode="auto">
          <a:xfrm>
            <a:off x="844550" y="1196975"/>
            <a:ext cx="6967538" cy="1755775"/>
            <a:chOff x="993471" y="1306240"/>
            <a:chExt cx="6967400" cy="1756717"/>
          </a:xfrm>
          <a:solidFill>
            <a:schemeClr val="tx2"/>
          </a:solidFill>
        </p:grpSpPr>
        <p:sp>
          <p:nvSpPr>
            <p:cNvPr id="33" name="Rectangle: Rounded Corners 32">
              <a:extLst>
                <a:ext uri="{FF2B5EF4-FFF2-40B4-BE49-F238E27FC236}">
                  <a16:creationId xmlns:a16="http://schemas.microsoft.com/office/drawing/2014/main" id="{2458D2A5-32A6-4DD8-8DEB-851B7D2965C1}"/>
                </a:ext>
              </a:extLst>
            </p:cNvPr>
            <p:cNvSpPr/>
            <p:nvPr/>
          </p:nvSpPr>
          <p:spPr>
            <a:xfrm>
              <a:off x="993471" y="1306240"/>
              <a:ext cx="6967400" cy="1756717"/>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 name="Teardrop 10">
              <a:extLst>
                <a:ext uri="{FF2B5EF4-FFF2-40B4-BE49-F238E27FC236}">
                  <a16:creationId xmlns:a16="http://schemas.microsoft.com/office/drawing/2014/main" id="{4DAFCC35-1511-4DE1-B1FA-0C567032DAA8}"/>
                </a:ext>
              </a:extLst>
            </p:cNvPr>
            <p:cNvSpPr/>
            <p:nvPr/>
          </p:nvSpPr>
          <p:spPr>
            <a:xfrm rot="7843903">
              <a:off x="1303606" y="2047403"/>
              <a:ext cx="775116" cy="706423"/>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Teardrop 11">
              <a:extLst>
                <a:ext uri="{FF2B5EF4-FFF2-40B4-BE49-F238E27FC236}">
                  <a16:creationId xmlns:a16="http://schemas.microsoft.com/office/drawing/2014/main" id="{288EE4C5-5624-4D84-8914-53E7FA08063E}"/>
                </a:ext>
              </a:extLst>
            </p:cNvPr>
            <p:cNvSpPr/>
            <p:nvPr/>
          </p:nvSpPr>
          <p:spPr>
            <a:xfrm rot="7843903">
              <a:off x="3072046" y="2090288"/>
              <a:ext cx="775116" cy="706423"/>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3" name="Teardrop 12">
              <a:extLst>
                <a:ext uri="{FF2B5EF4-FFF2-40B4-BE49-F238E27FC236}">
                  <a16:creationId xmlns:a16="http://schemas.microsoft.com/office/drawing/2014/main" id="{2DADAC99-3CE7-43E8-A1F9-710B7D40873D}"/>
                </a:ext>
              </a:extLst>
            </p:cNvPr>
            <p:cNvSpPr/>
            <p:nvPr/>
          </p:nvSpPr>
          <p:spPr>
            <a:xfrm rot="7843903">
              <a:off x="4713488" y="2072817"/>
              <a:ext cx="773528" cy="708011"/>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Teardrop 13">
              <a:extLst>
                <a:ext uri="{FF2B5EF4-FFF2-40B4-BE49-F238E27FC236}">
                  <a16:creationId xmlns:a16="http://schemas.microsoft.com/office/drawing/2014/main" id="{7888F882-393E-4E2A-A12D-3587B338EB42}"/>
                </a:ext>
              </a:extLst>
            </p:cNvPr>
            <p:cNvSpPr/>
            <p:nvPr/>
          </p:nvSpPr>
          <p:spPr>
            <a:xfrm rot="7843903">
              <a:off x="6512885" y="2011665"/>
              <a:ext cx="773527" cy="706424"/>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5386" name="Graphic 23" descr="Martini">
              <a:extLst>
                <a:ext uri="{FF2B5EF4-FFF2-40B4-BE49-F238E27FC236}">
                  <a16:creationId xmlns:a16="http://schemas.microsoft.com/office/drawing/2014/main" id="{7EA9B675-20DC-42B1-9324-AB251519005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4626" y="2171892"/>
              <a:ext cx="573076" cy="57180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87" name="Graphic 25" descr="Coffee">
              <a:extLst>
                <a:ext uri="{FF2B5EF4-FFF2-40B4-BE49-F238E27FC236}">
                  <a16:creationId xmlns:a16="http://schemas.microsoft.com/office/drawing/2014/main" id="{17011770-C30B-4525-93BC-107318DC15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84178" y="2113123"/>
              <a:ext cx="573077" cy="573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88" name="Graphic 29" descr="Pasta">
              <a:extLst>
                <a:ext uri="{FF2B5EF4-FFF2-40B4-BE49-F238E27FC236}">
                  <a16:creationId xmlns:a16="http://schemas.microsoft.com/office/drawing/2014/main" id="{D79D26E6-82D3-4F9A-8B3B-63A3418F181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11333" y="2076591"/>
              <a:ext cx="577839" cy="57657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89" name="Graphic 31" descr="Cupcake">
              <a:extLst>
                <a:ext uri="{FF2B5EF4-FFF2-40B4-BE49-F238E27FC236}">
                  <a16:creationId xmlns:a16="http://schemas.microsoft.com/office/drawing/2014/main" id="{C1038945-2E33-44C3-9F69-7F342E5E486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13110" y="2081356"/>
              <a:ext cx="573077" cy="573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35" name="TextBox 34">
            <a:extLst>
              <a:ext uri="{FF2B5EF4-FFF2-40B4-BE49-F238E27FC236}">
                <a16:creationId xmlns:a16="http://schemas.microsoft.com/office/drawing/2014/main" id="{F4972F05-177A-4620-8078-6B4A49D81A80}"/>
              </a:ext>
            </a:extLst>
          </p:cNvPr>
          <p:cNvSpPr txBox="1"/>
          <p:nvPr/>
        </p:nvSpPr>
        <p:spPr>
          <a:xfrm>
            <a:off x="2697163" y="1471613"/>
            <a:ext cx="3603625" cy="368300"/>
          </a:xfrm>
          <a:prstGeom prst="rect">
            <a:avLst/>
          </a:prstGeom>
          <a:noFill/>
        </p:spPr>
        <p:txBody>
          <a:bodyPr>
            <a:spAutoFit/>
          </a:bodyPr>
          <a:lstStyle/>
          <a:p>
            <a:pPr>
              <a:defRPr/>
            </a:pPr>
            <a:r>
              <a:rPr lang="en-GB" b="1" dirty="0">
                <a:solidFill>
                  <a:schemeClr val="bg1"/>
                </a:solidFill>
                <a:effectLst>
                  <a:outerShdw blurRad="38100" dist="38100" dir="2700000" algn="tl">
                    <a:srgbClr val="000000">
                      <a:alpha val="43137"/>
                    </a:srgbClr>
                  </a:outerShdw>
                </a:effectLst>
              </a:rPr>
              <a:t>PRODUCTS AND SERVICES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9992186-CD5B-4E31-B57A-6E2E33EFB14D}"/>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37D2D12B-6CB5-4E3E-9E57-35F4CB5C76D1}"/>
              </a:ext>
            </a:extLst>
          </p:cNvPr>
          <p:cNvSpPr>
            <a:spLocks noGrp="1"/>
          </p:cNvSpPr>
          <p:nvPr>
            <p:ph type="ftr" sz="quarter" idx="11"/>
          </p:nvPr>
        </p:nvSpPr>
        <p:spPr/>
        <p:txBody>
          <a:bodyPr/>
          <a:lstStyle/>
          <a:p>
            <a:pPr>
              <a:defRPr/>
            </a:pPr>
            <a:r>
              <a:rPr lang="en-GB" altLang="en-US" dirty="0"/>
              <a:t>Group 1</a:t>
            </a:r>
          </a:p>
        </p:txBody>
      </p:sp>
      <p:pic>
        <p:nvPicPr>
          <p:cNvPr id="16388" name="Content Placeholder 5"/>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913" y="776288"/>
            <a:ext cx="6423025"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itle 1"/>
          <p:cNvSpPr>
            <a:spLocks noGrp="1"/>
          </p:cNvSpPr>
          <p:nvPr>
            <p:ph type="title"/>
          </p:nvPr>
        </p:nvSpPr>
        <p:spPr>
          <a:xfrm>
            <a:off x="465138" y="404813"/>
            <a:ext cx="8229600" cy="1143000"/>
          </a:xfrm>
          <a:solidFill>
            <a:schemeClr val="bg1"/>
          </a:solidFill>
        </p:spPr>
        <p:txBody>
          <a:bodyPr/>
          <a:lstStyle/>
          <a:p>
            <a:r>
              <a:rPr lang="en-GB" altLang="en-US" sz="3200" smtClean="0"/>
              <a:t>MANAGEMENT PROCESS  FINANCE.  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mtClean="0"/>
              <a:t>FINANCE.M.S</a:t>
            </a:r>
          </a:p>
        </p:txBody>
      </p:sp>
      <p:sp>
        <p:nvSpPr>
          <p:cNvPr id="4" name="Date Placeholder 3">
            <a:extLst>
              <a:ext uri="{FF2B5EF4-FFF2-40B4-BE49-F238E27FC236}">
                <a16:creationId xmlns:a16="http://schemas.microsoft.com/office/drawing/2014/main" id="{4BB0B72B-B9B5-49F7-9D9D-D9239AE794F8}"/>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A56CAB79-E8DC-4B3C-ADDA-D409C1BD5E2E}"/>
              </a:ext>
            </a:extLst>
          </p:cNvPr>
          <p:cNvSpPr>
            <a:spLocks noGrp="1"/>
          </p:cNvSpPr>
          <p:nvPr>
            <p:ph type="ftr" sz="quarter" idx="11"/>
          </p:nvPr>
        </p:nvSpPr>
        <p:spPr/>
        <p:txBody>
          <a:bodyPr/>
          <a:lstStyle/>
          <a:p>
            <a:pPr>
              <a:defRPr/>
            </a:pPr>
            <a:r>
              <a:rPr lang="en-GB" altLang="en-US" dirty="0"/>
              <a:t>Group 1</a:t>
            </a:r>
          </a:p>
        </p:txBody>
      </p:sp>
      <p:sp>
        <p:nvSpPr>
          <p:cNvPr id="17413" name="Title 1"/>
          <p:cNvSpPr txBox="1">
            <a:spLocks/>
          </p:cNvSpPr>
          <p:nvPr/>
        </p:nvSpPr>
        <p:spPr bwMode="auto">
          <a:xfrm>
            <a:off x="457200" y="204788"/>
            <a:ext cx="8229600" cy="8572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a:spcBef>
                <a:spcPct val="0"/>
              </a:spcBef>
              <a:buFontTx/>
              <a:buNone/>
            </a:pPr>
            <a:r>
              <a:rPr lang="en-GB" altLang="en-US"/>
              <a:t>MANAGEMENT PROCESS  FINANCE.  M.S</a:t>
            </a:r>
          </a:p>
        </p:txBody>
      </p:sp>
      <p:pic>
        <p:nvPicPr>
          <p:cNvPr id="17414"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4950" y="1346200"/>
            <a:ext cx="6057900" cy="431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C5313797-D841-4300-B916-ACCF4B364DED}"/>
              </a:ext>
            </a:extLst>
          </p:cNvPr>
          <p:cNvSpPr/>
          <p:nvPr/>
        </p:nvSpPr>
        <p:spPr>
          <a:xfrm>
            <a:off x="2124075" y="1316038"/>
            <a:ext cx="5040313" cy="501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b">
              <a:defRPr/>
            </a:pPr>
            <a:r>
              <a:rPr lang="en-US" sz="2400" dirty="0">
                <a:solidFill>
                  <a:schemeClr val="tx2">
                    <a:lumMod val="50000"/>
                  </a:schemeClr>
                </a:solidFill>
                <a:latin typeface="Abadi" panose="020B0604020104020204" pitchFamily="34" charset="0"/>
              </a:rPr>
              <a:t>Financial forecast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0BF3F7C-5B43-4785-AA5E-E24B094C7169}"/>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C1AD54BF-1A37-4B7C-8610-52FB37523ACF}"/>
              </a:ext>
            </a:extLst>
          </p:cNvPr>
          <p:cNvSpPr>
            <a:spLocks noGrp="1"/>
          </p:cNvSpPr>
          <p:nvPr>
            <p:ph type="ftr" sz="quarter" idx="11"/>
          </p:nvPr>
        </p:nvSpPr>
        <p:spPr/>
        <p:txBody>
          <a:bodyPr/>
          <a:lstStyle/>
          <a:p>
            <a:pPr>
              <a:defRPr/>
            </a:pPr>
            <a:r>
              <a:rPr lang="en-GB" altLang="en-US"/>
              <a:t>Mary March</a:t>
            </a:r>
          </a:p>
        </p:txBody>
      </p:sp>
      <p:sp>
        <p:nvSpPr>
          <p:cNvPr id="18436" name="Title 1"/>
          <p:cNvSpPr>
            <a:spLocks noGrp="1"/>
          </p:cNvSpPr>
          <p:nvPr>
            <p:ph type="title"/>
          </p:nvPr>
        </p:nvSpPr>
        <p:spPr>
          <a:xfrm>
            <a:off x="457200" y="274638"/>
            <a:ext cx="8229600" cy="661987"/>
          </a:xfrm>
          <a:solidFill>
            <a:schemeClr val="bg1"/>
          </a:solidFill>
        </p:spPr>
        <p:txBody>
          <a:bodyPr/>
          <a:lstStyle/>
          <a:p>
            <a:r>
              <a:rPr lang="en-GB" altLang="en-US" sz="3200" smtClean="0"/>
              <a:t>MANAGEMENT PROCESS  FINANCE.  M.S</a:t>
            </a:r>
          </a:p>
        </p:txBody>
      </p:sp>
      <p:pic>
        <p:nvPicPr>
          <p:cNvPr id="18437"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8588" y="795338"/>
            <a:ext cx="6557962" cy="472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E4A956D-513B-4309-A6C9-7BA1DF771E5C}"/>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9AC93D3B-896E-4B14-8CBC-44D7DEC4B894}"/>
              </a:ext>
            </a:extLst>
          </p:cNvPr>
          <p:cNvSpPr>
            <a:spLocks noGrp="1"/>
          </p:cNvSpPr>
          <p:nvPr>
            <p:ph type="ftr" sz="quarter" idx="11"/>
          </p:nvPr>
        </p:nvSpPr>
        <p:spPr/>
        <p:txBody>
          <a:bodyPr/>
          <a:lstStyle/>
          <a:p>
            <a:pPr>
              <a:defRPr/>
            </a:pPr>
            <a:r>
              <a:rPr lang="en-GB" altLang="en-US" dirty="0"/>
              <a:t>Group 1</a:t>
            </a:r>
          </a:p>
        </p:txBody>
      </p:sp>
      <p:sp>
        <p:nvSpPr>
          <p:cNvPr id="19460" name="Title 1"/>
          <p:cNvSpPr>
            <a:spLocks noGrp="1"/>
          </p:cNvSpPr>
          <p:nvPr>
            <p:ph type="title"/>
          </p:nvPr>
        </p:nvSpPr>
        <p:spPr>
          <a:xfrm>
            <a:off x="457200" y="274638"/>
            <a:ext cx="8229600" cy="706437"/>
          </a:xfrm>
          <a:solidFill>
            <a:schemeClr val="bg1"/>
          </a:solidFill>
        </p:spPr>
        <p:txBody>
          <a:bodyPr/>
          <a:lstStyle/>
          <a:p>
            <a:r>
              <a:rPr lang="en-GB" altLang="en-US" sz="3200" smtClean="0"/>
              <a:t>MANAGEMENT PROCESS  FINANCE.  M.S</a:t>
            </a:r>
          </a:p>
        </p:txBody>
      </p:sp>
      <p:pic>
        <p:nvPicPr>
          <p:cNvPr id="19461"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425" y="981075"/>
            <a:ext cx="843915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1D48B48-0284-4194-B2CF-8421D39C9A2A}"/>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220DE373-8088-4BDC-B373-E4EEE3D91E90}"/>
              </a:ext>
            </a:extLst>
          </p:cNvPr>
          <p:cNvSpPr>
            <a:spLocks noGrp="1"/>
          </p:cNvSpPr>
          <p:nvPr>
            <p:ph type="ftr" sz="quarter" idx="11"/>
          </p:nvPr>
        </p:nvSpPr>
        <p:spPr/>
        <p:txBody>
          <a:bodyPr/>
          <a:lstStyle/>
          <a:p>
            <a:pPr>
              <a:defRPr/>
            </a:pPr>
            <a:r>
              <a:rPr lang="en-GB" altLang="en-US"/>
              <a:t>Mary March</a:t>
            </a:r>
          </a:p>
        </p:txBody>
      </p:sp>
      <p:sp>
        <p:nvSpPr>
          <p:cNvPr id="20484" name="Title 1"/>
          <p:cNvSpPr>
            <a:spLocks noGrp="1"/>
          </p:cNvSpPr>
          <p:nvPr>
            <p:ph type="title"/>
          </p:nvPr>
        </p:nvSpPr>
        <p:spPr>
          <a:xfrm>
            <a:off x="457200" y="274638"/>
            <a:ext cx="8229600" cy="633412"/>
          </a:xfrm>
          <a:solidFill>
            <a:schemeClr val="bg1"/>
          </a:solidFill>
        </p:spPr>
        <p:txBody>
          <a:bodyPr/>
          <a:lstStyle/>
          <a:p>
            <a:r>
              <a:rPr lang="en-GB" altLang="en-US" sz="3200" smtClean="0"/>
              <a:t>MANAGEMENT PROCESS  FINANCE.  M.S</a:t>
            </a:r>
          </a:p>
        </p:txBody>
      </p:sp>
      <p:pic>
        <p:nvPicPr>
          <p:cNvPr id="20485"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858838"/>
            <a:ext cx="5487988" cy="470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850900"/>
          </a:xfrm>
        </p:spPr>
        <p:txBody>
          <a:bodyPr/>
          <a:lstStyle/>
          <a:p>
            <a:r>
              <a:rPr lang="en-GB" altLang="en-US" smtClean="0"/>
              <a:t>MANAGEMENT PROCESS.D.H</a:t>
            </a:r>
          </a:p>
        </p:txBody>
      </p:sp>
      <p:sp>
        <p:nvSpPr>
          <p:cNvPr id="4" name="Date Placeholder 3">
            <a:extLst>
              <a:ext uri="{FF2B5EF4-FFF2-40B4-BE49-F238E27FC236}">
                <a16:creationId xmlns:a16="http://schemas.microsoft.com/office/drawing/2014/main" id="{FC3F872B-E366-4C81-8E48-FFC8676F943D}"/>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B808170D-4AF5-425E-8F1E-2A8924D5A615}"/>
              </a:ext>
            </a:extLst>
          </p:cNvPr>
          <p:cNvSpPr>
            <a:spLocks noGrp="1"/>
          </p:cNvSpPr>
          <p:nvPr>
            <p:ph type="ftr" sz="quarter" idx="11"/>
          </p:nvPr>
        </p:nvSpPr>
        <p:spPr>
          <a:xfrm>
            <a:off x="3124200" y="6400800"/>
            <a:ext cx="2895600" cy="365125"/>
          </a:xfrm>
        </p:spPr>
        <p:txBody>
          <a:bodyPr/>
          <a:lstStyle/>
          <a:p>
            <a:pPr>
              <a:defRPr/>
            </a:pPr>
            <a:r>
              <a:rPr lang="en-GB" altLang="en-US" dirty="0"/>
              <a:t>Group 1</a:t>
            </a:r>
          </a:p>
        </p:txBody>
      </p:sp>
      <p:sp>
        <p:nvSpPr>
          <p:cNvPr id="21509" name="TextBox 5"/>
          <p:cNvSpPr txBox="1">
            <a:spLocks noChangeArrowheads="1"/>
          </p:cNvSpPr>
          <p:nvPr/>
        </p:nvSpPr>
        <p:spPr bwMode="auto">
          <a:xfrm>
            <a:off x="900113" y="2276475"/>
            <a:ext cx="8074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lnSpc>
                <a:spcPct val="90000"/>
              </a:lnSpc>
              <a:spcBef>
                <a:spcPct val="0"/>
              </a:spcBef>
              <a:buFont typeface="Arial" panose="020B0604020202020204" pitchFamily="34" charset="0"/>
              <a:buNone/>
            </a:pPr>
            <a:r>
              <a:rPr lang="en-GB" altLang="en-US" sz="2000">
                <a:latin typeface="Arial" panose="020B0604020202020204" pitchFamily="34" charset="0"/>
              </a:rPr>
              <a:t>Work scheduling</a:t>
            </a:r>
            <a:endParaRPr lang="en-GB" altLang="en-US" sz="2400">
              <a:latin typeface="Arial" panose="020B0604020202020204" pitchFamily="34" charset="0"/>
            </a:endParaRPr>
          </a:p>
          <a:p>
            <a:pPr>
              <a:spcBef>
                <a:spcPct val="0"/>
              </a:spcBef>
              <a:buFontTx/>
              <a:buNone/>
            </a:pPr>
            <a:r>
              <a:rPr lang="en-GB" altLang="en-US" sz="1800">
                <a:latin typeface="Arial" panose="020B0604020202020204" pitchFamily="34" charset="0"/>
              </a:rPr>
              <a:t>Working rota need to be prepared for the employee of the supreme coffee to maintain the efficient operations. Supreme coffee need to prepare the rota week by week basis. </a:t>
            </a:r>
            <a:endParaRPr lang="en-GB" altLang="en-US" sz="1600">
              <a:latin typeface="Arial" panose="020B0604020202020204" pitchFamily="34" charset="0"/>
            </a:endParaRPr>
          </a:p>
        </p:txBody>
      </p:sp>
      <p:sp>
        <p:nvSpPr>
          <p:cNvPr id="21510" name="TextBox 7"/>
          <p:cNvSpPr txBox="1">
            <a:spLocks noChangeArrowheads="1"/>
          </p:cNvSpPr>
          <p:nvPr/>
        </p:nvSpPr>
        <p:spPr bwMode="auto">
          <a:xfrm>
            <a:off x="900113" y="1125538"/>
            <a:ext cx="575945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800">
                <a:latin typeface="Arial" panose="020B0604020202020204" pitchFamily="34" charset="0"/>
              </a:rPr>
              <a:t>ADMINISTRATION AND HR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MANAGEMENT PROCESS.D.H</a:t>
            </a:r>
          </a:p>
        </p:txBody>
      </p:sp>
      <p:sp>
        <p:nvSpPr>
          <p:cNvPr id="4" name="Date Placeholder 3">
            <a:extLst>
              <a:ext uri="{FF2B5EF4-FFF2-40B4-BE49-F238E27FC236}">
                <a16:creationId xmlns:a16="http://schemas.microsoft.com/office/drawing/2014/main" id="{F37E19AB-A810-4CB0-A44C-D9FFCB45BAF8}"/>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A7D33DCA-1DE9-44EF-BA8F-D34875067C20}"/>
              </a:ext>
            </a:extLst>
          </p:cNvPr>
          <p:cNvSpPr>
            <a:spLocks noGrp="1"/>
          </p:cNvSpPr>
          <p:nvPr>
            <p:ph type="ftr" sz="quarter" idx="11"/>
          </p:nvPr>
        </p:nvSpPr>
        <p:spPr/>
        <p:txBody>
          <a:bodyPr/>
          <a:lstStyle/>
          <a:p>
            <a:pPr>
              <a:defRPr/>
            </a:pPr>
            <a:r>
              <a:rPr lang="en-GB" altLang="en-US"/>
              <a:t>Mary March</a:t>
            </a:r>
          </a:p>
        </p:txBody>
      </p:sp>
      <p:sp>
        <p:nvSpPr>
          <p:cNvPr id="22533" name="TextBox 5"/>
          <p:cNvSpPr txBox="1">
            <a:spLocks noChangeArrowheads="1"/>
          </p:cNvSpPr>
          <p:nvPr/>
        </p:nvSpPr>
        <p:spPr bwMode="auto">
          <a:xfrm>
            <a:off x="736600" y="2205038"/>
            <a:ext cx="7488238"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rPr>
              <a:t>Payroll handling</a:t>
            </a:r>
          </a:p>
          <a:p>
            <a:pPr>
              <a:spcBef>
                <a:spcPct val="0"/>
              </a:spcBef>
              <a:buFontTx/>
              <a:buNone/>
            </a:pPr>
            <a:r>
              <a:rPr lang="en-GB" altLang="en-US" sz="1800">
                <a:latin typeface="Arial" panose="020B0604020202020204" pitchFamily="34" charset="0"/>
              </a:rPr>
              <a:t>The administrative work will entails the maintaining of the payroll of all the workers of Supreme Coffee so that every one can be paid on time. Supreme Coffee should have a payroll department to maintain the paper work of payroll department. Employee will contact anything in relation to the pay or salaries. </a:t>
            </a:r>
          </a:p>
        </p:txBody>
      </p:sp>
      <p:sp>
        <p:nvSpPr>
          <p:cNvPr id="22534" name="TextBox 6"/>
          <p:cNvSpPr txBox="1">
            <a:spLocks noChangeArrowheads="1"/>
          </p:cNvSpPr>
          <p:nvPr/>
        </p:nvSpPr>
        <p:spPr bwMode="auto">
          <a:xfrm>
            <a:off x="684213" y="1417638"/>
            <a:ext cx="57594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800">
                <a:latin typeface="Arial" panose="020B0604020202020204" pitchFamily="34" charset="0"/>
              </a:rPr>
              <a:t>ADMINISTRATION AND HR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SWOT ANALYSIS. M.A</a:t>
            </a:r>
          </a:p>
        </p:txBody>
      </p:sp>
      <p:sp>
        <p:nvSpPr>
          <p:cNvPr id="4" name="Date Placeholder 3">
            <a:extLst>
              <a:ext uri="{FF2B5EF4-FFF2-40B4-BE49-F238E27FC236}">
                <a16:creationId xmlns:a16="http://schemas.microsoft.com/office/drawing/2014/main" id="{6E9446C4-354B-4D3D-93DF-9A89BA990AE0}"/>
              </a:ext>
            </a:extLst>
          </p:cNvPr>
          <p:cNvSpPr>
            <a:spLocks noGrp="1"/>
          </p:cNvSpPr>
          <p:nvPr>
            <p:ph type="dt" sz="quarter" idx="10"/>
          </p:nvPr>
        </p:nvSpPr>
        <p:spPr/>
        <p:txBody>
          <a:bodyPr/>
          <a:lstStyle/>
          <a:p>
            <a:pPr>
              <a:defRPr/>
            </a:pPr>
            <a:fld id="{C1457E78-23F2-4CAE-9C3C-15A77F422C1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B80747AA-08E8-436B-BF03-FB7FE832F66D}"/>
              </a:ext>
            </a:extLst>
          </p:cNvPr>
          <p:cNvSpPr>
            <a:spLocks noGrp="1"/>
          </p:cNvSpPr>
          <p:nvPr>
            <p:ph type="ftr" sz="quarter" idx="11"/>
          </p:nvPr>
        </p:nvSpPr>
        <p:spPr/>
        <p:txBody>
          <a:bodyPr/>
          <a:lstStyle/>
          <a:p>
            <a:pPr>
              <a:defRPr/>
            </a:pPr>
            <a:r>
              <a:rPr lang="en-GB" altLang="en-US" dirty="0"/>
              <a:t>Group 1</a:t>
            </a:r>
          </a:p>
          <a:p>
            <a:pPr>
              <a:defRPr/>
            </a:pPr>
            <a:endParaRPr lang="en-GB" altLang="en-US" dirty="0"/>
          </a:p>
        </p:txBody>
      </p:sp>
      <p:sp>
        <p:nvSpPr>
          <p:cNvPr id="6" name="Rectangle 5">
            <a:extLst>
              <a:ext uri="{FF2B5EF4-FFF2-40B4-BE49-F238E27FC236}">
                <a16:creationId xmlns:a16="http://schemas.microsoft.com/office/drawing/2014/main" id="{6DD4602A-866F-43C5-AD1E-8C8B84B4EA51}"/>
              </a:ext>
            </a:extLst>
          </p:cNvPr>
          <p:cNvSpPr/>
          <p:nvPr/>
        </p:nvSpPr>
        <p:spPr>
          <a:xfrm>
            <a:off x="755650" y="1125538"/>
            <a:ext cx="7129463" cy="4606925"/>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00</a:t>
            </a:r>
          </a:p>
        </p:txBody>
      </p:sp>
      <p:cxnSp>
        <p:nvCxnSpPr>
          <p:cNvPr id="13" name="Straight Connector 12">
            <a:extLst>
              <a:ext uri="{FF2B5EF4-FFF2-40B4-BE49-F238E27FC236}">
                <a16:creationId xmlns:a16="http://schemas.microsoft.com/office/drawing/2014/main" id="{38472844-CA52-4187-8CB8-169C76140036}"/>
              </a:ext>
            </a:extLst>
          </p:cNvPr>
          <p:cNvCxnSpPr>
            <a:cxnSpLocks/>
          </p:cNvCxnSpPr>
          <p:nvPr/>
        </p:nvCxnSpPr>
        <p:spPr>
          <a:xfrm>
            <a:off x="1492250" y="3195638"/>
            <a:ext cx="5527675" cy="0"/>
          </a:xfrm>
          <a:prstGeom prst="line">
            <a:avLst/>
          </a:prstGeom>
          <a:ln w="15875">
            <a:prstDash val="dash"/>
            <a:headEnd type="oval"/>
            <a:tailEnd type="ova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395FC36D-A9BD-40EF-A762-8A8158372A43}"/>
              </a:ext>
            </a:extLst>
          </p:cNvPr>
          <p:cNvCxnSpPr>
            <a:cxnSpLocks/>
          </p:cNvCxnSpPr>
          <p:nvPr/>
        </p:nvCxnSpPr>
        <p:spPr>
          <a:xfrm>
            <a:off x="4319588" y="1417638"/>
            <a:ext cx="0" cy="3524250"/>
          </a:xfrm>
          <a:prstGeom prst="line">
            <a:avLst/>
          </a:prstGeom>
          <a:ln w="15875" cap="rnd">
            <a:prstDash val="dash"/>
            <a:headEnd type="oval"/>
            <a:tailEnd type="oval"/>
          </a:ln>
        </p:spPr>
        <p:style>
          <a:lnRef idx="1">
            <a:schemeClr val="accent2"/>
          </a:lnRef>
          <a:fillRef idx="0">
            <a:schemeClr val="accent2"/>
          </a:fillRef>
          <a:effectRef idx="0">
            <a:schemeClr val="accent2"/>
          </a:effectRef>
          <a:fontRef idx="minor">
            <a:schemeClr val="tx1"/>
          </a:fontRef>
        </p:style>
      </p:cxnSp>
      <p:grpSp>
        <p:nvGrpSpPr>
          <p:cNvPr id="23560" name="Group 8"/>
          <p:cNvGrpSpPr>
            <a:grpSpLocks/>
          </p:cNvGrpSpPr>
          <p:nvPr/>
        </p:nvGrpSpPr>
        <p:grpSpPr bwMode="auto">
          <a:xfrm>
            <a:off x="3468688" y="2262188"/>
            <a:ext cx="1727200" cy="1727200"/>
            <a:chOff x="3437049" y="2308084"/>
            <a:chExt cx="1727894" cy="1728192"/>
          </a:xfrm>
        </p:grpSpPr>
        <p:sp>
          <p:nvSpPr>
            <p:cNvPr id="8" name="Flowchart: Connector 7">
              <a:extLst>
                <a:ext uri="{FF2B5EF4-FFF2-40B4-BE49-F238E27FC236}">
                  <a16:creationId xmlns:a16="http://schemas.microsoft.com/office/drawing/2014/main" id="{C709CBE5-0CE3-450D-9348-08957E93B4B3}"/>
                </a:ext>
              </a:extLst>
            </p:cNvPr>
            <p:cNvSpPr/>
            <p:nvPr/>
          </p:nvSpPr>
          <p:spPr>
            <a:xfrm>
              <a:off x="3564100" y="2420861"/>
              <a:ext cx="1511907" cy="1512168"/>
            </a:xfrm>
            <a:prstGeom prst="flowChartConnector">
              <a:avLst/>
            </a:prstGeom>
            <a:gradFill>
              <a:gsLst>
                <a:gs pos="0">
                  <a:schemeClr val="accent5">
                    <a:lumMod val="40000"/>
                    <a:lumOff val="60000"/>
                  </a:schemeClr>
                </a:gs>
                <a:gs pos="0">
                  <a:schemeClr val="accent4">
                    <a:lumMod val="75000"/>
                  </a:schemeClr>
                </a:gs>
                <a:gs pos="16000">
                  <a:srgbClr val="A8C332"/>
                </a:gs>
                <a:gs pos="3000">
                  <a:srgbClr val="FFFF00"/>
                </a:gs>
                <a:gs pos="91000">
                  <a:schemeClr val="accent4">
                    <a:lumMod val="75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effectLst>
                    <a:outerShdw blurRad="38100" dist="38100" dir="2700000" algn="tl">
                      <a:srgbClr val="000000">
                        <a:alpha val="43137"/>
                      </a:srgbClr>
                    </a:outerShdw>
                  </a:effectLst>
                </a:rPr>
                <a:t>SWOT</a:t>
              </a:r>
            </a:p>
            <a:p>
              <a:pPr algn="ctr">
                <a:defRPr/>
              </a:pPr>
              <a:r>
                <a:rPr lang="en-GB" dirty="0">
                  <a:effectLst>
                    <a:outerShdw blurRad="38100" dist="38100" dir="2700000" algn="tl">
                      <a:srgbClr val="000000">
                        <a:alpha val="43137"/>
                      </a:srgbClr>
                    </a:outerShdw>
                  </a:effectLst>
                </a:rPr>
                <a:t>Analysis</a:t>
              </a:r>
            </a:p>
          </p:txBody>
        </p:sp>
        <p:sp>
          <p:nvSpPr>
            <p:cNvPr id="7" name="Circle: Hollow 6">
              <a:extLst>
                <a:ext uri="{FF2B5EF4-FFF2-40B4-BE49-F238E27FC236}">
                  <a16:creationId xmlns:a16="http://schemas.microsoft.com/office/drawing/2014/main" id="{488247C1-0886-41ED-AA3F-8A3A50CA6E9A}"/>
                </a:ext>
              </a:extLst>
            </p:cNvPr>
            <p:cNvSpPr/>
            <p:nvPr/>
          </p:nvSpPr>
          <p:spPr>
            <a:xfrm>
              <a:off x="3437049" y="2308084"/>
              <a:ext cx="1727894" cy="1728192"/>
            </a:xfrm>
            <a:prstGeom prst="donut">
              <a:avLst>
                <a:gd name="adj" fmla="val 9627"/>
              </a:avLst>
            </a:prstGeom>
            <a:gradFill>
              <a:gsLst>
                <a:gs pos="0">
                  <a:schemeClr val="accent5">
                    <a:lumMod val="40000"/>
                    <a:lumOff val="60000"/>
                  </a:schemeClr>
                </a:gs>
                <a:gs pos="23000">
                  <a:schemeClr val="accent5">
                    <a:lumMod val="95000"/>
                    <a:lumOff val="5000"/>
                  </a:schemeClr>
                </a:gs>
                <a:gs pos="89000">
                  <a:schemeClr val="accent5">
                    <a:lumMod val="60000"/>
                  </a:schemeClr>
                </a:gs>
              </a:gsLst>
              <a:lin ang="2700000" scaled="1"/>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grpSp>
      <p:sp>
        <p:nvSpPr>
          <p:cNvPr id="23561" name="TextBox 23"/>
          <p:cNvSpPr txBox="1">
            <a:spLocks noChangeArrowheads="1"/>
          </p:cNvSpPr>
          <p:nvPr/>
        </p:nvSpPr>
        <p:spPr bwMode="auto">
          <a:xfrm>
            <a:off x="1403350" y="1417638"/>
            <a:ext cx="1989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Strengths</a:t>
            </a:r>
          </a:p>
        </p:txBody>
      </p:sp>
      <p:sp>
        <p:nvSpPr>
          <p:cNvPr id="23562" name="TextBox 24"/>
          <p:cNvSpPr txBox="1">
            <a:spLocks noChangeArrowheads="1"/>
          </p:cNvSpPr>
          <p:nvPr/>
        </p:nvSpPr>
        <p:spPr bwMode="auto">
          <a:xfrm>
            <a:off x="5013325" y="1425575"/>
            <a:ext cx="19891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Weaknesses</a:t>
            </a:r>
          </a:p>
        </p:txBody>
      </p:sp>
      <p:sp>
        <p:nvSpPr>
          <p:cNvPr id="23563" name="TextBox 25"/>
          <p:cNvSpPr txBox="1">
            <a:spLocks noChangeArrowheads="1"/>
          </p:cNvSpPr>
          <p:nvPr/>
        </p:nvSpPr>
        <p:spPr bwMode="auto">
          <a:xfrm>
            <a:off x="1433513" y="3451225"/>
            <a:ext cx="21717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Opportunities</a:t>
            </a:r>
          </a:p>
        </p:txBody>
      </p:sp>
      <p:sp>
        <p:nvSpPr>
          <p:cNvPr id="23564" name="TextBox 26"/>
          <p:cNvSpPr txBox="1">
            <a:spLocks noChangeArrowheads="1"/>
          </p:cNvSpPr>
          <p:nvPr/>
        </p:nvSpPr>
        <p:spPr bwMode="auto">
          <a:xfrm>
            <a:off x="5146675" y="3443288"/>
            <a:ext cx="1989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Threats</a:t>
            </a:r>
          </a:p>
        </p:txBody>
      </p:sp>
      <p:sp>
        <p:nvSpPr>
          <p:cNvPr id="29" name="Rectangle 28">
            <a:extLst>
              <a:ext uri="{FF2B5EF4-FFF2-40B4-BE49-F238E27FC236}">
                <a16:creationId xmlns:a16="http://schemas.microsoft.com/office/drawing/2014/main" id="{7DAD1259-AED1-4F85-B88F-7E26E2A9922F}"/>
              </a:ext>
            </a:extLst>
          </p:cNvPr>
          <p:cNvSpPr/>
          <p:nvPr/>
        </p:nvSpPr>
        <p:spPr>
          <a:xfrm>
            <a:off x="714627" y="1913043"/>
            <a:ext cx="799367"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S</a:t>
            </a:r>
          </a:p>
        </p:txBody>
      </p:sp>
      <p:sp>
        <p:nvSpPr>
          <p:cNvPr id="32" name="Rectangle 31">
            <a:extLst>
              <a:ext uri="{FF2B5EF4-FFF2-40B4-BE49-F238E27FC236}">
                <a16:creationId xmlns:a16="http://schemas.microsoft.com/office/drawing/2014/main" id="{AE2059E9-DC97-43D7-BA68-F580F981D81E}"/>
              </a:ext>
            </a:extLst>
          </p:cNvPr>
          <p:cNvSpPr/>
          <p:nvPr/>
        </p:nvSpPr>
        <p:spPr>
          <a:xfrm>
            <a:off x="971550" y="2062163"/>
            <a:ext cx="520700" cy="658812"/>
          </a:xfrm>
          <a:prstGeom prst="rect">
            <a:avLst/>
          </a:prstGeom>
          <a:noFill/>
        </p:spPr>
        <p:txBody>
          <a:bodyPr>
            <a:spAutoFit/>
          </a:bodyPr>
          <a:lstStyle/>
          <a:p>
            <a:pPr algn="ctr">
              <a:defRPr/>
            </a:pPr>
            <a:endParaRPr lang="en-US" sz="5400" b="1" spc="50" dirty="0">
              <a:ln w="0"/>
              <a:solidFill>
                <a:schemeClr val="bg2"/>
              </a:solidFill>
              <a:effectLst>
                <a:innerShdw blurRad="63500" dist="50800" dir="13500000">
                  <a:srgbClr val="000000">
                    <a:alpha val="50000"/>
                  </a:srgbClr>
                </a:innerShdw>
              </a:effectLst>
            </a:endParaRPr>
          </a:p>
        </p:txBody>
      </p:sp>
      <p:sp>
        <p:nvSpPr>
          <p:cNvPr id="33" name="Rectangle 32">
            <a:extLst>
              <a:ext uri="{FF2B5EF4-FFF2-40B4-BE49-F238E27FC236}">
                <a16:creationId xmlns:a16="http://schemas.microsoft.com/office/drawing/2014/main" id="{9E933F43-71EF-4864-A409-543383438B69}"/>
              </a:ext>
            </a:extLst>
          </p:cNvPr>
          <p:cNvSpPr/>
          <p:nvPr/>
        </p:nvSpPr>
        <p:spPr>
          <a:xfrm>
            <a:off x="7223101" y="1934392"/>
            <a:ext cx="521233"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w</a:t>
            </a:r>
          </a:p>
        </p:txBody>
      </p:sp>
      <p:sp>
        <p:nvSpPr>
          <p:cNvPr id="34" name="Rectangle 33">
            <a:extLst>
              <a:ext uri="{FF2B5EF4-FFF2-40B4-BE49-F238E27FC236}">
                <a16:creationId xmlns:a16="http://schemas.microsoft.com/office/drawing/2014/main" id="{F7EFC2B7-AFD1-4BA7-8A15-EEF56F6EFF53}"/>
              </a:ext>
            </a:extLst>
          </p:cNvPr>
          <p:cNvSpPr/>
          <p:nvPr/>
        </p:nvSpPr>
        <p:spPr>
          <a:xfrm>
            <a:off x="880019" y="3757730"/>
            <a:ext cx="521233"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o</a:t>
            </a:r>
          </a:p>
        </p:txBody>
      </p:sp>
      <p:sp>
        <p:nvSpPr>
          <p:cNvPr id="35" name="Rectangle 34">
            <a:extLst>
              <a:ext uri="{FF2B5EF4-FFF2-40B4-BE49-F238E27FC236}">
                <a16:creationId xmlns:a16="http://schemas.microsoft.com/office/drawing/2014/main" id="{377C0EE3-59E9-4491-B703-DF3C9B40B514}"/>
              </a:ext>
            </a:extLst>
          </p:cNvPr>
          <p:cNvSpPr/>
          <p:nvPr/>
        </p:nvSpPr>
        <p:spPr>
          <a:xfrm>
            <a:off x="7280888" y="4000278"/>
            <a:ext cx="521233"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T</a:t>
            </a:r>
          </a:p>
        </p:txBody>
      </p:sp>
      <p:sp>
        <p:nvSpPr>
          <p:cNvPr id="23570" name="TextBox 35"/>
          <p:cNvSpPr txBox="1">
            <a:spLocks noChangeArrowheads="1"/>
          </p:cNvSpPr>
          <p:nvPr/>
        </p:nvSpPr>
        <p:spPr bwMode="auto">
          <a:xfrm>
            <a:off x="1390650" y="1778000"/>
            <a:ext cx="2405063" cy="132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Our niche and location  are not circulated with the same type of business</a:t>
            </a:r>
          </a:p>
          <a:p>
            <a:pPr>
              <a:spcBef>
                <a:spcPct val="0"/>
              </a:spcBef>
              <a:buFontTx/>
              <a:buNone/>
            </a:pPr>
            <a:r>
              <a:rPr lang="en-GB" altLang="en-US" sz="1600">
                <a:solidFill>
                  <a:schemeClr val="bg1"/>
                </a:solidFill>
                <a:latin typeface="Arial" panose="020B0604020202020204" pitchFamily="34" charset="0"/>
              </a:rPr>
              <a:t>.</a:t>
            </a:r>
          </a:p>
        </p:txBody>
      </p:sp>
      <p:sp>
        <p:nvSpPr>
          <p:cNvPr id="23571" name="TextBox 36"/>
          <p:cNvSpPr txBox="1">
            <a:spLocks noChangeArrowheads="1"/>
          </p:cNvSpPr>
          <p:nvPr/>
        </p:nvSpPr>
        <p:spPr bwMode="auto">
          <a:xfrm>
            <a:off x="5076825" y="1978025"/>
            <a:ext cx="19177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Limited start up funds</a:t>
            </a:r>
            <a:r>
              <a:rPr lang="en-GB" altLang="en-US" sz="1600">
                <a:latin typeface="Arial" panose="020B0604020202020204" pitchFamily="34" charset="0"/>
              </a:rPr>
              <a:t>.</a:t>
            </a:r>
          </a:p>
        </p:txBody>
      </p:sp>
      <p:sp>
        <p:nvSpPr>
          <p:cNvPr id="23572" name="TextBox 37"/>
          <p:cNvSpPr txBox="1">
            <a:spLocks noChangeArrowheads="1"/>
          </p:cNvSpPr>
          <p:nvPr/>
        </p:nvSpPr>
        <p:spPr bwMode="auto">
          <a:xfrm>
            <a:off x="1492250" y="3863975"/>
            <a:ext cx="1865313"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Increasing number of admission into UWTSD.</a:t>
            </a:r>
          </a:p>
        </p:txBody>
      </p:sp>
      <p:sp>
        <p:nvSpPr>
          <p:cNvPr id="23573" name="TextBox 38"/>
          <p:cNvSpPr txBox="1">
            <a:spLocks noChangeArrowheads="1"/>
          </p:cNvSpPr>
          <p:nvPr/>
        </p:nvSpPr>
        <p:spPr bwMode="auto">
          <a:xfrm>
            <a:off x="5116513" y="3795713"/>
            <a:ext cx="2160587"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Changing costs of  items may affect our pricing and hence a reduction in our customers.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p:cNvSpPr>
          <p:nvPr>
            <p:ph type="title"/>
          </p:nvPr>
        </p:nvSpPr>
        <p:spPr>
          <a:xfrm>
            <a:off x="250825" y="223838"/>
            <a:ext cx="8435975" cy="1044575"/>
          </a:xfrm>
        </p:spPr>
        <p:txBody>
          <a:bodyPr/>
          <a:lstStyle/>
          <a:p>
            <a:pPr eaLnBrk="1" hangingPunct="1"/>
            <a:r>
              <a:rPr lang="en-GB" altLang="en-US" smtClean="0"/>
              <a:t>PESTEL Analysis. N.S</a:t>
            </a:r>
          </a:p>
        </p:txBody>
      </p:sp>
      <p:sp>
        <p:nvSpPr>
          <p:cNvPr id="4" name="Date Placeholder 3">
            <a:extLst>
              <a:ext uri="{FF2B5EF4-FFF2-40B4-BE49-F238E27FC236}">
                <a16:creationId xmlns:a16="http://schemas.microsoft.com/office/drawing/2014/main" id="{12343271-3005-4E94-A6D4-A91EC8E686B4}"/>
              </a:ext>
            </a:extLst>
          </p:cNvPr>
          <p:cNvSpPr>
            <a:spLocks noGrp="1"/>
          </p:cNvSpPr>
          <p:nvPr>
            <p:ph type="dt" sz="quarter" idx="10"/>
          </p:nvPr>
        </p:nvSpPr>
        <p:spPr/>
        <p:txBody>
          <a:bodyPr/>
          <a:lstStyle/>
          <a:p>
            <a:pPr>
              <a:defRPr/>
            </a:pPr>
            <a:fld id="{2AF6E3BD-2E92-472E-8EDA-F6014803D143}" type="datetime1">
              <a:rPr lang="en-GB" altLang="en-US"/>
              <a:pPr>
                <a:defRPr/>
              </a:pPr>
              <a:t>29/05/2018</a:t>
            </a:fld>
            <a:endParaRPr lang="en-GB" altLang="en-US"/>
          </a:p>
        </p:txBody>
      </p:sp>
      <p:pic>
        <p:nvPicPr>
          <p:cNvPr id="24580" name="Content Placeholder 6" descr="A black sign with white text&#10;&#10;Description generated with very high confidence"/>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27088" y="1125538"/>
            <a:ext cx="6624637"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Political</a:t>
            </a:r>
            <a:endParaRPr lang="en-GB" altLang="en-US" sz="2000">
              <a:latin typeface="Arial" panose="020B0604020202020204" pitchFamily="34" charset="0"/>
            </a:endParaRPr>
          </a:p>
          <a:p>
            <a:pPr algn="just">
              <a:spcBef>
                <a:spcPct val="0"/>
              </a:spcBef>
              <a:buFontTx/>
              <a:buNone/>
            </a:pPr>
            <a:r>
              <a:rPr lang="en-GB" altLang="en-US" sz="1800">
                <a:latin typeface="Arial" panose="020B0604020202020204" pitchFamily="34" charset="0"/>
              </a:rPr>
              <a:t>The political factors affecting our business may include the tax policy and the employment law. We will adapt the up to date tax policy and pay the proper amount of tax and will comply with the government employment law.   </a:t>
            </a:r>
          </a:p>
          <a:p>
            <a:pPr>
              <a:spcBef>
                <a:spcPct val="0"/>
              </a:spcBef>
              <a:buFontTx/>
              <a:buNone/>
            </a:pPr>
            <a:endParaRPr lang="en-GB" altLang="en-US" sz="1800">
              <a:latin typeface="Arial" panose="020B0604020202020204" pitchFamily="34" charset="0"/>
            </a:endParaRPr>
          </a:p>
        </p:txBody>
      </p:sp>
      <p:sp>
        <p:nvSpPr>
          <p:cNvPr id="24582" name="TextBox 5"/>
          <p:cNvSpPr txBox="1">
            <a:spLocks noChangeArrowheads="1"/>
          </p:cNvSpPr>
          <p:nvPr/>
        </p:nvSpPr>
        <p:spPr bwMode="auto">
          <a:xfrm>
            <a:off x="900113" y="2838450"/>
            <a:ext cx="6480175"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Economical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As we will be running the business where there will be students, they will always try to find the alternative if our price is expensive. They will go to our competitor who might sell the   quality products with low price which will affect out yearly turn over.</a:t>
            </a:r>
          </a:p>
          <a:p>
            <a:pPr>
              <a:spcBef>
                <a:spcPct val="0"/>
              </a:spcBef>
              <a:buFontTx/>
              <a:buNone/>
            </a:pPr>
            <a:endParaRPr lang="en-GB" altLang="en-US" sz="1800">
              <a:latin typeface="Arial" panose="020B060402020202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PESTEL Analysis. N.S</a:t>
            </a:r>
          </a:p>
        </p:txBody>
      </p:sp>
      <p:sp>
        <p:nvSpPr>
          <p:cNvPr id="4" name="Date Placeholder 3">
            <a:extLst>
              <a:ext uri="{FF2B5EF4-FFF2-40B4-BE49-F238E27FC236}">
                <a16:creationId xmlns:a16="http://schemas.microsoft.com/office/drawing/2014/main" id="{8D193C08-7642-4E2A-8D24-066F3CC0F02D}"/>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7E162577-9E40-4BF4-89CE-EC9EFE8E4E75}"/>
              </a:ext>
            </a:extLst>
          </p:cNvPr>
          <p:cNvSpPr>
            <a:spLocks noGrp="1"/>
          </p:cNvSpPr>
          <p:nvPr>
            <p:ph type="ftr" sz="quarter" idx="11"/>
          </p:nvPr>
        </p:nvSpPr>
        <p:spPr/>
        <p:txBody>
          <a:bodyPr/>
          <a:lstStyle/>
          <a:p>
            <a:pPr>
              <a:defRPr/>
            </a:pPr>
            <a:r>
              <a:rPr lang="en-GB" altLang="en-US" dirty="0"/>
              <a:t>Group 1</a:t>
            </a:r>
          </a:p>
        </p:txBody>
      </p:sp>
      <p:sp>
        <p:nvSpPr>
          <p:cNvPr id="26629" name="TextBox 5"/>
          <p:cNvSpPr txBox="1">
            <a:spLocks noChangeArrowheads="1"/>
          </p:cNvSpPr>
          <p:nvPr/>
        </p:nvSpPr>
        <p:spPr bwMode="auto">
          <a:xfrm>
            <a:off x="1116013" y="1341438"/>
            <a:ext cx="619283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Social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As we will be running business in England and Wales we have to be careful about the local culture where we should not have any clash. </a:t>
            </a:r>
          </a:p>
          <a:p>
            <a:pPr>
              <a:spcBef>
                <a:spcPct val="0"/>
              </a:spcBef>
              <a:buFontTx/>
              <a:buNone/>
            </a:pPr>
            <a:endParaRPr lang="en-GB" altLang="en-US" sz="1800">
              <a:latin typeface="Arial" panose="020B0604020202020204" pitchFamily="34" charset="0"/>
            </a:endParaRPr>
          </a:p>
        </p:txBody>
      </p:sp>
      <p:sp>
        <p:nvSpPr>
          <p:cNvPr id="26630" name="TextBox 6"/>
          <p:cNvSpPr txBox="1">
            <a:spLocks noChangeArrowheads="1"/>
          </p:cNvSpPr>
          <p:nvPr/>
        </p:nvSpPr>
        <p:spPr bwMode="auto">
          <a:xfrm>
            <a:off x="1116013" y="3116263"/>
            <a:ext cx="6084887"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Technological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We have to offer the customer a high speed free WiFi so that they can enjoy their drinks with their study as well as social networking. We will take the contact less payment and there should not be any charge for card payment. </a:t>
            </a:r>
          </a:p>
          <a:p>
            <a:pPr>
              <a:spcBef>
                <a:spcPct val="0"/>
              </a:spcBef>
              <a:buFontTx/>
              <a:buNone/>
            </a:pPr>
            <a:endParaRPr lang="en-GB" altLang="en-US" sz="1800">
              <a:latin typeface="Arial" panose="020B0604020202020204" pitchFamily="34" charset="0"/>
            </a:endParaRPr>
          </a:p>
        </p:txBody>
      </p:sp>
      <p:pic>
        <p:nvPicPr>
          <p:cNvPr id="26631"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PESTEL Analysis. A.K</a:t>
            </a:r>
          </a:p>
        </p:txBody>
      </p:sp>
      <p:sp>
        <p:nvSpPr>
          <p:cNvPr id="4" name="Date Placeholder 3">
            <a:extLst>
              <a:ext uri="{FF2B5EF4-FFF2-40B4-BE49-F238E27FC236}">
                <a16:creationId xmlns:a16="http://schemas.microsoft.com/office/drawing/2014/main" id="{25929E42-81DC-4A2B-9521-36F598991DCD}"/>
              </a:ext>
            </a:extLst>
          </p:cNvPr>
          <p:cNvSpPr>
            <a:spLocks noGrp="1"/>
          </p:cNvSpPr>
          <p:nvPr>
            <p:ph type="dt" sz="quarter" idx="10"/>
          </p:nvPr>
        </p:nvSpPr>
        <p:spPr/>
        <p:txBody>
          <a:bodyPr/>
          <a:lstStyle/>
          <a:p>
            <a:pPr>
              <a:defRPr/>
            </a:pPr>
            <a:fld id="{371024E9-63C1-4067-AAD6-BC6E5F70C26E}"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04F7DE4C-6042-4678-9584-593493FF9463}"/>
              </a:ext>
            </a:extLst>
          </p:cNvPr>
          <p:cNvSpPr>
            <a:spLocks noGrp="1"/>
          </p:cNvSpPr>
          <p:nvPr>
            <p:ph type="ftr" sz="quarter" idx="11"/>
          </p:nvPr>
        </p:nvSpPr>
        <p:spPr/>
        <p:txBody>
          <a:bodyPr/>
          <a:lstStyle/>
          <a:p>
            <a:pPr>
              <a:defRPr/>
            </a:pPr>
            <a:r>
              <a:rPr lang="en-GB" altLang="en-US" dirty="0"/>
              <a:t>Group 1</a:t>
            </a:r>
          </a:p>
        </p:txBody>
      </p:sp>
      <p:sp>
        <p:nvSpPr>
          <p:cNvPr id="27653" name="TextBox 5"/>
          <p:cNvSpPr txBox="1">
            <a:spLocks noChangeArrowheads="1"/>
          </p:cNvSpPr>
          <p:nvPr/>
        </p:nvSpPr>
        <p:spPr bwMode="auto">
          <a:xfrm>
            <a:off x="1331913" y="1417638"/>
            <a:ext cx="6335712"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Environmental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We will be environment friendly. By being “Green and Ethical Business” which will not affect the environment at all. We will always recycle. </a:t>
            </a:r>
          </a:p>
          <a:p>
            <a:pPr>
              <a:spcBef>
                <a:spcPct val="0"/>
              </a:spcBef>
              <a:buFontTx/>
              <a:buNone/>
            </a:pPr>
            <a:endParaRPr lang="en-GB" altLang="en-US" sz="1800">
              <a:latin typeface="Arial" panose="020B0604020202020204" pitchFamily="34" charset="0"/>
            </a:endParaRPr>
          </a:p>
        </p:txBody>
      </p:sp>
      <p:sp>
        <p:nvSpPr>
          <p:cNvPr id="27654" name="TextBox 6"/>
          <p:cNvSpPr txBox="1">
            <a:spLocks noChangeArrowheads="1"/>
          </p:cNvSpPr>
          <p:nvPr/>
        </p:nvSpPr>
        <p:spPr bwMode="auto">
          <a:xfrm>
            <a:off x="1400175" y="2781300"/>
            <a:ext cx="58324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Legal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We will make sure that we are always in complying with the local laws and policy. </a:t>
            </a:r>
          </a:p>
        </p:txBody>
      </p:sp>
      <p:pic>
        <p:nvPicPr>
          <p:cNvPr id="27655"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313" y="203200"/>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534988" y="250825"/>
            <a:ext cx="8229600" cy="936625"/>
          </a:xfrm>
        </p:spPr>
        <p:txBody>
          <a:bodyPr/>
          <a:lstStyle/>
          <a:p>
            <a:r>
              <a:rPr lang="en-GB" altLang="en-US" smtClean="0"/>
              <a:t>Conclusion-MDK</a:t>
            </a:r>
          </a:p>
        </p:txBody>
      </p:sp>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dirty="0"/>
              <a:t>Group 1</a:t>
            </a:r>
          </a:p>
        </p:txBody>
      </p:sp>
      <p:pic>
        <p:nvPicPr>
          <p:cNvPr id="28677"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8" name="Content Placeholder 2"/>
          <p:cNvSpPr>
            <a:spLocks noGrp="1"/>
          </p:cNvSpPr>
          <p:nvPr>
            <p:ph idx="1"/>
          </p:nvPr>
        </p:nvSpPr>
        <p:spPr>
          <a:xfrm>
            <a:off x="457200" y="1600200"/>
            <a:ext cx="8229600" cy="3916363"/>
          </a:xfrm>
        </p:spPr>
        <p:txBody>
          <a:bodyPr/>
          <a:lstStyle/>
          <a:p>
            <a:pPr marL="0" indent="0" algn="just">
              <a:buFont typeface="Arial" panose="020B0604020202020204" pitchFamily="34" charset="0"/>
              <a:buNone/>
            </a:pPr>
            <a:r>
              <a:rPr lang="en-US" altLang="en-US" sz="2400" smtClean="0">
                <a:latin typeface="Arial" panose="020B0604020202020204" pitchFamily="34" charset="0"/>
                <a:cs typeface="Arial" panose="020B0604020202020204" pitchFamily="34" charset="0"/>
              </a:rPr>
              <a:t>The Supreme coffee shop is designed to become the number one coffee shop brand  across the UWTSD companies.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FC77D7C-1D75-4DCC-91D7-ECC6FCA1D4C7}"/>
              </a:ext>
            </a:extLst>
          </p:cNvPr>
          <p:cNvSpPr>
            <a:spLocks noGrp="1"/>
          </p:cNvSpPr>
          <p:nvPr>
            <p:ph type="dt" sz="quarter" idx="10"/>
          </p:nvPr>
        </p:nvSpPr>
        <p:spPr/>
        <p:txBody>
          <a:bodyPr/>
          <a:lstStyle/>
          <a:p>
            <a:pPr>
              <a:defRPr/>
            </a:pPr>
            <a:fld id="{ABF8BFBC-D905-41B8-89FE-13F90F531B56}"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0B970F73-3A4B-4B38-B920-9091E015DE56}"/>
              </a:ext>
            </a:extLst>
          </p:cNvPr>
          <p:cNvSpPr>
            <a:spLocks noGrp="1"/>
          </p:cNvSpPr>
          <p:nvPr>
            <p:ph type="ftr" sz="quarter" idx="11"/>
          </p:nvPr>
        </p:nvSpPr>
        <p:spPr/>
        <p:txBody>
          <a:bodyPr/>
          <a:lstStyle/>
          <a:p>
            <a:pPr>
              <a:defRPr/>
            </a:pPr>
            <a:r>
              <a:rPr lang="en-GB" altLang="en-US" dirty="0"/>
              <a:t>Group 1</a:t>
            </a:r>
          </a:p>
        </p:txBody>
      </p:sp>
      <p:sp>
        <p:nvSpPr>
          <p:cNvPr id="7" name="Content Placeholder 2">
            <a:extLst>
              <a:ext uri="{FF2B5EF4-FFF2-40B4-BE49-F238E27FC236}">
                <a16:creationId xmlns:a16="http://schemas.microsoft.com/office/drawing/2014/main" id="{A18E126D-6B9E-4091-AE9F-FDE821E6DAF1}"/>
              </a:ext>
            </a:extLst>
          </p:cNvPr>
          <p:cNvSpPr txBox="1">
            <a:spLocks/>
          </p:cNvSpPr>
          <p:nvPr/>
        </p:nvSpPr>
        <p:spPr bwMode="auto">
          <a:xfrm>
            <a:off x="2185988" y="1773238"/>
            <a:ext cx="477202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defRPr/>
            </a:pPr>
            <a:endParaRPr lang="en-US" altLang="en-US" dirty="0"/>
          </a:p>
          <a:p>
            <a:pPr>
              <a:defRPr/>
            </a:pPr>
            <a:r>
              <a:rPr lang="en-US" altLang="en-US" sz="4400" b="1" dirty="0">
                <a:solidFill>
                  <a:schemeClr val="bg1"/>
                </a:solidFill>
                <a:effectLst>
                  <a:outerShdw blurRad="38100" dist="38100" dir="2700000" algn="tl">
                    <a:srgbClr val="000000">
                      <a:alpha val="43137"/>
                    </a:srgbClr>
                  </a:outerShdw>
                </a:effectLst>
              </a:rPr>
              <a:t>Thank you. </a:t>
            </a:r>
          </a:p>
          <a:p>
            <a:pPr>
              <a:defRPr/>
            </a:pPr>
            <a:r>
              <a:rPr lang="en-US" altLang="en-US" sz="4400" b="1" dirty="0">
                <a:solidFill>
                  <a:schemeClr val="bg1"/>
                </a:solidFill>
                <a:effectLst>
                  <a:outerShdw blurRad="38100" dist="38100" dir="2700000" algn="tl">
                    <a:srgbClr val="000000">
                      <a:alpha val="43137"/>
                    </a:srgbClr>
                  </a:outerShdw>
                </a:effectLst>
              </a:rPr>
              <a:t>Any Question? </a:t>
            </a:r>
          </a:p>
        </p:txBody>
      </p:sp>
      <p:pic>
        <p:nvPicPr>
          <p:cNvPr id="29701"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49663" y="765175"/>
            <a:ext cx="1844675" cy="162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C1EFB8-B06D-4129-8AF8-D088DD8007E1}"/>
              </a:ext>
            </a:extLst>
          </p:cNvPr>
          <p:cNvSpPr>
            <a:spLocks noGrp="1"/>
          </p:cNvSpPr>
          <p:nvPr>
            <p:ph type="dt" sz="quarter" idx="10"/>
          </p:nvPr>
        </p:nvSpPr>
        <p:spPr/>
        <p:txBody>
          <a:bodyPr/>
          <a:lstStyle/>
          <a:p>
            <a:pPr>
              <a:defRPr/>
            </a:pPr>
            <a:fld id="{30BBA591-167F-4F14-8A4A-B69447177575}"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AF0F0B9E-D90D-4408-92EC-3822C2792D0A}"/>
              </a:ext>
            </a:extLst>
          </p:cNvPr>
          <p:cNvSpPr>
            <a:spLocks noGrp="1"/>
          </p:cNvSpPr>
          <p:nvPr>
            <p:ph type="ftr" sz="quarter" idx="11"/>
          </p:nvPr>
        </p:nvSpPr>
        <p:spPr/>
        <p:txBody>
          <a:bodyPr/>
          <a:lstStyle/>
          <a:p>
            <a:pPr>
              <a:defRPr/>
            </a:pPr>
            <a:r>
              <a:rPr lang="en-GB" altLang="en-US" dirty="0"/>
              <a:t>Group 1</a:t>
            </a:r>
          </a:p>
        </p:txBody>
      </p:sp>
      <p:sp>
        <p:nvSpPr>
          <p:cNvPr id="30724" name="Title 1"/>
          <p:cNvSpPr txBox="1">
            <a:spLocks/>
          </p:cNvSpPr>
          <p:nvPr/>
        </p:nvSpPr>
        <p:spPr bwMode="auto">
          <a:xfrm>
            <a:off x="250825" y="404813"/>
            <a:ext cx="7772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a:spcBef>
                <a:spcPct val="0"/>
              </a:spcBef>
              <a:buFontTx/>
              <a:buNone/>
            </a:pPr>
            <a:r>
              <a:rPr lang="en-GB" altLang="en-US" sz="4400"/>
              <a:t>LEARNING LOG. ALL</a:t>
            </a:r>
          </a:p>
        </p:txBody>
      </p:sp>
      <p:graphicFrame>
        <p:nvGraphicFramePr>
          <p:cNvPr id="7" name="Table 6">
            <a:extLst>
              <a:ext uri="{FF2B5EF4-FFF2-40B4-BE49-F238E27FC236}">
                <a16:creationId xmlns:a16="http://schemas.microsoft.com/office/drawing/2014/main" id="{33C8198D-F767-4CC8-9372-5E9AFA33C6DB}"/>
              </a:ext>
            </a:extLst>
          </p:cNvPr>
          <p:cNvGraphicFramePr>
            <a:graphicFrameLocks noGrp="1"/>
          </p:cNvGraphicFramePr>
          <p:nvPr/>
        </p:nvGraphicFramePr>
        <p:xfrm>
          <a:off x="255588" y="1052513"/>
          <a:ext cx="8353425" cy="4972050"/>
        </p:xfrm>
        <a:graphic>
          <a:graphicData uri="http://schemas.openxmlformats.org/drawingml/2006/table">
            <a:tbl>
              <a:tblPr firstRow="1" bandRow="1">
                <a:tableStyleId>{5C22544A-7EE6-4342-B048-85BDC9FD1C3A}</a:tableStyleId>
              </a:tblPr>
              <a:tblGrid>
                <a:gridCol w="2008212">
                  <a:extLst>
                    <a:ext uri="{9D8B030D-6E8A-4147-A177-3AD203B41FA5}">
                      <a16:colId xmlns:a16="http://schemas.microsoft.com/office/drawing/2014/main" val="4057063827"/>
                    </a:ext>
                  </a:extLst>
                </a:gridCol>
                <a:gridCol w="6345213">
                  <a:extLst>
                    <a:ext uri="{9D8B030D-6E8A-4147-A177-3AD203B41FA5}">
                      <a16:colId xmlns:a16="http://schemas.microsoft.com/office/drawing/2014/main" val="3348009432"/>
                    </a:ext>
                  </a:extLst>
                </a:gridCol>
              </a:tblGrid>
              <a:tr h="1158213">
                <a:tc>
                  <a:txBody>
                    <a:bodyPr/>
                    <a:lstStyle/>
                    <a:p>
                      <a:r>
                        <a:rPr lang="en-GB" sz="1600" b="0" dirty="0">
                          <a:solidFill>
                            <a:schemeClr val="tx2">
                              <a:lumMod val="50000"/>
                            </a:schemeClr>
                          </a:solidFill>
                        </a:rPr>
                        <a:t>Magandazi Daniel Katakaya</a:t>
                      </a:r>
                    </a:p>
                  </a:txBody>
                  <a:tcPr marL="91454" marR="91454" marT="45708" marB="45708"/>
                </a:tc>
                <a:tc>
                  <a:txBody>
                    <a:bodyPr/>
                    <a:lstStyle/>
                    <a:p>
                      <a:pPr algn="just"/>
                      <a:r>
                        <a:rPr lang="en-GB" sz="1400" b="0" dirty="0">
                          <a:solidFill>
                            <a:schemeClr val="tx2">
                              <a:lumMod val="50000"/>
                            </a:schemeClr>
                          </a:solidFill>
                        </a:rPr>
                        <a:t>Working with my group enhanced my experience in team building, development, management and it expounded on my knowledge in developing a business plan a whole, critically looking at every part with the objective of keeping the goal of the team in clear view. It widened my knowledge in the management process marketing.</a:t>
                      </a:r>
                    </a:p>
                  </a:txBody>
                  <a:tcPr marL="91454" marR="91454" marT="45708" marB="45708"/>
                </a:tc>
                <a:extLst>
                  <a:ext uri="{0D108BD9-81ED-4DB2-BD59-A6C34878D82A}">
                    <a16:rowId xmlns:a16="http://schemas.microsoft.com/office/drawing/2014/main" val="3168487694"/>
                  </a:ext>
                </a:extLst>
              </a:tr>
              <a:tr h="2118800">
                <a:tc>
                  <a:txBody>
                    <a:bodyPr/>
                    <a:lstStyle/>
                    <a:p>
                      <a:r>
                        <a:rPr lang="en-GB" sz="1600" dirty="0"/>
                        <a:t>Nahid Sultana</a:t>
                      </a:r>
                    </a:p>
                  </a:txBody>
                  <a:tcPr marL="91454" marR="91454" marT="45708" marB="45708"/>
                </a:tc>
                <a:tc>
                  <a:txBody>
                    <a:bodyPr/>
                    <a:lstStyle/>
                    <a:p>
                      <a:r>
                        <a:rPr lang="en-GB" sz="1400" b="0" i="0" kern="1200" dirty="0">
                          <a:solidFill>
                            <a:schemeClr val="dk1"/>
                          </a:solidFill>
                          <a:effectLst/>
                          <a:latin typeface="+mn-lt"/>
                          <a:ea typeface="+mn-ea"/>
                          <a:cs typeface="+mn-cs"/>
                        </a:rPr>
                        <a:t>We worked together, discussed about problems and found solutions through brainstorming in our group meetings.</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While taking any decision, sometimes everybody was not agreeing with each other. But we made logical solution by discussion</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We did Skype and Facebook as online meeting platforms and our experience is good. There was not any remarkable technical problem in meeting online.</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I have learned how to work on a group, and how to maintain good communication with others. I enjoy the process because working in a group makes work easier and it makes people to come closer.</a:t>
                      </a:r>
                      <a:endParaRPr lang="en-GB" sz="1400" dirty="0"/>
                    </a:p>
                  </a:txBody>
                  <a:tcPr marL="91454" marR="91454" marT="45708" marB="45708"/>
                </a:tc>
                <a:extLst>
                  <a:ext uri="{0D108BD9-81ED-4DB2-BD59-A6C34878D82A}">
                    <a16:rowId xmlns:a16="http://schemas.microsoft.com/office/drawing/2014/main" val="3502286555"/>
                  </a:ext>
                </a:extLst>
              </a:tr>
              <a:tr h="1695036">
                <a:tc>
                  <a:txBody>
                    <a:bodyPr/>
                    <a:lstStyle/>
                    <a:p>
                      <a:r>
                        <a:rPr lang="en-GB" sz="1600" dirty="0"/>
                        <a:t>Mohammad Alam</a:t>
                      </a:r>
                    </a:p>
                  </a:txBody>
                  <a:tcPr marL="91454" marR="91454" marT="45708" marB="45708"/>
                </a:tc>
                <a:tc>
                  <a:txBody>
                    <a:bodyPr/>
                    <a:lstStyle/>
                    <a:p>
                      <a:pPr algn="just"/>
                      <a:r>
                        <a:rPr lang="en-GB" sz="1400" dirty="0"/>
                        <a:t>The experience of working with a group while coming up with a business idea, and generating a business plan has enhanced my ability to understand the different dynamics of business. From designing the products and services which was my part together with the SWOT analysis. I am now able to analyse the strength , weaknesses and threats of any business. And hearing from my team members’ contributions has broadened my understanding of business as a whole.</a:t>
                      </a:r>
                    </a:p>
                  </a:txBody>
                  <a:tcPr marL="91454" marR="91454" marT="45708" marB="45708"/>
                </a:tc>
                <a:extLst>
                  <a:ext uri="{0D108BD9-81ED-4DB2-BD59-A6C34878D82A}">
                    <a16:rowId xmlns:a16="http://schemas.microsoft.com/office/drawing/2014/main" val="111606515"/>
                  </a:ext>
                </a:extLst>
              </a:tr>
            </a:tbl>
          </a:graphicData>
        </a:graphic>
      </p:graphicFrame>
      <p:pic>
        <p:nvPicPr>
          <p:cNvPr id="30739"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5" y="201613"/>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49F6B28-BB7A-4EDD-8901-710FC66ABEE6}"/>
              </a:ext>
            </a:extLst>
          </p:cNvPr>
          <p:cNvSpPr>
            <a:spLocks noGrp="1"/>
          </p:cNvSpPr>
          <p:nvPr>
            <p:ph type="dt" sz="quarter" idx="10"/>
          </p:nvPr>
        </p:nvSpPr>
        <p:spPr/>
        <p:txBody>
          <a:bodyPr/>
          <a:lstStyle/>
          <a:p>
            <a:pPr>
              <a:defRPr/>
            </a:pPr>
            <a:fld id="{1E021A37-7136-4995-8EFF-F1644F196D74}" type="datetime1">
              <a:rPr lang="en-GB" altLang="en-US" smtClean="0"/>
              <a:pPr>
                <a:defRPr/>
              </a:pPr>
              <a:t>29/05/2018</a:t>
            </a:fld>
            <a:endParaRPr lang="en-GB" altLang="en-US"/>
          </a:p>
        </p:txBody>
      </p:sp>
      <p:sp>
        <p:nvSpPr>
          <p:cNvPr id="5" name="Footer Placeholder 4">
            <a:extLst>
              <a:ext uri="{FF2B5EF4-FFF2-40B4-BE49-F238E27FC236}">
                <a16:creationId xmlns:a16="http://schemas.microsoft.com/office/drawing/2014/main" id="{196407C5-8ACC-4757-856C-7471EB26EA76}"/>
              </a:ext>
            </a:extLst>
          </p:cNvPr>
          <p:cNvSpPr>
            <a:spLocks noGrp="1"/>
          </p:cNvSpPr>
          <p:nvPr>
            <p:ph type="ftr" sz="quarter" idx="11"/>
          </p:nvPr>
        </p:nvSpPr>
        <p:spPr/>
        <p:txBody>
          <a:bodyPr/>
          <a:lstStyle/>
          <a:p>
            <a:pPr>
              <a:defRPr/>
            </a:pPr>
            <a:r>
              <a:rPr lang="en-GB" altLang="en-US"/>
              <a:t>Mary March</a:t>
            </a:r>
          </a:p>
        </p:txBody>
      </p:sp>
      <p:sp>
        <p:nvSpPr>
          <p:cNvPr id="31748" name="Title 1"/>
          <p:cNvSpPr txBox="1">
            <a:spLocks/>
          </p:cNvSpPr>
          <p:nvPr/>
        </p:nvSpPr>
        <p:spPr bwMode="auto">
          <a:xfrm>
            <a:off x="250825" y="404813"/>
            <a:ext cx="7772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a:spcBef>
                <a:spcPct val="0"/>
              </a:spcBef>
              <a:buFontTx/>
              <a:buNone/>
            </a:pPr>
            <a:r>
              <a:rPr lang="en-GB" altLang="en-US" sz="4400"/>
              <a:t>LEARNING LOG. ALL</a:t>
            </a:r>
          </a:p>
        </p:txBody>
      </p:sp>
      <p:graphicFrame>
        <p:nvGraphicFramePr>
          <p:cNvPr id="10" name="Table 9">
            <a:extLst>
              <a:ext uri="{FF2B5EF4-FFF2-40B4-BE49-F238E27FC236}">
                <a16:creationId xmlns:a16="http://schemas.microsoft.com/office/drawing/2014/main" id="{2B57EC95-4B4F-4880-ABDF-7E36EA2E7714}"/>
              </a:ext>
            </a:extLst>
          </p:cNvPr>
          <p:cNvGraphicFramePr>
            <a:graphicFrameLocks noGrp="1"/>
          </p:cNvGraphicFramePr>
          <p:nvPr/>
        </p:nvGraphicFramePr>
        <p:xfrm>
          <a:off x="417513" y="1341438"/>
          <a:ext cx="8402637" cy="3048000"/>
        </p:xfrm>
        <a:graphic>
          <a:graphicData uri="http://schemas.openxmlformats.org/drawingml/2006/table">
            <a:tbl>
              <a:tblPr firstRow="1" bandRow="1">
                <a:tableStyleId>{5C22544A-7EE6-4342-B048-85BDC9FD1C3A}</a:tableStyleId>
              </a:tblPr>
              <a:tblGrid>
                <a:gridCol w="1922731">
                  <a:extLst>
                    <a:ext uri="{9D8B030D-6E8A-4147-A177-3AD203B41FA5}">
                      <a16:colId xmlns:a16="http://schemas.microsoft.com/office/drawing/2014/main" val="3307174352"/>
                    </a:ext>
                  </a:extLst>
                </a:gridCol>
                <a:gridCol w="6479906">
                  <a:extLst>
                    <a:ext uri="{9D8B030D-6E8A-4147-A177-3AD203B41FA5}">
                      <a16:colId xmlns:a16="http://schemas.microsoft.com/office/drawing/2014/main" val="1700733342"/>
                    </a:ext>
                  </a:extLst>
                </a:gridCol>
              </a:tblGrid>
              <a:tr h="1584984">
                <a:tc>
                  <a:txBody>
                    <a:bodyPr/>
                    <a:lstStyle/>
                    <a:p>
                      <a:r>
                        <a:rPr lang="en-GB" sz="1600" b="0" dirty="0">
                          <a:solidFill>
                            <a:schemeClr val="tx1">
                              <a:lumMod val="95000"/>
                              <a:lumOff val="5000"/>
                            </a:schemeClr>
                          </a:solidFill>
                        </a:rPr>
                        <a:t>Mohamed Shahin</a:t>
                      </a:r>
                    </a:p>
                  </a:txBody>
                  <a:tcPr marL="91429" marR="91429" marT="45700" marB="45700"/>
                </a:tc>
                <a:tc>
                  <a:txBody>
                    <a:bodyPr/>
                    <a:lstStyle/>
                    <a:p>
                      <a:pPr algn="just"/>
                      <a:r>
                        <a:rPr lang="en-GB" sz="1400" b="0" i="0" kern="1200" dirty="0">
                          <a:solidFill>
                            <a:schemeClr val="tx1">
                              <a:lumMod val="95000"/>
                              <a:lumOff val="5000"/>
                            </a:schemeClr>
                          </a:solidFill>
                          <a:effectLst/>
                          <a:latin typeface="+mn-lt"/>
                          <a:ea typeface="+mn-ea"/>
                          <a:cs typeface="+mn-cs"/>
                        </a:rPr>
                        <a:t>Previously I thought that people have to gain years of experience to start new business but now I believe to start any business planning is very crucial. The group work was very beneficial for me as I gain able to develop a business plan. I realized that the contribution of the financial issue is very effective for the business plan. I had developed the financial statement of out coffee shop store and found that for the year 1 company will be able to generate profit up to 53% and the following years it will make 64% profit.</a:t>
                      </a:r>
                      <a:endParaRPr lang="en-GB" sz="1400" b="0" dirty="0">
                        <a:solidFill>
                          <a:schemeClr val="tx1">
                            <a:lumMod val="95000"/>
                            <a:lumOff val="5000"/>
                          </a:schemeClr>
                        </a:solidFill>
                      </a:endParaRPr>
                    </a:p>
                  </a:txBody>
                  <a:tcPr marL="91429" marR="91429" marT="45700" marB="45700"/>
                </a:tc>
                <a:extLst>
                  <a:ext uri="{0D108BD9-81ED-4DB2-BD59-A6C34878D82A}">
                    <a16:rowId xmlns:a16="http://schemas.microsoft.com/office/drawing/2014/main" val="2297366765"/>
                  </a:ext>
                </a:extLst>
              </a:tr>
              <a:tr h="731508">
                <a:tc>
                  <a:txBody>
                    <a:bodyPr/>
                    <a:lstStyle/>
                    <a:p>
                      <a:r>
                        <a:rPr lang="en-GB" sz="1600" dirty="0"/>
                        <a:t>Dilowa Hossain</a:t>
                      </a:r>
                    </a:p>
                  </a:txBody>
                  <a:tcPr marL="91429" marR="91429" marT="45700" marB="45700"/>
                </a:tc>
                <a:tc>
                  <a:txBody>
                    <a:bodyPr/>
                    <a:lstStyle/>
                    <a:p>
                      <a:r>
                        <a:rPr lang="en-GB" sz="1400" dirty="0"/>
                        <a:t>It was a great experience working in a group on management processes- Admin and HR. The group work was very helpful and insightful for us to be able to develop a business Idea. I now know how to work in a group.</a:t>
                      </a:r>
                    </a:p>
                  </a:txBody>
                  <a:tcPr marL="91429" marR="91429" marT="45700" marB="45700"/>
                </a:tc>
                <a:extLst>
                  <a:ext uri="{0D108BD9-81ED-4DB2-BD59-A6C34878D82A}">
                    <a16:rowId xmlns:a16="http://schemas.microsoft.com/office/drawing/2014/main" val="2413511488"/>
                  </a:ext>
                </a:extLst>
              </a:tr>
              <a:tr h="731508">
                <a:tc>
                  <a:txBody>
                    <a:bodyPr/>
                    <a:lstStyle/>
                    <a:p>
                      <a:r>
                        <a:rPr lang="en-GB" sz="1600"/>
                        <a:t>Amir Khan</a:t>
                      </a:r>
                      <a:endParaRPr lang="en-GB" sz="1600" dirty="0"/>
                    </a:p>
                  </a:txBody>
                  <a:tcPr marL="91429" marR="91429" marT="45700" marB="45700"/>
                </a:tc>
                <a:tc>
                  <a:txBody>
                    <a:bodyPr/>
                    <a:lstStyle/>
                    <a:p>
                      <a:pPr algn="just"/>
                      <a:r>
                        <a:rPr lang="en-GB" sz="1400" i="0" dirty="0"/>
                        <a:t>I was introduced to the practice of good business planning and this has been very beneficial to me. Understating how to carry out PESTEL analysis has encouraged me to do more research about the coffee shop business.</a:t>
                      </a:r>
                    </a:p>
                  </a:txBody>
                  <a:tcPr marL="91429" marR="91429" marT="45700" marB="45700"/>
                </a:tc>
                <a:extLst>
                  <a:ext uri="{0D108BD9-81ED-4DB2-BD59-A6C34878D82A}">
                    <a16:rowId xmlns:a16="http://schemas.microsoft.com/office/drawing/2014/main" val="1936860508"/>
                  </a:ext>
                </a:extLst>
              </a:tr>
            </a:tbl>
          </a:graphicData>
        </a:graphic>
      </p:graphicFrame>
      <p:pic>
        <p:nvPicPr>
          <p:cNvPr id="31763"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24920</TotalTime>
  <Words>1438</Words>
  <Application>Microsoft Office PowerPoint</Application>
  <PresentationFormat>On-screen Show (4:3)</PresentationFormat>
  <Paragraphs>240</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Lato</vt:lpstr>
      <vt:lpstr>Abadi</vt:lpstr>
      <vt:lpstr>20140311PresentationUWTSDTemplate</vt:lpstr>
      <vt:lpstr>PowerPoint Presentation</vt:lpstr>
      <vt:lpstr>CONTENTS.MK</vt:lpstr>
      <vt:lpstr>PowerPoint Presentation</vt:lpstr>
      <vt:lpstr>LEGAL COMPLIANCES. M.D.K</vt:lpstr>
      <vt:lpstr>MANAGEMENT PROCESS.M.K </vt:lpstr>
      <vt:lpstr>MANAGEMENT PROCESS. M.K</vt:lpstr>
      <vt:lpstr>MANAGEMENT PROCESS .M.K</vt:lpstr>
      <vt:lpstr>MANAGEMENT PROCESS.M.K</vt:lpstr>
      <vt:lpstr>MANAGEMENT PROCESS. M.K</vt:lpstr>
      <vt:lpstr>MANAGEMENT PROCESS  FINANCE.  M.S</vt:lpstr>
      <vt:lpstr>FINANCE.M.S</vt:lpstr>
      <vt:lpstr>MANAGEMENT PROCESS  FINANCE.  M.S</vt:lpstr>
      <vt:lpstr>MANAGEMENT PROCESS  FINANCE.  M.S</vt:lpstr>
      <vt:lpstr>MANAGEMENT PROCESS  FINANCE.  M.S</vt:lpstr>
      <vt:lpstr>MANAGEMENT PROCESS.D.H</vt:lpstr>
      <vt:lpstr>MANAGEMENT PROCESS.D.H</vt:lpstr>
      <vt:lpstr>SWOT ANALYSIS. M.A</vt:lpstr>
      <vt:lpstr>PESTEL Analysis. N.S</vt:lpstr>
      <vt:lpstr>PESTEL Analysis. N.S</vt:lpstr>
      <vt:lpstr>PESTEL Analysis. A.K</vt:lpstr>
      <vt:lpstr>Conclusion-MDK</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Dominique Northeast</cp:lastModifiedBy>
  <cp:revision>221</cp:revision>
  <dcterms:created xsi:type="dcterms:W3CDTF">2004-11-12T17:24:38Z</dcterms:created>
  <dcterms:modified xsi:type="dcterms:W3CDTF">2018-05-29T12:49:22Z</dcterms:modified>
</cp:coreProperties>
</file>