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472" autoAdjust="0"/>
  </p:normalViewPr>
  <p:slideViewPr>
    <p:cSldViewPr snapToGrid="0">
      <p:cViewPr varScale="1">
        <p:scale>
          <a:sx n="50" d="100"/>
          <a:sy n="50" d="100"/>
        </p:scale>
        <p:origin x="126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BB53EE-20D5-46DC-8F18-A6AEF6FC1126}" type="datetimeFigureOut">
              <a:rPr lang="en-IN" smtClean="0"/>
              <a:t>05-01-2021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C76CFD-583E-4E05-AFE2-7C75A0C93BEC}" type="slidenum">
              <a:rPr lang="en-IN" smtClean="0"/>
              <a:t>‹#›</a:t>
            </a:fld>
            <a:endParaRPr lang="en-IN"/>
          </a:p>
        </p:txBody>
      </p:sp>
    </p:spTree>
    <p:extLst>
      <p:ext uri="{BB962C8B-B14F-4D97-AF65-F5344CB8AC3E}">
        <p14:creationId xmlns:p14="http://schemas.microsoft.com/office/powerpoint/2010/main" val="3178139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5CC76CFD-583E-4E05-AFE2-7C75A0C93BEC}" type="slidenum">
              <a:rPr lang="en-IN" smtClean="0"/>
              <a:t>1</a:t>
            </a:fld>
            <a:endParaRPr lang="en-IN"/>
          </a:p>
        </p:txBody>
      </p:sp>
    </p:spTree>
    <p:extLst>
      <p:ext uri="{BB962C8B-B14F-4D97-AF65-F5344CB8AC3E}">
        <p14:creationId xmlns:p14="http://schemas.microsoft.com/office/powerpoint/2010/main" val="23840091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presentation includes the theories related to lifespan development, implementation of the theories in health and social care practices, and social &amp; biological determinants of human behaviour in health and social care.   </a:t>
            </a:r>
          </a:p>
          <a:p>
            <a:endParaRPr lang="en-IN" dirty="0"/>
          </a:p>
        </p:txBody>
      </p:sp>
      <p:sp>
        <p:nvSpPr>
          <p:cNvPr id="4" name="Slide Number Placeholder 3"/>
          <p:cNvSpPr>
            <a:spLocks noGrp="1"/>
          </p:cNvSpPr>
          <p:nvPr>
            <p:ph type="sldNum" sz="quarter" idx="10"/>
          </p:nvPr>
        </p:nvSpPr>
        <p:spPr/>
        <p:txBody>
          <a:bodyPr/>
          <a:lstStyle/>
          <a:p>
            <a:fld id="{5CC76CFD-583E-4E05-AFE2-7C75A0C93BEC}" type="slidenum">
              <a:rPr lang="en-IN" smtClean="0"/>
              <a:t>3</a:t>
            </a:fld>
            <a:endParaRPr lang="en-IN"/>
          </a:p>
        </p:txBody>
      </p:sp>
    </p:spTree>
    <p:extLst>
      <p:ext uri="{BB962C8B-B14F-4D97-AF65-F5344CB8AC3E}">
        <p14:creationId xmlns:p14="http://schemas.microsoft.com/office/powerpoint/2010/main" val="15812514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Lifespan is a limited period of time that activates with the birth of an individual and dismisses with the death of the individual. The concept of lifespan shows that there is a fixed time period allotted to every individual in the world. The stages that build a lifespan are birth, early childhood, later childhood, adolescence, adulthood, late adulthood, final stage and death. </a:t>
            </a:r>
          </a:p>
          <a:p>
            <a:endParaRPr lang="en-IN" dirty="0"/>
          </a:p>
        </p:txBody>
      </p:sp>
      <p:sp>
        <p:nvSpPr>
          <p:cNvPr id="4" name="Slide Number Placeholder 3"/>
          <p:cNvSpPr>
            <a:spLocks noGrp="1"/>
          </p:cNvSpPr>
          <p:nvPr>
            <p:ph type="sldNum" sz="quarter" idx="10"/>
          </p:nvPr>
        </p:nvSpPr>
        <p:spPr/>
        <p:txBody>
          <a:bodyPr/>
          <a:lstStyle/>
          <a:p>
            <a:fld id="{5CC76CFD-583E-4E05-AFE2-7C75A0C93BEC}" type="slidenum">
              <a:rPr lang="en-IN" smtClean="0"/>
              <a:t>4</a:t>
            </a:fld>
            <a:endParaRPr lang="en-IN"/>
          </a:p>
        </p:txBody>
      </p:sp>
    </p:spTree>
    <p:extLst>
      <p:ext uri="{BB962C8B-B14F-4D97-AF65-F5344CB8AC3E}">
        <p14:creationId xmlns:p14="http://schemas.microsoft.com/office/powerpoint/2010/main" val="674804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Stage versus open-ended theories: </a:t>
            </a:r>
            <a:r>
              <a:rPr lang="en-IN" sz="1200" kern="1200" dirty="0">
                <a:solidFill>
                  <a:schemeClr val="tx1"/>
                </a:solidFill>
                <a:effectLst/>
                <a:latin typeface="+mn-lt"/>
                <a:ea typeface="+mn-ea"/>
                <a:cs typeface="+mn-cs"/>
              </a:rPr>
              <a:t>stage theories proposes that every individual passes through the parallel levels of growth and the track nominated in life by the individuals relies on the choice that predicts their future. Open-ended theories propose that individual are different and responds differently based on being subjective to factors like psychology, sociology and biology.  </a:t>
            </a:r>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sz="1200" b="1"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Continuity versus discontinuity: </a:t>
            </a:r>
            <a:r>
              <a:rPr lang="en-IN" sz="1200" kern="1200" dirty="0">
                <a:solidFill>
                  <a:schemeClr val="tx1"/>
                </a:solidFill>
                <a:effectLst/>
                <a:latin typeface="+mn-lt"/>
                <a:ea typeface="+mn-ea"/>
                <a:cs typeface="+mn-cs"/>
              </a:rPr>
              <a:t>continuity theories focus on the growth and development of human in a progressive way whereas discontinuity theories propose diversity and changes in various levels of development. </a:t>
            </a:r>
          </a:p>
          <a:p>
            <a:endParaRPr lang="en-IN" sz="1200" b="1"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Static versus dynamic theories: </a:t>
            </a:r>
            <a:r>
              <a:rPr lang="en-IN" sz="1200" kern="1200" dirty="0">
                <a:solidFill>
                  <a:schemeClr val="tx1"/>
                </a:solidFill>
                <a:effectLst/>
                <a:latin typeface="+mn-lt"/>
                <a:ea typeface="+mn-ea"/>
                <a:cs typeface="+mn-cs"/>
              </a:rPr>
              <a:t>according to static theories, development has a single option, single level, and single strategy whereas dynamic theories propose that development of human can be and occur in different ways and at different levels.</a:t>
            </a:r>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CC76CFD-583E-4E05-AFE2-7C75A0C93BEC}" type="slidenum">
              <a:rPr lang="en-IN" smtClean="0"/>
              <a:t>5</a:t>
            </a:fld>
            <a:endParaRPr lang="en-IN"/>
          </a:p>
        </p:txBody>
      </p:sp>
    </p:spTree>
    <p:extLst>
      <p:ext uri="{BB962C8B-B14F-4D97-AF65-F5344CB8AC3E}">
        <p14:creationId xmlns:p14="http://schemas.microsoft.com/office/powerpoint/2010/main" val="27514298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Cognitive theory: </a:t>
            </a:r>
            <a:r>
              <a:rPr lang="en-IN" sz="1200" kern="1200" dirty="0">
                <a:solidFill>
                  <a:schemeClr val="tx1"/>
                </a:solidFill>
                <a:effectLst/>
                <a:latin typeface="+mn-lt"/>
                <a:ea typeface="+mn-ea"/>
                <a:cs typeface="+mn-cs"/>
              </a:rPr>
              <a:t>According to the cognitive theory of development, individual passes through one level to another for change through motivation. Without motivation, an individual cannot achieve skills and potential to perform health and social care practices.</a:t>
            </a:r>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sz="1200" b="1"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Theory of behaviourism: </a:t>
            </a:r>
            <a:r>
              <a:rPr lang="en-IN" sz="1200" kern="1200" dirty="0">
                <a:solidFill>
                  <a:schemeClr val="tx1"/>
                </a:solidFill>
                <a:effectLst/>
                <a:latin typeface="+mn-lt"/>
                <a:ea typeface="+mn-ea"/>
                <a:cs typeface="+mn-cs"/>
              </a:rPr>
              <a:t>theory of behaviourism deals with motivations. Change in behaviour of individual due to environmental change is an observable behaviour. The behaviour of the individual changes with situations, lifespan and responsibilities.   </a:t>
            </a:r>
          </a:p>
          <a:p>
            <a:endParaRPr lang="en-IN" sz="1200" b="1"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Theory of humanism: </a:t>
            </a:r>
            <a:r>
              <a:rPr lang="en-IN" sz="1200" kern="1200" dirty="0">
                <a:solidFill>
                  <a:schemeClr val="tx1"/>
                </a:solidFill>
                <a:effectLst/>
                <a:latin typeface="+mn-lt"/>
                <a:ea typeface="+mn-ea"/>
                <a:cs typeface="+mn-cs"/>
              </a:rPr>
              <a:t>human behaviour should not only be observed from the eyes of the viewer but also through his own eyes. The innocence, rebellion, ordinary and creativity of individual reflects humanism and contributes to maintaining health and social care practices.</a:t>
            </a:r>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CC76CFD-583E-4E05-AFE2-7C75A0C93BEC}" type="slidenum">
              <a:rPr lang="en-IN" smtClean="0"/>
              <a:t>6</a:t>
            </a:fld>
            <a:endParaRPr lang="en-IN"/>
          </a:p>
        </p:txBody>
      </p:sp>
    </p:spTree>
    <p:extLst>
      <p:ext uri="{BB962C8B-B14F-4D97-AF65-F5344CB8AC3E}">
        <p14:creationId xmlns:p14="http://schemas.microsoft.com/office/powerpoint/2010/main" val="29409457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Biological factors</a:t>
            </a:r>
            <a:endParaRPr lang="en-IN" sz="1200" kern="1200" dirty="0">
              <a:solidFill>
                <a:schemeClr val="tx1"/>
              </a:solidFill>
              <a:effectLst/>
              <a:latin typeface="+mn-lt"/>
              <a:ea typeface="+mn-ea"/>
              <a:cs typeface="+mn-cs"/>
            </a:endParaRPr>
          </a:p>
          <a:p>
            <a:pPr lvl="0"/>
            <a:r>
              <a:rPr lang="en-IN" sz="1200" b="1" kern="1200" dirty="0">
                <a:solidFill>
                  <a:schemeClr val="tx1"/>
                </a:solidFill>
                <a:effectLst/>
                <a:latin typeface="+mn-lt"/>
                <a:ea typeface="+mn-ea"/>
                <a:cs typeface="+mn-cs"/>
              </a:rPr>
              <a:t>Self-preservation: </a:t>
            </a:r>
            <a:r>
              <a:rPr lang="en-IN" sz="1200" kern="1200" dirty="0">
                <a:solidFill>
                  <a:schemeClr val="tx1"/>
                </a:solidFill>
                <a:effectLst/>
                <a:latin typeface="+mn-lt"/>
                <a:ea typeface="+mn-ea"/>
                <a:cs typeface="+mn-cs"/>
              </a:rPr>
              <a:t>the ability of the human to struggle for creating a healthy living and happy mind is a biological factor that impacts human behaviour. The self-preservation includes physical or psychological liveliness in life. The key reason for self-preservation is hunger, shelter, and health life.  </a:t>
            </a:r>
          </a:p>
          <a:p>
            <a:endParaRPr lang="en-IN" sz="1200" b="1"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Social factors </a:t>
            </a:r>
            <a:endParaRPr lang="en-IN" sz="1200" kern="1200" dirty="0">
              <a:solidFill>
                <a:schemeClr val="tx1"/>
              </a:solidFill>
              <a:effectLst/>
              <a:latin typeface="+mn-lt"/>
              <a:ea typeface="+mn-ea"/>
              <a:cs typeface="+mn-cs"/>
            </a:endParaRPr>
          </a:p>
          <a:p>
            <a:pPr lvl="0"/>
            <a:r>
              <a:rPr lang="en-IN" sz="1200" b="1" kern="1200" dirty="0">
                <a:solidFill>
                  <a:schemeClr val="tx1"/>
                </a:solidFill>
                <a:effectLst/>
                <a:latin typeface="+mn-lt"/>
                <a:ea typeface="+mn-ea"/>
                <a:cs typeface="+mn-cs"/>
              </a:rPr>
              <a:t>Culture: </a:t>
            </a:r>
            <a:r>
              <a:rPr lang="en-IN" sz="1200" kern="1200" dirty="0">
                <a:solidFill>
                  <a:schemeClr val="tx1"/>
                </a:solidFill>
                <a:effectLst/>
                <a:latin typeface="+mn-lt"/>
                <a:ea typeface="+mn-ea"/>
                <a:cs typeface="+mn-cs"/>
              </a:rPr>
              <a:t>social factors like eye contact, greetings to others, and respect for others reflects an individual's cultural background. The cultural factor reflects the heritage and social behaviour of an individual. </a:t>
            </a:r>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pPr lvl="0"/>
            <a:endParaRPr lang="en-IN" sz="1200" b="1" kern="1200" dirty="0">
              <a:solidFill>
                <a:schemeClr val="tx1"/>
              </a:solidFill>
              <a:effectLst/>
              <a:latin typeface="+mn-lt"/>
              <a:ea typeface="+mn-ea"/>
              <a:cs typeface="+mn-cs"/>
            </a:endParaRPr>
          </a:p>
          <a:p>
            <a:pPr lvl="0"/>
            <a:r>
              <a:rPr lang="en-IN" sz="1200" b="1" kern="1200" dirty="0">
                <a:solidFill>
                  <a:schemeClr val="tx1"/>
                </a:solidFill>
                <a:effectLst/>
                <a:latin typeface="+mn-lt"/>
                <a:ea typeface="+mn-ea"/>
                <a:cs typeface="+mn-cs"/>
              </a:rPr>
              <a:t>Economic state: </a:t>
            </a:r>
            <a:r>
              <a:rPr lang="en-IN" sz="1200" kern="1200" dirty="0">
                <a:solidFill>
                  <a:schemeClr val="tx1"/>
                </a:solidFill>
                <a:effectLst/>
                <a:latin typeface="+mn-lt"/>
                <a:ea typeface="+mn-ea"/>
                <a:cs typeface="+mn-cs"/>
              </a:rPr>
              <a:t>one of the most significant factors that affect the behaviour of an individual is economic status in life. The stress for gaining comfortable and best life changes the mental state and behaviour of the individual.</a:t>
            </a:r>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pPr lvl="0"/>
            <a:endParaRPr lang="en-IN" sz="1200" b="1" kern="1200" dirty="0">
              <a:solidFill>
                <a:schemeClr val="tx1"/>
              </a:solidFill>
              <a:effectLst/>
              <a:latin typeface="+mn-lt"/>
              <a:ea typeface="+mn-ea"/>
              <a:cs typeface="+mn-cs"/>
            </a:endParaRPr>
          </a:p>
          <a:p>
            <a:pPr lvl="0"/>
            <a:r>
              <a:rPr lang="en-IN" sz="1200" b="1" kern="1200" dirty="0">
                <a:solidFill>
                  <a:schemeClr val="tx1"/>
                </a:solidFill>
                <a:effectLst/>
                <a:latin typeface="+mn-lt"/>
                <a:ea typeface="+mn-ea"/>
                <a:cs typeface="+mn-cs"/>
              </a:rPr>
              <a:t>Education: </a:t>
            </a:r>
            <a:r>
              <a:rPr lang="en-IN" sz="1200" kern="1200" dirty="0">
                <a:solidFill>
                  <a:schemeClr val="tx1"/>
                </a:solidFill>
                <a:effectLst/>
                <a:latin typeface="+mn-lt"/>
                <a:ea typeface="+mn-ea"/>
                <a:cs typeface="+mn-cs"/>
              </a:rPr>
              <a:t>education makes an individual capable of achieving everything in life. The education reflects a positive impact on human behaviour as education helps the individual in understanding what is right or wrong for life.</a:t>
            </a:r>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pPr lvl="0"/>
            <a:endParaRPr lang="en-IN" sz="1200" b="1" kern="1200" dirty="0">
              <a:solidFill>
                <a:schemeClr val="tx1"/>
              </a:solidFill>
              <a:effectLst/>
              <a:latin typeface="+mn-lt"/>
              <a:ea typeface="+mn-ea"/>
              <a:cs typeface="+mn-cs"/>
            </a:endParaRPr>
          </a:p>
          <a:p>
            <a:pPr lvl="0"/>
            <a:r>
              <a:rPr lang="en-IN" sz="1200" b="1" kern="1200" dirty="0">
                <a:solidFill>
                  <a:schemeClr val="tx1"/>
                </a:solidFill>
                <a:effectLst/>
                <a:latin typeface="+mn-lt"/>
                <a:ea typeface="+mn-ea"/>
                <a:cs typeface="+mn-cs"/>
              </a:rPr>
              <a:t>Environment: </a:t>
            </a:r>
            <a:r>
              <a:rPr lang="en-IN" sz="1200" kern="1200" dirty="0">
                <a:solidFill>
                  <a:schemeClr val="tx1"/>
                </a:solidFill>
                <a:effectLst/>
                <a:latin typeface="+mn-lt"/>
                <a:ea typeface="+mn-ea"/>
                <a:cs typeface="+mn-cs"/>
              </a:rPr>
              <a:t>disconnection with family, poverty, communication gap and depression affects human behaviour negatively and can lead to mental disorders or health issues.</a:t>
            </a:r>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CC76CFD-583E-4E05-AFE2-7C75A0C93BEC}" type="slidenum">
              <a:rPr lang="en-IN" smtClean="0"/>
              <a:t>7</a:t>
            </a:fld>
            <a:endParaRPr lang="en-IN"/>
          </a:p>
        </p:txBody>
      </p:sp>
    </p:spTree>
    <p:extLst>
      <p:ext uri="{BB962C8B-B14F-4D97-AF65-F5344CB8AC3E}">
        <p14:creationId xmlns:p14="http://schemas.microsoft.com/office/powerpoint/2010/main" val="36908211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Trauma related factors:</a:t>
            </a:r>
            <a:r>
              <a:rPr lang="en-IN" sz="1200" kern="1200" dirty="0">
                <a:solidFill>
                  <a:schemeClr val="tx1"/>
                </a:solidFill>
                <a:effectLst/>
                <a:latin typeface="+mn-lt"/>
                <a:ea typeface="+mn-ea"/>
                <a:cs typeface="+mn-cs"/>
              </a:rPr>
              <a:t> the personality disorders in the individual due to sexual or physical abuses in early life stages relates to trauma factors. A psychiatric disorder that leads to memory loss is the effect of the disorder.</a:t>
            </a:r>
          </a:p>
          <a:p>
            <a:endParaRPr lang="en-IN" sz="1200" b="1"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Socio culture factors: </a:t>
            </a:r>
            <a:r>
              <a:rPr lang="en-IN" sz="1200" kern="1200" dirty="0">
                <a:solidFill>
                  <a:schemeClr val="tx1"/>
                </a:solidFill>
                <a:effectLst/>
                <a:latin typeface="+mn-lt"/>
                <a:ea typeface="+mn-ea"/>
                <a:cs typeface="+mn-cs"/>
              </a:rPr>
              <a:t>social culture factor including Anorexia Nervosa, Body Dysmorphic, and Bulimia Nervosa results in mental disorder. The reason behind the mental disorder is lack of sleep, inappropriate food or workload. </a:t>
            </a:r>
          </a:p>
          <a:p>
            <a:endParaRPr lang="en-IN" sz="1200" b="1"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Alcohol and substance abuse: </a:t>
            </a:r>
            <a:r>
              <a:rPr lang="en-IN" sz="1200" kern="1200" dirty="0">
                <a:solidFill>
                  <a:schemeClr val="tx1"/>
                </a:solidFill>
                <a:effectLst/>
                <a:latin typeface="+mn-lt"/>
                <a:ea typeface="+mn-ea"/>
                <a:cs typeface="+mn-cs"/>
              </a:rPr>
              <a:t>alcohol or relevant substance intake impacts the nervous system of an individual and results in nutrition deficiencies, mental disorders or permanent damage to the brain. The disorders can be healed or overcome with the help of psychological theories.  </a:t>
            </a:r>
          </a:p>
          <a:p>
            <a:endParaRPr lang="en-IN" dirty="0"/>
          </a:p>
        </p:txBody>
      </p:sp>
      <p:sp>
        <p:nvSpPr>
          <p:cNvPr id="4" name="Slide Number Placeholder 3"/>
          <p:cNvSpPr>
            <a:spLocks noGrp="1"/>
          </p:cNvSpPr>
          <p:nvPr>
            <p:ph type="sldNum" sz="quarter" idx="10"/>
          </p:nvPr>
        </p:nvSpPr>
        <p:spPr/>
        <p:txBody>
          <a:bodyPr/>
          <a:lstStyle/>
          <a:p>
            <a:fld id="{5CC76CFD-583E-4E05-AFE2-7C75A0C93BEC}" type="slidenum">
              <a:rPr lang="en-IN" smtClean="0"/>
              <a:t>8</a:t>
            </a:fld>
            <a:endParaRPr lang="en-IN"/>
          </a:p>
        </p:txBody>
      </p:sp>
    </p:spTree>
    <p:extLst>
      <p:ext uri="{BB962C8B-B14F-4D97-AF65-F5344CB8AC3E}">
        <p14:creationId xmlns:p14="http://schemas.microsoft.com/office/powerpoint/2010/main" val="15897410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Change in behaviour according to the situation is the psychological behaviour of human being. The change is essential for living a comfortable and healthy life. The change has both negative and positive impact on the behaviour of an individual. The psychological theories including cognitivism, behaviourism, and humanisms play a key part in maintaining the health and social care practices by maintaining the mental stability of the individual.  </a:t>
            </a:r>
          </a:p>
          <a:p>
            <a:endParaRPr lang="en-IN" dirty="0"/>
          </a:p>
        </p:txBody>
      </p:sp>
      <p:sp>
        <p:nvSpPr>
          <p:cNvPr id="4" name="Slide Number Placeholder 3"/>
          <p:cNvSpPr>
            <a:spLocks noGrp="1"/>
          </p:cNvSpPr>
          <p:nvPr>
            <p:ph type="sldNum" sz="quarter" idx="10"/>
          </p:nvPr>
        </p:nvSpPr>
        <p:spPr/>
        <p:txBody>
          <a:bodyPr/>
          <a:lstStyle/>
          <a:p>
            <a:fld id="{5CC76CFD-583E-4E05-AFE2-7C75A0C93BEC}" type="slidenum">
              <a:rPr lang="en-IN" smtClean="0"/>
              <a:t>9</a:t>
            </a:fld>
            <a:endParaRPr lang="en-IN"/>
          </a:p>
        </p:txBody>
      </p:sp>
    </p:spTree>
    <p:extLst>
      <p:ext uri="{BB962C8B-B14F-4D97-AF65-F5344CB8AC3E}">
        <p14:creationId xmlns:p14="http://schemas.microsoft.com/office/powerpoint/2010/main" val="14468024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F60DD8D-C449-4C90-8D67-79A306B5F1B3}" type="datetimeFigureOut">
              <a:rPr lang="en-IN" smtClean="0"/>
              <a:t>05-01-2021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8AA4385-2C05-4CBF-A4F6-64E5F36E950B}" type="slidenum">
              <a:rPr lang="en-IN" smtClean="0"/>
              <a:t>‹#›</a:t>
            </a:fld>
            <a:endParaRPr lang="en-IN"/>
          </a:p>
        </p:txBody>
      </p:sp>
    </p:spTree>
    <p:extLst>
      <p:ext uri="{BB962C8B-B14F-4D97-AF65-F5344CB8AC3E}">
        <p14:creationId xmlns:p14="http://schemas.microsoft.com/office/powerpoint/2010/main" val="299068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60DD8D-C449-4C90-8D67-79A306B5F1B3}" type="datetimeFigureOut">
              <a:rPr lang="en-IN" smtClean="0"/>
              <a:t>05-01-2021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8AA4385-2C05-4CBF-A4F6-64E5F36E950B}" type="slidenum">
              <a:rPr lang="en-IN" smtClean="0"/>
              <a:t>‹#›</a:t>
            </a:fld>
            <a:endParaRPr lang="en-IN"/>
          </a:p>
        </p:txBody>
      </p:sp>
    </p:spTree>
    <p:extLst>
      <p:ext uri="{BB962C8B-B14F-4D97-AF65-F5344CB8AC3E}">
        <p14:creationId xmlns:p14="http://schemas.microsoft.com/office/powerpoint/2010/main" val="4266053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60DD8D-C449-4C90-8D67-79A306B5F1B3}" type="datetimeFigureOut">
              <a:rPr lang="en-IN" smtClean="0"/>
              <a:t>05-01-2021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8AA4385-2C05-4CBF-A4F6-64E5F36E950B}" type="slidenum">
              <a:rPr lang="en-IN" smtClean="0"/>
              <a:t>‹#›</a:t>
            </a:fld>
            <a:endParaRPr lang="en-IN"/>
          </a:p>
        </p:txBody>
      </p:sp>
    </p:spTree>
    <p:extLst>
      <p:ext uri="{BB962C8B-B14F-4D97-AF65-F5344CB8AC3E}">
        <p14:creationId xmlns:p14="http://schemas.microsoft.com/office/powerpoint/2010/main" val="2201745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60DD8D-C449-4C90-8D67-79A306B5F1B3}" type="datetimeFigureOut">
              <a:rPr lang="en-IN" smtClean="0"/>
              <a:t>05-01-2021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8AA4385-2C05-4CBF-A4F6-64E5F36E950B}" type="slidenum">
              <a:rPr lang="en-IN" smtClean="0"/>
              <a:t>‹#›</a:t>
            </a:fld>
            <a:endParaRPr lang="en-IN"/>
          </a:p>
        </p:txBody>
      </p:sp>
    </p:spTree>
    <p:extLst>
      <p:ext uri="{BB962C8B-B14F-4D97-AF65-F5344CB8AC3E}">
        <p14:creationId xmlns:p14="http://schemas.microsoft.com/office/powerpoint/2010/main" val="5162772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F60DD8D-C449-4C90-8D67-79A306B5F1B3}" type="datetimeFigureOut">
              <a:rPr lang="en-IN" smtClean="0"/>
              <a:t>05-01-2021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8AA4385-2C05-4CBF-A4F6-64E5F36E950B}" type="slidenum">
              <a:rPr lang="en-IN" smtClean="0"/>
              <a:t>‹#›</a:t>
            </a:fld>
            <a:endParaRPr lang="en-IN"/>
          </a:p>
        </p:txBody>
      </p:sp>
    </p:spTree>
    <p:extLst>
      <p:ext uri="{BB962C8B-B14F-4D97-AF65-F5344CB8AC3E}">
        <p14:creationId xmlns:p14="http://schemas.microsoft.com/office/powerpoint/2010/main" val="3801681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F60DD8D-C449-4C90-8D67-79A306B5F1B3}" type="datetimeFigureOut">
              <a:rPr lang="en-IN" smtClean="0"/>
              <a:t>05-01-2021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8AA4385-2C05-4CBF-A4F6-64E5F36E950B}" type="slidenum">
              <a:rPr lang="en-IN" smtClean="0"/>
              <a:t>‹#›</a:t>
            </a:fld>
            <a:endParaRPr lang="en-IN"/>
          </a:p>
        </p:txBody>
      </p:sp>
    </p:spTree>
    <p:extLst>
      <p:ext uri="{BB962C8B-B14F-4D97-AF65-F5344CB8AC3E}">
        <p14:creationId xmlns:p14="http://schemas.microsoft.com/office/powerpoint/2010/main" val="2191252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DF60DD8D-C449-4C90-8D67-79A306B5F1B3}" type="datetimeFigureOut">
              <a:rPr lang="en-IN" smtClean="0"/>
              <a:t>05-01-2021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8AA4385-2C05-4CBF-A4F6-64E5F36E950B}" type="slidenum">
              <a:rPr lang="en-IN" smtClean="0"/>
              <a:t>‹#›</a:t>
            </a:fld>
            <a:endParaRPr lang="en-IN"/>
          </a:p>
        </p:txBody>
      </p:sp>
    </p:spTree>
    <p:extLst>
      <p:ext uri="{BB962C8B-B14F-4D97-AF65-F5344CB8AC3E}">
        <p14:creationId xmlns:p14="http://schemas.microsoft.com/office/powerpoint/2010/main" val="41401606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60DD8D-C449-4C90-8D67-79A306B5F1B3}" type="datetimeFigureOut">
              <a:rPr lang="en-IN" smtClean="0"/>
              <a:t>05-01-2021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8AA4385-2C05-4CBF-A4F6-64E5F36E950B}" type="slidenum">
              <a:rPr lang="en-IN" smtClean="0"/>
              <a:t>‹#›</a:t>
            </a:fld>
            <a:endParaRPr lang="en-IN"/>
          </a:p>
        </p:txBody>
      </p:sp>
    </p:spTree>
    <p:extLst>
      <p:ext uri="{BB962C8B-B14F-4D97-AF65-F5344CB8AC3E}">
        <p14:creationId xmlns:p14="http://schemas.microsoft.com/office/powerpoint/2010/main" val="269433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60DD8D-C449-4C90-8D67-79A306B5F1B3}" type="datetimeFigureOut">
              <a:rPr lang="en-IN" smtClean="0"/>
              <a:t>05-01-2021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8AA4385-2C05-4CBF-A4F6-64E5F36E950B}" type="slidenum">
              <a:rPr lang="en-IN" smtClean="0"/>
              <a:t>‹#›</a:t>
            </a:fld>
            <a:endParaRPr lang="en-IN"/>
          </a:p>
        </p:txBody>
      </p:sp>
    </p:spTree>
    <p:extLst>
      <p:ext uri="{BB962C8B-B14F-4D97-AF65-F5344CB8AC3E}">
        <p14:creationId xmlns:p14="http://schemas.microsoft.com/office/powerpoint/2010/main" val="2635642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60DD8D-C449-4C90-8D67-79A306B5F1B3}" type="datetimeFigureOut">
              <a:rPr lang="en-IN" smtClean="0"/>
              <a:t>05-01-2021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8AA4385-2C05-4CBF-A4F6-64E5F36E950B}" type="slidenum">
              <a:rPr lang="en-IN" smtClean="0"/>
              <a:t>‹#›</a:t>
            </a:fld>
            <a:endParaRPr lang="en-IN"/>
          </a:p>
        </p:txBody>
      </p:sp>
    </p:spTree>
    <p:extLst>
      <p:ext uri="{BB962C8B-B14F-4D97-AF65-F5344CB8AC3E}">
        <p14:creationId xmlns:p14="http://schemas.microsoft.com/office/powerpoint/2010/main" val="3336258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60DD8D-C449-4C90-8D67-79A306B5F1B3}" type="datetimeFigureOut">
              <a:rPr lang="en-IN" smtClean="0"/>
              <a:t>05-01-2021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8AA4385-2C05-4CBF-A4F6-64E5F36E950B}" type="slidenum">
              <a:rPr lang="en-IN" smtClean="0"/>
              <a:t>‹#›</a:t>
            </a:fld>
            <a:endParaRPr lang="en-IN"/>
          </a:p>
        </p:txBody>
      </p:sp>
    </p:spTree>
    <p:extLst>
      <p:ext uri="{BB962C8B-B14F-4D97-AF65-F5344CB8AC3E}">
        <p14:creationId xmlns:p14="http://schemas.microsoft.com/office/powerpoint/2010/main" val="42843431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60DD8D-C449-4C90-8D67-79A306B5F1B3}" type="datetimeFigureOut">
              <a:rPr lang="en-IN" smtClean="0"/>
              <a:t>05-01-2021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8AA4385-2C05-4CBF-A4F6-64E5F36E950B}" type="slidenum">
              <a:rPr lang="en-IN" smtClean="0"/>
              <a:t>‹#›</a:t>
            </a:fld>
            <a:endParaRPr lang="en-IN"/>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102686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60DD8D-C449-4C90-8D67-79A306B5F1B3}" type="datetimeFigureOut">
              <a:rPr lang="en-IN" smtClean="0"/>
              <a:t>05-01-2021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8AA4385-2C05-4CBF-A4F6-64E5F36E950B}" type="slidenum">
              <a:rPr lang="en-IN" smtClean="0"/>
              <a:t>‹#›</a:t>
            </a:fld>
            <a:endParaRPr lang="en-IN"/>
          </a:p>
        </p:txBody>
      </p:sp>
    </p:spTree>
    <p:extLst>
      <p:ext uri="{BB962C8B-B14F-4D97-AF65-F5344CB8AC3E}">
        <p14:creationId xmlns:p14="http://schemas.microsoft.com/office/powerpoint/2010/main" val="14989796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F60DD8D-C449-4C90-8D67-79A306B5F1B3}" type="datetimeFigureOut">
              <a:rPr lang="en-IN" smtClean="0"/>
              <a:t>05-01-2021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8AA4385-2C05-4CBF-A4F6-64E5F36E950B}" type="slidenum">
              <a:rPr lang="en-IN" smtClean="0"/>
              <a:t>‹#›</a:t>
            </a:fld>
            <a:endParaRPr lang="en-IN"/>
          </a:p>
        </p:txBody>
      </p:sp>
    </p:spTree>
    <p:extLst>
      <p:ext uri="{BB962C8B-B14F-4D97-AF65-F5344CB8AC3E}">
        <p14:creationId xmlns:p14="http://schemas.microsoft.com/office/powerpoint/2010/main" val="26589885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F60DD8D-C449-4C90-8D67-79A306B5F1B3}" type="datetimeFigureOut">
              <a:rPr lang="en-IN" smtClean="0"/>
              <a:t>05-01-2021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8AA4385-2C05-4CBF-A4F6-64E5F36E950B}" type="slidenum">
              <a:rPr lang="en-IN" smtClean="0"/>
              <a:t>‹#›</a:t>
            </a:fld>
            <a:endParaRPr lang="en-IN"/>
          </a:p>
        </p:txBody>
      </p:sp>
    </p:spTree>
    <p:extLst>
      <p:ext uri="{BB962C8B-B14F-4D97-AF65-F5344CB8AC3E}">
        <p14:creationId xmlns:p14="http://schemas.microsoft.com/office/powerpoint/2010/main" val="36650937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60DD8D-C449-4C90-8D67-79A306B5F1B3}" type="datetimeFigureOut">
              <a:rPr lang="en-IN" smtClean="0"/>
              <a:t>05-01-2021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8AA4385-2C05-4CBF-A4F6-64E5F36E950B}" type="slidenum">
              <a:rPr lang="en-IN" smtClean="0"/>
              <a:t>‹#›</a:t>
            </a:fld>
            <a:endParaRPr lang="en-IN"/>
          </a:p>
        </p:txBody>
      </p:sp>
    </p:spTree>
    <p:extLst>
      <p:ext uri="{BB962C8B-B14F-4D97-AF65-F5344CB8AC3E}">
        <p14:creationId xmlns:p14="http://schemas.microsoft.com/office/powerpoint/2010/main" val="4852551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60DD8D-C449-4C90-8D67-79A306B5F1B3}" type="datetimeFigureOut">
              <a:rPr lang="en-IN" smtClean="0"/>
              <a:t>05-01-2021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8AA4385-2C05-4CBF-A4F6-64E5F36E950B}" type="slidenum">
              <a:rPr lang="en-IN" smtClean="0"/>
              <a:t>‹#›</a:t>
            </a:fld>
            <a:endParaRPr lang="en-IN"/>
          </a:p>
        </p:txBody>
      </p:sp>
    </p:spTree>
    <p:extLst>
      <p:ext uri="{BB962C8B-B14F-4D97-AF65-F5344CB8AC3E}">
        <p14:creationId xmlns:p14="http://schemas.microsoft.com/office/powerpoint/2010/main" val="1289171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DF60DD8D-C449-4C90-8D67-79A306B5F1B3}" type="datetimeFigureOut">
              <a:rPr lang="en-IN" smtClean="0"/>
              <a:t>05-01-2021</a:t>
            </a:fld>
            <a:endParaRPr lang="en-IN"/>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IN"/>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B8AA4385-2C05-4CBF-A4F6-64E5F36E950B}" type="slidenum">
              <a:rPr lang="en-IN" smtClean="0"/>
              <a:t>‹#›</a:t>
            </a:fld>
            <a:endParaRPr lang="en-IN"/>
          </a:p>
        </p:txBody>
      </p:sp>
    </p:spTree>
    <p:extLst>
      <p:ext uri="{BB962C8B-B14F-4D97-AF65-F5344CB8AC3E}">
        <p14:creationId xmlns:p14="http://schemas.microsoft.com/office/powerpoint/2010/main" val="248169684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1595" y="149630"/>
            <a:ext cx="11715605" cy="1978428"/>
          </a:xfrm>
        </p:spPr>
        <p:txBody>
          <a:bodyPr>
            <a:normAutofit/>
          </a:bodyPr>
          <a:lstStyle/>
          <a:p>
            <a:r>
              <a:rPr lang="en-IN" sz="6000" b="1" dirty="0"/>
              <a:t>Psychology for health and social care</a:t>
            </a:r>
          </a:p>
        </p:txBody>
      </p:sp>
      <p:pic>
        <p:nvPicPr>
          <p:cNvPr id="5" name="Picture 4"/>
          <p:cNvPicPr>
            <a:picLocks noChangeAspect="1"/>
          </p:cNvPicPr>
          <p:nvPr/>
        </p:nvPicPr>
        <p:blipFill>
          <a:blip r:embed="rId3">
            <a:extLst>
              <a:ext uri="{BEBA8EAE-BF5A-486C-A8C5-ECC9F3942E4B}">
                <a14:imgProps xmlns:a14="http://schemas.microsoft.com/office/drawing/2010/main">
                  <a14:imgLayer r:embed="rId4">
                    <a14:imgEffect>
                      <a14:artisticGlowEdges/>
                    </a14:imgEffect>
                  </a14:imgLayer>
                </a14:imgProps>
              </a:ext>
              <a:ext uri="{28A0092B-C50C-407E-A947-70E740481C1C}">
                <a14:useLocalDpi xmlns:a14="http://schemas.microsoft.com/office/drawing/2010/main" val="0"/>
              </a:ext>
            </a:extLst>
          </a:blip>
          <a:stretch>
            <a:fillRect/>
          </a:stretch>
        </p:blipFill>
        <p:spPr>
          <a:xfrm>
            <a:off x="914400" y="2281237"/>
            <a:ext cx="10291156" cy="4048125"/>
          </a:xfrm>
          <a:prstGeom prst="rect">
            <a:avLst/>
          </a:prstGeom>
          <a:ln>
            <a:noFill/>
          </a:ln>
          <a:effectLst>
            <a:softEdge rad="112500"/>
          </a:effectLst>
        </p:spPr>
      </p:pic>
    </p:spTree>
    <p:extLst>
      <p:ext uri="{BB962C8B-B14F-4D97-AF65-F5344CB8AC3E}">
        <p14:creationId xmlns:p14="http://schemas.microsoft.com/office/powerpoint/2010/main" val="12381510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149" y="0"/>
            <a:ext cx="10364451" cy="1596177"/>
          </a:xfrm>
        </p:spPr>
        <p:txBody>
          <a:bodyPr/>
          <a:lstStyle/>
          <a:p>
            <a:r>
              <a:rPr lang="en-IN" dirty="0"/>
              <a:t>Table of contents </a:t>
            </a:r>
          </a:p>
        </p:txBody>
      </p:sp>
      <p:sp>
        <p:nvSpPr>
          <p:cNvPr id="3" name="Content Placeholder 2"/>
          <p:cNvSpPr>
            <a:spLocks noGrp="1"/>
          </p:cNvSpPr>
          <p:nvPr>
            <p:ph sz="quarter" idx="13"/>
          </p:nvPr>
        </p:nvSpPr>
        <p:spPr>
          <a:xfrm>
            <a:off x="913774" y="1369565"/>
            <a:ext cx="10363826" cy="5180864"/>
          </a:xfrm>
        </p:spPr>
        <p:txBody>
          <a:bodyPr>
            <a:noAutofit/>
          </a:bodyPr>
          <a:lstStyle/>
          <a:p>
            <a:r>
              <a:rPr lang="en-IN" sz="2400" cap="none" dirty="0"/>
              <a:t>Introduction</a:t>
            </a:r>
          </a:p>
          <a:p>
            <a:r>
              <a:rPr lang="en-IN" sz="2400" cap="none" dirty="0"/>
              <a:t>Lifespan and stages </a:t>
            </a:r>
          </a:p>
          <a:p>
            <a:r>
              <a:rPr lang="en-IN" sz="2400" cap="none" dirty="0"/>
              <a:t>Theories of lifespan development</a:t>
            </a:r>
          </a:p>
          <a:p>
            <a:r>
              <a:rPr lang="en-IN" sz="2400" cap="none" dirty="0"/>
              <a:t>Psychological theories</a:t>
            </a:r>
          </a:p>
          <a:p>
            <a:r>
              <a:rPr lang="en-IN" sz="2400" cap="none" dirty="0"/>
              <a:t>Biological and social determinants of human behaviour in social and health care </a:t>
            </a:r>
          </a:p>
          <a:p>
            <a:r>
              <a:rPr lang="en-IN" sz="2400" cap="none" dirty="0"/>
              <a:t>Psychological theories applied to social and health care practices </a:t>
            </a:r>
          </a:p>
          <a:p>
            <a:r>
              <a:rPr lang="en-IN" sz="2400" cap="none" dirty="0"/>
              <a:t>Conclusion</a:t>
            </a:r>
          </a:p>
          <a:p>
            <a:r>
              <a:rPr lang="en-IN" sz="2400" cap="none" dirty="0"/>
              <a:t>References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34400" y="476250"/>
            <a:ext cx="2743200" cy="2743200"/>
          </a:xfrm>
          <a:prstGeom prst="rect">
            <a:avLst/>
          </a:prstGeom>
        </p:spPr>
      </p:pic>
    </p:spTree>
    <p:extLst>
      <p:ext uri="{BB962C8B-B14F-4D97-AF65-F5344CB8AC3E}">
        <p14:creationId xmlns:p14="http://schemas.microsoft.com/office/powerpoint/2010/main" val="3749711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INTRODUCTION</a:t>
            </a:r>
            <a:br>
              <a:rPr lang="en-IN" dirty="0"/>
            </a:br>
            <a:endParaRPr lang="en-IN" dirty="0"/>
          </a:p>
        </p:txBody>
      </p:sp>
      <p:sp>
        <p:nvSpPr>
          <p:cNvPr id="3" name="Content Placeholder 2"/>
          <p:cNvSpPr>
            <a:spLocks noGrp="1"/>
          </p:cNvSpPr>
          <p:nvPr>
            <p:ph sz="quarter" idx="13"/>
          </p:nvPr>
        </p:nvSpPr>
        <p:spPr>
          <a:xfrm>
            <a:off x="514765" y="1552444"/>
            <a:ext cx="7482080" cy="4731978"/>
          </a:xfrm>
        </p:spPr>
        <p:txBody>
          <a:bodyPr>
            <a:normAutofit fontScale="92500" lnSpcReduction="10000"/>
          </a:bodyPr>
          <a:lstStyle/>
          <a:p>
            <a:pPr marL="0" indent="0">
              <a:buNone/>
            </a:pPr>
            <a:r>
              <a:rPr lang="en-IN" sz="2400" cap="none" dirty="0"/>
              <a:t>The presentation includes the following factors related to lifespan-</a:t>
            </a:r>
          </a:p>
          <a:p>
            <a:pPr lvl="0"/>
            <a:r>
              <a:rPr lang="en-IN" sz="2400" cap="none" dirty="0"/>
              <a:t>Lifespan and stages </a:t>
            </a:r>
          </a:p>
          <a:p>
            <a:pPr lvl="0"/>
            <a:r>
              <a:rPr lang="en-IN" sz="2400" cap="none" dirty="0"/>
              <a:t>Theories of lifespan development</a:t>
            </a:r>
          </a:p>
          <a:p>
            <a:pPr lvl="0"/>
            <a:r>
              <a:rPr lang="en-IN" sz="2400" cap="none" dirty="0"/>
              <a:t>Psychological theories applied to health and social care practices </a:t>
            </a:r>
          </a:p>
          <a:p>
            <a:pPr lvl="0"/>
            <a:r>
              <a:rPr lang="en-IN" sz="2400" cap="none" dirty="0"/>
              <a:t>Social determinants of human behaviour in health and social care </a:t>
            </a:r>
          </a:p>
          <a:p>
            <a:pPr lvl="0"/>
            <a:r>
              <a:rPr lang="en-IN" sz="2400" cap="none" dirty="0"/>
              <a:t>Biological determinants of human behaviour in health and social care </a:t>
            </a:r>
          </a:p>
          <a:p>
            <a:endParaRPr lang="en-IN"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b="13961"/>
          <a:stretch/>
        </p:blipFill>
        <p:spPr>
          <a:xfrm>
            <a:off x="7996845" y="1416605"/>
            <a:ext cx="3974334" cy="4439626"/>
          </a:xfrm>
          <a:prstGeom prst="rect">
            <a:avLst/>
          </a:prstGeom>
          <a:ln>
            <a:noFill/>
          </a:ln>
          <a:effectLst>
            <a:softEdge rad="112500"/>
          </a:effectLst>
        </p:spPr>
      </p:pic>
    </p:spTree>
    <p:extLst>
      <p:ext uri="{BB962C8B-B14F-4D97-AF65-F5344CB8AC3E}">
        <p14:creationId xmlns:p14="http://schemas.microsoft.com/office/powerpoint/2010/main" val="2873519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LIFESPAN AND STAGES </a:t>
            </a:r>
            <a:br>
              <a:rPr lang="en-IN" dirty="0"/>
            </a:br>
            <a:endParaRPr lang="en-IN" dirty="0"/>
          </a:p>
        </p:txBody>
      </p:sp>
      <p:sp>
        <p:nvSpPr>
          <p:cNvPr id="3" name="Content Placeholder 2"/>
          <p:cNvSpPr>
            <a:spLocks noGrp="1"/>
          </p:cNvSpPr>
          <p:nvPr>
            <p:ph sz="quarter" idx="13"/>
          </p:nvPr>
        </p:nvSpPr>
        <p:spPr>
          <a:xfrm>
            <a:off x="431636" y="1668822"/>
            <a:ext cx="6185295" cy="5047862"/>
          </a:xfrm>
        </p:spPr>
        <p:txBody>
          <a:bodyPr>
            <a:normAutofit/>
          </a:bodyPr>
          <a:lstStyle/>
          <a:p>
            <a:pPr lvl="0"/>
            <a:r>
              <a:rPr lang="en-IN" sz="2400" cap="none" dirty="0"/>
              <a:t>Lifespan is the era of time between birth and death of an individual or any organism. </a:t>
            </a:r>
          </a:p>
          <a:p>
            <a:pPr lvl="0"/>
            <a:r>
              <a:rPr lang="en-IN" sz="2400" cap="none" dirty="0"/>
              <a:t>The thought of lifespan imitates that there is an individual whose presence has a fixed beginning and end. </a:t>
            </a:r>
          </a:p>
          <a:p>
            <a:pPr lvl="0"/>
            <a:r>
              <a:rPr lang="en-IN" sz="2400" cap="none" dirty="0"/>
              <a:t>The stages of lifespan comprise of birth, early childhood, later childhood, adolescence, adulthood, late adulthood, final stage and death. </a:t>
            </a:r>
          </a:p>
          <a:p>
            <a:pPr marL="0" indent="0">
              <a:buNone/>
            </a:pPr>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20216" y="1916971"/>
            <a:ext cx="4740149" cy="4433952"/>
          </a:xfrm>
          <a:prstGeom prst="rect">
            <a:avLst/>
          </a:prstGeom>
          <a:ln>
            <a:noFill/>
          </a:ln>
          <a:effectLst>
            <a:softEdge rad="112500"/>
          </a:effectLst>
        </p:spPr>
      </p:pic>
    </p:spTree>
    <p:extLst>
      <p:ext uri="{BB962C8B-B14F-4D97-AF65-F5344CB8AC3E}">
        <p14:creationId xmlns:p14="http://schemas.microsoft.com/office/powerpoint/2010/main" val="349163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THEORIES OF LIFESPAN DEVELOPMENT</a:t>
            </a:r>
            <a:endParaRPr lang="en-IN" dirty="0"/>
          </a:p>
        </p:txBody>
      </p:sp>
      <p:sp>
        <p:nvSpPr>
          <p:cNvPr id="3" name="Content Placeholder 2"/>
          <p:cNvSpPr>
            <a:spLocks noGrp="1"/>
          </p:cNvSpPr>
          <p:nvPr>
            <p:ph sz="quarter" idx="13"/>
          </p:nvPr>
        </p:nvSpPr>
        <p:spPr>
          <a:xfrm>
            <a:off x="6566428" y="2214694"/>
            <a:ext cx="5420524" cy="4335735"/>
          </a:xfrm>
        </p:spPr>
        <p:txBody>
          <a:bodyPr/>
          <a:lstStyle/>
          <a:p>
            <a:pPr marL="0" indent="0">
              <a:buNone/>
            </a:pPr>
            <a:r>
              <a:rPr lang="en-IN" sz="2400" cap="none" dirty="0"/>
              <a:t>There are various theories to lifespan development-</a:t>
            </a:r>
          </a:p>
          <a:p>
            <a:pPr lvl="0"/>
            <a:r>
              <a:rPr lang="en-IN" sz="2400" cap="none" dirty="0"/>
              <a:t>Stage versus open-ended theories</a:t>
            </a:r>
          </a:p>
          <a:p>
            <a:pPr lvl="0"/>
            <a:r>
              <a:rPr lang="en-IN" sz="2400" cap="none" dirty="0"/>
              <a:t>Continuity versus discontinuity</a:t>
            </a:r>
          </a:p>
          <a:p>
            <a:pPr lvl="0"/>
            <a:r>
              <a:rPr lang="en-IN" sz="2400" cap="none" dirty="0"/>
              <a:t>Static versus dynamic theories </a:t>
            </a:r>
          </a:p>
          <a:p>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201" y="2482294"/>
            <a:ext cx="5700799" cy="3800533"/>
          </a:xfrm>
          <a:prstGeom prst="rect">
            <a:avLst/>
          </a:prstGeom>
          <a:ln>
            <a:noFill/>
          </a:ln>
          <a:effectLst>
            <a:softEdge rad="112500"/>
          </a:effectLst>
        </p:spPr>
      </p:pic>
    </p:spTree>
    <p:extLst>
      <p:ext uri="{BB962C8B-B14F-4D97-AF65-F5344CB8AC3E}">
        <p14:creationId xmlns:p14="http://schemas.microsoft.com/office/powerpoint/2010/main" val="3436490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PSYCHOLOGICAL THEORIES </a:t>
            </a:r>
            <a:br>
              <a:rPr lang="en-IN" dirty="0"/>
            </a:br>
            <a:endParaRPr lang="en-IN" dirty="0"/>
          </a:p>
        </p:txBody>
      </p:sp>
      <p:sp>
        <p:nvSpPr>
          <p:cNvPr id="3" name="Content Placeholder 2"/>
          <p:cNvSpPr>
            <a:spLocks noGrp="1"/>
          </p:cNvSpPr>
          <p:nvPr>
            <p:ph sz="quarter" idx="13"/>
          </p:nvPr>
        </p:nvSpPr>
        <p:spPr>
          <a:xfrm>
            <a:off x="913775" y="2135075"/>
            <a:ext cx="4838633" cy="4049594"/>
          </a:xfrm>
        </p:spPr>
        <p:txBody>
          <a:bodyPr/>
          <a:lstStyle/>
          <a:p>
            <a:pPr marL="0" indent="0">
              <a:buNone/>
            </a:pPr>
            <a:r>
              <a:rPr lang="en-IN" sz="2400" cap="none" dirty="0"/>
              <a:t>The psychological theories that relate and applied to the health and social care practices are as follows-</a:t>
            </a:r>
          </a:p>
          <a:p>
            <a:pPr lvl="0"/>
            <a:r>
              <a:rPr lang="en-IN" sz="2400" cap="none" dirty="0"/>
              <a:t>Cognitive theory</a:t>
            </a:r>
          </a:p>
          <a:p>
            <a:pPr lvl="0"/>
            <a:r>
              <a:rPr lang="en-IN" sz="2400" cap="none" dirty="0"/>
              <a:t>Theory of behaviourism </a:t>
            </a:r>
          </a:p>
          <a:p>
            <a:pPr lvl="0"/>
            <a:r>
              <a:rPr lang="en-IN" sz="2400" cap="none" dirty="0"/>
              <a:t>Theory of humanism </a:t>
            </a:r>
          </a:p>
          <a:p>
            <a:pPr marL="0" indent="0">
              <a:buNone/>
            </a:pPr>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40160" y="1864347"/>
            <a:ext cx="5200650" cy="4591050"/>
          </a:xfrm>
          <a:prstGeom prst="rect">
            <a:avLst/>
          </a:prstGeom>
          <a:ln>
            <a:noFill/>
          </a:ln>
          <a:effectLst>
            <a:softEdge rad="112500"/>
          </a:effectLst>
        </p:spPr>
      </p:pic>
    </p:spTree>
    <p:extLst>
      <p:ext uri="{BB962C8B-B14F-4D97-AF65-F5344CB8AC3E}">
        <p14:creationId xmlns:p14="http://schemas.microsoft.com/office/powerpoint/2010/main" val="1530165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BIOLOGICAL AND SOCIAL DETERMINANTS OF HUMAN BEHAVIOUR IN HEALTH AND SOCIAL CARE </a:t>
            </a:r>
            <a:br>
              <a:rPr lang="en-IN" dirty="0"/>
            </a:br>
            <a:endParaRPr lang="en-IN" dirty="0"/>
          </a:p>
        </p:txBody>
      </p:sp>
      <p:sp>
        <p:nvSpPr>
          <p:cNvPr id="3" name="Content Placeholder 2"/>
          <p:cNvSpPr>
            <a:spLocks noGrp="1"/>
          </p:cNvSpPr>
          <p:nvPr>
            <p:ph sz="quarter" idx="13"/>
          </p:nvPr>
        </p:nvSpPr>
        <p:spPr>
          <a:xfrm>
            <a:off x="780769" y="1831452"/>
            <a:ext cx="11139681" cy="4319110"/>
          </a:xfrm>
        </p:spPr>
        <p:txBody>
          <a:bodyPr/>
          <a:lstStyle/>
          <a:p>
            <a:pPr lvl="0"/>
            <a:r>
              <a:rPr lang="en-IN" sz="2400" cap="none" dirty="0"/>
              <a:t>The social and biological behaviour impacts the current social and health of the individual.</a:t>
            </a:r>
          </a:p>
          <a:p>
            <a:pPr lvl="0"/>
            <a:r>
              <a:rPr lang="en-IN" sz="2400" b="1" cap="none" dirty="0"/>
              <a:t>Biological factor</a:t>
            </a:r>
            <a:r>
              <a:rPr lang="en-IN" sz="2400" cap="none" dirty="0"/>
              <a:t>: self-preservation</a:t>
            </a:r>
          </a:p>
          <a:p>
            <a:pPr lvl="0"/>
            <a:r>
              <a:rPr lang="en-IN" sz="2400" b="1" cap="none" dirty="0"/>
              <a:t>Social factor:</a:t>
            </a:r>
            <a:r>
              <a:rPr lang="en-IN" sz="2400" cap="none" dirty="0"/>
              <a:t> culture, economic state, environment, education </a:t>
            </a:r>
          </a:p>
          <a:p>
            <a:pPr marL="0" indent="0">
              <a:buNone/>
            </a:pPr>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2746" y="4219053"/>
            <a:ext cx="10225480" cy="1931509"/>
          </a:xfrm>
          <a:prstGeom prst="rect">
            <a:avLst/>
          </a:prstGeom>
        </p:spPr>
      </p:pic>
    </p:spTree>
    <p:extLst>
      <p:ext uri="{BB962C8B-B14F-4D97-AF65-F5344CB8AC3E}">
        <p14:creationId xmlns:p14="http://schemas.microsoft.com/office/powerpoint/2010/main" val="1497098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PSYCHOLOGICAL THEORIES APPLIED TO HEALTH AND SOCIAL CARE PRACTICES </a:t>
            </a:r>
            <a:br>
              <a:rPr lang="en-IN" dirty="0"/>
            </a:br>
            <a:endParaRPr lang="en-IN" dirty="0"/>
          </a:p>
        </p:txBody>
      </p:sp>
      <p:sp>
        <p:nvSpPr>
          <p:cNvPr id="3" name="Content Placeholder 2"/>
          <p:cNvSpPr>
            <a:spLocks noGrp="1"/>
          </p:cNvSpPr>
          <p:nvPr>
            <p:ph sz="quarter" idx="13"/>
          </p:nvPr>
        </p:nvSpPr>
        <p:spPr>
          <a:xfrm>
            <a:off x="6765933" y="2214694"/>
            <a:ext cx="4705630" cy="4352361"/>
          </a:xfrm>
        </p:spPr>
        <p:txBody>
          <a:bodyPr>
            <a:normAutofit/>
          </a:bodyPr>
          <a:lstStyle/>
          <a:p>
            <a:pPr marL="0" indent="0">
              <a:buNone/>
            </a:pPr>
            <a:r>
              <a:rPr lang="en-IN" sz="2400" cap="none" dirty="0"/>
              <a:t>The psychological theories apply to many of the health and social care practices including-</a:t>
            </a:r>
          </a:p>
          <a:p>
            <a:pPr lvl="0"/>
            <a:r>
              <a:rPr lang="en-IN" sz="2400" cap="none" dirty="0"/>
              <a:t>Trauma related factors</a:t>
            </a:r>
          </a:p>
          <a:p>
            <a:pPr lvl="0"/>
            <a:r>
              <a:rPr lang="en-IN" sz="2400" cap="none" dirty="0"/>
              <a:t>Socio culture factors</a:t>
            </a:r>
          </a:p>
          <a:p>
            <a:pPr lvl="0"/>
            <a:r>
              <a:rPr lang="en-IN" sz="2400" cap="none" dirty="0"/>
              <a:t>Alcohol and substance abuse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6947" y="2454442"/>
            <a:ext cx="5638800" cy="3324225"/>
          </a:xfrm>
          <a:prstGeom prst="rect">
            <a:avLst/>
          </a:prstGeom>
          <a:ln>
            <a:noFill/>
          </a:ln>
          <a:effectLst>
            <a:softEdge rad="112500"/>
          </a:effectLst>
        </p:spPr>
      </p:pic>
    </p:spTree>
    <p:extLst>
      <p:ext uri="{BB962C8B-B14F-4D97-AF65-F5344CB8AC3E}">
        <p14:creationId xmlns:p14="http://schemas.microsoft.com/office/powerpoint/2010/main" val="1874908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CONCLUSION </a:t>
            </a:r>
            <a:br>
              <a:rPr lang="en-IN" dirty="0"/>
            </a:br>
            <a:endParaRPr lang="en-IN" dirty="0"/>
          </a:p>
        </p:txBody>
      </p:sp>
      <p:sp>
        <p:nvSpPr>
          <p:cNvPr id="3" name="Content Placeholder 2"/>
          <p:cNvSpPr>
            <a:spLocks noGrp="1"/>
          </p:cNvSpPr>
          <p:nvPr>
            <p:ph sz="quarter" idx="13"/>
          </p:nvPr>
        </p:nvSpPr>
        <p:spPr>
          <a:xfrm>
            <a:off x="914400" y="2001332"/>
            <a:ext cx="10363826" cy="4249839"/>
          </a:xfrm>
        </p:spPr>
        <p:txBody>
          <a:bodyPr/>
          <a:lstStyle/>
          <a:p>
            <a:pPr lvl="0"/>
            <a:r>
              <a:rPr lang="en-IN" sz="2400" cap="none" dirty="0"/>
              <a:t>From the presentation, it is concluded that theories of lifespan development and psychological theories play a vital role in maintaining the social and mental stability of an individual. </a:t>
            </a:r>
          </a:p>
          <a:p>
            <a:pPr lvl="0"/>
            <a:r>
              <a:rPr lang="en-IN" sz="2400" cap="none" dirty="0"/>
              <a:t>Biological and social factors like self-preservation, culture, education and economic status alter the behaviour of the individuals.</a:t>
            </a:r>
          </a:p>
          <a:p>
            <a:pPr lvl="0"/>
            <a:r>
              <a:rPr lang="en-IN" sz="2400" cap="none" dirty="0"/>
              <a:t>The theories like humanism, behaviourism and cognitivism help the individual in overcoming any kind of mental disturbance.   </a:t>
            </a:r>
          </a:p>
          <a:p>
            <a:endParaRPr lang="en-IN" dirty="0"/>
          </a:p>
        </p:txBody>
      </p:sp>
    </p:spTree>
    <p:extLst>
      <p:ext uri="{BB962C8B-B14F-4D97-AF65-F5344CB8AC3E}">
        <p14:creationId xmlns:p14="http://schemas.microsoft.com/office/powerpoint/2010/main" val="827434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References </a:t>
            </a:r>
          </a:p>
        </p:txBody>
      </p:sp>
      <p:sp>
        <p:nvSpPr>
          <p:cNvPr id="3" name="Content Placeholder 2"/>
          <p:cNvSpPr>
            <a:spLocks noGrp="1"/>
          </p:cNvSpPr>
          <p:nvPr>
            <p:ph sz="quarter" idx="13"/>
          </p:nvPr>
        </p:nvSpPr>
        <p:spPr>
          <a:xfrm>
            <a:off x="913775" y="1951455"/>
            <a:ext cx="10363826" cy="4748603"/>
          </a:xfrm>
        </p:spPr>
        <p:txBody>
          <a:bodyPr>
            <a:noAutofit/>
          </a:bodyPr>
          <a:lstStyle/>
          <a:p>
            <a:r>
              <a:rPr lang="en-GB" cap="none" dirty="0" err="1"/>
              <a:t>Haslam</a:t>
            </a:r>
            <a:r>
              <a:rPr lang="en-GB" cap="none" dirty="0"/>
              <a:t>, C., </a:t>
            </a:r>
            <a:r>
              <a:rPr lang="en-GB" cap="none" dirty="0" err="1"/>
              <a:t>Jetten</a:t>
            </a:r>
            <a:r>
              <a:rPr lang="en-GB" cap="none" dirty="0"/>
              <a:t>, J., </a:t>
            </a:r>
            <a:r>
              <a:rPr lang="en-GB" cap="none" dirty="0" err="1"/>
              <a:t>Cruwys</a:t>
            </a:r>
            <a:r>
              <a:rPr lang="en-GB" cap="none" dirty="0"/>
              <a:t>, T., Dingle, G. And </a:t>
            </a:r>
            <a:r>
              <a:rPr lang="en-GB" cap="none" dirty="0" err="1"/>
              <a:t>haslam</a:t>
            </a:r>
            <a:r>
              <a:rPr lang="en-GB" cap="none" dirty="0"/>
              <a:t>, S.A., 2018. The new psychology of health: unlocking the social cure. </a:t>
            </a:r>
            <a:r>
              <a:rPr lang="en-GB" cap="none" dirty="0" err="1"/>
              <a:t>Routledge</a:t>
            </a:r>
            <a:r>
              <a:rPr lang="en-GB" cap="none" dirty="0"/>
              <a:t>.</a:t>
            </a:r>
          </a:p>
          <a:p>
            <a:r>
              <a:rPr lang="en-IN" cap="none" dirty="0" err="1"/>
              <a:t>Lianov</a:t>
            </a:r>
            <a:r>
              <a:rPr lang="en-IN" cap="none" dirty="0"/>
              <a:t>, </a:t>
            </a:r>
            <a:r>
              <a:rPr lang="en-IN" cap="none" dirty="0" err="1"/>
              <a:t>l.S</a:t>
            </a:r>
            <a:r>
              <a:rPr lang="en-IN" cap="none" dirty="0"/>
              <a:t>., Fredrickson, B.L., Barron, C., </a:t>
            </a:r>
            <a:r>
              <a:rPr lang="en-IN" cap="none" dirty="0" err="1"/>
              <a:t>Krishnaswami</a:t>
            </a:r>
            <a:r>
              <a:rPr lang="en-IN" cap="none" dirty="0"/>
              <a:t>, J. And </a:t>
            </a:r>
            <a:r>
              <a:rPr lang="en-IN" cap="none" dirty="0" err="1"/>
              <a:t>wallace</a:t>
            </a:r>
            <a:r>
              <a:rPr lang="en-IN" cap="none" dirty="0"/>
              <a:t>, A., 2019. Positive psychology in lifestyle medicine and health care: strategies for implementation. American journal of lifestyle medicine, 13(5), pp.480-486.</a:t>
            </a:r>
            <a:endParaRPr lang="en-GB" cap="none" dirty="0"/>
          </a:p>
          <a:p>
            <a:r>
              <a:rPr lang="en-GB" cap="none" dirty="0" err="1"/>
              <a:t>Lutwak</a:t>
            </a:r>
            <a:r>
              <a:rPr lang="en-GB" cap="none" dirty="0"/>
              <a:t>, n., 2018. The psychology of health and illness: the mental health and physiological effects of intimate partner violence on women. The journal of psychology, 152(6), pp.373-387.</a:t>
            </a:r>
          </a:p>
          <a:p>
            <a:r>
              <a:rPr lang="en-IN" cap="none" dirty="0"/>
              <a:t>Ten </a:t>
            </a:r>
            <a:r>
              <a:rPr lang="en-IN" cap="none" dirty="0" err="1"/>
              <a:t>hoor</a:t>
            </a:r>
            <a:r>
              <a:rPr lang="en-IN" cap="none" dirty="0"/>
              <a:t>, </a:t>
            </a:r>
            <a:r>
              <a:rPr lang="en-IN" cap="none" dirty="0" err="1"/>
              <a:t>g.A</a:t>
            </a:r>
            <a:r>
              <a:rPr lang="en-IN" cap="none" dirty="0"/>
              <a:t>., </a:t>
            </a:r>
            <a:r>
              <a:rPr lang="en-IN" cap="none" dirty="0" err="1"/>
              <a:t>Plasqui</a:t>
            </a:r>
            <a:r>
              <a:rPr lang="en-IN" cap="none" dirty="0"/>
              <a:t>, G., </a:t>
            </a:r>
            <a:r>
              <a:rPr lang="en-IN" cap="none" dirty="0" err="1"/>
              <a:t>Ruiter</a:t>
            </a:r>
            <a:r>
              <a:rPr lang="en-IN" cap="none" dirty="0"/>
              <a:t>, R.A., </a:t>
            </a:r>
            <a:r>
              <a:rPr lang="en-IN" cap="none" dirty="0" err="1"/>
              <a:t>Kremers</a:t>
            </a:r>
            <a:r>
              <a:rPr lang="en-IN" cap="none" dirty="0"/>
              <a:t>, S.P., </a:t>
            </a:r>
            <a:r>
              <a:rPr lang="en-IN" cap="none" dirty="0" err="1"/>
              <a:t>Rutten</a:t>
            </a:r>
            <a:r>
              <a:rPr lang="en-IN" cap="none" dirty="0"/>
              <a:t>, G.M., </a:t>
            </a:r>
            <a:r>
              <a:rPr lang="en-IN" cap="none" dirty="0" err="1"/>
              <a:t>Schols</a:t>
            </a:r>
            <a:r>
              <a:rPr lang="en-IN" cap="none" dirty="0"/>
              <a:t>, A.M. And </a:t>
            </a:r>
            <a:r>
              <a:rPr lang="en-IN" cap="none" dirty="0" err="1"/>
              <a:t>kok</a:t>
            </a:r>
            <a:r>
              <a:rPr lang="en-IN" cap="none" dirty="0"/>
              <a:t>, G., 2016. A new direction in psychology and health: resistance exercise training for obese children and adolescents.</a:t>
            </a:r>
          </a:p>
        </p:txBody>
      </p:sp>
    </p:spTree>
    <p:extLst>
      <p:ext uri="{BB962C8B-B14F-4D97-AF65-F5344CB8AC3E}">
        <p14:creationId xmlns:p14="http://schemas.microsoft.com/office/powerpoint/2010/main" val="1256353579"/>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25</TotalTime>
  <Words>1300</Words>
  <Application>Microsoft Office PowerPoint</Application>
  <PresentationFormat>Widescreen</PresentationFormat>
  <Paragraphs>86</Paragraphs>
  <Slides>10</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Tw Cen MT</vt:lpstr>
      <vt:lpstr>Droplet</vt:lpstr>
      <vt:lpstr>Psychology for health and social care</vt:lpstr>
      <vt:lpstr>Table of contents </vt:lpstr>
      <vt:lpstr>INTRODUCTION </vt:lpstr>
      <vt:lpstr>LIFESPAN AND STAGES  </vt:lpstr>
      <vt:lpstr>THEORIES OF LIFESPAN DEVELOPMENT</vt:lpstr>
      <vt:lpstr>PSYCHOLOGICAL THEORIES  </vt:lpstr>
      <vt:lpstr>BIOLOGICAL AND SOCIAL DETERMINANTS OF HUMAN BEHAVIOUR IN HEALTH AND SOCIAL CARE  </vt:lpstr>
      <vt:lpstr>PSYCHOLOGICAL THEORIES APPLIED TO HEALTH AND SOCIAL CARE PRACTICES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health and social care</dc:title>
  <dc:creator>Microsoft account</dc:creator>
  <cp:lastModifiedBy>daniel daniel</cp:lastModifiedBy>
  <cp:revision>9</cp:revision>
  <dcterms:created xsi:type="dcterms:W3CDTF">2020-10-14T10:14:20Z</dcterms:created>
  <dcterms:modified xsi:type="dcterms:W3CDTF">2021-01-05T22:19:48Z</dcterms:modified>
</cp:coreProperties>
</file>