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256" r:id="rId5"/>
    <p:sldId id="337" r:id="rId6"/>
    <p:sldId id="301" r:id="rId7"/>
    <p:sldId id="335" r:id="rId8"/>
    <p:sldId id="336" r:id="rId9"/>
    <p:sldId id="326" r:id="rId10"/>
    <p:sldId id="333" r:id="rId11"/>
    <p:sldId id="334" r:id="rId12"/>
    <p:sldId id="338" r:id="rId13"/>
    <p:sldId id="339" r:id="rId14"/>
    <p:sldId id="257" r:id="rId15"/>
    <p:sldId id="258" r:id="rId16"/>
    <p:sldId id="259" r:id="rId17"/>
    <p:sldId id="260" r:id="rId18"/>
    <p:sldId id="261" r:id="rId19"/>
    <p:sldId id="263" r:id="rId20"/>
    <p:sldId id="264" r:id="rId21"/>
    <p:sldId id="265" r:id="rId22"/>
    <p:sldId id="266" r:id="rId23"/>
    <p:sldId id="267" r:id="rId24"/>
    <p:sldId id="268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90"/>
  </p:normalViewPr>
  <p:slideViewPr>
    <p:cSldViewPr>
      <p:cViewPr varScale="1">
        <p:scale>
          <a:sx n="99" d="100"/>
          <a:sy n="99" d="100"/>
        </p:scale>
        <p:origin x="1464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7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C56391-51EA-45E6-8BD0-2F9E73B2422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7887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231286-E87F-4073-9FC9-4CAD2D3F22F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134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317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jpeg"/><Relationship Id="rId4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b="1" dirty="0">
                <a:solidFill>
                  <a:srgbClr val="FFCC00"/>
                </a:solidFill>
              </a:rPr>
              <a:t>Digital Skills and Research Methods (DSR)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5156815" y="4221088"/>
            <a:ext cx="3960440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/>
              <a:t>Week 1: Topic 1: </a:t>
            </a:r>
          </a:p>
          <a:p>
            <a:pPr algn="ctr"/>
            <a:r>
              <a:rPr lang="en-GB" sz="2400" b="1" dirty="0"/>
              <a:t>Digital Literacy 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A6D9F-5F0F-4D5B-B5C3-599B14B33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20640A-B31E-4761-82CB-2955F6BEE4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960" y="1268760"/>
            <a:ext cx="8229600" cy="3916363"/>
          </a:xfrm>
        </p:spPr>
        <p:txBody>
          <a:bodyPr vert="horz" lIns="68580" tIns="34290" rIns="68580" bIns="34290" rtlCol="0" anchor="t">
            <a:noAutofit/>
          </a:bodyPr>
          <a:lstStyle/>
          <a:p>
            <a:pPr marL="0" indent="0">
              <a:buNone/>
            </a:pPr>
            <a:r>
              <a:rPr lang="en-GB" sz="2000" b="1" dirty="0">
                <a:latin typeface="+mj-lt"/>
              </a:rPr>
              <a:t>By the end of the course, Students should be able to; </a:t>
            </a:r>
            <a:endParaRPr lang="en-US" sz="2000" b="1" dirty="0">
              <a:latin typeface="+mj-lt"/>
            </a:endParaRPr>
          </a:p>
          <a:p>
            <a:endParaRPr lang="en-GB" sz="2000" dirty="0">
              <a:latin typeface="+mj-lt"/>
            </a:endParaRPr>
          </a:p>
          <a:p>
            <a:r>
              <a:rPr lang="en-GB" sz="2000" dirty="0">
                <a:latin typeface="+mj-lt"/>
              </a:rPr>
              <a:t>Evaluate contemporary technologies used for the improvement of workplace efficiency and employability</a:t>
            </a:r>
          </a:p>
          <a:p>
            <a:r>
              <a:rPr lang="en-GB" sz="2000" dirty="0">
                <a:latin typeface="+mj-lt"/>
              </a:rPr>
              <a:t>Identify and effectively evaluate a range of information sources</a:t>
            </a:r>
            <a:endParaRPr lang="en-US" sz="2000" dirty="0">
              <a:latin typeface="+mj-lt"/>
            </a:endParaRPr>
          </a:p>
          <a:p>
            <a:r>
              <a:rPr lang="en-GB" sz="2000" dirty="0">
                <a:latin typeface="+mj-lt"/>
              </a:rPr>
              <a:t>Have an awareness of the breadth of on-line information sources;</a:t>
            </a:r>
            <a:r>
              <a:rPr lang="en-US" sz="2000" dirty="0">
                <a:latin typeface="+mj-lt"/>
              </a:rPr>
              <a:t> </a:t>
            </a:r>
          </a:p>
          <a:p>
            <a:r>
              <a:rPr lang="en-GB" sz="2000" dirty="0"/>
              <a:t>Be proficient in the use of a word processor;</a:t>
            </a:r>
            <a:r>
              <a:rPr lang="en-US" sz="2000" dirty="0"/>
              <a:t> </a:t>
            </a:r>
            <a:endParaRPr lang="en-US" sz="2000" dirty="0">
              <a:latin typeface="+mj-lt"/>
            </a:endParaRPr>
          </a:p>
          <a:p>
            <a:r>
              <a:rPr lang="en-GB" sz="2000" dirty="0">
                <a:latin typeface="+mj-lt"/>
              </a:rPr>
              <a:t>Be conversant with basic spreadsheet concepts;</a:t>
            </a:r>
            <a:r>
              <a:rPr lang="en-US" sz="2000" dirty="0">
                <a:latin typeface="+mj-lt"/>
              </a:rPr>
              <a:t> </a:t>
            </a:r>
          </a:p>
          <a:p>
            <a:r>
              <a:rPr lang="en-GB" sz="2000" dirty="0">
                <a:latin typeface="+mj-lt"/>
              </a:rPr>
              <a:t>Have a basic understanding of the World Wide Web;</a:t>
            </a:r>
            <a:r>
              <a:rPr lang="en-US" sz="2000" dirty="0">
                <a:latin typeface="+mj-lt"/>
              </a:rPr>
              <a:t> </a:t>
            </a:r>
          </a:p>
          <a:p>
            <a:r>
              <a:rPr lang="en-GB" sz="2000" dirty="0">
                <a:latin typeface="+mj-lt"/>
              </a:rPr>
              <a:t>Be capable of producing adequate presentations using a tool such as PowerPoint.</a:t>
            </a:r>
            <a:r>
              <a:rPr lang="en-US" sz="2000" dirty="0">
                <a:latin typeface="+mj-lt"/>
              </a:rPr>
              <a:t> </a:t>
            </a:r>
          </a:p>
          <a:p>
            <a:endParaRPr lang="en-US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386732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24C424-FD07-4687-AB11-354176C29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E76197-1789-4CC8-8088-9ED2EC696924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2DF4E04-4E77-4B7F-82C3-244195D5CB96}"/>
              </a:ext>
            </a:extLst>
          </p:cNvPr>
          <p:cNvSpPr txBox="1">
            <a:spLocks/>
          </p:cNvSpPr>
          <p:nvPr/>
        </p:nvSpPr>
        <p:spPr>
          <a:xfrm>
            <a:off x="450927" y="371430"/>
            <a:ext cx="7280031" cy="1223597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9pPr>
            <a:extLst/>
          </a:lstStyle>
          <a:p>
            <a:pPr algn="ctr"/>
            <a:r>
              <a:rPr lang="en-GB" sz="3785" dirty="0">
                <a:solidFill>
                  <a:schemeClr val="tx1"/>
                </a:solidFill>
              </a:rPr>
              <a:t>Lesson Aims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9F3D527-F887-4F65-BD2D-E395D97DB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874" y="1340768"/>
            <a:ext cx="8083602" cy="4373959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Learning and teaching activities</a:t>
            </a:r>
          </a:p>
          <a:p>
            <a:pPr>
              <a:lnSpc>
                <a:spcPct val="150000"/>
              </a:lnSpc>
            </a:pPr>
            <a:r>
              <a:rPr lang="en-GB" dirty="0"/>
              <a:t>Introduction to the module</a:t>
            </a:r>
          </a:p>
          <a:p>
            <a:pPr>
              <a:lnSpc>
                <a:spcPct val="150000"/>
              </a:lnSpc>
            </a:pPr>
            <a:r>
              <a:rPr lang="en-GB" dirty="0"/>
              <a:t>Learning outcomes</a:t>
            </a:r>
          </a:p>
          <a:p>
            <a:pPr>
              <a:lnSpc>
                <a:spcPct val="150000"/>
              </a:lnSpc>
            </a:pPr>
            <a:r>
              <a:rPr lang="en-GB" dirty="0"/>
              <a:t>Getting started with </a:t>
            </a:r>
            <a:r>
              <a:rPr lang="en-GB" i="1" dirty="0"/>
              <a:t>Digital Skills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6453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57E8C6C-52C3-48E8-9F66-6DC72CB12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Digital Skills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4C57B1D-EACA-4882-8430-9BD51EA870C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79512" y="1772816"/>
            <a:ext cx="8645525" cy="1944216"/>
          </a:xfrm>
        </p:spPr>
        <p:txBody>
          <a:bodyPr vert="horz" lIns="68580" tIns="34290" rIns="68580" bIns="34290" rtlCol="0" anchor="t">
            <a:noAutofit/>
          </a:bodyPr>
          <a:lstStyle/>
          <a:p>
            <a:pPr marL="0" indent="0">
              <a:buNone/>
            </a:pPr>
            <a:r>
              <a:rPr lang="en-GB" sz="2400" dirty="0"/>
              <a:t>Students need to be confident with the use of computers and on-line information sources to support studies in higher education and workplace environment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This module aims to provide the basic skills required in order to achieve this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0178536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04736-D8EB-403E-98A6-69832CBA3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0376"/>
            <a:ext cx="8229600" cy="1143000"/>
          </a:xfrm>
        </p:spPr>
        <p:txBody>
          <a:bodyPr/>
          <a:lstStyle/>
          <a:p>
            <a:r>
              <a:rPr lang="en-GB" b="1" dirty="0"/>
              <a:t>Digital Skills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EA1A0-A8C1-4ECD-9799-89A47ED517B2}"/>
              </a:ext>
            </a:extLst>
          </p:cNvPr>
          <p:cNvSpPr txBox="1">
            <a:spLocks/>
          </p:cNvSpPr>
          <p:nvPr/>
        </p:nvSpPr>
        <p:spPr>
          <a:xfrm>
            <a:off x="251520" y="1160189"/>
            <a:ext cx="8229600" cy="1944216"/>
          </a:xfrm>
          <a:prstGeom prst="rect">
            <a:avLst/>
          </a:prstGeom>
        </p:spPr>
        <p:txBody>
          <a:bodyPr vert="horz" lIns="68580" tIns="34290" rIns="68580" bIns="3429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Key Abilities</a:t>
            </a:r>
            <a:endParaRPr lang="en-US" b="1" dirty="0"/>
          </a:p>
          <a:p>
            <a:pPr marL="0" indent="0">
              <a:buNone/>
            </a:pPr>
            <a:r>
              <a:rPr lang="en-US" sz="2400" dirty="0"/>
              <a:t>Develop an understanding of information that is available through digital media and how it can be used in workplace environment </a:t>
            </a:r>
          </a:p>
        </p:txBody>
      </p:sp>
      <p:pic>
        <p:nvPicPr>
          <p:cNvPr id="4" name="Picture 2" descr="overload">
            <a:extLst>
              <a:ext uri="{FF2B5EF4-FFF2-40B4-BE49-F238E27FC236}">
                <a16:creationId xmlns:a16="http://schemas.microsoft.com/office/drawing/2014/main" id="{3E6DE8C3-E3E6-4EA6-87E8-56B3EE0D05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95728"/>
            <a:ext cx="3046128" cy="2614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23n8tt31115a3dybmf43l1id.wpengine.netdna-cdn.com/wp-content/uploads/2015/06/rubix-cube.jpg">
            <a:extLst>
              <a:ext uri="{FF2B5EF4-FFF2-40B4-BE49-F238E27FC236}">
                <a16:creationId xmlns:a16="http://schemas.microsoft.com/office/drawing/2014/main" id="{AAF5D94A-4CB7-4F31-8B0B-5022F7A2F1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010430"/>
            <a:ext cx="3253265" cy="2578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0333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62712" y="369665"/>
            <a:ext cx="5961185" cy="895173"/>
          </a:xfrm>
        </p:spPr>
        <p:txBody>
          <a:bodyPr>
            <a:normAutofit/>
          </a:bodyPr>
          <a:lstStyle/>
          <a:p>
            <a:r>
              <a:rPr lang="en-GB" dirty="0"/>
              <a:t>DSR</a:t>
            </a:r>
            <a:r>
              <a:rPr lang="en-GB" b="1" dirty="0"/>
              <a:t> - Assessment</a:t>
            </a:r>
          </a:p>
        </p:txBody>
      </p:sp>
      <p:pic>
        <p:nvPicPr>
          <p:cNvPr id="7" name="Picture 2" descr="http://ichef-1.bbci.co.uk/news/660/cpsprodpb/29F0/production/_85163701_01002738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2739" y="1121932"/>
            <a:ext cx="3026904" cy="1701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9"/>
          <p:cNvPicPr>
            <a:picLocks noChangeAspect="1"/>
          </p:cNvPicPr>
          <p:nvPr/>
        </p:nvPicPr>
        <p:blipFill>
          <a:blip r:embed="rId4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9662" y="921446"/>
            <a:ext cx="2893926" cy="2135562"/>
          </a:xfrm>
          <a:prstGeom prst="rect">
            <a:avLst/>
          </a:prstGeom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498648" y="1264838"/>
            <a:ext cx="8150476" cy="4995695"/>
          </a:xfrm>
          <a:prstGeom prst="rect">
            <a:avLst/>
          </a:prstGeom>
        </p:spPr>
        <p:txBody>
          <a:bodyPr vert="horz" lIns="63305" tIns="31652" rIns="63305" bIns="31652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GB" sz="2585" dirty="0"/>
              <a:t>No exam </a:t>
            </a:r>
            <a:r>
              <a:rPr lang="en-GB" sz="2585" dirty="0">
                <a:sym typeface="Wingdings" panose="05000000000000000000" pitchFamily="2" charset="2"/>
              </a:rPr>
              <a:t></a:t>
            </a:r>
          </a:p>
        </p:txBody>
      </p:sp>
      <p:pic>
        <p:nvPicPr>
          <p:cNvPr id="9" name="Picture 6" descr="Image result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9385" y="3023306"/>
            <a:ext cx="2205449" cy="1654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Image result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69" b="11907"/>
          <a:stretch/>
        </p:blipFill>
        <p:spPr bwMode="auto">
          <a:xfrm rot="20700000">
            <a:off x="338945" y="2968237"/>
            <a:ext cx="3087711" cy="173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http://www.free-power-point-templates.com/wp-content/uploads/038_ppt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8952" y="3844200"/>
            <a:ext cx="2770433" cy="1616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6</a:t>
            </a:fld>
            <a:endParaRPr lang="en-GB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556589" y="1823906"/>
            <a:ext cx="8150476" cy="2685810"/>
          </a:xfrm>
          <a:prstGeom prst="rect">
            <a:avLst/>
          </a:prstGeom>
        </p:spPr>
        <p:txBody>
          <a:bodyPr vert="horz" lIns="63305" tIns="31652" rIns="63305" bIns="31652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GB" sz="2585" dirty="0">
                <a:sym typeface="Wingdings" panose="05000000000000000000" pitchFamily="2" charset="2"/>
              </a:rPr>
              <a:t>2 Assignments</a:t>
            </a:r>
          </a:p>
          <a:p>
            <a:pPr lvl="1">
              <a:lnSpc>
                <a:spcPct val="100000"/>
              </a:lnSpc>
            </a:pPr>
            <a:r>
              <a:rPr lang="en-GB" sz="2215" dirty="0">
                <a:sym typeface="Wingdings" panose="05000000000000000000" pitchFamily="2" charset="2"/>
              </a:rPr>
              <a:t>2 x Academic reports </a:t>
            </a:r>
          </a:p>
          <a:p>
            <a:pPr lvl="1">
              <a:lnSpc>
                <a:spcPct val="100000"/>
              </a:lnSpc>
            </a:pPr>
            <a:endParaRPr lang="en-GB" sz="2215" dirty="0">
              <a:sym typeface="Wingdings" panose="05000000000000000000" pitchFamily="2" charset="2"/>
            </a:endParaRPr>
          </a:p>
          <a:p>
            <a:pPr marL="422041" lvl="1" indent="0">
              <a:lnSpc>
                <a:spcPct val="100000"/>
              </a:lnSpc>
              <a:buNone/>
            </a:pPr>
            <a:endParaRPr lang="en-GB" sz="2215" b="1" dirty="0">
              <a:solidFill>
                <a:srgbClr val="C00000"/>
              </a:solidFill>
            </a:endParaRPr>
          </a:p>
          <a:p>
            <a:pPr marL="422041" lvl="1" indent="0">
              <a:lnSpc>
                <a:spcPct val="100000"/>
              </a:lnSpc>
              <a:buNone/>
            </a:pPr>
            <a:endParaRPr lang="en-GB" sz="2400" dirty="0"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703108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E8CFF-AA25-42B7-B2BB-A45B48EAD9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specifications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B958A-FB7F-4BD2-B56D-EC49C2C320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954" dirty="0">
                <a:sym typeface="Wingdings" panose="05000000000000000000" pitchFamily="2" charset="2"/>
              </a:rPr>
              <a:t>Detailed coursework specifications will be made available in Moodle in the next few weeks.</a:t>
            </a:r>
          </a:p>
          <a:p>
            <a:pPr marL="101114" indent="0">
              <a:buNone/>
            </a:pPr>
            <a:endParaRPr lang="en-GB" sz="2954" dirty="0">
              <a:sym typeface="Wingdings" panose="05000000000000000000" pitchFamily="2" charset="2"/>
            </a:endParaRPr>
          </a:p>
          <a:p>
            <a:pPr lvl="1">
              <a:lnSpc>
                <a:spcPct val="100000"/>
              </a:lnSpc>
            </a:pPr>
            <a:r>
              <a:rPr lang="en-GB" sz="2585" dirty="0">
                <a:sym typeface="Wingdings" panose="05000000000000000000" pitchFamily="2" charset="2"/>
              </a:rPr>
              <a:t>Academic report: The coursework specification will explain everything that is required for this assignment</a:t>
            </a:r>
            <a:endParaRPr lang="en-GB" sz="2585" b="1" dirty="0">
              <a:solidFill>
                <a:srgbClr val="C00000"/>
              </a:solidFill>
            </a:endParaRPr>
          </a:p>
          <a:p>
            <a:endParaRPr lang="en-GB" sz="2954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B62CC2-6CF9-456C-AB19-48C1629D0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7262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448B47A-8651-476C-98BC-0A4359FB9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en-GB" b="1" dirty="0"/>
              <a:t>What is Digital?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D30588-EBC3-4A1E-8E0D-28AFA2EA4FA0}"/>
              </a:ext>
            </a:extLst>
          </p:cNvPr>
          <p:cNvSpPr/>
          <p:nvPr/>
        </p:nvSpPr>
        <p:spPr>
          <a:xfrm>
            <a:off x="719572" y="2012210"/>
            <a:ext cx="7704856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222222"/>
                </a:solidFill>
                <a:latin typeface="arial" panose="020B0604020202020204" pitchFamily="34" charset="0"/>
              </a:rPr>
              <a:t>“Involving or relating to the use of </a:t>
            </a:r>
            <a:r>
              <a:rPr lang="en-GB" sz="4000" b="1" dirty="0">
                <a:solidFill>
                  <a:srgbClr val="222222"/>
                </a:solidFill>
                <a:latin typeface="arial" panose="020B0604020202020204" pitchFamily="34" charset="0"/>
              </a:rPr>
              <a:t>computer technology</a:t>
            </a:r>
            <a:r>
              <a:rPr lang="en-GB" sz="4000" dirty="0">
                <a:solidFill>
                  <a:srgbClr val="222222"/>
                </a:solidFill>
                <a:latin typeface="arial" panose="020B0604020202020204" pitchFamily="34" charset="0"/>
              </a:rPr>
              <a:t>” </a:t>
            </a:r>
          </a:p>
          <a:p>
            <a:pPr algn="r"/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Cambridge Dictionary </a:t>
            </a:r>
          </a:p>
        </p:txBody>
      </p:sp>
    </p:spTree>
    <p:extLst>
      <p:ext uri="{BB962C8B-B14F-4D97-AF65-F5344CB8AC3E}">
        <p14:creationId xmlns:p14="http://schemas.microsoft.com/office/powerpoint/2010/main" val="32397269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94AEBD5-E700-4BE8-BAFE-CDC4F27447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b="1" dirty="0"/>
              <a:t>Computers – They are everywhere!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F621F61-DE45-4ED7-B0F8-34052FA21899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TV’s</a:t>
            </a:r>
          </a:p>
          <a:p>
            <a:r>
              <a:rPr lang="en-GB" dirty="0"/>
              <a:t>Phones</a:t>
            </a:r>
          </a:p>
          <a:p>
            <a:r>
              <a:rPr lang="en-GB" dirty="0"/>
              <a:t>Microwaves</a:t>
            </a:r>
          </a:p>
          <a:p>
            <a:r>
              <a:rPr lang="en-GB" dirty="0"/>
              <a:t>Watches</a:t>
            </a:r>
          </a:p>
          <a:p>
            <a:r>
              <a:rPr lang="en-GB" dirty="0"/>
              <a:t>Traffic Lights</a:t>
            </a:r>
          </a:p>
          <a:p>
            <a:r>
              <a:rPr lang="en-GB" dirty="0"/>
              <a:t>Games Consoles</a:t>
            </a:r>
          </a:p>
        </p:txBody>
      </p:sp>
    </p:spTree>
    <p:extLst>
      <p:ext uri="{BB962C8B-B14F-4D97-AF65-F5344CB8AC3E}">
        <p14:creationId xmlns:p14="http://schemas.microsoft.com/office/powerpoint/2010/main" val="34154137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F762-705A-4BDC-A07C-DCDF4BB62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88640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en-GB" sz="3200" dirty="0"/>
              <a:t>Advancement in computer technology over the years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DD2ABC-7AF3-4A12-BB0C-712B4F23AC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719" y="3568595"/>
            <a:ext cx="2893750" cy="215676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56DC763-44BD-4A33-BBE8-5DDC1F9B99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2093" y="3596003"/>
            <a:ext cx="2739927" cy="21190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5B8A444-7165-4FCE-A3A6-81EF001972D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719" y="1360240"/>
            <a:ext cx="2893750" cy="2168331"/>
          </a:xfrm>
          <a:prstGeom prst="rect">
            <a:avLst/>
          </a:prstGeom>
        </p:spPr>
      </p:pic>
      <p:pic>
        <p:nvPicPr>
          <p:cNvPr id="1026" name="Picture 2" descr="Image result for tv">
            <a:extLst>
              <a:ext uri="{FF2B5EF4-FFF2-40B4-BE49-F238E27FC236}">
                <a16:creationId xmlns:a16="http://schemas.microsoft.com/office/drawing/2014/main" id="{BEBD2C54-4B58-4345-97BB-129A70AF8C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980" y="1222007"/>
            <a:ext cx="3422154" cy="2281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481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Traditional and Digital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628800"/>
            <a:ext cx="7550496" cy="331236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altLang="en-US" dirty="0"/>
              <a:t>In a pair of three, discuss the difference between traditional and digital life style.</a:t>
            </a:r>
          </a:p>
          <a:p>
            <a:pPr algn="just"/>
            <a:endParaRPr lang="en-GB" altLang="en-US" dirty="0"/>
          </a:p>
          <a:p>
            <a:pPr algn="just"/>
            <a:r>
              <a:rPr lang="en-GB" altLang="en-US" dirty="0"/>
              <a:t>How digital technology is influencing you?</a:t>
            </a:r>
          </a:p>
          <a:p>
            <a:pPr algn="just"/>
            <a:r>
              <a:rPr lang="en-GB" altLang="en-US" dirty="0"/>
              <a:t>What practices are becoming normal to reduce paper based work 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FEEF1-0FA2-4098-9C6F-3958C2844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Traditional and Digital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E1A13-093F-4755-8422-8E4732EB84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>
              <a:lnSpc>
                <a:spcPct val="120000"/>
              </a:lnSpc>
            </a:pPr>
            <a:r>
              <a:rPr lang="en-US" altLang="en-US" dirty="0"/>
              <a:t>Technology is not a luxury, it is a necessity.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Media and communication have been changing rapidly.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Early is 1900s, theatre, telegraphs and news papers entertained us.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By 1930s, movies replaced theatres, telegraphs with telephones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In 1950s, TV replaced movies and later news papers.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77950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6C7B1-69D3-435A-AFA7-B62C1990F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a typeface="ＭＳ Ｐゴシック" charset="0"/>
              </a:rPr>
              <a:t>Think how Internet has changed our life style?</a:t>
            </a:r>
            <a:endParaRPr lang="en-GB" b="1" dirty="0"/>
          </a:p>
        </p:txBody>
      </p:sp>
      <p:pic>
        <p:nvPicPr>
          <p:cNvPr id="5" name="Content Placeholder 7" descr="User">
            <a:extLst>
              <a:ext uri="{FF2B5EF4-FFF2-40B4-BE49-F238E27FC236}">
                <a16:creationId xmlns:a16="http://schemas.microsoft.com/office/drawing/2014/main" id="{818330A5-DB14-4752-9E77-E2E34F138C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1920" y="4149080"/>
            <a:ext cx="1654175" cy="1652588"/>
          </a:xfrm>
          <a:prstGeom prst="rect">
            <a:avLst/>
          </a:prstGeom>
        </p:spPr>
      </p:pic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2C43D735-1957-4884-8CC0-A3129D2B35CD}"/>
              </a:ext>
            </a:extLst>
          </p:cNvPr>
          <p:cNvSpPr/>
          <p:nvPr/>
        </p:nvSpPr>
        <p:spPr>
          <a:xfrm>
            <a:off x="3419872" y="1725598"/>
            <a:ext cx="3848100" cy="1211262"/>
          </a:xfrm>
          <a:prstGeom prst="cloudCallout">
            <a:avLst>
              <a:gd name="adj1" fmla="val -19363"/>
              <a:gd name="adj2" fmla="val 158795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Web</a:t>
            </a:r>
          </a:p>
          <a:p>
            <a:pPr algn="ctr" eaLnBrk="1" hangingPunct="1">
              <a:defRPr/>
            </a:pPr>
            <a:r>
              <a:rPr lang="en-US" altLang="en-US" sz="2800" dirty="0"/>
              <a:t>technologies</a:t>
            </a:r>
            <a:endParaRPr lang="en-GB" sz="2800" dirty="0"/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53770840-86CC-4E4B-8B3C-6567D1D3E4E1}"/>
              </a:ext>
            </a:extLst>
          </p:cNvPr>
          <p:cNvSpPr/>
          <p:nvPr/>
        </p:nvSpPr>
        <p:spPr>
          <a:xfrm>
            <a:off x="457200" y="3084345"/>
            <a:ext cx="3594100" cy="1189038"/>
          </a:xfrm>
          <a:prstGeom prst="cloudCallout">
            <a:avLst>
              <a:gd name="adj1" fmla="val 58192"/>
              <a:gd name="adj2" fmla="val 6741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Disks</a:t>
            </a:r>
            <a:endParaRPr lang="en-GB" sz="2800" dirty="0"/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8C65970A-05A2-4175-90EB-D8C0994093C6}"/>
              </a:ext>
            </a:extLst>
          </p:cNvPr>
          <p:cNvSpPr/>
          <p:nvPr/>
        </p:nvSpPr>
        <p:spPr>
          <a:xfrm>
            <a:off x="6012160" y="3084345"/>
            <a:ext cx="2786063" cy="977900"/>
          </a:xfrm>
          <a:prstGeom prst="cloudCallout">
            <a:avLst>
              <a:gd name="adj1" fmla="val -85479"/>
              <a:gd name="adj2" fmla="val 85875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sz="2800" dirty="0"/>
              <a:t>Smart Devices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16290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1CD44-72C2-4267-BF8A-3ABB09DEC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ea typeface="ＭＳ Ｐゴシック" charset="0"/>
              </a:rPr>
              <a:t>Think how Internet has changed?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7C755-9A6C-4FDB-A7FB-BA080EB38D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Now, at the turn of this century, </a:t>
            </a:r>
            <a:r>
              <a:rPr lang="en-US" altLang="en-US" sz="3600" dirty="0">
                <a:solidFill>
                  <a:schemeClr val="accent1">
                    <a:lumMod val="75000"/>
                  </a:schemeClr>
                </a:solidFill>
              </a:rPr>
              <a:t>web technologies </a:t>
            </a:r>
            <a:r>
              <a:rPr lang="en-US" altLang="en-US" sz="3600" dirty="0"/>
              <a:t>are </a:t>
            </a:r>
            <a:r>
              <a:rPr lang="en-US" altLang="en-US" sz="3600" dirty="0">
                <a:solidFill>
                  <a:srgbClr val="C00000"/>
                </a:solidFill>
              </a:rPr>
              <a:t>replacing</a:t>
            </a:r>
            <a:r>
              <a:rPr lang="en-US" altLang="en-US" sz="3600" dirty="0"/>
              <a:t> all three – </a:t>
            </a:r>
            <a:r>
              <a:rPr lang="en-US" altLang="en-US" sz="3600" dirty="0">
                <a:solidFill>
                  <a:schemeClr val="accent1">
                    <a:lumMod val="75000"/>
                  </a:schemeClr>
                </a:solidFill>
              </a:rPr>
              <a:t>TV, telephones and news papers</a:t>
            </a:r>
            <a:r>
              <a:rPr lang="en-US" altLang="en-US" sz="3600" dirty="0"/>
              <a:t>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World is not changing, it is getting increasingly complex as the pool of information expands and becomes ever more accessible.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If we pile up the data in the form of disks it may fill an entire football field in less than 10 min and still growing.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We live in a world that is dramatically more complex than a few years ago.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Since early 2000s, the world, its economies and cultures have become connected, driven largely by the internet, innovations in mobile computers and devices and low cost communication technology.</a:t>
            </a:r>
          </a:p>
          <a:p>
            <a:pPr algn="just">
              <a:lnSpc>
                <a:spcPct val="12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6255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60909-D151-48CD-BA5B-1AD0EA588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Digital Literacy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20102-6BD6-4BBF-8A5C-6FDC08AE83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744" y="1417638"/>
            <a:ext cx="8229600" cy="187220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en-US" sz="2800" dirty="0"/>
              <a:t>In this sense, digital literacy means the functional skills required to operate and communicate with technology and media.</a:t>
            </a:r>
          </a:p>
          <a:p>
            <a:pPr algn="just"/>
            <a:endParaRPr lang="en-GB" sz="28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7F58A3B-8AF5-4F40-B9D0-81E4B2A60940}"/>
              </a:ext>
            </a:extLst>
          </p:cNvPr>
          <p:cNvSpPr/>
          <p:nvPr/>
        </p:nvSpPr>
        <p:spPr>
          <a:xfrm>
            <a:off x="461768" y="2993538"/>
            <a:ext cx="7920880" cy="24468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90000"/>
              </a:lnSpc>
            </a:pPr>
            <a:r>
              <a:rPr lang="en-GB" altLang="en-US" sz="2800" dirty="0"/>
              <a:t>“the ability to understand and use information in multiple formats from a wide range of sources when it is presented via computers” </a:t>
            </a:r>
          </a:p>
          <a:p>
            <a:pPr algn="just">
              <a:lnSpc>
                <a:spcPct val="90000"/>
              </a:lnSpc>
            </a:pPr>
            <a:endParaRPr lang="en-GB" altLang="en-US" sz="2800" dirty="0">
              <a:solidFill>
                <a:schemeClr val="accent1">
                  <a:lumMod val="50000"/>
                </a:schemeClr>
              </a:solidFill>
            </a:endParaRPr>
          </a:p>
          <a:p>
            <a:pPr algn="r">
              <a:lnSpc>
                <a:spcPct val="90000"/>
              </a:lnSpc>
            </a:pPr>
            <a:r>
              <a:rPr lang="en-GB" altLang="en-US" sz="2000" dirty="0" err="1"/>
              <a:t>Gilster</a:t>
            </a:r>
            <a:r>
              <a:rPr lang="en-GB" altLang="en-US" sz="2000" dirty="0"/>
              <a:t>, Paul. Digital Literacy .  New York: Wiley and Computer Publishing, 1997. p. 1. </a:t>
            </a:r>
          </a:p>
          <a:p>
            <a:pPr algn="just">
              <a:lnSpc>
                <a:spcPct val="90000"/>
              </a:lnSpc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064775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4E8BA-290D-4E35-BA6E-2881F68C3544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990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Why should we care to being digital?</a:t>
            </a:r>
          </a:p>
        </p:txBody>
      </p:sp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56CB642B-4B4C-4D4A-9E92-B861F4ED47D6}"/>
              </a:ext>
            </a:extLst>
          </p:cNvPr>
          <p:cNvSpPr/>
          <p:nvPr/>
        </p:nvSpPr>
        <p:spPr>
          <a:xfrm>
            <a:off x="179512" y="2326176"/>
            <a:ext cx="3052762" cy="886800"/>
          </a:xfrm>
          <a:prstGeom prst="wedgeEllipseCallout">
            <a:avLst>
              <a:gd name="adj1" fmla="val 32162"/>
              <a:gd name="adj2" fmla="val 39423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Saves time</a:t>
            </a:r>
            <a:endParaRPr lang="en-GB" sz="2800" dirty="0"/>
          </a:p>
        </p:txBody>
      </p:sp>
      <p:sp>
        <p:nvSpPr>
          <p:cNvPr id="4" name="Content Placeholder 4">
            <a:extLst>
              <a:ext uri="{FF2B5EF4-FFF2-40B4-BE49-F238E27FC236}">
                <a16:creationId xmlns:a16="http://schemas.microsoft.com/office/drawing/2014/main" id="{771732E0-52A9-432B-A283-D10950626C6C}"/>
              </a:ext>
            </a:extLst>
          </p:cNvPr>
          <p:cNvSpPr txBox="1">
            <a:spLocks/>
          </p:cNvSpPr>
          <p:nvPr/>
        </p:nvSpPr>
        <p:spPr>
          <a:xfrm>
            <a:off x="323528" y="3573016"/>
            <a:ext cx="3052800" cy="885600"/>
          </a:xfrm>
          <a:prstGeom prst="wedgeEllipseCallout">
            <a:avLst>
              <a:gd name="adj1" fmla="val 30837"/>
              <a:gd name="adj2" fmla="val 3585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spcCol="0" rtlCol="0" fromWordArt="0" anchor="ctr" forceAA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en-US" altLang="en-US" sz="2800" dirty="0"/>
              <a:t>Saves money</a:t>
            </a:r>
            <a:endParaRPr lang="en-GB" sz="2800" dirty="0"/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EB8EA71F-385F-4B3D-A5BF-F407E0C0EBF7}"/>
              </a:ext>
            </a:extLst>
          </p:cNvPr>
          <p:cNvSpPr/>
          <p:nvPr/>
        </p:nvSpPr>
        <p:spPr>
          <a:xfrm>
            <a:off x="3059832" y="1572022"/>
            <a:ext cx="3136900" cy="704850"/>
          </a:xfrm>
          <a:prstGeom prst="cloudCallout">
            <a:avLst>
              <a:gd name="adj1" fmla="val -49084"/>
              <a:gd name="adj2" fmla="val 97794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BACDE06F-ABF4-4246-85D2-BD56543F911A}"/>
              </a:ext>
            </a:extLst>
          </p:cNvPr>
          <p:cNvSpPr txBox="1">
            <a:spLocks/>
          </p:cNvSpPr>
          <p:nvPr/>
        </p:nvSpPr>
        <p:spPr bwMode="auto">
          <a:xfrm>
            <a:off x="5983696" y="3434890"/>
            <a:ext cx="3052800" cy="885600"/>
          </a:xfrm>
          <a:prstGeom prst="wedgeEllipseCallout">
            <a:avLst>
              <a:gd name="adj1" fmla="val 30837"/>
              <a:gd name="adj2" fmla="val 3585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Arial" panose="020B0604020202020204" pitchFamily="34" charset="0"/>
              <a:defRPr sz="3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73025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0048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187450" indent="-136525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en-US" sz="2800" dirty="0"/>
              <a:t>Learn faster</a:t>
            </a:r>
            <a:endParaRPr lang="en-GB" sz="2800" dirty="0"/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9F28EE3A-EB40-4DE1-BD92-B5E7E95A7129}"/>
              </a:ext>
            </a:extLst>
          </p:cNvPr>
          <p:cNvSpPr/>
          <p:nvPr/>
        </p:nvSpPr>
        <p:spPr>
          <a:xfrm>
            <a:off x="5868144" y="2244385"/>
            <a:ext cx="3138488" cy="703263"/>
          </a:xfrm>
          <a:prstGeom prst="cloudCallout">
            <a:avLst>
              <a:gd name="adj1" fmla="val 7105"/>
              <a:gd name="adj2" fmla="val 113715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6189CFF0-1393-4B7A-9997-7060DD5ABEF9}"/>
              </a:ext>
            </a:extLst>
          </p:cNvPr>
          <p:cNvSpPr/>
          <p:nvPr/>
        </p:nvSpPr>
        <p:spPr>
          <a:xfrm>
            <a:off x="2987824" y="4581128"/>
            <a:ext cx="3138488" cy="703262"/>
          </a:xfrm>
          <a:prstGeom prst="cloudCallout">
            <a:avLst>
              <a:gd name="adj1" fmla="val -80923"/>
              <a:gd name="adj2" fmla="val -52206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</p:spTree>
    <p:extLst>
      <p:ext uri="{BB962C8B-B14F-4D97-AF65-F5344CB8AC3E}">
        <p14:creationId xmlns:p14="http://schemas.microsoft.com/office/powerpoint/2010/main" val="34404285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F0910-74E4-4EBE-821C-82ADB44FF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00379-EB95-44FD-82C9-0EEFC2F195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defRPr/>
            </a:pPr>
            <a:r>
              <a:rPr lang="en-US" dirty="0"/>
              <a:t>You learn faster:</a:t>
            </a:r>
          </a:p>
          <a:p>
            <a:pPr lvl="1" algn="just">
              <a:defRPr/>
            </a:pPr>
            <a:r>
              <a:rPr lang="en-US" dirty="0"/>
              <a:t>Study at your own pace, lookup words, data, facts, figures. </a:t>
            </a:r>
          </a:p>
          <a:p>
            <a:pPr lvl="1" algn="just">
              <a:defRPr/>
            </a:pPr>
            <a:r>
              <a:rPr lang="en-US" dirty="0"/>
              <a:t>Try new things without fear.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(journals, articles ,books, news articles, conference papers etc. are all available through web to read and learn)</a:t>
            </a:r>
          </a:p>
        </p:txBody>
      </p:sp>
    </p:spTree>
    <p:extLst>
      <p:ext uri="{BB962C8B-B14F-4D97-AF65-F5344CB8AC3E}">
        <p14:creationId xmlns:p14="http://schemas.microsoft.com/office/powerpoint/2010/main" val="37788138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4B637-6D36-44B7-9C95-60636C4B2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FD3C9-6871-4C65-BE86-4135415500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 algn="just"/>
            <a:r>
              <a:rPr lang="en-US" altLang="en-US" dirty="0"/>
              <a:t>You save money:</a:t>
            </a:r>
          </a:p>
          <a:p>
            <a:pPr marL="971550" lvl="1" indent="-571500" algn="just"/>
            <a:r>
              <a:rPr lang="en-US" altLang="en-US" dirty="0"/>
              <a:t>Coupon codes, daily deal sites, comparison shopping sites and mobile apps, make it easier than ever to get the best product at the best price.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2068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A9364-9433-46AE-8C84-E6CB7F50F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1E7ED-ADC7-4952-95A5-8C1FB32EF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defRPr/>
            </a:pPr>
            <a:r>
              <a:rPr lang="en-US" dirty="0"/>
              <a:t>It keeps you connected:</a:t>
            </a:r>
          </a:p>
          <a:p>
            <a:pPr lvl="1" algn="just">
              <a:defRPr/>
            </a:pPr>
            <a:r>
              <a:rPr lang="en-US" dirty="0"/>
              <a:t>Technology allows you to talk to anyone, anytime on your own terms.</a:t>
            </a:r>
          </a:p>
          <a:p>
            <a:pPr lvl="1" algn="just">
              <a:defRPr/>
            </a:pPr>
            <a:r>
              <a:rPr lang="en-US" dirty="0"/>
              <a:t>Examples?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1334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A12FE-371A-42A0-AC68-0799FC50C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4FB93-DF5B-419F-BF23-15C84E5B4A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 algn="just">
              <a:defRPr/>
            </a:pPr>
            <a:r>
              <a:rPr lang="en-US" altLang="en-US" dirty="0"/>
              <a:t>It can keep you employed:</a:t>
            </a:r>
          </a:p>
          <a:p>
            <a:pPr marL="971550" lvl="1" indent="-571500" algn="just">
              <a:defRPr/>
            </a:pPr>
            <a:r>
              <a:rPr lang="en-US" altLang="en-US" dirty="0"/>
              <a:t>Most jobs today require some form of computer skills including jobs outside the traditional office.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43704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607C4-DF23-4D0E-85FF-98A8842E8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E91A3-5ECF-4051-8DD9-5B17C1ED67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  <a:defRPr/>
            </a:pPr>
            <a:r>
              <a:rPr lang="en-GB" altLang="en-US" dirty="0"/>
              <a:t>In a pair of three to five, discuss:</a:t>
            </a:r>
            <a:endParaRPr lang="en-US" dirty="0"/>
          </a:p>
          <a:p>
            <a:pPr marL="571500" indent="-571500" algn="just">
              <a:buFont typeface="Arial"/>
              <a:buChar char="•"/>
              <a:defRPr/>
            </a:pPr>
            <a:r>
              <a:rPr lang="en-US" dirty="0"/>
              <a:t>the digital technologies being used at your institution, work place or any place you come across.</a:t>
            </a:r>
          </a:p>
          <a:p>
            <a:pPr marL="571500" indent="-571500" algn="just">
              <a:buFont typeface="Arial"/>
              <a:buChar char="•"/>
              <a:defRPr/>
            </a:pPr>
            <a:r>
              <a:rPr lang="en-US" dirty="0"/>
              <a:t>How they have influenced your position/experience.</a:t>
            </a:r>
          </a:p>
          <a:p>
            <a:pPr marL="0" indent="0" algn="just">
              <a:buNone/>
              <a:defRPr/>
            </a:pPr>
            <a:r>
              <a:rPr lang="en-US" dirty="0"/>
              <a:t>Share with the class the digital technologies you have been using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901471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37729</TotalTime>
  <Words>802</Words>
  <Application>Microsoft Macintosh PowerPoint</Application>
  <PresentationFormat>On-screen Show (4:3)</PresentationFormat>
  <Paragraphs>107</Paragraphs>
  <Slides>21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Arial</vt:lpstr>
      <vt:lpstr>Calibri</vt:lpstr>
      <vt:lpstr>Myriad Pro</vt:lpstr>
      <vt:lpstr>20140311PresentationUWTSDTemplate</vt:lpstr>
      <vt:lpstr>Digital Skills and Research Methods (DSR)</vt:lpstr>
      <vt:lpstr>Learning Outcomes </vt:lpstr>
      <vt:lpstr>PowerPoint Presentation</vt:lpstr>
      <vt:lpstr>Digital Skills</vt:lpstr>
      <vt:lpstr>Digital Skills  </vt:lpstr>
      <vt:lpstr>DSR - Assessment</vt:lpstr>
      <vt:lpstr>Assessment specifications</vt:lpstr>
      <vt:lpstr>What is Digital? </vt:lpstr>
      <vt:lpstr>Computers – They are everywhere!</vt:lpstr>
      <vt:lpstr>Advancement in computer technology over the years  </vt:lpstr>
      <vt:lpstr>Traditional and Digital</vt:lpstr>
      <vt:lpstr>Traditional and Digital</vt:lpstr>
      <vt:lpstr>Think how Internet has changed our life style?</vt:lpstr>
      <vt:lpstr>Think how Internet has changed?</vt:lpstr>
      <vt:lpstr>Digital Literacy</vt:lpstr>
      <vt:lpstr>PowerPoint Presentation</vt:lpstr>
      <vt:lpstr>Why should we care to ‘being digital’?</vt:lpstr>
      <vt:lpstr>Why should we care to ‘being digital’?</vt:lpstr>
      <vt:lpstr>Why should we care to ‘being digital’?</vt:lpstr>
      <vt:lpstr>Why should we care to ‘being digital’?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72</cp:revision>
  <dcterms:created xsi:type="dcterms:W3CDTF">2015-04-14T15:21:28Z</dcterms:created>
  <dcterms:modified xsi:type="dcterms:W3CDTF">2020-11-01T15:58:17Z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