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0" r:id="rId6"/>
    <p:sldId id="261" r:id="rId7"/>
    <p:sldId id="262" r:id="rId8"/>
    <p:sldId id="263" r:id="rId9"/>
    <p:sldId id="264" r:id="rId10"/>
    <p:sldId id="265"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51933" autoAdjust="0"/>
  </p:normalViewPr>
  <p:slideViewPr>
    <p:cSldViewPr>
      <p:cViewPr varScale="1">
        <p:scale>
          <a:sx n="78" d="100"/>
          <a:sy n="78" d="100"/>
        </p:scale>
        <p:origin x="-924" y="-96"/>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presProps" Target="pres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notesMaster" Target="notesMasters/notesMaster1.xml" /><Relationship Id="rId2" Type="http://schemas.openxmlformats.org/officeDocument/2006/relationships/slide" Target="slides/slide1.xml" /><Relationship Id="rId16"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theme" Target="theme/theme1.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viewProps" Target="viewProps.xml" /></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77A5E2A4-7B91-4CD5-8CD9-EFA2AE032E25}" type="datetimeFigureOut">
              <a:rPr lang="en-GB" smtClean="0"/>
              <a:t>10/04/2021</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310DFA3-5BEF-4C1F-AEC9-51537601F961}" type="slidenum">
              <a:rPr lang="en-GB" smtClean="0"/>
              <a:t>‹#›</a:t>
            </a:fld>
            <a:endParaRPr lang="en-GB"/>
          </a:p>
        </p:txBody>
      </p:sp>
    </p:spTree>
    <p:extLst>
      <p:ext uri="{BB962C8B-B14F-4D97-AF65-F5344CB8AC3E}">
        <p14:creationId xmlns:p14="http://schemas.microsoft.com/office/powerpoint/2010/main" val="11896294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analysis tools used in the presentation are the personal SWOT Analysis tool and PDP Plan. The chosen sector by me for the job role is the managerial sector. The presentation includes a detailed discussion about academic and employability skills in the context of a management consultant. The presentation has also focused on the managerial skills that are required to become a management consultant and out of all the skills some I have already and some I need to work hard. Once the presentation is being completed I will be able to know about the skills and knowledge that I have thoroughly and those that I don’t have. It is beneficial for me as the presentation has helped me to guide with the skills that I have and that I don’t. This will ultimately lead to better growth and development of my professional career (Aliu and Aigbavboa, 2021).</a:t>
            </a:r>
          </a:p>
          <a:p>
            <a:pPr algn="just"/>
            <a:endParaRPr lang="en-GB" dirty="0"/>
          </a:p>
        </p:txBody>
      </p:sp>
      <p:sp>
        <p:nvSpPr>
          <p:cNvPr id="4" name="Slide Number Placeholder 3"/>
          <p:cNvSpPr>
            <a:spLocks noGrp="1"/>
          </p:cNvSpPr>
          <p:nvPr>
            <p:ph type="sldNum" sz="quarter" idx="10"/>
          </p:nvPr>
        </p:nvSpPr>
        <p:spPr/>
        <p:txBody>
          <a:bodyPr/>
          <a:lstStyle/>
          <a:p>
            <a:fld id="{B310DFA3-5BEF-4C1F-AEC9-51537601F961}" type="slidenum">
              <a:rPr lang="en-GB" smtClean="0"/>
              <a:t>3</a:t>
            </a:fld>
            <a:endParaRPr lang="en-GB"/>
          </a:p>
        </p:txBody>
      </p:sp>
    </p:spTree>
    <p:extLst>
      <p:ext uri="{BB962C8B-B14F-4D97-AF65-F5344CB8AC3E}">
        <p14:creationId xmlns:p14="http://schemas.microsoft.com/office/powerpoint/2010/main" val="73096327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Academic and employability skills are closely related to each other because many of the skills are the same that every individual must have as an important part of their personality. Academic skills refer to the qualities or features that are being induced in a student during the learning sessions at school or university whereas employability skills refer to those features in an individual’s personality that makes the person completely ready for professional jobs and career. Out of both academic and employability skills, many of the employers in the professional world give importance to employability skills this is because they are easily transferable and also includes expertise, knowledge and experience of an individual to inculcate those skills in themselves. I wish to become a management consultant in a well-established and reputable business organisation as the brand name of the company will enhance my CV as well as experience level also. For management, consultant employer will look for unique and different skills in an individual that will be capable enough to manage all the activities on time effectively and efficiently. Many times employers list the employability skills in their job description that they are looking for in the applicants. Sometimes it is really difficult for a teacher to teach employability skills to their students as they need daily practice and work. Here are some of the examples of employability skills that I have been taught by the teachers during the academic or learning sessions and also these skills are commonly looked at by the employers in an applicant. Communication skill, teamwork, reliability, analytical skills, organisational planning, initiative, self-management, leadership, learning and technological skills are some of the examples of employability skills (Tang, 2019).</a:t>
            </a:r>
          </a:p>
          <a:p>
            <a:pPr algn="just"/>
            <a:endParaRPr lang="en-GB" dirty="0"/>
          </a:p>
        </p:txBody>
      </p:sp>
      <p:sp>
        <p:nvSpPr>
          <p:cNvPr id="4" name="Slide Number Placeholder 3"/>
          <p:cNvSpPr>
            <a:spLocks noGrp="1"/>
          </p:cNvSpPr>
          <p:nvPr>
            <p:ph type="sldNum" sz="quarter" idx="10"/>
          </p:nvPr>
        </p:nvSpPr>
        <p:spPr/>
        <p:txBody>
          <a:bodyPr/>
          <a:lstStyle/>
          <a:p>
            <a:fld id="{B310DFA3-5BEF-4C1F-AEC9-51537601F961}" type="slidenum">
              <a:rPr lang="en-GB" smtClean="0"/>
              <a:t>4</a:t>
            </a:fld>
            <a:endParaRPr lang="en-GB"/>
          </a:p>
        </p:txBody>
      </p:sp>
    </p:spTree>
    <p:extLst>
      <p:ext uri="{BB962C8B-B14F-4D97-AF65-F5344CB8AC3E}">
        <p14:creationId xmlns:p14="http://schemas.microsoft.com/office/powerpoint/2010/main" val="10565932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sz="1200" kern="1200" dirty="0">
                <a:solidFill>
                  <a:schemeClr val="tx1"/>
                </a:solidFill>
                <a:effectLst/>
                <a:latin typeface="+mn-lt"/>
                <a:ea typeface="+mn-ea"/>
                <a:cs typeface="+mn-cs"/>
              </a:rPr>
              <a:t>I have selected my intended job as a management consultant because they play a vital role to bring out the business organisation from problems and issues. Further management consultants create values, enhances organisations growth and business performance in the market. A person who lacks effective managerial skills cannot perform the job role of a management consultant. The work of a management consultant includes multitasking like they will form effective business strategies for the business, enhancement of e-business, financial and management controls, human resource management in the organisation, information technology management, marketing management, and lastly but most importantly is supply chain management. These all are the functions that are being performed by the management consultant. Further are the responsibilities of a management consultant that I need to fulfil when I will become a management consultant. I need to carry out different research and development programs for the better growth and development of the business. I need to conduct a thorough analysis of the business. For an effective and productive workforce of the business organisation, I will also conduct interviews and other recruitment methods to select the best workforce for the organisation. I will be preparing business proposals and presentations to present in front of the client like investors to impress them and collect huge funds for the business expansion strategies. There are several other responsibilities of a management consultant like lead the team, consult the marketing and other projects with the team, provide findings and recommendation to employees etc. the salary of a management consultant depends on the size of the business organisation, nature of work and most importantly performance of the management consultant. The salary of a management consultant increases with the increase in the experience year (</a:t>
            </a:r>
            <a:r>
              <a:rPr lang="en-GB" sz="1200" kern="1200" dirty="0" err="1">
                <a:solidFill>
                  <a:schemeClr val="tx1"/>
                </a:solidFill>
                <a:effectLst/>
                <a:latin typeface="+mn-lt"/>
                <a:ea typeface="+mn-ea"/>
                <a:cs typeface="+mn-cs"/>
              </a:rPr>
              <a:t>Jonck</a:t>
            </a:r>
            <a:r>
              <a:rPr lang="en-GB" sz="1200" kern="1200" dirty="0">
                <a:solidFill>
                  <a:schemeClr val="tx1"/>
                </a:solidFill>
                <a:effectLst/>
                <a:latin typeface="+mn-lt"/>
                <a:ea typeface="+mn-ea"/>
                <a:cs typeface="+mn-cs"/>
              </a:rPr>
              <a:t>, 2017).</a:t>
            </a:r>
          </a:p>
        </p:txBody>
      </p:sp>
      <p:sp>
        <p:nvSpPr>
          <p:cNvPr id="4" name="Slide Number Placeholder 3"/>
          <p:cNvSpPr>
            <a:spLocks noGrp="1"/>
          </p:cNvSpPr>
          <p:nvPr>
            <p:ph type="sldNum" sz="quarter" idx="10"/>
          </p:nvPr>
        </p:nvSpPr>
        <p:spPr/>
        <p:txBody>
          <a:bodyPr/>
          <a:lstStyle/>
          <a:p>
            <a:fld id="{B310DFA3-5BEF-4C1F-AEC9-51537601F961}" type="slidenum">
              <a:rPr lang="en-GB" smtClean="0"/>
              <a:t>5</a:t>
            </a:fld>
            <a:endParaRPr lang="en-GB"/>
          </a:p>
        </p:txBody>
      </p:sp>
    </p:spTree>
    <p:extLst>
      <p:ext uri="{BB962C8B-B14F-4D97-AF65-F5344CB8AC3E}">
        <p14:creationId xmlns:p14="http://schemas.microsoft.com/office/powerpoint/2010/main" val="9267598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 management consultant job requires an extraordinary skill in the job applicant personality so that he or she can perform the multitasking role of a management consultant effectively and efficiently. Here I have mentioned the skills that are mandatory and required for a management consultant and these skills I have been taught by my teacher during the academic sessions. The skills that are required for a management consultant are flexibility to work, creativity and innovation, analytical and strategic thinking skills, planning abilities, adaptability, competitive enough to manage the daily challenges, capability to thoroughly understand the business environment and its complexities etc. for a fresher who want to become a management consultant they will rarely get a good job directly in a reputable business </a:t>
            </a:r>
            <a:r>
              <a:rPr lang="en-US" dirty="0" err="1"/>
              <a:t>organisation</a:t>
            </a:r>
            <a:r>
              <a:rPr lang="en-US" dirty="0"/>
              <a:t> because such </a:t>
            </a:r>
            <a:r>
              <a:rPr lang="en-US" dirty="0" err="1"/>
              <a:t>organisations</a:t>
            </a:r>
            <a:r>
              <a:rPr lang="en-US" dirty="0"/>
              <a:t> ask for the experienced applicants of minimum 4 to 5 years. As I am a fresher and in the final year of my management course and wishes to work as a management consultant in the business </a:t>
            </a:r>
            <a:r>
              <a:rPr lang="en-US" dirty="0" err="1"/>
              <a:t>organisation</a:t>
            </a:r>
            <a:r>
              <a:rPr lang="en-US" dirty="0"/>
              <a:t> I need to, first of all, prepare myself for the job role and need to work first as an intern or part-time job to gain the experience in the management field and to closely understand the roles and responsibilities of a management consultant. There are some of the managerial skills that I already possess in my personality whereas as there are some skills that I need to learn and induce in my personality for the role of a management consultant. The basic role of a management consultant is to provide advice and consultant to the huge business </a:t>
            </a:r>
            <a:r>
              <a:rPr lang="en-US" dirty="0" err="1"/>
              <a:t>organisation</a:t>
            </a:r>
            <a:r>
              <a:rPr lang="en-US" dirty="0"/>
              <a:t> related to business and its growth and development. The skills that I already have are communication skills, analytical skills and team management skills whereas the skills that I need to work upon are decision-making skills, creative thinking and time management skills (Ali. 2017).</a:t>
            </a:r>
            <a:endParaRPr lang="en-GB" dirty="0"/>
          </a:p>
        </p:txBody>
      </p:sp>
      <p:sp>
        <p:nvSpPr>
          <p:cNvPr id="4" name="Slide Number Placeholder 3"/>
          <p:cNvSpPr>
            <a:spLocks noGrp="1"/>
          </p:cNvSpPr>
          <p:nvPr>
            <p:ph type="sldNum" sz="quarter" idx="10"/>
          </p:nvPr>
        </p:nvSpPr>
        <p:spPr/>
        <p:txBody>
          <a:bodyPr/>
          <a:lstStyle/>
          <a:p>
            <a:fld id="{B310DFA3-5BEF-4C1F-AEC9-51537601F961}" type="slidenum">
              <a:rPr lang="en-GB" smtClean="0"/>
              <a:t>6</a:t>
            </a:fld>
            <a:endParaRPr lang="en-GB"/>
          </a:p>
        </p:txBody>
      </p:sp>
    </p:spTree>
    <p:extLst>
      <p:ext uri="{BB962C8B-B14F-4D97-AF65-F5344CB8AC3E}">
        <p14:creationId xmlns:p14="http://schemas.microsoft.com/office/powerpoint/2010/main" val="21288168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b="1" dirty="0"/>
              <a:t>Strength: </a:t>
            </a:r>
            <a:r>
              <a:rPr lang="en-US" dirty="0"/>
              <a:t>The strong points of my personality are team player, excellent communication skills and analytical skills. Team player and analytical skills are beneficial for me as I wanted to become a management consultant and both these skills are important for that role.</a:t>
            </a:r>
          </a:p>
          <a:p>
            <a:pPr algn="just"/>
            <a:r>
              <a:rPr lang="en-US" b="1" dirty="0"/>
              <a:t>Weakness: </a:t>
            </a:r>
            <a:r>
              <a:rPr lang="en-US" dirty="0"/>
              <a:t>The area of improvements that I work upon is creative thinking, decision-making skills and time management skills. That one skill in which I lacked the most is time management as I did not know how to manage numerous tasks at a time effectively and efficiently.</a:t>
            </a:r>
          </a:p>
          <a:p>
            <a:pPr algn="just"/>
            <a:r>
              <a:rPr lang="en-US" b="1" dirty="0"/>
              <a:t>Opportunity: </a:t>
            </a:r>
            <a:r>
              <a:rPr lang="en-US" dirty="0"/>
              <a:t>In the coming years after my graduation in management there will be numerous opportunities for me to develop a strong career in future. For that, I have opportunities like expert teachers to teach, online classes, books, journals, articles etc.</a:t>
            </a:r>
          </a:p>
          <a:p>
            <a:pPr algn="just"/>
            <a:r>
              <a:rPr lang="en-US" b="1" dirty="0"/>
              <a:t>Threat: </a:t>
            </a:r>
            <a:r>
              <a:rPr lang="en-US" dirty="0"/>
              <a:t>Present generation is a highly competitive generation and gradually it is becoming a threat to me as it reduces the chances of my selection for the role of a management consultant (Sotiriadou et al., 2020).</a:t>
            </a:r>
          </a:p>
          <a:p>
            <a:endParaRPr lang="en-GB" dirty="0"/>
          </a:p>
        </p:txBody>
      </p:sp>
      <p:sp>
        <p:nvSpPr>
          <p:cNvPr id="4" name="Slide Number Placeholder 3"/>
          <p:cNvSpPr>
            <a:spLocks noGrp="1"/>
          </p:cNvSpPr>
          <p:nvPr>
            <p:ph type="sldNum" sz="quarter" idx="10"/>
          </p:nvPr>
        </p:nvSpPr>
        <p:spPr/>
        <p:txBody>
          <a:bodyPr/>
          <a:lstStyle/>
          <a:p>
            <a:fld id="{B310DFA3-5BEF-4C1F-AEC9-51537601F961}" type="slidenum">
              <a:rPr lang="en-GB" smtClean="0"/>
              <a:t>7</a:t>
            </a:fld>
            <a:endParaRPr lang="en-GB"/>
          </a:p>
        </p:txBody>
      </p:sp>
    </p:spTree>
    <p:extLst>
      <p:ext uri="{BB962C8B-B14F-4D97-AF65-F5344CB8AC3E}">
        <p14:creationId xmlns:p14="http://schemas.microsoft.com/office/powerpoint/2010/main" val="39393235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1D8BD707-D9CF-40AE-B4C6-C98DA3205C09}" type="datetimeFigureOut">
              <a:rPr lang="en-US" smtClean="0"/>
              <a:pPr/>
              <a:t>4/10/2021</a:t>
            </a:fld>
            <a:endParaRPr lang="en-US"/>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US"/>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1D8BD707-D9CF-40AE-B4C6-C98DA3205C09}" type="datetimeFigureOut">
              <a:rPr lang="en-US" smtClean="0"/>
              <a:pPr/>
              <a:t>4/10/2021</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1D8BD707-D9CF-40AE-B4C6-C98DA3205C09}" type="datetimeFigureOut">
              <a:rPr lang="en-US" smtClean="0"/>
              <a:pPr/>
              <a:t>4/10/2021</a:t>
            </a:fld>
            <a:endParaRPr lang="en-US"/>
          </a:p>
        </p:txBody>
      </p:sp>
      <p:sp>
        <p:nvSpPr>
          <p:cNvPr id="5" name="Footer Placeholder 4"/>
          <p:cNvSpPr>
            <a:spLocks noGrp="1"/>
          </p:cNvSpPr>
          <p:nvPr>
            <p:ph type="ftr" sz="quarter" idx="11"/>
          </p:nvPr>
        </p:nvSpPr>
        <p:spPr>
          <a:xfrm>
            <a:off x="2619376" y="6480969"/>
            <a:ext cx="4260056" cy="300831"/>
          </a:xfrm>
        </p:spPr>
        <p:txBody>
          <a:bodyPr/>
          <a:lstStyle/>
          <a:p>
            <a:endParaRPr lang="en-US"/>
          </a:p>
        </p:txBody>
      </p:sp>
      <p:sp>
        <p:nvSpPr>
          <p:cNvPr id="6" name="Slide Number Placeholder 5"/>
          <p:cNvSpPr>
            <a:spLocks noGrp="1"/>
          </p:cNvSpPr>
          <p:nvPr>
            <p:ph type="sldNum" sz="quarter" idx="12"/>
          </p:nvPr>
        </p:nvSpPr>
        <p:spPr>
          <a:xfrm>
            <a:off x="8451056" y="809624"/>
            <a:ext cx="502920" cy="300831"/>
          </a:xfrm>
        </p:spPr>
        <p:txBody>
          <a:bodyPr/>
          <a:lstStyle/>
          <a:p>
            <a:fld id="{B6F15528-21DE-4FAA-801E-634DDDAF4B2B}" type="slidenum">
              <a:rPr lang="en-US" smtClean="0"/>
              <a:pPr/>
              <a:t>‹#›</a:t>
            </a:fld>
            <a:endParaRPr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1D8BD707-D9CF-40AE-B4C6-C98DA3205C09}" type="datetimeFigureOut">
              <a:rPr lang="en-US" smtClean="0"/>
              <a:pPr/>
              <a:t>4/10/2021</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lang="en-US"/>
          </a:p>
        </p:txBody>
      </p:sp>
      <p:sp>
        <p:nvSpPr>
          <p:cNvPr id="7" name="Slide Number Placeholder 6"/>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1D8BD707-D9CF-40AE-B4C6-C98DA3205C09}" type="datetimeFigureOut">
              <a:rPr lang="en-US" smtClean="0"/>
              <a:pPr/>
              <a:t>4/10/2021</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4/10/2021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1D8BD707-D9CF-40AE-B4C6-C98DA3205C09}" type="datetimeFigureOut">
              <a:rPr lang="en-US" smtClean="0"/>
              <a:pPr/>
              <a:t>4/10/2021</a:t>
            </a:fld>
            <a:endParaRPr lang="en-US"/>
          </a:p>
        </p:txBody>
      </p:sp>
      <p:sp>
        <p:nvSpPr>
          <p:cNvPr id="3" name="Footer Placeholder 2"/>
          <p:cNvSpPr>
            <a:spLocks noGrp="1"/>
          </p:cNvSpPr>
          <p:nvPr>
            <p:ph type="ftr" sz="quarter" idx="11"/>
          </p:nvPr>
        </p:nvSpPr>
        <p:spPr>
          <a:xfrm>
            <a:off x="457200" y="6481890"/>
            <a:ext cx="4260056" cy="300831"/>
          </a:xfrm>
        </p:spPr>
        <p:txBody>
          <a:bodyPr/>
          <a:lstStyle/>
          <a:p>
            <a:endParaRPr lang="en-US"/>
          </a:p>
        </p:txBody>
      </p:sp>
      <p:sp>
        <p:nvSpPr>
          <p:cNvPr id="4" name="Slide Number Placeholder 3"/>
          <p:cNvSpPr>
            <a:spLocks noGrp="1"/>
          </p:cNvSpPr>
          <p:nvPr>
            <p:ph type="sldNum" sz="quarter" idx="12"/>
          </p:nvPr>
        </p:nvSpPr>
        <p:spPr>
          <a:xfrm>
            <a:off x="7589520" y="6480969"/>
            <a:ext cx="502920" cy="301752"/>
          </a:xfrm>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1D8BD707-D9CF-40AE-B4C6-C98DA3205C09}" type="datetimeFigureOut">
              <a:rPr lang="en-US" smtClean="0"/>
              <a:pPr/>
              <a:t>4/10/2021</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1D8BD707-D9CF-40AE-B4C6-C98DA3205C09}" type="datetimeFigureOut">
              <a:rPr lang="en-US" smtClean="0"/>
              <a:pPr/>
              <a:t>4/10/2021</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4/10/2021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1D8BD707-D9CF-40AE-B4C6-C98DA3205C09}" type="datetimeFigureOut">
              <a:rPr lang="en-US" smtClean="0"/>
              <a:pPr/>
              <a:t>4/10/2021</a:t>
            </a:fld>
            <a:endParaRPr lang="en-US"/>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B6F15528-21DE-4FAA-801E-634DDDAF4B2B}" type="slidenum">
              <a:rPr lang="en-US" smtClean="0"/>
              <a:pPr/>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4.pn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5.pn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3" Type="http://schemas.openxmlformats.org/officeDocument/2006/relationships/image" Target="../media/image6.pn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pPr algn="ctr"/>
            <a:r>
              <a:rPr lang="en-US" dirty="0"/>
              <a:t>Academic Skills and Employability </a:t>
            </a: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399" y="1824038"/>
            <a:ext cx="7049493" cy="42719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18677290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Table of Content </a:t>
            </a:r>
            <a:endParaRPr lang="en-GB" dirty="0"/>
          </a:p>
        </p:txBody>
      </p:sp>
      <p:sp>
        <p:nvSpPr>
          <p:cNvPr id="3" name="Content Placeholder 2"/>
          <p:cNvSpPr>
            <a:spLocks noGrp="1"/>
          </p:cNvSpPr>
          <p:nvPr>
            <p:ph idx="1"/>
          </p:nvPr>
        </p:nvSpPr>
        <p:spPr/>
        <p:txBody>
          <a:bodyPr/>
          <a:lstStyle/>
          <a:p>
            <a:r>
              <a:rPr lang="en-US" dirty="0"/>
              <a:t>Introduction </a:t>
            </a:r>
          </a:p>
          <a:p>
            <a:r>
              <a:rPr lang="en-US" dirty="0"/>
              <a:t>Academic and employability Skills</a:t>
            </a:r>
          </a:p>
          <a:p>
            <a:r>
              <a:rPr lang="en-US" dirty="0"/>
              <a:t>Management consultant </a:t>
            </a:r>
          </a:p>
          <a:p>
            <a:r>
              <a:rPr lang="en-US" dirty="0"/>
              <a:t>Managerial Skills </a:t>
            </a:r>
          </a:p>
          <a:p>
            <a:r>
              <a:rPr lang="en-US" dirty="0"/>
              <a:t>Personal SWOT Analysis </a:t>
            </a:r>
          </a:p>
          <a:p>
            <a:r>
              <a:rPr lang="en-US" dirty="0"/>
              <a:t>PDP Plan </a:t>
            </a:r>
          </a:p>
          <a:p>
            <a:r>
              <a:rPr lang="en-US" dirty="0"/>
              <a:t>Conclusion </a:t>
            </a:r>
          </a:p>
          <a:p>
            <a:r>
              <a:rPr lang="en-US" dirty="0"/>
              <a:t>References </a:t>
            </a:r>
            <a:endParaRPr lang="en-GB" dirty="0"/>
          </a:p>
        </p:txBody>
      </p:sp>
    </p:spTree>
    <p:extLst>
      <p:ext uri="{BB962C8B-B14F-4D97-AF65-F5344CB8AC3E}">
        <p14:creationId xmlns:p14="http://schemas.microsoft.com/office/powerpoint/2010/main" val="23194380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Introduction </a:t>
            </a:r>
            <a:endParaRPr lang="en-GB" dirty="0"/>
          </a:p>
        </p:txBody>
      </p:sp>
      <p:sp>
        <p:nvSpPr>
          <p:cNvPr id="3" name="Content Placeholder 2"/>
          <p:cNvSpPr>
            <a:spLocks noGrp="1"/>
          </p:cNvSpPr>
          <p:nvPr>
            <p:ph idx="1"/>
          </p:nvPr>
        </p:nvSpPr>
        <p:spPr/>
        <p:txBody>
          <a:bodyPr>
            <a:normAutofit fontScale="62500" lnSpcReduction="20000"/>
          </a:bodyPr>
          <a:lstStyle/>
          <a:p>
            <a:pPr marL="64008" indent="0" algn="just">
              <a:lnSpc>
                <a:spcPct val="170000"/>
              </a:lnSpc>
              <a:buNone/>
            </a:pPr>
            <a:r>
              <a:rPr lang="en-GB" dirty="0"/>
              <a:t>The presentation is about the academic and employability skills that every individual must possess to develop a good career in future at a professional level. Here I wish to develop my intended career in the management field as a management consultant. The presentation will help to analyse or identify my academic and employability skills that I have and also there are some self-analysis tools used to develop my area of improvements and make my personality a well-groomed one for the job role of a management consultant. </a:t>
            </a:r>
          </a:p>
        </p:txBody>
      </p:sp>
    </p:spTree>
    <p:extLst>
      <p:ext uri="{BB962C8B-B14F-4D97-AF65-F5344CB8AC3E}">
        <p14:creationId xmlns:p14="http://schemas.microsoft.com/office/powerpoint/2010/main" val="25227525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Academic and Employability Skills</a:t>
            </a:r>
            <a:endParaRPr lang="en-GB"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6800" y="2133600"/>
            <a:ext cx="7086600" cy="3962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4243592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Management Consultant </a:t>
            </a:r>
            <a:endParaRPr lang="en-GB"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524000" y="1981201"/>
            <a:ext cx="6400800" cy="3733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6389710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Managerial Skills </a:t>
            </a:r>
            <a:endParaRPr lang="en-GB"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85800" y="1905000"/>
            <a:ext cx="7772399" cy="434339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0719454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Personal SWOT Analysis </a:t>
            </a:r>
            <a:endParaRPr lang="en-GB"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371600" y="2185988"/>
            <a:ext cx="6781800" cy="40624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0811328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 PDP Plan</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724924873"/>
              </p:ext>
            </p:extLst>
          </p:nvPr>
        </p:nvGraphicFramePr>
        <p:xfrm>
          <a:off x="1905000" y="1663139"/>
          <a:ext cx="5791200" cy="4920109"/>
        </p:xfrm>
        <a:graphic>
          <a:graphicData uri="http://schemas.openxmlformats.org/drawingml/2006/table">
            <a:tbl>
              <a:tblPr firstRow="1" firstCol="1" bandRow="1">
                <a:tableStyleId>{5C22544A-7EE6-4342-B048-85BDC9FD1C3A}</a:tableStyleId>
              </a:tblPr>
              <a:tblGrid>
                <a:gridCol w="1447800">
                  <a:extLst>
                    <a:ext uri="{9D8B030D-6E8A-4147-A177-3AD203B41FA5}">
                      <a16:colId xmlns:a16="http://schemas.microsoft.com/office/drawing/2014/main" val="20000"/>
                    </a:ext>
                  </a:extLst>
                </a:gridCol>
                <a:gridCol w="1447800">
                  <a:extLst>
                    <a:ext uri="{9D8B030D-6E8A-4147-A177-3AD203B41FA5}">
                      <a16:colId xmlns:a16="http://schemas.microsoft.com/office/drawing/2014/main" val="20001"/>
                    </a:ext>
                  </a:extLst>
                </a:gridCol>
                <a:gridCol w="1447800">
                  <a:extLst>
                    <a:ext uri="{9D8B030D-6E8A-4147-A177-3AD203B41FA5}">
                      <a16:colId xmlns:a16="http://schemas.microsoft.com/office/drawing/2014/main" val="20002"/>
                    </a:ext>
                  </a:extLst>
                </a:gridCol>
                <a:gridCol w="1447800">
                  <a:extLst>
                    <a:ext uri="{9D8B030D-6E8A-4147-A177-3AD203B41FA5}">
                      <a16:colId xmlns:a16="http://schemas.microsoft.com/office/drawing/2014/main" val="20003"/>
                    </a:ext>
                  </a:extLst>
                </a:gridCol>
              </a:tblGrid>
              <a:tr h="420426">
                <a:tc>
                  <a:txBody>
                    <a:bodyPr/>
                    <a:lstStyle/>
                    <a:p>
                      <a:pPr marL="0" marR="0" algn="just">
                        <a:lnSpc>
                          <a:spcPct val="150000"/>
                        </a:lnSpc>
                        <a:spcBef>
                          <a:spcPts val="0"/>
                        </a:spcBef>
                        <a:spcAft>
                          <a:spcPts val="0"/>
                        </a:spcAft>
                        <a:tabLst>
                          <a:tab pos="4000500" algn="l"/>
                        </a:tabLst>
                      </a:pPr>
                      <a:r>
                        <a:rPr lang="en-GB" sz="1100" dirty="0">
                          <a:effectLst/>
                        </a:rPr>
                        <a:t>Skills </a:t>
                      </a:r>
                      <a:endParaRPr lang="en-GB" sz="1000" dirty="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a:effectLst/>
                        </a:rPr>
                        <a:t>Actions to improve </a:t>
                      </a:r>
                      <a:endParaRPr lang="en-GB" sz="100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a:effectLst/>
                        </a:rPr>
                        <a:t>Outcomes of the Action </a:t>
                      </a:r>
                      <a:endParaRPr lang="en-GB" sz="100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a:effectLst/>
                        </a:rPr>
                        <a:t>Duration </a:t>
                      </a:r>
                      <a:endParaRPr lang="en-GB" sz="1000">
                        <a:effectLst/>
                        <a:latin typeface="Calibri"/>
                        <a:ea typeface="Calibri"/>
                        <a:cs typeface="Times New Roman"/>
                      </a:endParaRPr>
                    </a:p>
                  </a:txBody>
                  <a:tcPr marL="63500" marR="63500" marT="0" marB="0"/>
                </a:tc>
                <a:extLst>
                  <a:ext uri="{0D108BD9-81ED-4DB2-BD59-A6C34878D82A}">
                    <a16:rowId xmlns:a16="http://schemas.microsoft.com/office/drawing/2014/main" val="10000"/>
                  </a:ext>
                </a:extLst>
              </a:tr>
              <a:tr h="1261278">
                <a:tc>
                  <a:txBody>
                    <a:bodyPr/>
                    <a:lstStyle/>
                    <a:p>
                      <a:pPr marL="0" marR="0" algn="just">
                        <a:lnSpc>
                          <a:spcPct val="150000"/>
                        </a:lnSpc>
                        <a:spcBef>
                          <a:spcPts val="0"/>
                        </a:spcBef>
                        <a:spcAft>
                          <a:spcPts val="0"/>
                        </a:spcAft>
                        <a:tabLst>
                          <a:tab pos="4000500" algn="l"/>
                        </a:tabLst>
                      </a:pPr>
                      <a:r>
                        <a:rPr lang="en-GB" sz="1100">
                          <a:effectLst/>
                        </a:rPr>
                        <a:t>Decision-making skill</a:t>
                      </a:r>
                      <a:endParaRPr lang="en-GB" sz="1000">
                        <a:effectLst/>
                      </a:endParaRPr>
                    </a:p>
                    <a:p>
                      <a:pPr marL="0" marR="0" algn="r">
                        <a:lnSpc>
                          <a:spcPct val="115000"/>
                        </a:lnSpc>
                        <a:spcBef>
                          <a:spcPts val="0"/>
                        </a:spcBef>
                        <a:spcAft>
                          <a:spcPts val="0"/>
                        </a:spcAft>
                      </a:pPr>
                      <a:r>
                        <a:rPr lang="en-GB" sz="1100">
                          <a:effectLst/>
                        </a:rPr>
                        <a:t> </a:t>
                      </a:r>
                      <a:endParaRPr lang="en-GB" sz="100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dirty="0">
                          <a:effectLst/>
                        </a:rPr>
                        <a:t>Gaining experience through a part-time job r as an intern in an organisation.</a:t>
                      </a:r>
                      <a:endParaRPr lang="en-GB" sz="1000" dirty="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dirty="0">
                          <a:effectLst/>
                        </a:rPr>
                        <a:t>Ultimately I will be gaining effective decision making skill.</a:t>
                      </a:r>
                      <a:endParaRPr lang="en-GB" sz="1000" dirty="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a:effectLst/>
                        </a:rPr>
                        <a:t>1 year </a:t>
                      </a:r>
                      <a:endParaRPr lang="en-GB" sz="1000">
                        <a:effectLst/>
                        <a:latin typeface="Calibri"/>
                        <a:ea typeface="Calibri"/>
                        <a:cs typeface="Times New Roman"/>
                      </a:endParaRPr>
                    </a:p>
                  </a:txBody>
                  <a:tcPr marL="63500" marR="63500" marT="0" marB="0"/>
                </a:tc>
                <a:extLst>
                  <a:ext uri="{0D108BD9-81ED-4DB2-BD59-A6C34878D82A}">
                    <a16:rowId xmlns:a16="http://schemas.microsoft.com/office/drawing/2014/main" val="10001"/>
                  </a:ext>
                </a:extLst>
              </a:tr>
              <a:tr h="1261278">
                <a:tc>
                  <a:txBody>
                    <a:bodyPr/>
                    <a:lstStyle/>
                    <a:p>
                      <a:pPr marL="0" marR="0" algn="just">
                        <a:lnSpc>
                          <a:spcPct val="150000"/>
                        </a:lnSpc>
                        <a:spcBef>
                          <a:spcPts val="0"/>
                        </a:spcBef>
                        <a:spcAft>
                          <a:spcPts val="0"/>
                        </a:spcAft>
                        <a:tabLst>
                          <a:tab pos="4000500" algn="l"/>
                        </a:tabLst>
                      </a:pPr>
                      <a:r>
                        <a:rPr lang="en-GB" sz="1100">
                          <a:effectLst/>
                        </a:rPr>
                        <a:t>Creativity skill</a:t>
                      </a:r>
                      <a:endParaRPr lang="en-GB" sz="100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dirty="0">
                          <a:effectLst/>
                        </a:rPr>
                        <a:t>By developing the thinking capacity through participating in different events in the office.</a:t>
                      </a:r>
                      <a:endParaRPr lang="en-GB" sz="1000" dirty="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a:effectLst/>
                        </a:rPr>
                        <a:t>I will be providing creative ideas to the organisation for further growth and development.</a:t>
                      </a:r>
                      <a:endParaRPr lang="en-GB" sz="100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a:effectLst/>
                        </a:rPr>
                        <a:t>6 months </a:t>
                      </a:r>
                      <a:endParaRPr lang="en-GB" sz="1000">
                        <a:effectLst/>
                        <a:latin typeface="Calibri"/>
                        <a:ea typeface="Calibri"/>
                        <a:cs typeface="Times New Roman"/>
                      </a:endParaRPr>
                    </a:p>
                  </a:txBody>
                  <a:tcPr marL="63500" marR="63500" marT="0" marB="0"/>
                </a:tc>
                <a:extLst>
                  <a:ext uri="{0D108BD9-81ED-4DB2-BD59-A6C34878D82A}">
                    <a16:rowId xmlns:a16="http://schemas.microsoft.com/office/drawing/2014/main" val="10002"/>
                  </a:ext>
                </a:extLst>
              </a:tr>
              <a:tr h="1261278">
                <a:tc>
                  <a:txBody>
                    <a:bodyPr/>
                    <a:lstStyle/>
                    <a:p>
                      <a:pPr marL="0" marR="0" algn="just">
                        <a:lnSpc>
                          <a:spcPct val="150000"/>
                        </a:lnSpc>
                        <a:spcBef>
                          <a:spcPts val="0"/>
                        </a:spcBef>
                        <a:spcAft>
                          <a:spcPts val="0"/>
                        </a:spcAft>
                        <a:tabLst>
                          <a:tab pos="4000500" algn="l"/>
                        </a:tabLst>
                      </a:pPr>
                      <a:r>
                        <a:rPr lang="en-GB" sz="1100">
                          <a:effectLst/>
                        </a:rPr>
                        <a:t>Time management skill</a:t>
                      </a:r>
                      <a:endParaRPr lang="en-GB" sz="100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dirty="0">
                          <a:effectLst/>
                        </a:rPr>
                        <a:t>Practising from school and university level by performing numerous tasks together on time.</a:t>
                      </a:r>
                      <a:endParaRPr lang="en-GB" sz="1000" dirty="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dirty="0">
                          <a:effectLst/>
                        </a:rPr>
                        <a:t>I will be able to manage all my activities on time (East, 2016).</a:t>
                      </a:r>
                      <a:endParaRPr lang="en-GB" sz="1000" dirty="0">
                        <a:effectLst/>
                        <a:latin typeface="Calibri"/>
                        <a:ea typeface="Calibri"/>
                        <a:cs typeface="Times New Roman"/>
                      </a:endParaRPr>
                    </a:p>
                  </a:txBody>
                  <a:tcPr marL="63500" marR="63500" marT="0" marB="0"/>
                </a:tc>
                <a:tc>
                  <a:txBody>
                    <a:bodyPr/>
                    <a:lstStyle/>
                    <a:p>
                      <a:pPr marL="0" marR="0" algn="just">
                        <a:lnSpc>
                          <a:spcPct val="150000"/>
                        </a:lnSpc>
                        <a:spcBef>
                          <a:spcPts val="0"/>
                        </a:spcBef>
                        <a:spcAft>
                          <a:spcPts val="0"/>
                        </a:spcAft>
                        <a:tabLst>
                          <a:tab pos="4000500" algn="l"/>
                        </a:tabLst>
                      </a:pPr>
                      <a:r>
                        <a:rPr lang="en-GB" sz="1100" dirty="0">
                          <a:effectLst/>
                        </a:rPr>
                        <a:t>4 months </a:t>
                      </a:r>
                      <a:endParaRPr lang="en-GB" sz="1000" dirty="0">
                        <a:effectLst/>
                        <a:latin typeface="Calibri"/>
                        <a:ea typeface="Calibri"/>
                        <a:cs typeface="Times New Roman"/>
                      </a:endParaRPr>
                    </a:p>
                  </a:txBody>
                  <a:tcPr marL="63500" marR="63500" marT="0" marB="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1707121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Conclusion </a:t>
            </a:r>
            <a:endParaRPr lang="en-GB" dirty="0"/>
          </a:p>
        </p:txBody>
      </p:sp>
      <p:sp>
        <p:nvSpPr>
          <p:cNvPr id="3" name="Content Placeholder 2"/>
          <p:cNvSpPr>
            <a:spLocks noGrp="1"/>
          </p:cNvSpPr>
          <p:nvPr>
            <p:ph idx="1"/>
          </p:nvPr>
        </p:nvSpPr>
        <p:spPr/>
        <p:txBody>
          <a:bodyPr>
            <a:normAutofit fontScale="70000" lnSpcReduction="20000"/>
          </a:bodyPr>
          <a:lstStyle/>
          <a:p>
            <a:pPr marL="64008" indent="0" algn="just">
              <a:lnSpc>
                <a:spcPct val="170000"/>
              </a:lnSpc>
              <a:buNone/>
            </a:pPr>
            <a:r>
              <a:rPr lang="en-US" dirty="0"/>
              <a:t>The presentation has mentioned different academic and employability skills for the growth and development of my intended career. The chosen intended career by me is of a management consultant as I am a management student and has interests in managing the numerous tasks of the organization. The presentation has used two different tools to analyze my personality that is SWOT Analysis tool and PDP Plan. Through these tools, I will be able to achieve my desired goals and objectives on time and lead a successful career.</a:t>
            </a:r>
            <a:endParaRPr lang="en-GB" dirty="0"/>
          </a:p>
        </p:txBody>
      </p:sp>
    </p:spTree>
    <p:extLst>
      <p:ext uri="{BB962C8B-B14F-4D97-AF65-F5344CB8AC3E}">
        <p14:creationId xmlns:p14="http://schemas.microsoft.com/office/powerpoint/2010/main" val="3653642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References </a:t>
            </a:r>
            <a:endParaRPr lang="en-GB" dirty="0"/>
          </a:p>
        </p:txBody>
      </p:sp>
      <p:sp>
        <p:nvSpPr>
          <p:cNvPr id="3" name="Content Placeholder 2"/>
          <p:cNvSpPr>
            <a:spLocks noGrp="1"/>
          </p:cNvSpPr>
          <p:nvPr>
            <p:ph idx="1"/>
          </p:nvPr>
        </p:nvSpPr>
        <p:spPr/>
        <p:txBody>
          <a:bodyPr>
            <a:normAutofit fontScale="62500" lnSpcReduction="20000"/>
          </a:bodyPr>
          <a:lstStyle/>
          <a:p>
            <a:r>
              <a:rPr lang="en-US" dirty="0"/>
              <a:t>Ali </a:t>
            </a:r>
            <a:r>
              <a:rPr lang="en-US" dirty="0" err="1"/>
              <a:t>Ali</a:t>
            </a:r>
            <a:r>
              <a:rPr lang="en-US" dirty="0"/>
              <a:t>, F., 2017. Gauging the association of employability skills and being employable among students. International Journal of Social Sciences &amp; Educational Studies, 4(2), pp.39-52.</a:t>
            </a:r>
          </a:p>
          <a:p>
            <a:r>
              <a:rPr lang="en-US" dirty="0"/>
              <a:t>Aliu, J. and Aigbavboa, C., 2021. Key generic skills for employability of built environment graduates. International Journal of Construction Management, pp.1-19.</a:t>
            </a:r>
          </a:p>
          <a:p>
            <a:r>
              <a:rPr lang="en-US" dirty="0"/>
              <a:t>East, J., 2016. Educational responses to academic integrity. Handbook of academic integrity, pp.481-496.</a:t>
            </a:r>
          </a:p>
          <a:p>
            <a:r>
              <a:rPr lang="en-US" dirty="0" err="1"/>
              <a:t>Jonck</a:t>
            </a:r>
            <a:r>
              <a:rPr lang="en-US" dirty="0"/>
              <a:t>, P., 2017. Graduate employability skills within the public service: A South African case. The Independent Journal of Teaching and Learning, 12(2), pp.64-77.</a:t>
            </a:r>
          </a:p>
          <a:p>
            <a:r>
              <a:rPr lang="en-US" dirty="0"/>
              <a:t>Sotiriadou, P., Logan, D., Daly, A. and Guest, R., 2020. The role of authentic assessment to preserve academic integrity and promote skill development and employability. Studies in Higher Education, 45(11), pp.2132-2148.</a:t>
            </a:r>
          </a:p>
          <a:p>
            <a:r>
              <a:rPr lang="en-US" dirty="0"/>
              <a:t>Tang, K.N., 2019. Beyond Employability: Embedding Soft Skills in Higher Education. Turkish Online Journal of Educational Technology-TOJET, 18(2), pp.1-9.</a:t>
            </a:r>
          </a:p>
        </p:txBody>
      </p:sp>
    </p:spTree>
    <p:extLst>
      <p:ext uri="{BB962C8B-B14F-4D97-AF65-F5344CB8AC3E}">
        <p14:creationId xmlns:p14="http://schemas.microsoft.com/office/powerpoint/2010/main" val="68560050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Verve">
  <a:themeElements>
    <a:clrScheme name="Verve">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Ver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erve">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21</TotalTime>
  <Words>1796</Words>
  <Application>Microsoft Office PowerPoint</Application>
  <PresentationFormat>On-screen Show (4:3)</PresentationFormat>
  <Paragraphs>56</Paragraphs>
  <Slides>10</Slides>
  <Notes>5</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Verve</vt:lpstr>
      <vt:lpstr>Academic Skills and Employability </vt:lpstr>
      <vt:lpstr>Table of Content </vt:lpstr>
      <vt:lpstr>Introduction </vt:lpstr>
      <vt:lpstr>Academic and Employability Skills</vt:lpstr>
      <vt:lpstr>Management Consultant </vt:lpstr>
      <vt:lpstr>Managerial Skills </vt:lpstr>
      <vt:lpstr>Personal SWOT Analysis </vt:lpstr>
      <vt:lpstr> PDP Plan</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Florina Daniela Bitu</cp:lastModifiedBy>
  <cp:revision>41</cp:revision>
  <dcterms:created xsi:type="dcterms:W3CDTF">2006-08-16T00:00:00Z</dcterms:created>
  <dcterms:modified xsi:type="dcterms:W3CDTF">2021-04-10T13:36:52Z</dcterms:modified>
</cp:coreProperties>
</file>