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17" roundtripDataSignature="AMtx7mjRxKDIB7LFdHWrsc7DS4MdOWxPh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202F7F9C-6B01-4802-81EC-299A3E7D5D4C}">
  <a:tblStyle styleId="{202F7F9C-6B01-4802-81EC-299A3E7D5D4C}" styleName="Table_0">
    <a:wholeTbl>
      <a:tcTxStyle b="off" i="off">
        <a:font>
          <a:latin typeface="Arial"/>
          <a:ea typeface="Arial"/>
          <a:cs typeface="Arial"/>
        </a:font>
        <a:srgbClr val="000000"/>
      </a:tcTx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customschemas.google.com/relationships/presentationmetadata" Target="metadata"/><Relationship Id="rId16" Type="http://schemas.openxmlformats.org/officeDocument/2006/relationships/slide" Target="slides/slide10.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 name="Google Shape;5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9" name="Google Shape;59;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1200"/>
              </a:spcAft>
              <a:buSzPts val="1100"/>
              <a:buNone/>
            </a:pPr>
            <a:r>
              <a:rPr lang="en-GB" sz="1800">
                <a:solidFill>
                  <a:srgbClr val="595959"/>
                </a:solidFill>
              </a:rPr>
              <a:t>Good morning. My name is Tiemoko Dagnogo, and today I’ll be presenting my analysis of Green Haven Florists — focusing on the challenges they face and how structured problem-solving can help improve decision-making and business performance.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5" name="Google Shape;65;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1200"/>
              </a:spcAft>
              <a:buClr>
                <a:schemeClr val="dk1"/>
              </a:buClr>
              <a:buSzPts val="1100"/>
              <a:buFont typeface="Arial"/>
              <a:buNone/>
            </a:pPr>
            <a:r>
              <a:rPr lang="en-GB" sz="1800">
                <a:solidFill>
                  <a:srgbClr val="595959"/>
                </a:solidFill>
              </a:rPr>
              <a:t>Green Haven Florists has built its identity around sustainability and customer care. However, the recent drop in sales shows that the business must adapt to changing customer expectations and market trends.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2" name="Google Shape;72;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rPr lang="en-GB"/>
              <a:t>The 5W2H framework helps explain the problem clearly — it shows that Green Haven’s challenges come from both internal weaknesses (digital presence, pricing) and external market changes (competition, foot traffic decline).</a:t>
            </a:r>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0" name="Google Shape;80;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b="1" lang="en-GB"/>
              <a:t>The PESTEL analysis shows that while Green Haven faces economic and technological threats, it also has opportunities to leverage social and environmental trends. Strengthening its online presence and promoting its eco-friendly values could help the business stay competitive.</a:t>
            </a:r>
            <a:endParaRPr b="1"/>
          </a:p>
          <a:p>
            <a:pPr indent="0" lvl="0" marL="0" rtl="0" algn="l">
              <a:lnSpc>
                <a:spcPct val="100000"/>
              </a:lnSpc>
              <a:spcBef>
                <a:spcPts val="1200"/>
              </a:spcBef>
              <a:spcAft>
                <a:spcPts val="0"/>
              </a:spcAft>
              <a:buSzPts val="1100"/>
              <a:buNone/>
            </a:pPr>
            <a:r>
              <a:t/>
            </a:r>
            <a:endParaRPr b="1"/>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6" name="Google Shape;86;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3" name="Google Shape;93;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The fishbone diagram helps identify root causes behind falling revenue. It shows that Green Haven’s difficulties are not caused by one single issue but a combination of people, process, and market factors. Recognising these links will help Liam and Priya plan effective, targeted solutions.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9" name="Google Shape;99;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These recommendations aim to balance sustainability with modernisation. By investing in digital transformation and customer convenience while maintaining eco-friendly values, Green Haven can rebuild sales, attract younger audiences, and secure long-term profitability.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g38bbf960924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5" name="Google Shape;105;g38bbf960924_0_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1" name="Google Shape;111;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The conclusion reinforces that Green Haven’s problems are solvable through innovation and strong leadership. Balancing technology with the shop’s human touch is key to success.</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14"/>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14"/>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1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3" name="Shape 13"/>
        <p:cNvGrpSpPr/>
        <p:nvPr/>
      </p:nvGrpSpPr>
      <p:grpSpPr>
        <a:xfrm>
          <a:off x="0" y="0"/>
          <a:ext cx="0" cy="0"/>
          <a:chOff x="0" y="0"/>
          <a:chExt cx="0" cy="0"/>
        </a:xfrm>
      </p:grpSpPr>
      <p:sp>
        <p:nvSpPr>
          <p:cNvPr id="14" name="Google Shape;14;p1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 name="Google Shape;15;p15"/>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16" name="Google Shape;16;p1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16"/>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9" name="Google Shape;19;p1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1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2" name="Google Shape;22;p17"/>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3" name="Google Shape;23;p17"/>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4" name="Google Shape;24;p1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1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7" name="Google Shape;27;p1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19"/>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30" name="Google Shape;30;p19"/>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rm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31" name="Google Shape;31;p1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20"/>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34" name="Google Shape;34;p2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21"/>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21"/>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38" name="Google Shape;38;p21"/>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21"/>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40" name="Google Shape;40;p2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22"/>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800"/>
              <a:buNone/>
              <a:defRPr/>
            </a:lvl1pPr>
          </a:lstStyle>
          <a:p/>
        </p:txBody>
      </p:sp>
      <p:sp>
        <p:nvSpPr>
          <p:cNvPr id="43" name="Google Shape;43;p2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23"/>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3"/>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rm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0"/>
              </a:spcBef>
              <a:spcAft>
                <a:spcPts val="0"/>
              </a:spcAft>
              <a:buSzPts val="1400"/>
              <a:buChar char="○"/>
              <a:defRPr/>
            </a:lvl2pPr>
            <a:lvl3pPr indent="-317500" lvl="2" marL="1371600" algn="ctr">
              <a:lnSpc>
                <a:spcPct val="115000"/>
              </a:lnSpc>
              <a:spcBef>
                <a:spcPts val="0"/>
              </a:spcBef>
              <a:spcAft>
                <a:spcPts val="0"/>
              </a:spcAft>
              <a:buSzPts val="1400"/>
              <a:buChar char="■"/>
              <a:defRPr/>
            </a:lvl3pPr>
            <a:lvl4pPr indent="-317500" lvl="3" marL="1828800" algn="ctr">
              <a:lnSpc>
                <a:spcPct val="115000"/>
              </a:lnSpc>
              <a:spcBef>
                <a:spcPts val="0"/>
              </a:spcBef>
              <a:spcAft>
                <a:spcPts val="0"/>
              </a:spcAft>
              <a:buSzPts val="1400"/>
              <a:buChar char="●"/>
              <a:defRPr/>
            </a:lvl4pPr>
            <a:lvl5pPr indent="-317500" lvl="4" marL="2286000" algn="ctr">
              <a:lnSpc>
                <a:spcPct val="115000"/>
              </a:lnSpc>
              <a:spcBef>
                <a:spcPts val="0"/>
              </a:spcBef>
              <a:spcAft>
                <a:spcPts val="0"/>
              </a:spcAft>
              <a:buSzPts val="1400"/>
              <a:buChar char="○"/>
              <a:defRPr/>
            </a:lvl5pPr>
            <a:lvl6pPr indent="-317500" lvl="5" marL="2743200" algn="ctr">
              <a:lnSpc>
                <a:spcPct val="115000"/>
              </a:lnSpc>
              <a:spcBef>
                <a:spcPts val="0"/>
              </a:spcBef>
              <a:spcAft>
                <a:spcPts val="0"/>
              </a:spcAft>
              <a:buSzPts val="1400"/>
              <a:buChar char="■"/>
              <a:defRPr/>
            </a:lvl6pPr>
            <a:lvl7pPr indent="-317500" lvl="6" marL="3200400" algn="ctr">
              <a:lnSpc>
                <a:spcPct val="115000"/>
              </a:lnSpc>
              <a:spcBef>
                <a:spcPts val="0"/>
              </a:spcBef>
              <a:spcAft>
                <a:spcPts val="0"/>
              </a:spcAft>
              <a:buSzPts val="1400"/>
              <a:buChar char="●"/>
              <a:defRPr/>
            </a:lvl7pPr>
            <a:lvl8pPr indent="-317500" lvl="7" marL="3657600" algn="ctr">
              <a:lnSpc>
                <a:spcPct val="115000"/>
              </a:lnSpc>
              <a:spcBef>
                <a:spcPts val="0"/>
              </a:spcBef>
              <a:spcAft>
                <a:spcPts val="0"/>
              </a:spcAft>
              <a:buSzPts val="1400"/>
              <a:buChar char="○"/>
              <a:defRPr/>
            </a:lvl8pPr>
            <a:lvl9pPr indent="-317500" lvl="8" marL="4114800" algn="ctr">
              <a:lnSpc>
                <a:spcPct val="115000"/>
              </a:lnSpc>
              <a:spcBef>
                <a:spcPts val="0"/>
              </a:spcBef>
              <a:spcAft>
                <a:spcPts val="0"/>
              </a:spcAft>
              <a:buSzPts val="1400"/>
              <a:buChar char="■"/>
              <a:defRPr/>
            </a:lvl9pPr>
          </a:lstStyle>
          <a:p/>
        </p:txBody>
      </p:sp>
      <p:sp>
        <p:nvSpPr>
          <p:cNvPr id="47" name="Google Shape;47;p2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2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1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8" name="Google Shape;8;p1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
          <p:cNvSpPr txBox="1"/>
          <p:nvPr>
            <p:ph type="ctrTitle"/>
          </p:nvPr>
        </p:nvSpPr>
        <p:spPr>
          <a:xfrm>
            <a:off x="-275517" y="232175"/>
            <a:ext cx="8520600" cy="2052600"/>
          </a:xfrm>
          <a:prstGeom prst="rect">
            <a:avLst/>
          </a:prstGeom>
          <a:noFill/>
          <a:ln>
            <a:noFill/>
          </a:ln>
        </p:spPr>
        <p:txBody>
          <a:bodyPr anchorCtr="0" anchor="b" bIns="91425" lIns="91425" spcFirstLastPara="1" rIns="91425" wrap="square" tIns="91425">
            <a:normAutofit/>
          </a:bodyPr>
          <a:lstStyle/>
          <a:p>
            <a:pPr indent="0" lvl="0" marL="0" rtl="0" algn="ctr">
              <a:lnSpc>
                <a:spcPct val="100000"/>
              </a:lnSpc>
              <a:spcBef>
                <a:spcPts val="0"/>
              </a:spcBef>
              <a:spcAft>
                <a:spcPts val="0"/>
              </a:spcAft>
              <a:buSzPts val="5200"/>
              <a:buNone/>
            </a:pPr>
            <a:r>
              <a:t/>
            </a:r>
            <a:endParaRPr sz="3200"/>
          </a:p>
        </p:txBody>
      </p:sp>
      <p:sp>
        <p:nvSpPr>
          <p:cNvPr id="55" name="Google Shape;55;p1"/>
          <p:cNvSpPr txBox="1"/>
          <p:nvPr>
            <p:ph idx="1" type="subTitle"/>
          </p:nvPr>
        </p:nvSpPr>
        <p:spPr>
          <a:xfrm>
            <a:off x="485675" y="148200"/>
            <a:ext cx="8520600" cy="792600"/>
          </a:xfrm>
          <a:prstGeom prst="rect">
            <a:avLst/>
          </a:prstGeom>
          <a:noFill/>
          <a:ln>
            <a:noFill/>
          </a:ln>
        </p:spPr>
        <p:txBody>
          <a:bodyPr anchorCtr="0" anchor="t" bIns="91425" lIns="91425" spcFirstLastPara="1" rIns="91425" wrap="square" tIns="91425">
            <a:normAutofit/>
          </a:bodyPr>
          <a:lstStyle/>
          <a:p>
            <a:pPr indent="0" lvl="0" marL="0" rtl="0" algn="ctr">
              <a:lnSpc>
                <a:spcPct val="100000"/>
              </a:lnSpc>
              <a:spcBef>
                <a:spcPts val="0"/>
              </a:spcBef>
              <a:spcAft>
                <a:spcPts val="0"/>
              </a:spcAft>
              <a:buSzPts val="2800"/>
              <a:buNone/>
            </a:pPr>
            <a:r>
              <a:t/>
            </a:r>
            <a:endParaRPr/>
          </a:p>
        </p:txBody>
      </p:sp>
      <p:sp>
        <p:nvSpPr>
          <p:cNvPr id="56" name="Google Shape;56;p1"/>
          <p:cNvSpPr txBox="1"/>
          <p:nvPr/>
        </p:nvSpPr>
        <p:spPr>
          <a:xfrm>
            <a:off x="322550" y="2559989"/>
            <a:ext cx="6263400" cy="1339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chemeClr val="dk1"/>
              </a:buClr>
              <a:buSzPts val="1100"/>
              <a:buFont typeface="Arial"/>
              <a:buNone/>
            </a:pPr>
            <a:r>
              <a:rPr b="0" i="0" lang="en-GB" sz="1500" u="none" cap="none" strike="noStrike">
                <a:solidFill>
                  <a:schemeClr val="dk2"/>
                </a:solidFill>
                <a:latin typeface="Arial"/>
                <a:ea typeface="Arial"/>
                <a:cs typeface="Arial"/>
                <a:sym typeface="Arial"/>
              </a:rPr>
              <a:t>Module Code: LCLM4004</a:t>
            </a:r>
            <a:br>
              <a:rPr b="0" i="0" lang="en-GB" sz="1500" u="none" cap="none" strike="noStrike">
                <a:solidFill>
                  <a:schemeClr val="dk2"/>
                </a:solidFill>
                <a:latin typeface="Arial"/>
                <a:ea typeface="Arial"/>
                <a:cs typeface="Arial"/>
                <a:sym typeface="Arial"/>
              </a:rPr>
            </a:br>
            <a:endParaRPr b="0" i="0" sz="15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1100"/>
              <a:buFont typeface="Arial"/>
              <a:buNone/>
            </a:pPr>
            <a:r>
              <a:rPr b="0" i="0" lang="en-GB" sz="1500" u="none" cap="none" strike="noStrike">
                <a:solidFill>
                  <a:schemeClr val="dk2"/>
                </a:solidFill>
                <a:latin typeface="Arial"/>
                <a:ea typeface="Arial"/>
                <a:cs typeface="Arial"/>
                <a:sym typeface="Arial"/>
              </a:rPr>
              <a:t>Student: Tiemoko Dagnogo (ID: 2441745)</a:t>
            </a:r>
            <a:br>
              <a:rPr b="0" i="0" lang="en-GB" sz="1500" u="none" cap="none" strike="noStrike">
                <a:solidFill>
                  <a:schemeClr val="dk2"/>
                </a:solidFill>
                <a:latin typeface="Arial"/>
                <a:ea typeface="Arial"/>
                <a:cs typeface="Arial"/>
                <a:sym typeface="Arial"/>
              </a:rPr>
            </a:br>
            <a:endParaRPr b="0" i="0" sz="15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1100"/>
              <a:buFont typeface="Arial"/>
              <a:buNone/>
            </a:pPr>
            <a:r>
              <a:rPr b="0" i="0" lang="en-GB" sz="1500" u="none" cap="none" strike="noStrike">
                <a:solidFill>
                  <a:schemeClr val="dk2"/>
                </a:solidFill>
                <a:latin typeface="Arial"/>
                <a:ea typeface="Arial"/>
                <a:cs typeface="Arial"/>
                <a:sym typeface="Arial"/>
              </a:rPr>
              <a:t>Lecturer: Annamarie Dufficy</a:t>
            </a:r>
            <a:endParaRPr b="0" i="0" sz="1200" u="none" cap="none" strike="noStrike">
              <a:solidFill>
                <a:schemeClr val="dk2"/>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 name="Shape 60"/>
        <p:cNvGrpSpPr/>
        <p:nvPr/>
      </p:nvGrpSpPr>
      <p:grpSpPr>
        <a:xfrm>
          <a:off x="0" y="0"/>
          <a:ext cx="0" cy="0"/>
          <a:chOff x="0" y="0"/>
          <a:chExt cx="0" cy="0"/>
        </a:xfrm>
      </p:grpSpPr>
      <p:sp>
        <p:nvSpPr>
          <p:cNvPr id="61" name="Google Shape;61;p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ctr">
              <a:lnSpc>
                <a:spcPct val="100000"/>
              </a:lnSpc>
              <a:spcBef>
                <a:spcPts val="0"/>
              </a:spcBef>
              <a:spcAft>
                <a:spcPts val="0"/>
              </a:spcAft>
              <a:buClr>
                <a:schemeClr val="dk1"/>
              </a:buClr>
              <a:buSzPct val="43043"/>
              <a:buFont typeface="Arial"/>
              <a:buNone/>
            </a:pPr>
            <a:r>
              <a:rPr lang="en-GB" sz="2555"/>
              <a:t> Green Haven Florists – Problem Solving and Decision Making</a:t>
            </a:r>
            <a:endParaRPr sz="2755"/>
          </a:p>
          <a:p>
            <a:pPr indent="0" lvl="0" marL="0" rtl="0" algn="l">
              <a:lnSpc>
                <a:spcPct val="100000"/>
              </a:lnSpc>
              <a:spcBef>
                <a:spcPts val="0"/>
              </a:spcBef>
              <a:spcAft>
                <a:spcPts val="0"/>
              </a:spcAft>
              <a:buSzPct val="111111"/>
              <a:buNone/>
            </a:pPr>
            <a:r>
              <a:t/>
            </a:r>
            <a:endParaRPr/>
          </a:p>
        </p:txBody>
      </p:sp>
      <p:sp>
        <p:nvSpPr>
          <p:cNvPr id="62" name="Google Shape;62;p2"/>
          <p:cNvSpPr txBox="1"/>
          <p:nvPr>
            <p:ph idx="1" type="body"/>
          </p:nvPr>
        </p:nvSpPr>
        <p:spPr>
          <a:xfrm>
            <a:off x="311700" y="121232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Clr>
                <a:schemeClr val="dk1"/>
              </a:buClr>
              <a:buSzPts val="1100"/>
              <a:buFont typeface="Arial"/>
              <a:buNone/>
            </a:pPr>
            <a:r>
              <a:t/>
            </a:r>
            <a:endParaRPr/>
          </a:p>
          <a:p>
            <a:pPr indent="0" lvl="0" marL="0" rtl="0" algn="l">
              <a:lnSpc>
                <a:spcPct val="115000"/>
              </a:lnSpc>
              <a:spcBef>
                <a:spcPts val="1200"/>
              </a:spcBef>
              <a:spcAft>
                <a:spcPts val="1200"/>
              </a:spcAft>
              <a:buSzPts val="18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 Introduction &amp; Background</a:t>
            </a:r>
            <a:endParaRPr/>
          </a:p>
        </p:txBody>
      </p:sp>
      <p:sp>
        <p:nvSpPr>
          <p:cNvPr id="68" name="Google Shape;68;p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fontScale="85000" lnSpcReduction="20000"/>
          </a:bodyPr>
          <a:lstStyle/>
          <a:p>
            <a:pPr indent="0" lvl="0" marL="0" rtl="0" algn="l">
              <a:lnSpc>
                <a:spcPct val="115000"/>
              </a:lnSpc>
              <a:spcBef>
                <a:spcPts val="1800"/>
              </a:spcBef>
              <a:spcAft>
                <a:spcPts val="0"/>
              </a:spcAft>
              <a:buClr>
                <a:schemeClr val="dk1"/>
              </a:buClr>
              <a:buSzPct val="50634"/>
              <a:buFont typeface="Arial"/>
              <a:buNone/>
            </a:pPr>
            <a:r>
              <a:t/>
            </a:r>
            <a:endParaRPr b="1" sz="2172">
              <a:solidFill>
                <a:schemeClr val="dk1"/>
              </a:solidFill>
            </a:endParaRPr>
          </a:p>
          <a:p>
            <a:pPr indent="-313495" lvl="0" marL="457200" rtl="0" algn="l">
              <a:lnSpc>
                <a:spcPct val="115000"/>
              </a:lnSpc>
              <a:spcBef>
                <a:spcPts val="1200"/>
              </a:spcBef>
              <a:spcAft>
                <a:spcPts val="0"/>
              </a:spcAft>
              <a:buClr>
                <a:schemeClr val="dk1"/>
              </a:buClr>
              <a:buSzPct val="100000"/>
              <a:buChar char="●"/>
            </a:pPr>
            <a:r>
              <a:rPr lang="en-GB" sz="1572">
                <a:solidFill>
                  <a:schemeClr val="dk1"/>
                </a:solidFill>
              </a:rPr>
              <a:t>Founded in 2016 by Liam and Priya Patel in Norwich, UK</a:t>
            </a:r>
            <a:br>
              <a:rPr lang="en-GB" sz="1572">
                <a:solidFill>
                  <a:schemeClr val="dk1"/>
                </a:solidFill>
              </a:rPr>
            </a:br>
            <a:endParaRPr sz="1572">
              <a:solidFill>
                <a:schemeClr val="dk1"/>
              </a:solidFill>
            </a:endParaRPr>
          </a:p>
          <a:p>
            <a:pPr indent="-313495" lvl="0" marL="457200" rtl="0" algn="l">
              <a:lnSpc>
                <a:spcPct val="115000"/>
              </a:lnSpc>
              <a:spcBef>
                <a:spcPts val="0"/>
              </a:spcBef>
              <a:spcAft>
                <a:spcPts val="0"/>
              </a:spcAft>
              <a:buClr>
                <a:schemeClr val="dk1"/>
              </a:buClr>
              <a:buSzPct val="100000"/>
              <a:buChar char="●"/>
            </a:pPr>
            <a:r>
              <a:rPr lang="en-GB" sz="1572">
                <a:solidFill>
                  <a:schemeClr val="dk1"/>
                </a:solidFill>
              </a:rPr>
              <a:t>Specialises in sustainable, bespoke floral arrangements</a:t>
            </a:r>
            <a:br>
              <a:rPr lang="en-GB" sz="1572">
                <a:solidFill>
                  <a:schemeClr val="dk1"/>
                </a:solidFill>
              </a:rPr>
            </a:br>
            <a:endParaRPr sz="1572">
              <a:solidFill>
                <a:schemeClr val="dk1"/>
              </a:solidFill>
            </a:endParaRPr>
          </a:p>
          <a:p>
            <a:pPr indent="-313495" lvl="0" marL="457200" rtl="0" algn="l">
              <a:lnSpc>
                <a:spcPct val="115000"/>
              </a:lnSpc>
              <a:spcBef>
                <a:spcPts val="0"/>
              </a:spcBef>
              <a:spcAft>
                <a:spcPts val="0"/>
              </a:spcAft>
              <a:buClr>
                <a:schemeClr val="dk1"/>
              </a:buClr>
              <a:buSzPct val="100000"/>
              <a:buChar char="●"/>
            </a:pPr>
            <a:r>
              <a:rPr lang="en-GB" sz="1572">
                <a:solidFill>
                  <a:schemeClr val="dk1"/>
                </a:solidFill>
              </a:rPr>
              <a:t>Strong local reputation and community engagement</a:t>
            </a:r>
            <a:br>
              <a:rPr lang="en-GB" sz="1572">
                <a:solidFill>
                  <a:schemeClr val="dk1"/>
                </a:solidFill>
              </a:rPr>
            </a:br>
            <a:endParaRPr sz="1572">
              <a:solidFill>
                <a:schemeClr val="dk1"/>
              </a:solidFill>
            </a:endParaRPr>
          </a:p>
          <a:p>
            <a:pPr indent="-313495" lvl="0" marL="457200" rtl="0" algn="l">
              <a:lnSpc>
                <a:spcPct val="115000"/>
              </a:lnSpc>
              <a:spcBef>
                <a:spcPts val="0"/>
              </a:spcBef>
              <a:spcAft>
                <a:spcPts val="0"/>
              </a:spcAft>
              <a:buClr>
                <a:schemeClr val="dk1"/>
              </a:buClr>
              <a:buSzPct val="100000"/>
              <a:buChar char="●"/>
            </a:pPr>
            <a:r>
              <a:rPr lang="en-GB" sz="1572">
                <a:solidFill>
                  <a:schemeClr val="dk1"/>
                </a:solidFill>
              </a:rPr>
              <a:t>30% decline in in-store sales and rising operational costs</a:t>
            </a:r>
            <a:endParaRPr sz="1572">
              <a:solidFill>
                <a:schemeClr val="dk1"/>
              </a:solidFill>
            </a:endParaRPr>
          </a:p>
          <a:p>
            <a:pPr indent="0" lvl="0" marL="0" rtl="0" algn="l">
              <a:lnSpc>
                <a:spcPct val="115000"/>
              </a:lnSpc>
              <a:spcBef>
                <a:spcPts val="1200"/>
              </a:spcBef>
              <a:spcAft>
                <a:spcPts val="0"/>
              </a:spcAft>
              <a:buSzPct val="192513"/>
              <a:buNone/>
            </a:pPr>
            <a:r>
              <a:t/>
            </a:r>
            <a:endParaRPr sz="1100">
              <a:solidFill>
                <a:schemeClr val="dk1"/>
              </a:solidFill>
            </a:endParaRPr>
          </a:p>
          <a:p>
            <a:pPr indent="0" lvl="0" marL="0" rtl="0" algn="l">
              <a:lnSpc>
                <a:spcPct val="115000"/>
              </a:lnSpc>
              <a:spcBef>
                <a:spcPts val="1200"/>
              </a:spcBef>
              <a:spcAft>
                <a:spcPts val="0"/>
              </a:spcAft>
              <a:buClr>
                <a:schemeClr val="dk1"/>
              </a:buClr>
              <a:buSzPct val="56602"/>
              <a:buFont typeface="Arial"/>
              <a:buNone/>
            </a:pPr>
            <a:r>
              <a:t/>
            </a:r>
            <a:endParaRPr sz="1943">
              <a:solidFill>
                <a:schemeClr val="dk1"/>
              </a:solidFill>
            </a:endParaRPr>
          </a:p>
          <a:p>
            <a:pPr indent="0" lvl="0" marL="0" rtl="0" algn="l">
              <a:lnSpc>
                <a:spcPct val="115000"/>
              </a:lnSpc>
              <a:spcBef>
                <a:spcPts val="1200"/>
              </a:spcBef>
              <a:spcAft>
                <a:spcPts val="0"/>
              </a:spcAft>
              <a:buSzPct val="192513"/>
              <a:buNone/>
            </a:pPr>
            <a:r>
              <a:t/>
            </a:r>
            <a:endParaRPr sz="1100">
              <a:solidFill>
                <a:schemeClr val="dk1"/>
              </a:solidFill>
            </a:endParaRPr>
          </a:p>
          <a:p>
            <a:pPr indent="0" lvl="0" marL="0" rtl="0" algn="l">
              <a:lnSpc>
                <a:spcPct val="115000"/>
              </a:lnSpc>
              <a:spcBef>
                <a:spcPts val="1200"/>
              </a:spcBef>
              <a:spcAft>
                <a:spcPts val="1200"/>
              </a:spcAft>
              <a:buSzPct val="117647"/>
              <a:buNone/>
            </a:pPr>
            <a:r>
              <a:t/>
            </a:r>
            <a:endParaRPr/>
          </a:p>
        </p:txBody>
      </p:sp>
      <p:sp>
        <p:nvSpPr>
          <p:cNvPr id="69" name="Google Shape;69;p3"/>
          <p:cNvSpPr txBox="1"/>
          <p:nvPr/>
        </p:nvSpPr>
        <p:spPr>
          <a:xfrm>
            <a:off x="263175" y="3253200"/>
            <a:ext cx="6263400" cy="9342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200"/>
              </a:spcBef>
              <a:spcAft>
                <a:spcPts val="0"/>
              </a:spcAft>
              <a:buClr>
                <a:schemeClr val="dk1"/>
              </a:buClr>
              <a:buSzPts val="11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120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fontScale="85000" lnSpcReduction="20000"/>
          </a:bodyPr>
          <a:lstStyle/>
          <a:p>
            <a:pPr indent="0" lvl="0" marL="0" rtl="0" algn="l">
              <a:lnSpc>
                <a:spcPct val="115000"/>
              </a:lnSpc>
              <a:spcBef>
                <a:spcPts val="1200"/>
              </a:spcBef>
              <a:spcAft>
                <a:spcPts val="0"/>
              </a:spcAft>
              <a:buSzPct val="192513"/>
              <a:buNone/>
            </a:pPr>
            <a:r>
              <a:rPr b="1" lang="en-GB" sz="1100">
                <a:solidFill>
                  <a:schemeClr val="dk1"/>
                </a:solidFill>
              </a:rPr>
              <a:t>What:</a:t>
            </a:r>
            <a:br>
              <a:rPr b="1" lang="en-GB" sz="1100">
                <a:solidFill>
                  <a:schemeClr val="dk1"/>
                </a:solidFill>
              </a:rPr>
            </a:br>
            <a:r>
              <a:rPr lang="en-GB" sz="1100">
                <a:solidFill>
                  <a:schemeClr val="dk1"/>
                </a:solidFill>
              </a:rPr>
              <a:t> Green Haven Florists has experienced a 30% decline in in-store sales and reduced foot traffic over the past year.</a:t>
            </a:r>
            <a:endParaRPr sz="1100">
              <a:solidFill>
                <a:schemeClr val="dk1"/>
              </a:solidFill>
            </a:endParaRPr>
          </a:p>
          <a:p>
            <a:pPr indent="0" lvl="0" marL="0" rtl="0" algn="l">
              <a:lnSpc>
                <a:spcPct val="115000"/>
              </a:lnSpc>
              <a:spcBef>
                <a:spcPts val="1200"/>
              </a:spcBef>
              <a:spcAft>
                <a:spcPts val="0"/>
              </a:spcAft>
              <a:buSzPct val="192513"/>
              <a:buNone/>
            </a:pPr>
            <a:r>
              <a:rPr b="1" lang="en-GB" sz="1100">
                <a:solidFill>
                  <a:schemeClr val="dk1"/>
                </a:solidFill>
              </a:rPr>
              <a:t>Why:</a:t>
            </a:r>
            <a:br>
              <a:rPr b="1" lang="en-GB" sz="1100">
                <a:solidFill>
                  <a:schemeClr val="dk1"/>
                </a:solidFill>
              </a:rPr>
            </a:br>
            <a:r>
              <a:rPr lang="en-GB" sz="1100">
                <a:solidFill>
                  <a:schemeClr val="dk1"/>
                </a:solidFill>
              </a:rPr>
              <a:t> Customers are moving toward online flower retailers that offer faster delivery and lower prices.</a:t>
            </a:r>
            <a:endParaRPr sz="1100">
              <a:solidFill>
                <a:schemeClr val="dk1"/>
              </a:solidFill>
            </a:endParaRPr>
          </a:p>
          <a:p>
            <a:pPr indent="0" lvl="0" marL="0" rtl="0" algn="l">
              <a:lnSpc>
                <a:spcPct val="115000"/>
              </a:lnSpc>
              <a:spcBef>
                <a:spcPts val="1200"/>
              </a:spcBef>
              <a:spcAft>
                <a:spcPts val="0"/>
              </a:spcAft>
              <a:buSzPct val="192513"/>
              <a:buNone/>
            </a:pPr>
            <a:r>
              <a:rPr b="1" lang="en-GB" sz="1100">
                <a:solidFill>
                  <a:schemeClr val="dk1"/>
                </a:solidFill>
              </a:rPr>
              <a:t>Where:</a:t>
            </a:r>
            <a:br>
              <a:rPr b="1" lang="en-GB" sz="1100">
                <a:solidFill>
                  <a:schemeClr val="dk1"/>
                </a:solidFill>
              </a:rPr>
            </a:br>
            <a:r>
              <a:rPr lang="en-GB" sz="1100">
                <a:solidFill>
                  <a:schemeClr val="dk1"/>
                </a:solidFill>
              </a:rPr>
              <a:t> The Norwich high street, where the shop is located, has seen less activity after several nearby businesses closed.</a:t>
            </a:r>
            <a:endParaRPr sz="1100">
              <a:solidFill>
                <a:schemeClr val="dk1"/>
              </a:solidFill>
            </a:endParaRPr>
          </a:p>
          <a:p>
            <a:pPr indent="0" lvl="0" marL="0" rtl="0" algn="l">
              <a:lnSpc>
                <a:spcPct val="115000"/>
              </a:lnSpc>
              <a:spcBef>
                <a:spcPts val="1200"/>
              </a:spcBef>
              <a:spcAft>
                <a:spcPts val="0"/>
              </a:spcAft>
              <a:buSzPct val="192513"/>
              <a:buNone/>
            </a:pPr>
            <a:r>
              <a:rPr b="1" lang="en-GB" sz="1100">
                <a:solidFill>
                  <a:schemeClr val="dk1"/>
                </a:solidFill>
              </a:rPr>
              <a:t>When:</a:t>
            </a:r>
            <a:br>
              <a:rPr b="1" lang="en-GB" sz="1100">
                <a:solidFill>
                  <a:schemeClr val="dk1"/>
                </a:solidFill>
              </a:rPr>
            </a:br>
            <a:r>
              <a:rPr lang="en-GB" sz="1100">
                <a:solidFill>
                  <a:schemeClr val="dk1"/>
                </a:solidFill>
              </a:rPr>
              <a:t> The decline has been ongoing for the last 12 months.</a:t>
            </a:r>
            <a:endParaRPr sz="1100">
              <a:solidFill>
                <a:schemeClr val="dk1"/>
              </a:solidFill>
            </a:endParaRPr>
          </a:p>
          <a:p>
            <a:pPr indent="0" lvl="0" marL="0" rtl="0" algn="l">
              <a:lnSpc>
                <a:spcPct val="115000"/>
              </a:lnSpc>
              <a:spcBef>
                <a:spcPts val="1200"/>
              </a:spcBef>
              <a:spcAft>
                <a:spcPts val="0"/>
              </a:spcAft>
              <a:buSzPct val="192513"/>
              <a:buNone/>
            </a:pPr>
            <a:r>
              <a:rPr b="1" lang="en-GB" sz="1100">
                <a:solidFill>
                  <a:schemeClr val="dk1"/>
                </a:solidFill>
              </a:rPr>
              <a:t>Who:</a:t>
            </a:r>
            <a:br>
              <a:rPr b="1" lang="en-GB" sz="1100">
                <a:solidFill>
                  <a:schemeClr val="dk1"/>
                </a:solidFill>
              </a:rPr>
            </a:br>
            <a:r>
              <a:rPr lang="en-GB" sz="1100">
                <a:solidFill>
                  <a:schemeClr val="dk1"/>
                </a:solidFill>
              </a:rPr>
              <a:t> Owners Liam and Priya Patel, their employees, and loyal customers are all affected.</a:t>
            </a:r>
            <a:endParaRPr sz="1100">
              <a:solidFill>
                <a:schemeClr val="dk1"/>
              </a:solidFill>
            </a:endParaRPr>
          </a:p>
          <a:p>
            <a:pPr indent="0" lvl="0" marL="0" rtl="0" algn="l">
              <a:lnSpc>
                <a:spcPct val="115000"/>
              </a:lnSpc>
              <a:spcBef>
                <a:spcPts val="1200"/>
              </a:spcBef>
              <a:spcAft>
                <a:spcPts val="0"/>
              </a:spcAft>
              <a:buSzPct val="192513"/>
              <a:buNone/>
            </a:pPr>
            <a:r>
              <a:rPr b="1" lang="en-GB" sz="1100">
                <a:solidFill>
                  <a:schemeClr val="dk1"/>
                </a:solidFill>
              </a:rPr>
              <a:t>How:</a:t>
            </a:r>
            <a:br>
              <a:rPr b="1" lang="en-GB" sz="1100">
                <a:solidFill>
                  <a:schemeClr val="dk1"/>
                </a:solidFill>
              </a:rPr>
            </a:br>
            <a:r>
              <a:rPr lang="en-GB" sz="1100">
                <a:solidFill>
                  <a:schemeClr val="dk1"/>
                </a:solidFill>
              </a:rPr>
              <a:t> The shop’s outdated website, limited social media presence, and high costs of sustainable materials have contributed to lost sales.</a:t>
            </a:r>
            <a:endParaRPr sz="1100">
              <a:solidFill>
                <a:schemeClr val="dk1"/>
              </a:solidFill>
            </a:endParaRPr>
          </a:p>
          <a:p>
            <a:pPr indent="0" lvl="0" marL="0" rtl="0" algn="l">
              <a:lnSpc>
                <a:spcPct val="115000"/>
              </a:lnSpc>
              <a:spcBef>
                <a:spcPts val="1200"/>
              </a:spcBef>
              <a:spcAft>
                <a:spcPts val="0"/>
              </a:spcAft>
              <a:buSzPct val="192513"/>
              <a:buNone/>
            </a:pPr>
            <a:r>
              <a:rPr b="1" lang="en-GB" sz="1100">
                <a:solidFill>
                  <a:schemeClr val="dk1"/>
                </a:solidFill>
              </a:rPr>
              <a:t>How much:</a:t>
            </a:r>
            <a:br>
              <a:rPr b="1" lang="en-GB" sz="1100">
                <a:solidFill>
                  <a:schemeClr val="dk1"/>
                </a:solidFill>
              </a:rPr>
            </a:br>
            <a:r>
              <a:rPr lang="en-GB" sz="1100">
                <a:solidFill>
                  <a:schemeClr val="dk1"/>
                </a:solidFill>
              </a:rPr>
              <a:t> In-store sales dropped by 30%, while rising costs have reduced profit margins.</a:t>
            </a:r>
            <a:endParaRPr sz="1100">
              <a:solidFill>
                <a:schemeClr val="dk1"/>
              </a:solidFill>
            </a:endParaRPr>
          </a:p>
          <a:p>
            <a:pPr indent="0" lvl="0" marL="0" rtl="0" algn="l">
              <a:lnSpc>
                <a:spcPct val="115000"/>
              </a:lnSpc>
              <a:spcBef>
                <a:spcPts val="1200"/>
              </a:spcBef>
              <a:spcAft>
                <a:spcPts val="1200"/>
              </a:spcAft>
              <a:buSzPct val="117647"/>
              <a:buNone/>
            </a:pPr>
            <a:r>
              <a:t/>
            </a:r>
            <a:endParaRPr/>
          </a:p>
        </p:txBody>
      </p:sp>
      <p:graphicFrame>
        <p:nvGraphicFramePr>
          <p:cNvPr id="75" name="Google Shape;75;p4"/>
          <p:cNvGraphicFramePr/>
          <p:nvPr/>
        </p:nvGraphicFramePr>
        <p:xfrm>
          <a:off x="152400" y="152400"/>
          <a:ext cx="3000000" cy="3000000"/>
        </p:xfrm>
        <a:graphic>
          <a:graphicData uri="http://schemas.openxmlformats.org/drawingml/2006/table">
            <a:tbl>
              <a:tblPr>
                <a:noFill/>
                <a:tableStyleId>{202F7F9C-6B01-4802-81EC-299A3E7D5D4C}</a:tableStyleId>
              </a:tblPr>
              <a:tblGrid>
                <a:gridCol w="561975"/>
                <a:gridCol w="571500"/>
              </a:tblGrid>
              <a:tr h="190500">
                <a:tc>
                  <a:txBody>
                    <a:bodyPr/>
                    <a:lstStyle/>
                    <a:p>
                      <a:pPr indent="0" lvl="0" marL="0" marR="0" rtl="0" algn="l">
                        <a:lnSpc>
                          <a:spcPct val="115000"/>
                        </a:lnSpc>
                        <a:spcBef>
                          <a:spcPts val="0"/>
                        </a:spcBef>
                        <a:spcAft>
                          <a:spcPts val="0"/>
                        </a:spcAft>
                        <a:buClr>
                          <a:srgbClr val="000000"/>
                        </a:buClr>
                        <a:buSzPts val="1100"/>
                        <a:buFont typeface="Arial"/>
                        <a:buNone/>
                      </a:pPr>
                      <a:r>
                        <a:t/>
                      </a:r>
                      <a:endParaRPr b="1" sz="1100" u="none" cap="none" strike="noStrike"/>
                    </a:p>
                  </a:txBody>
                  <a:tcPr marT="91425" marB="91425" marR="91425" marL="91425"/>
                </a:tc>
                <a:tc>
                  <a:txBody>
                    <a:bodyPr/>
                    <a:lstStyle/>
                    <a:p>
                      <a:pPr indent="0" lvl="0" marL="0" marR="0" rtl="0" algn="l">
                        <a:lnSpc>
                          <a:spcPct val="115000"/>
                        </a:lnSpc>
                        <a:spcBef>
                          <a:spcPts val="0"/>
                        </a:spcBef>
                        <a:spcAft>
                          <a:spcPts val="0"/>
                        </a:spcAft>
                        <a:buClr>
                          <a:srgbClr val="000000"/>
                        </a:buClr>
                        <a:buSzPts val="1100"/>
                        <a:buFont typeface="Arial"/>
                        <a:buNone/>
                      </a:pPr>
                      <a:r>
                        <a:t/>
                      </a:r>
                      <a:endParaRPr b="1" sz="1100" u="none" cap="none" strike="noStrike"/>
                    </a:p>
                  </a:txBody>
                  <a:tcPr marT="91425" marB="91425" marR="91425" marL="91425"/>
                </a:tc>
              </a:tr>
            </a:tbl>
          </a:graphicData>
        </a:graphic>
      </p:graphicFrame>
      <p:graphicFrame>
        <p:nvGraphicFramePr>
          <p:cNvPr id="76" name="Google Shape;76;p4"/>
          <p:cNvGraphicFramePr/>
          <p:nvPr/>
        </p:nvGraphicFramePr>
        <p:xfrm>
          <a:off x="1219200" y="1219200"/>
          <a:ext cx="3000000" cy="3000000"/>
        </p:xfrm>
        <a:graphic>
          <a:graphicData uri="http://schemas.openxmlformats.org/drawingml/2006/table">
            <a:tbl>
              <a:tblPr>
                <a:noFill/>
                <a:tableStyleId>{202F7F9C-6B01-4802-81EC-299A3E7D5D4C}</a:tableStyleId>
              </a:tblPr>
              <a:tblGrid>
                <a:gridCol w="704850"/>
                <a:gridCol w="2390775"/>
              </a:tblGrid>
              <a:tr h="190500">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bl>
          </a:graphicData>
        </a:graphic>
      </p:graphicFrame>
      <p:sp>
        <p:nvSpPr>
          <p:cNvPr id="77" name="Google Shape;77;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 Identifying and Explaining the Problem (5W2H Method)</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 name="Shape 81"/>
        <p:cNvGrpSpPr/>
        <p:nvPr/>
      </p:nvGrpSpPr>
      <p:grpSpPr>
        <a:xfrm>
          <a:off x="0" y="0"/>
          <a:ext cx="0" cy="0"/>
          <a:chOff x="0" y="0"/>
          <a:chExt cx="0" cy="0"/>
        </a:xfrm>
      </p:grpSpPr>
      <p:sp>
        <p:nvSpPr>
          <p:cNvPr id="82" name="Google Shape;82;p5"/>
          <p:cNvSpPr txBox="1"/>
          <p:nvPr>
            <p:ph type="title"/>
          </p:nvPr>
        </p:nvSpPr>
        <p:spPr>
          <a:xfrm>
            <a:off x="311700" y="445025"/>
            <a:ext cx="8520600" cy="7803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 External Factors Impacting Green Haven (PESTEL Analysis)</a:t>
            </a:r>
            <a:endParaRPr/>
          </a:p>
        </p:txBody>
      </p:sp>
      <p:sp>
        <p:nvSpPr>
          <p:cNvPr id="83" name="Google Shape;83;p5"/>
          <p:cNvSpPr txBox="1"/>
          <p:nvPr>
            <p:ph idx="1" type="body"/>
          </p:nvPr>
        </p:nvSpPr>
        <p:spPr>
          <a:xfrm>
            <a:off x="406500" y="1448775"/>
            <a:ext cx="8520600" cy="3416400"/>
          </a:xfrm>
          <a:prstGeom prst="rect">
            <a:avLst/>
          </a:prstGeom>
          <a:noFill/>
          <a:ln>
            <a:noFill/>
          </a:ln>
        </p:spPr>
        <p:txBody>
          <a:bodyPr anchorCtr="0" anchor="t" bIns="91425" lIns="91425" spcFirstLastPara="1" rIns="91425" wrap="square" tIns="91425">
            <a:noAutofit/>
          </a:bodyPr>
          <a:lstStyle/>
          <a:p>
            <a:pPr indent="0" lvl="0" marL="0" rtl="0" algn="l">
              <a:lnSpc>
                <a:spcPct val="95000"/>
              </a:lnSpc>
              <a:spcBef>
                <a:spcPts val="1200"/>
              </a:spcBef>
              <a:spcAft>
                <a:spcPts val="0"/>
              </a:spcAft>
              <a:buClr>
                <a:schemeClr val="dk1"/>
              </a:buClr>
              <a:buSzPts val="935"/>
              <a:buFont typeface="Arial"/>
              <a:buNone/>
            </a:pPr>
            <a:r>
              <a:rPr b="1" lang="en-GB" sz="1035">
                <a:solidFill>
                  <a:schemeClr val="dk1"/>
                </a:solidFill>
              </a:rPr>
              <a:t>Political:</a:t>
            </a:r>
            <a:br>
              <a:rPr b="1" lang="en-GB" sz="1035">
                <a:solidFill>
                  <a:schemeClr val="dk1"/>
                </a:solidFill>
              </a:rPr>
            </a:br>
            <a:r>
              <a:rPr lang="en-GB" sz="1035">
                <a:solidFill>
                  <a:schemeClr val="dk1"/>
                </a:solidFill>
              </a:rPr>
              <a:t> Changes in trade and import policies can affect the cost and availability of imported flowers. Government incentives for sustainable businesses could support Green Haven’s eco-friendly model.</a:t>
            </a:r>
            <a:endParaRPr sz="1035">
              <a:solidFill>
                <a:schemeClr val="dk1"/>
              </a:solidFill>
            </a:endParaRPr>
          </a:p>
          <a:p>
            <a:pPr indent="0" lvl="0" marL="0" rtl="0" algn="l">
              <a:lnSpc>
                <a:spcPct val="95000"/>
              </a:lnSpc>
              <a:spcBef>
                <a:spcPts val="1200"/>
              </a:spcBef>
              <a:spcAft>
                <a:spcPts val="0"/>
              </a:spcAft>
              <a:buClr>
                <a:schemeClr val="dk1"/>
              </a:buClr>
              <a:buSzPts val="935"/>
              <a:buFont typeface="Arial"/>
              <a:buNone/>
            </a:pPr>
            <a:r>
              <a:rPr b="1" lang="en-GB" sz="1035">
                <a:solidFill>
                  <a:schemeClr val="dk1"/>
                </a:solidFill>
              </a:rPr>
              <a:t>Economic:</a:t>
            </a:r>
            <a:br>
              <a:rPr b="1" lang="en-GB" sz="1035">
                <a:solidFill>
                  <a:schemeClr val="dk1"/>
                </a:solidFill>
              </a:rPr>
            </a:br>
            <a:r>
              <a:rPr lang="en-GB" sz="1035">
                <a:solidFill>
                  <a:schemeClr val="dk1"/>
                </a:solidFill>
              </a:rPr>
              <a:t> Inflation and higher energy prices increase operational costs. Customers are more price-sensitive, which benefits low-cost online competitors.</a:t>
            </a:r>
            <a:endParaRPr sz="1035">
              <a:solidFill>
                <a:schemeClr val="dk1"/>
              </a:solidFill>
            </a:endParaRPr>
          </a:p>
          <a:p>
            <a:pPr indent="0" lvl="0" marL="0" rtl="0" algn="l">
              <a:lnSpc>
                <a:spcPct val="95000"/>
              </a:lnSpc>
              <a:spcBef>
                <a:spcPts val="1200"/>
              </a:spcBef>
              <a:spcAft>
                <a:spcPts val="0"/>
              </a:spcAft>
              <a:buClr>
                <a:schemeClr val="dk1"/>
              </a:buClr>
              <a:buSzPts val="935"/>
              <a:buFont typeface="Arial"/>
              <a:buNone/>
            </a:pPr>
            <a:r>
              <a:rPr b="1" lang="en-GB" sz="1035">
                <a:solidFill>
                  <a:schemeClr val="dk1"/>
                </a:solidFill>
              </a:rPr>
              <a:t>Social:</a:t>
            </a:r>
            <a:br>
              <a:rPr b="1" lang="en-GB" sz="1035">
                <a:solidFill>
                  <a:schemeClr val="dk1"/>
                </a:solidFill>
              </a:rPr>
            </a:br>
            <a:r>
              <a:rPr lang="en-GB" sz="1035">
                <a:solidFill>
                  <a:schemeClr val="dk1"/>
                </a:solidFill>
              </a:rPr>
              <a:t> Consumer habits are shifting toward convenience and online shopping. However, there is growing social support for local and sustainable businesses.</a:t>
            </a:r>
            <a:endParaRPr sz="1035">
              <a:solidFill>
                <a:schemeClr val="dk1"/>
              </a:solidFill>
            </a:endParaRPr>
          </a:p>
          <a:p>
            <a:pPr indent="0" lvl="0" marL="0" rtl="0" algn="l">
              <a:lnSpc>
                <a:spcPct val="95000"/>
              </a:lnSpc>
              <a:spcBef>
                <a:spcPts val="1200"/>
              </a:spcBef>
              <a:spcAft>
                <a:spcPts val="0"/>
              </a:spcAft>
              <a:buClr>
                <a:schemeClr val="dk1"/>
              </a:buClr>
              <a:buSzPts val="935"/>
              <a:buFont typeface="Arial"/>
              <a:buNone/>
            </a:pPr>
            <a:r>
              <a:rPr b="1" lang="en-GB" sz="1035">
                <a:solidFill>
                  <a:schemeClr val="dk1"/>
                </a:solidFill>
              </a:rPr>
              <a:t>Technological:</a:t>
            </a:r>
            <a:br>
              <a:rPr b="1" lang="en-GB" sz="1035">
                <a:solidFill>
                  <a:schemeClr val="dk1"/>
                </a:solidFill>
              </a:rPr>
            </a:br>
            <a:r>
              <a:rPr lang="en-GB" sz="1035">
                <a:solidFill>
                  <a:schemeClr val="dk1"/>
                </a:solidFill>
              </a:rPr>
              <a:t> E-commerce platforms, social media, and digital marketing now drive customer engagement and sales. Green Haven’s outdated website limits its competitiveness.</a:t>
            </a:r>
            <a:endParaRPr sz="1035">
              <a:solidFill>
                <a:schemeClr val="dk1"/>
              </a:solidFill>
            </a:endParaRPr>
          </a:p>
          <a:p>
            <a:pPr indent="0" lvl="0" marL="0" rtl="0" algn="l">
              <a:lnSpc>
                <a:spcPct val="95000"/>
              </a:lnSpc>
              <a:spcBef>
                <a:spcPts val="1200"/>
              </a:spcBef>
              <a:spcAft>
                <a:spcPts val="0"/>
              </a:spcAft>
              <a:buClr>
                <a:schemeClr val="dk1"/>
              </a:buClr>
              <a:buSzPts val="935"/>
              <a:buFont typeface="Arial"/>
              <a:buNone/>
            </a:pPr>
            <a:r>
              <a:rPr b="1" lang="en-GB" sz="1035">
                <a:solidFill>
                  <a:schemeClr val="dk1"/>
                </a:solidFill>
              </a:rPr>
              <a:t>Environmental:</a:t>
            </a:r>
            <a:br>
              <a:rPr b="1" lang="en-GB" sz="1035">
                <a:solidFill>
                  <a:schemeClr val="dk1"/>
                </a:solidFill>
              </a:rPr>
            </a:br>
            <a:r>
              <a:rPr lang="en-GB" sz="1035">
                <a:solidFill>
                  <a:schemeClr val="dk1"/>
                </a:solidFill>
              </a:rPr>
              <a:t> Rising demand for eco-friendly products aligns with Green Haven’s sustainability values, but sustainable materials are becoming more expensive.</a:t>
            </a:r>
            <a:endParaRPr sz="1035">
              <a:solidFill>
                <a:schemeClr val="dk1"/>
              </a:solidFill>
            </a:endParaRPr>
          </a:p>
          <a:p>
            <a:pPr indent="0" lvl="0" marL="0" rtl="0" algn="l">
              <a:lnSpc>
                <a:spcPct val="95000"/>
              </a:lnSpc>
              <a:spcBef>
                <a:spcPts val="1200"/>
              </a:spcBef>
              <a:spcAft>
                <a:spcPts val="0"/>
              </a:spcAft>
              <a:buClr>
                <a:schemeClr val="dk1"/>
              </a:buClr>
              <a:buSzPts val="935"/>
              <a:buFont typeface="Arial"/>
              <a:buNone/>
            </a:pPr>
            <a:r>
              <a:rPr b="1" lang="en-GB" sz="1035">
                <a:solidFill>
                  <a:schemeClr val="dk1"/>
                </a:solidFill>
              </a:rPr>
              <a:t>Legal:</a:t>
            </a:r>
            <a:br>
              <a:rPr b="1" lang="en-GB" sz="1035">
                <a:solidFill>
                  <a:schemeClr val="dk1"/>
                </a:solidFill>
              </a:rPr>
            </a:br>
            <a:r>
              <a:rPr lang="en-GB" sz="1035">
                <a:solidFill>
                  <a:schemeClr val="dk1"/>
                </a:solidFill>
              </a:rPr>
              <a:t> Health and safety standards, employment laws, and environmental packaging regulations affect business costs and compliance obligations.</a:t>
            </a:r>
            <a:endParaRPr sz="1035">
              <a:solidFill>
                <a:schemeClr val="dk1"/>
              </a:solidFill>
            </a:endParaRPr>
          </a:p>
          <a:p>
            <a:pPr indent="0" lvl="0" marL="0" rtl="0" algn="l">
              <a:lnSpc>
                <a:spcPct val="95000"/>
              </a:lnSpc>
              <a:spcBef>
                <a:spcPts val="1200"/>
              </a:spcBef>
              <a:spcAft>
                <a:spcPts val="1200"/>
              </a:spcAft>
              <a:buSzPts val="935"/>
              <a:buNone/>
            </a:pPr>
            <a:r>
              <a:t/>
            </a:r>
            <a:endParaRPr sz="1629"/>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t/>
            </a:r>
            <a:endParaRPr/>
          </a:p>
        </p:txBody>
      </p:sp>
      <p:sp>
        <p:nvSpPr>
          <p:cNvPr id="89" name="Google Shape;89;p6"/>
          <p:cNvSpPr txBox="1"/>
          <p:nvPr>
            <p:ph idx="1" type="body"/>
          </p:nvPr>
        </p:nvSpPr>
        <p:spPr>
          <a:xfrm>
            <a:off x="148600" y="1609179"/>
            <a:ext cx="8520600" cy="3416400"/>
          </a:xfrm>
          <a:prstGeom prst="rect">
            <a:avLst/>
          </a:prstGeom>
          <a:noFill/>
          <a:ln>
            <a:noFill/>
          </a:ln>
        </p:spPr>
        <p:txBody>
          <a:bodyPr anchorCtr="0" anchor="t" bIns="91425" lIns="91425" spcFirstLastPara="1" rIns="91425" wrap="square" tIns="91425">
            <a:normAutofit fontScale="25000" lnSpcReduction="20000"/>
          </a:bodyPr>
          <a:lstStyle/>
          <a:p>
            <a:pPr indent="0" lvl="0" marL="0" rtl="0" algn="l">
              <a:lnSpc>
                <a:spcPct val="115000"/>
              </a:lnSpc>
              <a:spcBef>
                <a:spcPts val="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1200"/>
              </a:spcAft>
              <a:buSzPts val="1800"/>
              <a:buNone/>
            </a:pPr>
            <a:r>
              <a:t/>
            </a:r>
            <a:endParaRPr/>
          </a:p>
        </p:txBody>
      </p:sp>
      <p:pic>
        <p:nvPicPr>
          <p:cNvPr id="90" name="Google Shape;90;p6"/>
          <p:cNvPicPr preferRelativeResize="0"/>
          <p:nvPr/>
        </p:nvPicPr>
        <p:blipFill rotWithShape="1">
          <a:blip r:embed="rId3">
            <a:alphaModFix/>
          </a:blip>
          <a:srcRect b="0" l="0" r="0" t="0"/>
          <a:stretch/>
        </p:blipFill>
        <p:spPr>
          <a:xfrm>
            <a:off x="148600" y="1178776"/>
            <a:ext cx="9144001" cy="38468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7"/>
          <p:cNvSpPr txBox="1"/>
          <p:nvPr>
            <p:ph type="title"/>
          </p:nvPr>
        </p:nvSpPr>
        <p:spPr>
          <a:xfrm>
            <a:off x="222825" y="0"/>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15000"/>
              </a:lnSpc>
              <a:spcBef>
                <a:spcPts val="1400"/>
              </a:spcBef>
              <a:spcAft>
                <a:spcPts val="0"/>
              </a:spcAft>
              <a:buClr>
                <a:schemeClr val="dk1"/>
              </a:buClr>
              <a:buSzPct val="59249"/>
              <a:buFont typeface="Arial"/>
              <a:buNone/>
            </a:pPr>
            <a:r>
              <a:rPr b="1" lang="en-GB" sz="1854"/>
              <a:t>Cause and Effect Analysis (Fishbone Diagram)</a:t>
            </a:r>
            <a:endParaRPr b="1" sz="1854"/>
          </a:p>
          <a:p>
            <a:pPr indent="0" lvl="0" marL="0" rtl="0" algn="l">
              <a:lnSpc>
                <a:spcPct val="100000"/>
              </a:lnSpc>
              <a:spcBef>
                <a:spcPts val="400"/>
              </a:spcBef>
              <a:spcAft>
                <a:spcPts val="0"/>
              </a:spcAft>
              <a:buSzPct val="111111"/>
              <a:buNone/>
            </a:pPr>
            <a:r>
              <a:t/>
            </a:r>
            <a:endParaRPr/>
          </a:p>
        </p:txBody>
      </p:sp>
      <p:sp>
        <p:nvSpPr>
          <p:cNvPr id="96" name="Google Shape;96;p7"/>
          <p:cNvSpPr txBox="1"/>
          <p:nvPr>
            <p:ph idx="1" type="body"/>
          </p:nvPr>
        </p:nvSpPr>
        <p:spPr>
          <a:xfrm>
            <a:off x="357725" y="652575"/>
            <a:ext cx="7730400" cy="4328700"/>
          </a:xfrm>
          <a:prstGeom prst="rect">
            <a:avLst/>
          </a:prstGeom>
          <a:noFill/>
          <a:ln>
            <a:noFill/>
          </a:ln>
        </p:spPr>
        <p:txBody>
          <a:bodyPr anchorCtr="0" anchor="t" bIns="91425" lIns="91425" spcFirstLastPara="1" rIns="91425" wrap="square" tIns="91425">
            <a:noAutofit/>
          </a:bodyPr>
          <a:lstStyle/>
          <a:p>
            <a:pPr indent="0" lvl="0" marL="0" rtl="0" algn="l">
              <a:lnSpc>
                <a:spcPct val="95000"/>
              </a:lnSpc>
              <a:spcBef>
                <a:spcPts val="1200"/>
              </a:spcBef>
              <a:spcAft>
                <a:spcPts val="0"/>
              </a:spcAft>
              <a:buClr>
                <a:schemeClr val="dk1"/>
              </a:buClr>
              <a:buSzPts val="605"/>
              <a:buFont typeface="Arial"/>
              <a:buNone/>
            </a:pPr>
            <a:r>
              <a:rPr b="1" lang="en-GB" sz="905">
                <a:solidFill>
                  <a:schemeClr val="dk1"/>
                </a:solidFill>
              </a:rPr>
              <a:t>Main Problem:</a:t>
            </a:r>
            <a:br>
              <a:rPr b="1" lang="en-GB" sz="905">
                <a:solidFill>
                  <a:schemeClr val="dk1"/>
                </a:solidFill>
              </a:rPr>
            </a:br>
            <a:r>
              <a:rPr lang="en-GB" sz="905">
                <a:solidFill>
                  <a:schemeClr val="dk1"/>
                </a:solidFill>
              </a:rPr>
              <a:t> Declining sales and profitability at Green Haven Florists.</a:t>
            </a:r>
            <a:endParaRPr sz="905">
              <a:solidFill>
                <a:schemeClr val="dk1"/>
              </a:solidFill>
            </a:endParaRPr>
          </a:p>
          <a:p>
            <a:pPr indent="0" lvl="0" marL="0" rtl="0" algn="l">
              <a:lnSpc>
                <a:spcPct val="95000"/>
              </a:lnSpc>
              <a:spcBef>
                <a:spcPts val="1200"/>
              </a:spcBef>
              <a:spcAft>
                <a:spcPts val="0"/>
              </a:spcAft>
              <a:buClr>
                <a:schemeClr val="dk1"/>
              </a:buClr>
              <a:buSzPts val="605"/>
              <a:buFont typeface="Arial"/>
              <a:buNone/>
            </a:pPr>
            <a:r>
              <a:rPr b="1" lang="en-GB" sz="905">
                <a:solidFill>
                  <a:schemeClr val="dk1"/>
                </a:solidFill>
              </a:rPr>
              <a:t>Possible Causes:</a:t>
            </a:r>
            <a:endParaRPr b="1" sz="905">
              <a:solidFill>
                <a:schemeClr val="dk1"/>
              </a:solidFill>
            </a:endParaRPr>
          </a:p>
          <a:p>
            <a:pPr indent="0" lvl="0" marL="0" rtl="0" algn="l">
              <a:lnSpc>
                <a:spcPct val="95000"/>
              </a:lnSpc>
              <a:spcBef>
                <a:spcPts val="1200"/>
              </a:spcBef>
              <a:spcAft>
                <a:spcPts val="0"/>
              </a:spcAft>
              <a:buClr>
                <a:schemeClr val="dk1"/>
              </a:buClr>
              <a:buSzPts val="605"/>
              <a:buFont typeface="Arial"/>
              <a:buNone/>
            </a:pPr>
            <a:r>
              <a:rPr b="1" lang="en-GB" sz="905">
                <a:solidFill>
                  <a:schemeClr val="dk1"/>
                </a:solidFill>
              </a:rPr>
              <a:t>1. People:</a:t>
            </a:r>
            <a:br>
              <a:rPr b="1" lang="en-GB" sz="905">
                <a:solidFill>
                  <a:schemeClr val="dk1"/>
                </a:solidFill>
              </a:rPr>
            </a:br>
            <a:r>
              <a:rPr lang="en-GB" sz="905">
                <a:solidFill>
                  <a:schemeClr val="dk1"/>
                </a:solidFill>
              </a:rPr>
              <a:t> • Limited digital skills among staff and owners.</a:t>
            </a:r>
            <a:br>
              <a:rPr lang="en-GB" sz="905">
                <a:solidFill>
                  <a:schemeClr val="dk1"/>
                </a:solidFill>
              </a:rPr>
            </a:br>
            <a:r>
              <a:rPr lang="en-GB" sz="905">
                <a:solidFill>
                  <a:schemeClr val="dk1"/>
                </a:solidFill>
              </a:rPr>
              <a:t> • Dependence on traditional selling methods.</a:t>
            </a:r>
            <a:endParaRPr sz="905">
              <a:solidFill>
                <a:schemeClr val="dk1"/>
              </a:solidFill>
            </a:endParaRPr>
          </a:p>
          <a:p>
            <a:pPr indent="0" lvl="0" marL="0" rtl="0" algn="l">
              <a:lnSpc>
                <a:spcPct val="95000"/>
              </a:lnSpc>
              <a:spcBef>
                <a:spcPts val="1200"/>
              </a:spcBef>
              <a:spcAft>
                <a:spcPts val="0"/>
              </a:spcAft>
              <a:buClr>
                <a:schemeClr val="dk1"/>
              </a:buClr>
              <a:buSzPts val="605"/>
              <a:buFont typeface="Arial"/>
              <a:buNone/>
            </a:pPr>
            <a:r>
              <a:rPr b="1" lang="en-GB" sz="905">
                <a:solidFill>
                  <a:schemeClr val="dk1"/>
                </a:solidFill>
              </a:rPr>
              <a:t>2. Processes:</a:t>
            </a:r>
            <a:br>
              <a:rPr b="1" lang="en-GB" sz="905">
                <a:solidFill>
                  <a:schemeClr val="dk1"/>
                </a:solidFill>
              </a:rPr>
            </a:br>
            <a:r>
              <a:rPr lang="en-GB" sz="905">
                <a:solidFill>
                  <a:schemeClr val="dk1"/>
                </a:solidFill>
              </a:rPr>
              <a:t> • No structured marketing or customer-retention plan.</a:t>
            </a:r>
            <a:br>
              <a:rPr lang="en-GB" sz="905">
                <a:solidFill>
                  <a:schemeClr val="dk1"/>
                </a:solidFill>
              </a:rPr>
            </a:br>
            <a:r>
              <a:rPr lang="en-GB" sz="905">
                <a:solidFill>
                  <a:schemeClr val="dk1"/>
                </a:solidFill>
              </a:rPr>
              <a:t> • Manual order handling reduces efficiency.</a:t>
            </a:r>
            <a:endParaRPr sz="905">
              <a:solidFill>
                <a:schemeClr val="dk1"/>
              </a:solidFill>
            </a:endParaRPr>
          </a:p>
          <a:p>
            <a:pPr indent="0" lvl="0" marL="0" rtl="0" algn="l">
              <a:lnSpc>
                <a:spcPct val="95000"/>
              </a:lnSpc>
              <a:spcBef>
                <a:spcPts val="1200"/>
              </a:spcBef>
              <a:spcAft>
                <a:spcPts val="0"/>
              </a:spcAft>
              <a:buClr>
                <a:schemeClr val="dk1"/>
              </a:buClr>
              <a:buSzPts val="605"/>
              <a:buFont typeface="Arial"/>
              <a:buNone/>
            </a:pPr>
            <a:r>
              <a:rPr b="1" lang="en-GB" sz="905">
                <a:solidFill>
                  <a:schemeClr val="dk1"/>
                </a:solidFill>
              </a:rPr>
              <a:t>3. Technology:</a:t>
            </a:r>
            <a:br>
              <a:rPr b="1" lang="en-GB" sz="905">
                <a:solidFill>
                  <a:schemeClr val="dk1"/>
                </a:solidFill>
              </a:rPr>
            </a:br>
            <a:r>
              <a:rPr lang="en-GB" sz="905">
                <a:solidFill>
                  <a:schemeClr val="dk1"/>
                </a:solidFill>
              </a:rPr>
              <a:t> • Outdated website with poor user experience.</a:t>
            </a:r>
            <a:br>
              <a:rPr lang="en-GB" sz="905">
                <a:solidFill>
                  <a:schemeClr val="dk1"/>
                </a:solidFill>
              </a:rPr>
            </a:br>
            <a:r>
              <a:rPr lang="en-GB" sz="905">
                <a:solidFill>
                  <a:schemeClr val="dk1"/>
                </a:solidFill>
              </a:rPr>
              <a:t> • Weak social-media engagement and no online advertising.</a:t>
            </a:r>
            <a:endParaRPr sz="905">
              <a:solidFill>
                <a:schemeClr val="dk1"/>
              </a:solidFill>
            </a:endParaRPr>
          </a:p>
          <a:p>
            <a:pPr indent="0" lvl="0" marL="0" rtl="0" algn="l">
              <a:lnSpc>
                <a:spcPct val="95000"/>
              </a:lnSpc>
              <a:spcBef>
                <a:spcPts val="1200"/>
              </a:spcBef>
              <a:spcAft>
                <a:spcPts val="0"/>
              </a:spcAft>
              <a:buClr>
                <a:schemeClr val="dk1"/>
              </a:buClr>
              <a:buSzPts val="605"/>
              <a:buFont typeface="Arial"/>
              <a:buNone/>
            </a:pPr>
            <a:r>
              <a:rPr b="1" lang="en-GB" sz="905">
                <a:solidFill>
                  <a:schemeClr val="dk1"/>
                </a:solidFill>
              </a:rPr>
              <a:t>4. Materials:</a:t>
            </a:r>
            <a:br>
              <a:rPr b="1" lang="en-GB" sz="905">
                <a:solidFill>
                  <a:schemeClr val="dk1"/>
                </a:solidFill>
              </a:rPr>
            </a:br>
            <a:r>
              <a:rPr lang="en-GB" sz="905">
                <a:solidFill>
                  <a:schemeClr val="dk1"/>
                </a:solidFill>
              </a:rPr>
              <a:t> • High cost of sustainable packaging.</a:t>
            </a:r>
            <a:br>
              <a:rPr lang="en-GB" sz="905">
                <a:solidFill>
                  <a:schemeClr val="dk1"/>
                </a:solidFill>
              </a:rPr>
            </a:br>
            <a:r>
              <a:rPr lang="en-GB" sz="905">
                <a:solidFill>
                  <a:schemeClr val="dk1"/>
                </a:solidFill>
              </a:rPr>
              <a:t> • Inconsistent flower supply and rising import prices.</a:t>
            </a:r>
            <a:endParaRPr sz="905">
              <a:solidFill>
                <a:schemeClr val="dk1"/>
              </a:solidFill>
            </a:endParaRPr>
          </a:p>
          <a:p>
            <a:pPr indent="0" lvl="0" marL="0" rtl="0" algn="l">
              <a:lnSpc>
                <a:spcPct val="95000"/>
              </a:lnSpc>
              <a:spcBef>
                <a:spcPts val="1200"/>
              </a:spcBef>
              <a:spcAft>
                <a:spcPts val="0"/>
              </a:spcAft>
              <a:buClr>
                <a:schemeClr val="dk1"/>
              </a:buClr>
              <a:buSzPts val="605"/>
              <a:buFont typeface="Arial"/>
              <a:buNone/>
            </a:pPr>
            <a:r>
              <a:rPr b="1" lang="en-GB" sz="905">
                <a:solidFill>
                  <a:schemeClr val="dk1"/>
                </a:solidFill>
              </a:rPr>
              <a:t>5. Environment:</a:t>
            </a:r>
            <a:br>
              <a:rPr b="1" lang="en-GB" sz="905">
                <a:solidFill>
                  <a:schemeClr val="dk1"/>
                </a:solidFill>
              </a:rPr>
            </a:br>
            <a:r>
              <a:rPr lang="en-GB" sz="905">
                <a:solidFill>
                  <a:schemeClr val="dk1"/>
                </a:solidFill>
              </a:rPr>
              <a:t> • Less high-street foot traffic after nearby business closures.</a:t>
            </a:r>
            <a:br>
              <a:rPr lang="en-GB" sz="905">
                <a:solidFill>
                  <a:schemeClr val="dk1"/>
                </a:solidFill>
              </a:rPr>
            </a:br>
            <a:r>
              <a:rPr lang="en-GB" sz="905">
                <a:solidFill>
                  <a:schemeClr val="dk1"/>
                </a:solidFill>
              </a:rPr>
              <a:t> • Increased competition from local and online florists.</a:t>
            </a:r>
            <a:endParaRPr sz="905">
              <a:solidFill>
                <a:schemeClr val="dk1"/>
              </a:solidFill>
            </a:endParaRPr>
          </a:p>
          <a:p>
            <a:pPr indent="0" lvl="0" marL="0" rtl="0" algn="l">
              <a:lnSpc>
                <a:spcPct val="95000"/>
              </a:lnSpc>
              <a:spcBef>
                <a:spcPts val="1200"/>
              </a:spcBef>
              <a:spcAft>
                <a:spcPts val="0"/>
              </a:spcAft>
              <a:buClr>
                <a:schemeClr val="dk1"/>
              </a:buClr>
              <a:buSzPts val="605"/>
              <a:buFont typeface="Arial"/>
              <a:buNone/>
            </a:pPr>
            <a:r>
              <a:rPr b="1" lang="en-GB" sz="905">
                <a:solidFill>
                  <a:schemeClr val="dk1"/>
                </a:solidFill>
              </a:rPr>
              <a:t>6. Management:</a:t>
            </a:r>
            <a:br>
              <a:rPr b="1" lang="en-GB" sz="905">
                <a:solidFill>
                  <a:schemeClr val="dk1"/>
                </a:solidFill>
              </a:rPr>
            </a:br>
            <a:r>
              <a:rPr lang="en-GB" sz="905">
                <a:solidFill>
                  <a:schemeClr val="dk1"/>
                </a:solidFill>
              </a:rPr>
              <a:t> • Slow adaptation to market changes.</a:t>
            </a:r>
            <a:br>
              <a:rPr lang="en-GB" sz="905">
                <a:solidFill>
                  <a:schemeClr val="dk1"/>
                </a:solidFill>
              </a:rPr>
            </a:br>
            <a:r>
              <a:rPr lang="en-GB" sz="905">
                <a:solidFill>
                  <a:schemeClr val="dk1"/>
                </a:solidFill>
              </a:rPr>
              <a:t> • Limited data use for decision-making.</a:t>
            </a:r>
            <a:endParaRPr sz="905">
              <a:solidFill>
                <a:schemeClr val="dk1"/>
              </a:solidFill>
            </a:endParaRPr>
          </a:p>
          <a:p>
            <a:pPr indent="0" lvl="0" marL="0" rtl="0" algn="l">
              <a:lnSpc>
                <a:spcPct val="95000"/>
              </a:lnSpc>
              <a:spcBef>
                <a:spcPts val="1200"/>
              </a:spcBef>
              <a:spcAft>
                <a:spcPts val="1200"/>
              </a:spcAft>
              <a:buSzPts val="605"/>
              <a:buNone/>
            </a:pPr>
            <a:r>
              <a:t/>
            </a:r>
            <a:endParaRPr sz="129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Key Findings and Recommendations</a:t>
            </a:r>
            <a:endParaRPr/>
          </a:p>
        </p:txBody>
      </p:sp>
      <p:sp>
        <p:nvSpPr>
          <p:cNvPr id="102" name="Google Shape;102;p8"/>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1200"/>
              </a:spcBef>
              <a:spcAft>
                <a:spcPts val="0"/>
              </a:spcAft>
              <a:buClr>
                <a:schemeClr val="dk1"/>
              </a:buClr>
              <a:buSzPts val="1100"/>
              <a:buFont typeface="Arial"/>
              <a:buNone/>
            </a:pPr>
            <a:r>
              <a:rPr b="1" lang="en-GB" sz="1100">
                <a:solidFill>
                  <a:schemeClr val="dk1"/>
                </a:solidFill>
              </a:rPr>
              <a:t>Key Findings:</a:t>
            </a:r>
            <a:br>
              <a:rPr b="1" lang="en-GB" sz="1100">
                <a:solidFill>
                  <a:schemeClr val="dk1"/>
                </a:solidFill>
              </a:rPr>
            </a:br>
            <a:r>
              <a:rPr lang="en-GB" sz="1100">
                <a:solidFill>
                  <a:schemeClr val="dk1"/>
                </a:solidFill>
              </a:rPr>
              <a:t> • The main causes of Green Haven’s decline are reduced foot traffic, poor digital presence, and rising costs.</a:t>
            </a:r>
            <a:br>
              <a:rPr lang="en-GB" sz="1100">
                <a:solidFill>
                  <a:schemeClr val="dk1"/>
                </a:solidFill>
              </a:rPr>
            </a:br>
            <a:r>
              <a:rPr lang="en-GB" sz="1100">
                <a:solidFill>
                  <a:schemeClr val="dk1"/>
                </a:solidFill>
              </a:rPr>
              <a:t> • The company’s sustainable approach remains a strong unique selling point (USP).</a:t>
            </a:r>
            <a:br>
              <a:rPr lang="en-GB" sz="1100">
                <a:solidFill>
                  <a:schemeClr val="dk1"/>
                </a:solidFill>
              </a:rPr>
            </a:br>
            <a:r>
              <a:rPr lang="en-GB" sz="1100">
                <a:solidFill>
                  <a:schemeClr val="dk1"/>
                </a:solidFill>
              </a:rPr>
              <a:t> • There is clear potential to grow through digital marketing, online sales, and subscription services.</a:t>
            </a:r>
            <a:endParaRPr sz="11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b="1" lang="en-GB" sz="1100">
                <a:solidFill>
                  <a:schemeClr val="dk1"/>
                </a:solidFill>
              </a:rPr>
              <a:t>Recommendations:</a:t>
            </a:r>
            <a:br>
              <a:rPr b="1" lang="en-GB" sz="1100">
                <a:solidFill>
                  <a:schemeClr val="dk1"/>
                </a:solidFill>
              </a:rPr>
            </a:br>
            <a:r>
              <a:rPr lang="en-GB" sz="1100">
                <a:solidFill>
                  <a:schemeClr val="dk1"/>
                </a:solidFill>
              </a:rPr>
              <a:t> • </a:t>
            </a:r>
            <a:r>
              <a:rPr b="1" lang="en-GB" sz="1100">
                <a:solidFill>
                  <a:schemeClr val="dk1"/>
                </a:solidFill>
              </a:rPr>
              <a:t>Upgrade Digital Presence:</a:t>
            </a:r>
            <a:r>
              <a:rPr lang="en-GB" sz="1100">
                <a:solidFill>
                  <a:schemeClr val="dk1"/>
                </a:solidFill>
              </a:rPr>
              <a:t> Redesign the website for easier navigation, mobile use, and online ordering.</a:t>
            </a:r>
            <a:br>
              <a:rPr lang="en-GB" sz="1100">
                <a:solidFill>
                  <a:schemeClr val="dk1"/>
                </a:solidFill>
              </a:rPr>
            </a:br>
            <a:r>
              <a:rPr lang="en-GB" sz="1100">
                <a:solidFill>
                  <a:schemeClr val="dk1"/>
                </a:solidFill>
              </a:rPr>
              <a:t> • </a:t>
            </a:r>
            <a:r>
              <a:rPr b="1" lang="en-GB" sz="1100">
                <a:solidFill>
                  <a:schemeClr val="dk1"/>
                </a:solidFill>
              </a:rPr>
              <a:t>Enhance Marketing:</a:t>
            </a:r>
            <a:r>
              <a:rPr lang="en-GB" sz="1100">
                <a:solidFill>
                  <a:schemeClr val="dk1"/>
                </a:solidFill>
              </a:rPr>
              <a:t> Use social media platforms such as Instagram and Facebook to showcase designs and engage new customers.</a:t>
            </a:r>
            <a:br>
              <a:rPr lang="en-GB" sz="1100">
                <a:solidFill>
                  <a:schemeClr val="dk1"/>
                </a:solidFill>
              </a:rPr>
            </a:br>
            <a:r>
              <a:rPr lang="en-GB" sz="1100">
                <a:solidFill>
                  <a:schemeClr val="dk1"/>
                </a:solidFill>
              </a:rPr>
              <a:t> • </a:t>
            </a:r>
            <a:r>
              <a:rPr b="1" lang="en-GB" sz="1100">
                <a:solidFill>
                  <a:schemeClr val="dk1"/>
                </a:solidFill>
              </a:rPr>
              <a:t>Diversify Services:</a:t>
            </a:r>
            <a:r>
              <a:rPr lang="en-GB" sz="1100">
                <a:solidFill>
                  <a:schemeClr val="dk1"/>
                </a:solidFill>
              </a:rPr>
              <a:t> Introduce flower subscription boxes and flexible delivery options.</a:t>
            </a:r>
            <a:br>
              <a:rPr lang="en-GB" sz="1100">
                <a:solidFill>
                  <a:schemeClr val="dk1"/>
                </a:solidFill>
              </a:rPr>
            </a:br>
            <a:r>
              <a:rPr lang="en-GB" sz="1100">
                <a:solidFill>
                  <a:schemeClr val="dk1"/>
                </a:solidFill>
              </a:rPr>
              <a:t> • </a:t>
            </a:r>
            <a:r>
              <a:rPr b="1" lang="en-GB" sz="1100">
                <a:solidFill>
                  <a:schemeClr val="dk1"/>
                </a:solidFill>
              </a:rPr>
              <a:t>Cost Management:</a:t>
            </a:r>
            <a:r>
              <a:rPr lang="en-GB" sz="1100">
                <a:solidFill>
                  <a:schemeClr val="dk1"/>
                </a:solidFill>
              </a:rPr>
              <a:t> Review suppliers to find more affordable, sustainable materials and streamline operations.</a:t>
            </a:r>
            <a:br>
              <a:rPr lang="en-GB" sz="1100">
                <a:solidFill>
                  <a:schemeClr val="dk1"/>
                </a:solidFill>
              </a:rPr>
            </a:br>
            <a:r>
              <a:rPr lang="en-GB" sz="1100">
                <a:solidFill>
                  <a:schemeClr val="dk1"/>
                </a:solidFill>
              </a:rPr>
              <a:t> • </a:t>
            </a:r>
            <a:r>
              <a:rPr b="1" lang="en-GB" sz="1100">
                <a:solidFill>
                  <a:schemeClr val="dk1"/>
                </a:solidFill>
              </a:rPr>
              <a:t>Staff Training:</a:t>
            </a:r>
            <a:r>
              <a:rPr lang="en-GB" sz="1100">
                <a:solidFill>
                  <a:schemeClr val="dk1"/>
                </a:solidFill>
              </a:rPr>
              <a:t> Upskill staff in digital marketing and customer service to improve efficiency and engagement.</a:t>
            </a:r>
            <a:endParaRPr sz="1100">
              <a:solidFill>
                <a:schemeClr val="dk1"/>
              </a:solidFill>
            </a:endParaRPr>
          </a:p>
          <a:p>
            <a:pPr indent="0" lvl="0" marL="0" rtl="0" algn="l">
              <a:lnSpc>
                <a:spcPct val="115000"/>
              </a:lnSpc>
              <a:spcBef>
                <a:spcPts val="1200"/>
              </a:spcBef>
              <a:spcAft>
                <a:spcPts val="1200"/>
              </a:spcAft>
              <a:buSzPts val="1800"/>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g38bbf960924_0_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References</a:t>
            </a:r>
            <a:endParaRPr/>
          </a:p>
        </p:txBody>
      </p:sp>
      <p:sp>
        <p:nvSpPr>
          <p:cNvPr id="108" name="Google Shape;108;g38bbf960924_0_0"/>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1400"/>
              </a:spcBef>
              <a:spcAft>
                <a:spcPts val="0"/>
              </a:spcAft>
              <a:buSzPts val="1800"/>
              <a:buNone/>
            </a:pPr>
            <a:r>
              <a:rPr lang="en-GB" sz="1950">
                <a:solidFill>
                  <a:srgbClr val="222222"/>
                </a:solidFill>
                <a:highlight>
                  <a:srgbClr val="FFFFFF"/>
                </a:highlight>
              </a:rPr>
              <a:t>1. 2025 Floral Industry Trends (website) </a:t>
            </a:r>
            <a:endParaRPr/>
          </a:p>
          <a:p>
            <a:pPr indent="0" lvl="0" marL="0" rtl="0" algn="l">
              <a:lnSpc>
                <a:spcPct val="115000"/>
              </a:lnSpc>
              <a:spcBef>
                <a:spcPts val="400"/>
              </a:spcBef>
              <a:spcAft>
                <a:spcPts val="0"/>
              </a:spcAft>
              <a:buSzPts val="1800"/>
              <a:buNone/>
            </a:pPr>
            <a:r>
              <a:rPr lang="en-GB"/>
              <a:t>2. </a:t>
            </a:r>
            <a:r>
              <a:rPr lang="en-GB" sz="1850">
                <a:solidFill>
                  <a:schemeClr val="dk1"/>
                </a:solidFill>
              </a:rPr>
              <a:t>British Florist Association (2024). </a:t>
            </a:r>
            <a:r>
              <a:rPr i="1" lang="en-GB" sz="1850">
                <a:solidFill>
                  <a:schemeClr val="dk1"/>
                </a:solidFill>
              </a:rPr>
              <a:t>UK Floristry Market Overview.</a:t>
            </a:r>
            <a:endParaRPr i="1" sz="1850">
              <a:solidFill>
                <a:schemeClr val="dk1"/>
              </a:solidFill>
            </a:endParaRPr>
          </a:p>
          <a:p>
            <a:pPr indent="0" lvl="0" marL="0" rtl="0" algn="l">
              <a:lnSpc>
                <a:spcPct val="115000"/>
              </a:lnSpc>
              <a:spcBef>
                <a:spcPts val="0"/>
              </a:spcBef>
              <a:spcAft>
                <a:spcPts val="0"/>
              </a:spcAft>
              <a:buSzPts val="1800"/>
              <a:buNone/>
            </a:pPr>
            <a:r>
              <a:rPr i="1" lang="en-GB" sz="1850">
                <a:solidFill>
                  <a:schemeClr val="dk1"/>
                </a:solidFill>
              </a:rPr>
              <a:t>3. </a:t>
            </a:r>
            <a:r>
              <a:rPr lang="en-GB" sz="1850">
                <a:solidFill>
                  <a:schemeClr val="dk1"/>
                </a:solidFill>
              </a:rPr>
              <a:t>Kotler, P. &amp; Keller, K. (2022). </a:t>
            </a:r>
            <a:r>
              <a:rPr i="1" lang="en-GB" sz="1850">
                <a:solidFill>
                  <a:schemeClr val="dk1"/>
                </a:solidFill>
              </a:rPr>
              <a:t>Marketing Management.</a:t>
            </a:r>
            <a:r>
              <a:rPr lang="en-GB" sz="1850">
                <a:solidFill>
                  <a:schemeClr val="dk1"/>
                </a:solidFill>
              </a:rPr>
              <a:t> 16th ed. Pearson.</a:t>
            </a:r>
            <a:endParaRPr sz="1850">
              <a:solidFill>
                <a:schemeClr val="dk1"/>
              </a:solidFill>
            </a:endParaRPr>
          </a:p>
          <a:p>
            <a:pPr indent="0" lvl="0" marL="0" rtl="0" algn="l">
              <a:lnSpc>
                <a:spcPct val="115000"/>
              </a:lnSpc>
              <a:spcBef>
                <a:spcPts val="0"/>
              </a:spcBef>
              <a:spcAft>
                <a:spcPts val="0"/>
              </a:spcAft>
              <a:buSzPts val="1800"/>
              <a:buNone/>
            </a:pPr>
            <a:r>
              <a:rPr lang="en-GB" sz="1850">
                <a:solidFill>
                  <a:schemeClr val="dk1"/>
                </a:solidFill>
              </a:rPr>
              <a:t>4. Harvard Business Review (2023). </a:t>
            </a:r>
            <a:r>
              <a:rPr i="1" lang="en-GB" sz="1850">
                <a:solidFill>
                  <a:schemeClr val="dk1"/>
                </a:solidFill>
              </a:rPr>
              <a:t>Digital Transformation in Small Businesses.</a:t>
            </a:r>
            <a:endParaRPr sz="1850">
              <a:solidFill>
                <a:schemeClr val="dk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Conclusion</a:t>
            </a:r>
            <a:endParaRPr/>
          </a:p>
        </p:txBody>
      </p:sp>
      <p:sp>
        <p:nvSpPr>
          <p:cNvPr id="114" name="Google Shape;114;p9"/>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1200"/>
              </a:spcBef>
              <a:spcAft>
                <a:spcPts val="0"/>
              </a:spcAft>
              <a:buClr>
                <a:schemeClr val="dk1"/>
              </a:buClr>
              <a:buSzPts val="1100"/>
              <a:buFont typeface="Arial"/>
              <a:buNone/>
            </a:pPr>
            <a:r>
              <a:rPr b="1" lang="en-GB" sz="1100">
                <a:solidFill>
                  <a:schemeClr val="dk1"/>
                </a:solidFill>
              </a:rPr>
              <a:t>Summary:</a:t>
            </a:r>
            <a:br>
              <a:rPr b="1" lang="en-GB" sz="1100">
                <a:solidFill>
                  <a:schemeClr val="dk1"/>
                </a:solidFill>
              </a:rPr>
            </a:br>
            <a:r>
              <a:rPr lang="en-GB" sz="1100">
                <a:solidFill>
                  <a:schemeClr val="dk1"/>
                </a:solidFill>
              </a:rPr>
              <a:t> • Green Haven Florists faces declining sales due to reduced foot traffic, outdated digital tools, and rising competition.</a:t>
            </a:r>
            <a:br>
              <a:rPr lang="en-GB" sz="1100">
                <a:solidFill>
                  <a:schemeClr val="dk1"/>
                </a:solidFill>
              </a:rPr>
            </a:br>
            <a:r>
              <a:rPr lang="en-GB" sz="1100">
                <a:solidFill>
                  <a:schemeClr val="dk1"/>
                </a:solidFill>
              </a:rPr>
              <a:t> • Economic pressures and shifting customer behaviour have intensified these issues.</a:t>
            </a:r>
            <a:br>
              <a:rPr lang="en-GB" sz="1100">
                <a:solidFill>
                  <a:schemeClr val="dk1"/>
                </a:solidFill>
              </a:rPr>
            </a:br>
            <a:r>
              <a:rPr lang="en-GB" sz="1100">
                <a:solidFill>
                  <a:schemeClr val="dk1"/>
                </a:solidFill>
              </a:rPr>
              <a:t> • Despite the challenges, the business’s sustainable values and local reputation remain strong advantages.</a:t>
            </a:r>
            <a:endParaRPr sz="11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b="1" lang="en-GB" sz="1100">
                <a:solidFill>
                  <a:schemeClr val="dk1"/>
                </a:solidFill>
              </a:rPr>
              <a:t>Conclusion Statement:</a:t>
            </a:r>
            <a:br>
              <a:rPr b="1" lang="en-GB" sz="1100">
                <a:solidFill>
                  <a:schemeClr val="dk1"/>
                </a:solidFill>
              </a:rPr>
            </a:br>
            <a:r>
              <a:rPr lang="en-GB" sz="1100">
                <a:solidFill>
                  <a:schemeClr val="dk1"/>
                </a:solidFill>
              </a:rPr>
              <a:t> By modernising its digital presence, improving marketing, and maintaining its eco-friendly ethos, Green Haven Florists can recover lost customers and achieve long-term sustainability.</a:t>
            </a:r>
            <a:endParaRPr sz="1100">
              <a:solidFill>
                <a:schemeClr val="dk1"/>
              </a:solidFill>
            </a:endParaRPr>
          </a:p>
          <a:p>
            <a:pPr indent="0" lvl="0" marL="0" rtl="0" algn="l">
              <a:lnSpc>
                <a:spcPct val="115000"/>
              </a:lnSpc>
              <a:spcBef>
                <a:spcPts val="1200"/>
              </a:spcBef>
              <a:spcAft>
                <a:spcPts val="1200"/>
              </a:spcAft>
              <a:buSzPts val="1800"/>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