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57" r:id="rId3"/>
    <p:sldId id="273" r:id="rId4"/>
    <p:sldId id="628" r:id="rId5"/>
    <p:sldId id="270" r:id="rId6"/>
    <p:sldId id="271" r:id="rId7"/>
    <p:sldId id="274" r:id="rId8"/>
    <p:sldId id="275" r:id="rId9"/>
    <p:sldId id="281" r:id="rId10"/>
    <p:sldId id="279" r:id="rId11"/>
    <p:sldId id="276" r:id="rId12"/>
    <p:sldId id="620" r:id="rId13"/>
    <p:sldId id="280" r:id="rId14"/>
    <p:sldId id="331" r:id="rId15"/>
    <p:sldId id="277" r:id="rId16"/>
    <p:sldId id="629" r:id="rId17"/>
    <p:sldId id="282" r:id="rId18"/>
    <p:sldId id="630" r:id="rId19"/>
    <p:sldId id="631" r:id="rId20"/>
    <p:sldId id="343" r:id="rId21"/>
    <p:sldId id="632" r:id="rId22"/>
    <p:sldId id="258" r:id="rId23"/>
    <p:sldId id="259" r:id="rId24"/>
    <p:sldId id="260" r:id="rId25"/>
    <p:sldId id="261" r:id="rId26"/>
    <p:sldId id="262" r:id="rId27"/>
    <p:sldId id="263" r:id="rId28"/>
    <p:sldId id="264" r:id="rId29"/>
    <p:sldId id="265" r:id="rId30"/>
    <p:sldId id="266" r:id="rId31"/>
    <p:sldId id="267" r:id="rId32"/>
    <p:sldId id="269"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FC01E5-BD1B-BDF2-77B0-ED38BC2949C8}" v="247" dt="2026-10-16T07:50:45.306"/>
    <p1510:client id="{E3475ACC-FE3E-889C-24DB-CEFABE9E2BF0}" v="929" dt="2026-10-14T18:35:27.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898B93-EBD0-4FD0-9701-095CE2EDEEE5}" type="datetimeFigureOut">
              <a:t>10/15/2026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351380-0C28-4A19-9130-8320A422E27B}" type="slidenum">
              <a:t>‹#›</a:t>
            </a:fld>
            <a:endParaRPr lang="en-GB"/>
          </a:p>
        </p:txBody>
      </p:sp>
    </p:spTree>
    <p:extLst>
      <p:ext uri="{BB962C8B-B14F-4D97-AF65-F5344CB8AC3E}">
        <p14:creationId xmlns:p14="http://schemas.microsoft.com/office/powerpoint/2010/main" val="647002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hmicfrs.justiceinspectorates.gov.uk/peel-reports-year/2025-27/"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youtube.com/watch?v=u2LFLu91Unk"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(Emsley, 2014) Peel's principles , police principles in Brown, J. M. (ed) The future of policing (pp 11 to 22) Abington, Oxon: Routledge</a:t>
            </a:r>
          </a:p>
        </p:txBody>
      </p:sp>
      <p:sp>
        <p:nvSpPr>
          <p:cNvPr id="4" name="Slide Number Placeholder 3"/>
          <p:cNvSpPr>
            <a:spLocks noGrp="1"/>
          </p:cNvSpPr>
          <p:nvPr>
            <p:ph type="sldNum" sz="quarter" idx="5"/>
          </p:nvPr>
        </p:nvSpPr>
        <p:spPr/>
        <p:txBody>
          <a:bodyPr/>
          <a:lstStyle/>
          <a:p>
            <a:fld id="{D9351380-0C28-4A19-9130-8320A422E27B}" type="slidenum">
              <a:rPr lang="en-US"/>
              <a:t>3</a:t>
            </a:fld>
            <a:endParaRPr lang="en-US"/>
          </a:p>
        </p:txBody>
      </p:sp>
    </p:spTree>
    <p:extLst>
      <p:ext uri="{BB962C8B-B14F-4D97-AF65-F5344CB8AC3E}">
        <p14:creationId xmlns:p14="http://schemas.microsoft.com/office/powerpoint/2010/main" val="655706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PEEL Assessments 2025–27 - His Majesty’s Inspectorate of Constabulary and Fire &amp; Rescue Services</a:t>
            </a:r>
            <a:endParaRPr lang="en-US"/>
          </a:p>
        </p:txBody>
      </p:sp>
      <p:sp>
        <p:nvSpPr>
          <p:cNvPr id="4" name="Slide Number Placeholder 3"/>
          <p:cNvSpPr>
            <a:spLocks noGrp="1"/>
          </p:cNvSpPr>
          <p:nvPr>
            <p:ph type="sldNum" sz="quarter" idx="5"/>
          </p:nvPr>
        </p:nvSpPr>
        <p:spPr/>
        <p:txBody>
          <a:bodyPr/>
          <a:lstStyle/>
          <a:p>
            <a:fld id="{D9351380-0C28-4A19-9130-8320A422E27B}" type="slidenum">
              <a:rPr lang="en-GB"/>
              <a:t>5</a:t>
            </a:fld>
            <a:endParaRPr lang="en-GB"/>
          </a:p>
        </p:txBody>
      </p:sp>
    </p:spTree>
    <p:extLst>
      <p:ext uri="{BB962C8B-B14F-4D97-AF65-F5344CB8AC3E}">
        <p14:creationId xmlns:p14="http://schemas.microsoft.com/office/powerpoint/2010/main" val="1465762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public confidence declines, cooperation with the police often reduces, making crime prevention and detection more difficult. High-profile incidents, allegations of misconduct, or perceptions of unfair treatment can therefore have significant consequences for police legitimacy.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10</a:t>
            </a:fld>
            <a:endParaRPr lang="en-US"/>
          </a:p>
        </p:txBody>
      </p:sp>
    </p:spTree>
    <p:extLst>
      <p:ext uri="{BB962C8B-B14F-4D97-AF65-F5344CB8AC3E}">
        <p14:creationId xmlns:p14="http://schemas.microsoft.com/office/powerpoint/2010/main" val="2656396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police are granted significant powers by law to protect individuals, communities, and society as a whole. These powers are unique and include the authority to stop and search individuals, detain suspects, make arrests, use force when necessary, and gather personal information such as fingerprints and photographs.</a:t>
            </a:r>
          </a:p>
          <a:p>
            <a:r>
              <a:rPr lang="en-US"/>
              <a:t>Because these powers can have a significant impact on people's rights and freedoms, ethical behaviour is essential. Society expects police officers to use their powers responsibly, proportionately, and only when legally justified.</a:t>
            </a:r>
          </a:p>
          <a:p>
            <a:r>
              <a:rPr lang="en-US"/>
              <a:t>Public support and trust are fundamental to effective policing. If members of the public believe that officers act fairly, honestly, and with integrity, they are more likely to cooperate with investigations, report crime, and comply with the law. This links closely to the concept of </a:t>
            </a:r>
            <a:r>
              <a:rPr lang="en-US" b="1"/>
              <a:t>policing by consent</a:t>
            </a:r>
            <a:r>
              <a:rPr lang="en-US"/>
              <a:t>, where legitimacy comes from public confidence rather than fear of authority.</a:t>
            </a:r>
          </a:p>
          <a:p>
            <a:r>
              <a:rPr lang="en-US"/>
              <a:t>Police officers must be seen to apply the law fairly and consistently, regardless of a person's background, status, ethnicity, age, gender, or circumstances. Fair treatment promotes confidence in the criminal justice system and helps maintain police legitimacy.</a:t>
            </a:r>
          </a:p>
          <a:p>
            <a:r>
              <a:rPr lang="en-US"/>
              <a:t>Ethics are particularly important when officers exercise </a:t>
            </a:r>
            <a:r>
              <a:rPr lang="en-US" b="1"/>
              <a:t>discretion</a:t>
            </a:r>
            <a:r>
              <a:rPr lang="en-US"/>
              <a:t>. Discretion refers to the ability of officers to make professional judgments about how to respond to situations. For example, an officer may decide whether a warning, community resolution, or arrest is the most appropriate course of action.</a:t>
            </a:r>
          </a:p>
          <a:p>
            <a:r>
              <a:rPr lang="en-US"/>
              <a:t>However, discretion must always be exercised ethically, lawfully, and transparently. Officers can be held accountable for their decisions through supervision, complaints procedures, professional standards investigations, and public scrutiny.</a:t>
            </a: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11</a:t>
            </a:fld>
            <a:endParaRPr lang="en-US"/>
          </a:p>
        </p:txBody>
      </p:sp>
    </p:spTree>
    <p:extLst>
      <p:ext uri="{BB962C8B-B14F-4D97-AF65-F5344CB8AC3E}">
        <p14:creationId xmlns:p14="http://schemas.microsoft.com/office/powerpoint/2010/main" val="2931771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behaviour of police officers has a significant impact on how the public views policing. Every interaction, whether it is during a routine encounter, responding to a victim, or dealing with a suspect, can influence public confidence and trust in the police.</a:t>
            </a:r>
          </a:p>
          <a:p>
            <a:r>
              <a:rPr lang="en-US"/>
              <a:t>Members of the public expect officers to act with professionalism, integrity, fairness, and respect. Positive interactions can strengthen police legitimacy and encourage cooperation, while negative experiences can damage trust and make communities less willing to engage with the police.</a:t>
            </a:r>
          </a:p>
          <a:p>
            <a:r>
              <a:rPr lang="en-US"/>
              <a:t>Public trust is particularly affected by how complaints and allegations of misconduct are handled. When complaints are investigated thoroughly, fairly, and transparently, the public is more likely to have confidence that the police service is accountable for its actions. However, if complaints are perceived as being ignored or poorly managed, confidence in policing can quickly decline.</a:t>
            </a:r>
          </a:p>
          <a:p>
            <a:r>
              <a:rPr lang="en-US" b="1"/>
              <a:t>Professional Standards Departments (PSDs)</a:t>
            </a:r>
            <a:r>
              <a:rPr lang="en-US"/>
              <a:t> operate within police forces and are responsible for investigating complaints, misconduct, and breaches of professional behaviour. Their role is to ensure that officers meet the ethical and professional standards expected of the service.</a:t>
            </a:r>
          </a:p>
          <a:p>
            <a:r>
              <a:rPr lang="en-US"/>
              <a:t>Another important body is </a:t>
            </a:r>
            <a:r>
              <a:rPr lang="en-US" b="1"/>
              <a:t>His Majesty's Inspectorate of Constabulary and Fire &amp; Rescue Services (HMICFRS)</a:t>
            </a:r>
            <a:r>
              <a:rPr lang="en-US"/>
              <a:t>. HMICFRS independently inspects police forces across England and Wales, assessing their effectiveness, efficiency, legitimacy, and service to the public. These inspections help identify good practice while also highlighting areas requiring improvement.</a:t>
            </a:r>
          </a:p>
          <a:p>
            <a:r>
              <a:rPr lang="en-US"/>
              <a:t>Accountability is a key feature of democratic policing. Police officers exercise significant powers on behalf of society, and therefore must be open to scrutiny from supervisors, oversight bodies, government agencies, the media, and the public.</a:t>
            </a:r>
          </a:p>
          <a:p>
            <a:r>
              <a:rPr lang="en-US"/>
              <a:t>Ultimately, maintaining public trust requires more than simply enforcing the law. It requires officers and organisations to demonstrate honesty, transparency, accountability, and ethical behaviour in everything they do.</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13</a:t>
            </a:fld>
            <a:endParaRPr lang="en-US"/>
          </a:p>
        </p:txBody>
      </p:sp>
    </p:spTree>
    <p:extLst>
      <p:ext uri="{BB962C8B-B14F-4D97-AF65-F5344CB8AC3E}">
        <p14:creationId xmlns:p14="http://schemas.microsoft.com/office/powerpoint/2010/main" val="1990789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Ethical</a:t>
            </a:r>
            <a:r>
              <a:rPr lang="en-US" dirty="0"/>
              <a:t> policing principles provide a framework that helps police officers and staff make professional decisions. At their core, these principles encourage officers to do the right thing, in the right way, and for the right reasons.</a:t>
            </a:r>
          </a:p>
          <a:p>
            <a:r>
              <a:rPr lang="en-US"/>
              <a:t>Every day, those working in policing are required to make important decisions. Some decisions may seem routine, while others can have significant consequences for individuals, communities, and the wider criminal justice system.</a:t>
            </a:r>
            <a:endParaRPr lang="en-GB"/>
          </a:p>
          <a:p>
            <a:r>
              <a:rPr lang="en-US"/>
              <a:t>Police officers have a duty to uphold the law, prevent crime and disorder, protect the public, reassure communities, investigate offences, and bring offenders to justice. Balancing these responsibilities can be challenging, particularly when demands on policing services continue to increase.</a:t>
            </a:r>
            <a:endParaRPr lang="en-GB"/>
          </a:p>
          <a:p>
            <a:r>
              <a:rPr lang="en-US"/>
              <a:t>Many policing situations raise complex ethical issues. Officers are often required to make decisions quickly, sometimes with limited information and under significant pressure. This means that determining the best course of action is not always straightforward.</a:t>
            </a:r>
            <a:endParaRPr lang="en-GB"/>
          </a:p>
          <a:p>
            <a:r>
              <a:rPr lang="en-US"/>
              <a:t>In some circumstances, the full consequences of a decision may only become clear after the decision has been made. This is why ethical decision-making is so important. It helps officers justify their actions and demonstrate accountability.</a:t>
            </a:r>
            <a:endParaRPr lang="en-GB"/>
          </a:p>
          <a:p>
            <a:r>
              <a:rPr lang="en-US" dirty="0"/>
              <a:t>The College of Policing </a:t>
            </a:r>
            <a:r>
              <a:rPr lang="en-US" dirty="0" err="1"/>
              <a:t>emphasises</a:t>
            </a:r>
            <a:r>
              <a:rPr lang="en-US" dirty="0"/>
              <a:t> that policing should be carried out with and for the public. Public confidence is built when officers listen to communities, treat people fairly, make unbiased decisions, and are transparent about their actions and reasoning.</a:t>
            </a:r>
            <a:endParaRPr lang="en-GB" dirty="0"/>
          </a:p>
          <a:p>
            <a:r>
              <a:rPr lang="en-US" dirty="0"/>
              <a:t>Ethical policing also involves maintaining the integrity of the profession. This means acting honestly, demonstrating professionalism, challenging inappropriate </a:t>
            </a:r>
            <a:r>
              <a:rPr lang="en-US" dirty="0" err="1"/>
              <a:t>behaviour</a:t>
            </a:r>
            <a:r>
              <a:rPr lang="en-US" dirty="0"/>
              <a:t>, and upholding the standards expected of those who serve the public.</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19</a:t>
            </a:fld>
            <a:endParaRPr lang="en-GB"/>
          </a:p>
        </p:txBody>
      </p:sp>
    </p:spTree>
    <p:extLst>
      <p:ext uri="{BB962C8B-B14F-4D97-AF65-F5344CB8AC3E}">
        <p14:creationId xmlns:p14="http://schemas.microsoft.com/office/powerpoint/2010/main" val="3692320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Ethical policing principles | College of Policing</a:t>
            </a:r>
          </a:p>
          <a:p>
            <a:endParaRPr lang="en-US" dirty="0">
              <a:ea typeface="Calibri"/>
              <a:cs typeface="Calibri"/>
            </a:endParaRPr>
          </a:p>
          <a:p>
            <a:r>
              <a:rPr lang="en-GB"/>
              <a:t>Ethical Policing Principles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t>20</a:t>
            </a:fld>
            <a:endParaRPr lang="en-GB"/>
          </a:p>
        </p:txBody>
      </p:sp>
    </p:spTree>
    <p:extLst>
      <p:ext uri="{BB962C8B-B14F-4D97-AF65-F5344CB8AC3E}">
        <p14:creationId xmlns:p14="http://schemas.microsoft.com/office/powerpoint/2010/main" val="1272271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Courage is often associated with physical bravery, but in policing, courage also includes ethical and moral courage. It means doing the right thing, even when it is difficult, unpopular, or personally challenging.</a:t>
            </a:r>
          </a:p>
          <a:p>
            <a:r>
              <a:rPr lang="en-US"/>
              <a:t>Firstly, police officers demonstrate courage by </a:t>
            </a:r>
            <a:r>
              <a:rPr lang="en-US" b="1"/>
              <a:t>taking responsibility</a:t>
            </a:r>
            <a:r>
              <a:rPr lang="en-US"/>
              <a:t> for their actions and decisions. This includes accepting accountability when mistakes are made and learning from those experiences to improve future practice.</a:t>
            </a:r>
            <a:endParaRPr lang="en-GB"/>
          </a:p>
          <a:p>
            <a:r>
              <a:rPr lang="en-US" dirty="0"/>
              <a:t>Police also show courage by </a:t>
            </a:r>
            <a:r>
              <a:rPr lang="en-US" b="1" dirty="0"/>
              <a:t>setting a positive example</a:t>
            </a:r>
            <a:r>
              <a:rPr lang="en-US" dirty="0"/>
              <a:t> for colleagues and the public. Professional </a:t>
            </a:r>
            <a:r>
              <a:rPr lang="en-US" dirty="0" err="1"/>
              <a:t>behaviour</a:t>
            </a:r>
            <a:r>
              <a:rPr lang="en-US" dirty="0"/>
              <a:t>, high standards, and integrity encourage others to act in the same way and help create an ethical workplace culture.</a:t>
            </a:r>
            <a:endParaRPr lang="en-GB" dirty="0"/>
          </a:p>
          <a:p>
            <a:r>
              <a:rPr lang="en-US" dirty="0"/>
              <a:t>Another important aspect of courage is </a:t>
            </a:r>
            <a:r>
              <a:rPr lang="en-US" b="1" dirty="0"/>
              <a:t>challenging unprofessional </a:t>
            </a:r>
            <a:r>
              <a:rPr lang="en-US" b="1" dirty="0" err="1"/>
              <a:t>behaviour</a:t>
            </a:r>
            <a:r>
              <a:rPr lang="en-US" b="1" dirty="0"/>
              <a:t> and practice</a:t>
            </a:r>
            <a:r>
              <a:rPr lang="en-US" dirty="0"/>
              <a:t>. Officers have a responsibility to speak up when they witness misconduct, discrimination, unethical actions, or </a:t>
            </a:r>
            <a:r>
              <a:rPr lang="en-US" dirty="0" err="1"/>
              <a:t>behaviour</a:t>
            </a:r>
            <a:r>
              <a:rPr lang="en-US" dirty="0"/>
              <a:t> that falls below expected standards. This can be difficult, particularly when it involves colleagues, but it is essential for maintaining public trust.</a:t>
            </a:r>
            <a:endParaRPr lang="en-GB" dirty="0"/>
          </a:p>
          <a:p>
            <a:r>
              <a:rPr lang="en-US"/>
              <a:t>Courage is also demonstrated through </a:t>
            </a:r>
            <a:r>
              <a:rPr lang="en-US" b="1"/>
              <a:t>being honest, open, and accountable</a:t>
            </a:r>
            <a:r>
              <a:rPr lang="en-US"/>
              <a:t>. This means providing accurate information, explaining decisions, and being transparent about actions taken. Openness helps build confidence in policing and reinforces legitimacy.</a:t>
            </a:r>
            <a:endParaRPr lang="en-GB"/>
          </a:p>
          <a:p>
            <a:r>
              <a:rPr lang="en-US" dirty="0"/>
              <a:t>Finally, courageous officers </a:t>
            </a:r>
            <a:r>
              <a:rPr lang="en-US" b="1" dirty="0"/>
              <a:t>encourage feedback and scrutiny</a:t>
            </a:r>
            <a:r>
              <a:rPr lang="en-US" dirty="0"/>
              <a:t>. Rather than viewing criticism as a threat, professional policing </a:t>
            </a:r>
            <a:r>
              <a:rPr lang="en-US" dirty="0" err="1"/>
              <a:t>recognises</a:t>
            </a:r>
            <a:r>
              <a:rPr lang="en-US" dirty="0"/>
              <a:t> that feedback from supervisors, colleagues, partner agencies, and the public can improve performance and strengthen accountability.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21</a:t>
            </a:fld>
            <a:endParaRPr lang="en-GB"/>
          </a:p>
        </p:txBody>
      </p:sp>
    </p:spTree>
    <p:extLst>
      <p:ext uri="{BB962C8B-B14F-4D97-AF65-F5344CB8AC3E}">
        <p14:creationId xmlns:p14="http://schemas.microsoft.com/office/powerpoint/2010/main" val="2154799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Taking responsibility is a fundamental part of professional policing and ethical decision-making. Police officers are entrusted with significant powers and responsibilities, and with that comes a duty to act with integrity and accountability at all times.</a:t>
            </a:r>
          </a:p>
          <a:p>
            <a:r>
              <a:rPr lang="en-US"/>
              <a:t>Being responsible means doing the right thing, even when circumstances are difficult, challenging, or unpopular. Officers may face situations where there is no easy solution, but they must still make decisions that are lawful, ethical, and in the public interest.</a:t>
            </a:r>
            <a:endParaRPr lang="en-GB"/>
          </a:p>
          <a:p>
            <a:r>
              <a:rPr lang="en-US" dirty="0"/>
              <a:t>Responsibility also involves </a:t>
            </a:r>
            <a:r>
              <a:rPr lang="en-US" dirty="0" err="1"/>
              <a:t>recognising</a:t>
            </a:r>
            <a:r>
              <a:rPr lang="en-US" dirty="0"/>
              <a:t> and embracing the trust that the public places in the police service. Communities expect officers to act fairly, professionally, and with honesty. Every interaction has the potential to strengthen or damage public confidence.</a:t>
            </a:r>
            <a:endParaRPr lang="en-GB" dirty="0"/>
          </a:p>
          <a:p>
            <a:r>
              <a:rPr lang="en-US"/>
              <a:t>When making decisions, officers should carefully consider the available options and think about the impact their decisions may have on victims, suspects, witnesses, colleagues, and the wider community. Ethical decision-making requires officers to consider both the immediate and longer-term consequences of their actions.</a:t>
            </a:r>
            <a:endParaRPr lang="en-GB"/>
          </a:p>
          <a:p>
            <a:r>
              <a:rPr lang="en-US"/>
              <a:t>Another important aspect of responsibility is being open and transparent. Officers should be able to explain and justify their decisions, demonstrating that they have acted fairly and proportionately.</a:t>
            </a:r>
            <a:endParaRPr lang="en-GB"/>
          </a:p>
          <a:p>
            <a:r>
              <a:rPr lang="en-US"/>
              <a:t>Taking responsibility also means owning the outcomes of decisions and actions. When mistakes occur, professional officers acknowledge them, address any consequences, and learn from the experience to improve future practice. Accountability is not about avoiding mistakes; it is about responding appropriately when they happen.</a:t>
            </a:r>
            <a:endParaRPr lang="en-GB"/>
          </a:p>
          <a:p>
            <a:r>
              <a:rPr lang="en-US" dirty="0"/>
              <a:t>The examples on this slide demonstrate how responsibility is reflected in day-to-day policing. Officers act as role models by consistently displaying professional </a:t>
            </a:r>
            <a:r>
              <a:rPr lang="en-US" dirty="0" err="1"/>
              <a:t>behaviour</a:t>
            </a:r>
            <a:r>
              <a:rPr lang="en-US" dirty="0"/>
              <a:t> and setting high standards for others to follow.</a:t>
            </a:r>
            <a:endParaRPr lang="en-GB" dirty="0"/>
          </a:p>
          <a:p>
            <a:r>
              <a:rPr lang="en-US" dirty="0"/>
              <a:t>They also support leaders in creating a positive ethical culture where integrity, fairness, and professionalism are valued across the </a:t>
            </a:r>
            <a:r>
              <a:rPr lang="en-US" dirty="0" err="1"/>
              <a:t>organisation</a:t>
            </a:r>
            <a:r>
              <a:rPr lang="en-US" dirty="0"/>
              <a:t>.</a:t>
            </a:r>
            <a:endParaRPr lang="en-GB" dirty="0"/>
          </a:p>
          <a:p>
            <a:r>
              <a:rPr lang="en-US" dirty="0"/>
              <a:t>Responsible officers help build and maintain public confidence by considering how their </a:t>
            </a:r>
            <a:r>
              <a:rPr lang="en-US" dirty="0" err="1"/>
              <a:t>behaviour</a:t>
            </a:r>
            <a:r>
              <a:rPr lang="en-US" dirty="0"/>
              <a:t> reflects on the police service as a whole. Public trust is often influenced not only by major incidents but also by everyday interactions.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22</a:t>
            </a:fld>
            <a:endParaRPr lang="en-GB"/>
          </a:p>
        </p:txBody>
      </p:sp>
    </p:spTree>
    <p:extLst>
      <p:ext uri="{BB962C8B-B14F-4D97-AF65-F5344CB8AC3E}">
        <p14:creationId xmlns:p14="http://schemas.microsoft.com/office/powerpoint/2010/main" val="1052152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Professional standards are essential to maintaining public trust and confidence in policing. Officers and staff have a responsibility not only to act professionally themselves but also to challenge behaviour that falls below expected standards.</a:t>
            </a:r>
            <a:endParaRPr lang="en-US"/>
          </a:p>
          <a:p>
            <a:r>
              <a:rPr lang="en-GB"/>
              <a:t>Police officers are expected to challenge inappropriate behaviours, language, and attitudes whenever they encounter them. This includes behaviour that may seem minor or commonplace, as failing to address it can allow poor standards to become accepted within an organisation.</a:t>
            </a:r>
          </a:p>
          <a:p>
            <a:r>
              <a:rPr lang="en-GB"/>
              <a:t>A key responsibility is to challenge all forms of prejudice and discriminatory behaviour. Policing must be fair, impartial, and respectful to all members of society. Discrimination, bias, or inappropriate language can undermine legitimacy and damage public confidence.</a:t>
            </a:r>
          </a:p>
          <a:p>
            <a:r>
              <a:rPr lang="en-GB"/>
              <a:t>Challenging unprofessional behaviour often requires moral courage. Officers must be willing to raise concerns, regardless of the rank, role, or status of the individual involved. Ethical policing means that no one is above accountability.</a:t>
            </a:r>
          </a:p>
          <a:p>
            <a:r>
              <a:rPr lang="en-GB"/>
              <a:t>It is equally important to create an environment where ethical concerns can be discussed openly and addressed appropriately. Staff should feel confident that raising concerns will be supported and taken seriously.</a:t>
            </a:r>
          </a:p>
          <a:p>
            <a:r>
              <a:rPr lang="en-GB"/>
              <a:t>Sometimes this requires engaging in difficult conversations with colleagues. Challenging inappropriate comments, attitudes, or behaviours can be uncomfortable, but it is necessary to maintain professional standards and protect the integrity of the police service.</a:t>
            </a:r>
          </a:p>
          <a:p>
            <a:pPr>
              <a:lnSpc>
                <a:spcPct val="90000"/>
              </a:lnSpc>
              <a:spcBef>
                <a:spcPts val="1000"/>
              </a:spcBef>
            </a:pPr>
            <a:endParaRPr lang="en-GB" b="1"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23</a:t>
            </a:fld>
            <a:endParaRPr lang="en-GB"/>
          </a:p>
        </p:txBody>
      </p:sp>
    </p:spTree>
    <p:extLst>
      <p:ext uri="{BB962C8B-B14F-4D97-AF65-F5344CB8AC3E}">
        <p14:creationId xmlns:p14="http://schemas.microsoft.com/office/powerpoint/2010/main" val="1425329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Respect is a fundamental principle of ethical policing and is central to building trust and legitimacy within communities. Every interaction between the police and the public should demonstrate professionalism, fairness, and respect.</a:t>
            </a:r>
          </a:p>
          <a:p>
            <a:r>
              <a:rPr lang="en-US"/>
              <a:t>Acting with respect means treating everyone with dignity, patience, courtesy, and consideration, regardless of their background, circumstances, behaviour, or personal views. Even during challenging situations, such as conflict, arrest, or enforcement activity, individuals should be treated fairly and professionally.</a:t>
            </a:r>
            <a:endParaRPr lang="en-GB"/>
          </a:p>
          <a:p>
            <a:r>
              <a:rPr lang="en-US"/>
              <a:t>Respect also involves recognising that people respond differently to situations. Factors such as personal experiences, trauma, culture, age, vulnerability, and communication needs can influence how individuals think, feel, and behave. Effective officers adapt their approach to meet these differing needs while maintaining professionalism.</a:t>
            </a:r>
            <a:endParaRPr lang="en-GB"/>
          </a:p>
          <a:p>
            <a:r>
              <a:rPr lang="en-US"/>
              <a:t>When people feel they are treated with respect, they are more likely to cooperate with police, trust the decisions being made, and perceive the process as fair, even if they do not agree with the outcome.</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25</a:t>
            </a:fld>
            <a:endParaRPr lang="en-GB"/>
          </a:p>
        </p:txBody>
      </p:sp>
    </p:spTree>
    <p:extLst>
      <p:ext uri="{BB962C8B-B14F-4D97-AF65-F5344CB8AC3E}">
        <p14:creationId xmlns:p14="http://schemas.microsoft.com/office/powerpoint/2010/main" val="28357235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a:t>Understanding the impact of emotions and welfare</a:t>
            </a:r>
            <a:endParaRPr lang="en-GB"/>
          </a:p>
          <a:p>
            <a:pPr marL="285750" indent="-285750">
              <a:lnSpc>
                <a:spcPct val="90000"/>
              </a:lnSpc>
              <a:spcBef>
                <a:spcPts val="1000"/>
              </a:spcBef>
              <a:buFont typeface="Arial"/>
              <a:buChar char="•"/>
            </a:pPr>
            <a:r>
              <a:rPr lang="en-GB"/>
              <a:t>Recognising physical, mental and emotional challenges that people may face, and listen to ensure thatthey feel valued and heard</a:t>
            </a:r>
          </a:p>
          <a:p>
            <a:pPr marL="285750" indent="-285750">
              <a:lnSpc>
                <a:spcPct val="90000"/>
              </a:lnSpc>
              <a:spcBef>
                <a:spcPts val="1000"/>
              </a:spcBef>
              <a:buFont typeface="Arial"/>
              <a:buChar char="•"/>
            </a:pPr>
            <a:r>
              <a:rPr lang="en-GB"/>
              <a:t>Aware of own emotions and of the impact that police can have on those around them</a:t>
            </a:r>
            <a:endParaRPr lang="en-US"/>
          </a:p>
          <a:p>
            <a:pPr marL="285750" indent="-285750">
              <a:lnSpc>
                <a:spcPct val="90000"/>
              </a:lnSpc>
              <a:spcBef>
                <a:spcPts val="1000"/>
              </a:spcBef>
              <a:buFont typeface="Arial"/>
              <a:buChar char="•"/>
            </a:pPr>
            <a:r>
              <a:rPr lang="en-GB"/>
              <a:t>Recognise when  self &amp; colleagues have been affected by the demands, stresses and traumas inpolicing </a:t>
            </a:r>
          </a:p>
          <a:p>
            <a:pPr marL="285750" indent="-285750">
              <a:lnSpc>
                <a:spcPct val="90000"/>
              </a:lnSpc>
              <a:spcBef>
                <a:spcPts val="1000"/>
              </a:spcBef>
              <a:buFont typeface="Arial"/>
              <a:buChar char="•"/>
            </a:pPr>
            <a:r>
              <a:rPr lang="en-GB"/>
              <a:t>Looking after wellbeing </a:t>
            </a:r>
            <a:endParaRPr lang="en-US"/>
          </a:p>
          <a:p>
            <a:pPr>
              <a:lnSpc>
                <a:spcPct val="90000"/>
              </a:lnSpc>
              <a:spcBef>
                <a:spcPts val="1000"/>
              </a:spcBef>
            </a:pPr>
            <a:r>
              <a:rPr lang="en-GB" b="1"/>
              <a:t>Responding to individual needs</a:t>
            </a:r>
            <a:endParaRPr lang="en-GB"/>
          </a:p>
          <a:p>
            <a:pPr marL="285750" indent="-285750">
              <a:lnSpc>
                <a:spcPct val="90000"/>
              </a:lnSpc>
              <a:spcBef>
                <a:spcPts val="1000"/>
              </a:spcBef>
              <a:buFont typeface="Arial"/>
              <a:buChar char="•"/>
            </a:pPr>
            <a:r>
              <a:rPr lang="en-GB"/>
              <a:t>Provide a service that takes account of each individual’s unique circumstances.</a:t>
            </a:r>
            <a:endParaRPr lang="en-US"/>
          </a:p>
          <a:p>
            <a:pPr marL="285750" indent="-285750">
              <a:lnSpc>
                <a:spcPct val="90000"/>
              </a:lnSpc>
              <a:spcBef>
                <a:spcPts val="1000"/>
              </a:spcBef>
              <a:buFont typeface="Arial"/>
              <a:buChar char="•"/>
            </a:pPr>
            <a:r>
              <a:rPr lang="en-GB"/>
              <a:t>Ensuring that everyone is treated equally and fairly, regardless of background or circumstance.</a:t>
            </a:r>
            <a:endParaRPr lang="en-US"/>
          </a:p>
          <a:p>
            <a:pPr>
              <a:lnSpc>
                <a:spcPct val="90000"/>
              </a:lnSpc>
              <a:spcBef>
                <a:spcPts val="1000"/>
              </a:spcBef>
            </a:pPr>
            <a:r>
              <a:rPr lang="en-GB" b="1"/>
              <a:t>Being fair and impartial</a:t>
            </a:r>
            <a:endParaRPr lang="en-GB"/>
          </a:p>
          <a:p>
            <a:pPr marL="285750" indent="-285750">
              <a:lnSpc>
                <a:spcPct val="90000"/>
              </a:lnSpc>
              <a:spcBef>
                <a:spcPts val="1000"/>
              </a:spcBef>
              <a:buFont typeface="Arial"/>
              <a:buChar char="•"/>
            </a:pPr>
            <a:r>
              <a:rPr lang="en-GB"/>
              <a:t>Respond fairly, impartially and with sensitivity to people’s needs and situations.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26</a:t>
            </a:fld>
            <a:endParaRPr lang="en-GB"/>
          </a:p>
        </p:txBody>
      </p:sp>
    </p:spTree>
    <p:extLst>
      <p:ext uri="{BB962C8B-B14F-4D97-AF65-F5344CB8AC3E}">
        <p14:creationId xmlns:p14="http://schemas.microsoft.com/office/powerpoint/2010/main" val="41329442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Providing a high-quality public service is at the heart of policing. Every action taken by police officers and staff should contribute to protecting the public, maintaining safety, preventing crime, and building confidence within communities.</a:t>
            </a:r>
          </a:p>
          <a:p>
            <a:r>
              <a:rPr lang="en-US"/>
              <a:t>Firstly, police officers should strive to </a:t>
            </a:r>
            <a:r>
              <a:rPr lang="en-US" b="1"/>
              <a:t>deliver a service they can be proud of</a:t>
            </a:r>
            <a:r>
              <a:rPr lang="en-US"/>
              <a:t>. This means maintaining professional standards, acting with integrity, and providing the best possible service to the public, even in challenging circumstances. Professional pride encourages accountability and a commitment to excellence.</a:t>
            </a:r>
            <a:endParaRPr lang="en-GB"/>
          </a:p>
          <a:p>
            <a:r>
              <a:rPr lang="en-US"/>
              <a:t>A key aspect of public service is </a:t>
            </a:r>
            <a:r>
              <a:rPr lang="en-US" b="1"/>
              <a:t>acting lawfully</a:t>
            </a:r>
            <a:r>
              <a:rPr lang="en-US"/>
              <a:t>. Police powers must always be exercised within the law, ensuring that actions are justified, proportionate, and necessary. Acting lawfully helps protect individual rights and maintains the legitimacy of policing.</a:t>
            </a:r>
            <a:endParaRPr lang="en-GB"/>
          </a:p>
          <a:p>
            <a:r>
              <a:rPr lang="en-US"/>
              <a:t>Police must also focus on </a:t>
            </a:r>
            <a:r>
              <a:rPr lang="en-US" b="1"/>
              <a:t>understanding and responding to the public's needs</a:t>
            </a:r>
            <a:r>
              <a:rPr lang="en-US"/>
              <a:t>. Communities are diverse, and their concerns, expectations, and experiences may differ. Listening to the public and adapting responses accordingly helps build trust and ensures policing remains relevant and effective.</a:t>
            </a:r>
            <a:endParaRPr lang="en-GB"/>
          </a:p>
          <a:p>
            <a:r>
              <a:rPr lang="en-US"/>
              <a:t>Another important principle is </a:t>
            </a:r>
            <a:r>
              <a:rPr lang="en-US" b="1"/>
              <a:t>reflecting on and applying knowledge and experience</a:t>
            </a:r>
            <a:r>
              <a:rPr lang="en-US"/>
              <a:t>. </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27</a:t>
            </a:fld>
            <a:endParaRPr lang="en-GB"/>
          </a:p>
        </p:txBody>
      </p:sp>
    </p:spTree>
    <p:extLst>
      <p:ext uri="{BB962C8B-B14F-4D97-AF65-F5344CB8AC3E}">
        <p14:creationId xmlns:p14="http://schemas.microsoft.com/office/powerpoint/2010/main" val="40184206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Ethical policing principles | College of Policing</a:t>
            </a:r>
          </a:p>
          <a:p>
            <a:endParaRPr lang="en-US" dirty="0">
              <a:ea typeface="Calibri"/>
              <a:cs typeface="Calibri"/>
            </a:endParaRPr>
          </a:p>
          <a:p>
            <a:r>
              <a:rPr lang="en-US" dirty="0">
                <a:hlinkClick r:id="rId4"/>
              </a:rPr>
              <a:t>Code of Ethics ethical policing principles | College of Policing</a:t>
            </a:r>
            <a:endParaRPr lang="en-US">
              <a:ea typeface="Calibri" panose="020F0502020204030204"/>
              <a:cs typeface="Calibri" panose="020F0502020204030204"/>
            </a:endParaRPr>
          </a:p>
          <a:p>
            <a:endParaRPr lang="en-US" dirty="0">
              <a:ea typeface="Calibri"/>
              <a:cs typeface="Calibri"/>
            </a:endParaRPr>
          </a:p>
          <a:p>
            <a:r>
              <a:rPr lang="en-US"/>
              <a:t>Delivering a service to be proud of means consistently acting in the public interest and striving to provide the highest standard of service possible. Every interaction with the public reflects on the reputation of the police service and influences public confidence.</a:t>
            </a:r>
          </a:p>
          <a:p>
            <a:r>
              <a:rPr lang="en-US"/>
              <a:t>Police officers are entrusted with significant authority and powers. With this authority comes a responsibility to use those powers lawfully, fairly, and proportionately. Officers must understand that every decision they make can have a profound impact on individuals and communities.</a:t>
            </a:r>
          </a:p>
          <a:p>
            <a:r>
              <a:rPr lang="en-US"/>
              <a:t>Taking responsibility for the use of police powers is a key aspect of professionalism. Officers should be able to justify their actions and demonstrate that their decisions are based on evidence, legislation, and ethical principles.</a:t>
            </a:r>
          </a:p>
          <a:p>
            <a:r>
              <a:rPr lang="en-US" dirty="0"/>
              <a:t>Providing an excellent service also involves working collaboratively with colleagues, partner agencies, and other </a:t>
            </a:r>
            <a:r>
              <a:rPr lang="en-US" dirty="0" err="1"/>
              <a:t>organisations</a:t>
            </a:r>
            <a:r>
              <a:rPr lang="en-US" dirty="0"/>
              <a:t>. Effective policing is rarely achieved in isolation. Multi-agency working often provides the best outcomes for victims, communities, and public safety.</a:t>
            </a:r>
            <a:endParaRPr lang="en-US" dirty="0">
              <a:ea typeface="Calibri"/>
              <a:cs typeface="Calibri"/>
            </a:endParaRPr>
          </a:p>
          <a:p>
            <a:r>
              <a:rPr lang="en-US" dirty="0"/>
              <a:t>An important feature of a professional policing culture is creating an environment where people feel confident to question, challenge, and report unlawful, unethical, or unprofessional </a:t>
            </a:r>
            <a:r>
              <a:rPr lang="en-US" dirty="0" err="1"/>
              <a:t>behaviour</a:t>
            </a:r>
            <a:r>
              <a:rPr lang="en-US" dirty="0"/>
              <a:t>. Encouraging openness and accountability helps maintain high standards and protects the integrity of the profession.</a:t>
            </a:r>
            <a:endParaRPr lang="en-US" dirty="0">
              <a:ea typeface="Calibri"/>
              <a:cs typeface="Calibri"/>
            </a:endParaRPr>
          </a:p>
          <a:p>
            <a:r>
              <a:rPr lang="en-US" dirty="0"/>
              <a:t>Ultimately, delivering a service to be proud of means acting with professionalism, integrity, and a commitment to serving the public at all times.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28</a:t>
            </a:fld>
            <a:endParaRPr lang="en-GB"/>
          </a:p>
        </p:txBody>
      </p:sp>
    </p:spTree>
    <p:extLst>
      <p:ext uri="{BB962C8B-B14F-4D97-AF65-F5344CB8AC3E}">
        <p14:creationId xmlns:p14="http://schemas.microsoft.com/office/powerpoint/2010/main" val="12074775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26D442-FA56-7BC5-396D-6AEE9995AB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10548A-C0B9-3DD8-A5AB-B51DD957FE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046946-D8B5-FFFD-C8DD-75A1C0D849EE}"/>
              </a:ext>
            </a:extLst>
          </p:cNvPr>
          <p:cNvSpPr>
            <a:spLocks noGrp="1"/>
          </p:cNvSpPr>
          <p:nvPr>
            <p:ph type="body" idx="1"/>
          </p:nvPr>
        </p:nvSpPr>
        <p:spPr/>
        <p:txBody>
          <a:bodyPr/>
          <a:lstStyle/>
          <a:p>
            <a:r>
              <a:rPr lang="en-US" dirty="0">
                <a:hlinkClick r:id="rId3"/>
              </a:rPr>
              <a:t>Ethical policing principles | College of Policing</a:t>
            </a:r>
          </a:p>
          <a:p>
            <a:endParaRPr lang="en-US" dirty="0">
              <a:ea typeface="Calibri"/>
              <a:cs typeface="Calibri"/>
            </a:endParaRPr>
          </a:p>
          <a:p>
            <a:r>
              <a:rPr lang="en-GB"/>
              <a:t>Ethical Policing Principles</a:t>
            </a:r>
            <a:endParaRPr lang="en-US"/>
          </a:p>
          <a:p>
            <a:endParaRPr lang="en-US" dirty="0">
              <a:ea typeface="Calibri"/>
              <a:cs typeface="Calibri"/>
            </a:endParaRPr>
          </a:p>
        </p:txBody>
      </p:sp>
      <p:sp>
        <p:nvSpPr>
          <p:cNvPr id="4" name="Slide Number Placeholder 3">
            <a:extLst>
              <a:ext uri="{FF2B5EF4-FFF2-40B4-BE49-F238E27FC236}">
                <a16:creationId xmlns:a16="http://schemas.microsoft.com/office/drawing/2014/main" id="{2801183A-9601-2AEC-D079-7A27B8802660}"/>
              </a:ext>
            </a:extLst>
          </p:cNvPr>
          <p:cNvSpPr>
            <a:spLocks noGrp="1"/>
          </p:cNvSpPr>
          <p:nvPr>
            <p:ph type="sldNum" sz="quarter" idx="5"/>
          </p:nvPr>
        </p:nvSpPr>
        <p:spPr/>
        <p:txBody>
          <a:bodyPr/>
          <a:lstStyle/>
          <a:p>
            <a:fld id="{D9351380-0C28-4A19-9130-8320A422E27B}" type="slidenum">
              <a:t>29</a:t>
            </a:fld>
            <a:endParaRPr lang="en-GB"/>
          </a:p>
        </p:txBody>
      </p:sp>
    </p:spTree>
    <p:extLst>
      <p:ext uri="{BB962C8B-B14F-4D97-AF65-F5344CB8AC3E}">
        <p14:creationId xmlns:p14="http://schemas.microsoft.com/office/powerpoint/2010/main" val="2592865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hmicfrs.justiceinspectorates.gov.uk/peel-reports-year/2025-27/"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33B9836-747D-1866-64DC-CE7BCD676FBE}"/>
              </a:ext>
            </a:extLst>
          </p:cNvPr>
          <p:cNvPicPr>
            <a:picLocks noChangeAspect="1"/>
          </p:cNvPicPr>
          <p:nvPr/>
        </p:nvPicPr>
        <p:blipFill>
          <a:blip r:embed="rId2">
            <a:alphaModFix amt="50000"/>
          </a:blip>
          <a:srcRect t="442"/>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Week 4</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chor="t">
            <a:normAutofit/>
          </a:bodyPr>
          <a:lstStyle/>
          <a:p>
            <a:r>
              <a:rPr lang="en-GB">
                <a:solidFill>
                  <a:srgbClr val="FFFFFF"/>
                </a:solidFill>
              </a:rPr>
              <a:t>Understanding the Role of Constable</a:t>
            </a:r>
          </a:p>
          <a:p>
            <a:r>
              <a:rPr lang="en-GB">
                <a:solidFill>
                  <a:srgbClr val="FFFFFF"/>
                </a:solidFill>
              </a:rPr>
              <a:t>BMPL4019A</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258D5-590D-5860-76BF-3FA9F9FFF2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4C71B2-8C5E-5C7C-5469-99C6ACCAAE11}"/>
              </a:ext>
            </a:extLst>
          </p:cNvPr>
          <p:cNvSpPr>
            <a:spLocks noGrp="1"/>
          </p:cNvSpPr>
          <p:nvPr>
            <p:ph idx="1"/>
          </p:nvPr>
        </p:nvSpPr>
        <p:spPr/>
        <p:txBody>
          <a:bodyPr vert="horz" lIns="91440" tIns="45720" rIns="91440" bIns="45720" rtlCol="0" anchor="t">
            <a:normAutofit fontScale="92500" lnSpcReduction="20000"/>
          </a:bodyPr>
          <a:lstStyle/>
          <a:p>
            <a:r>
              <a:rPr lang="en-GB"/>
              <a:t>Last week </a:t>
            </a:r>
          </a:p>
          <a:p>
            <a:r>
              <a:rPr lang="en-GB"/>
              <a:t>Finsih off accountability</a:t>
            </a:r>
            <a:endParaRPr lang="en-GB" dirty="0"/>
          </a:p>
          <a:p>
            <a:endParaRPr lang="en-GB" dirty="0"/>
          </a:p>
          <a:p>
            <a:r>
              <a:rPr lang="en-GB"/>
              <a:t>Ethics</a:t>
            </a:r>
            <a:endParaRPr lang="en-GB" dirty="0"/>
          </a:p>
          <a:p>
            <a:r>
              <a:rPr lang="en-GB"/>
              <a:t>National Decision Model</a:t>
            </a:r>
            <a:endParaRPr lang="en-GB" dirty="0"/>
          </a:p>
          <a:p>
            <a:endParaRPr lang="en-GB" dirty="0"/>
          </a:p>
          <a:p>
            <a:endParaRPr lang="en-GB" dirty="0"/>
          </a:p>
          <a:p>
            <a:endParaRPr lang="en-GB" dirty="0"/>
          </a:p>
          <a:p>
            <a:r>
              <a:rPr lang="en-GB"/>
              <a:t>Should be policing and the Criminal Justice System</a:t>
            </a:r>
            <a:endParaRPr lang="en-GB" dirty="0"/>
          </a:p>
          <a:p>
            <a:r>
              <a:rPr lang="en-GB"/>
              <a:t>Will be recorded</a:t>
            </a:r>
            <a:endParaRPr lang="en-GB" dirty="0"/>
          </a:p>
          <a:p>
            <a:endParaRPr lang="en-GB" dirty="0"/>
          </a:p>
        </p:txBody>
      </p:sp>
    </p:spTree>
    <p:extLst>
      <p:ext uri="{BB962C8B-B14F-4D97-AF65-F5344CB8AC3E}">
        <p14:creationId xmlns:p14="http://schemas.microsoft.com/office/powerpoint/2010/main" val="2710700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D4D6E-377F-8134-8D84-11B4730BADB4}"/>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ptos"/>
              </a:rPr>
              <a:t>Emsley, 2014</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64A55FF-75C6-3848-D81B-DCCB4F16F8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i="1">
                <a:ea typeface="+mn-lt"/>
                <a:cs typeface="+mn-lt"/>
              </a:rPr>
              <a:t>To recognise always that the powers of the police to fulfil their functions and duties is dependent on public approval of their existence, actions, and behaviour, and the ability to secure and maintain public respect.</a:t>
            </a:r>
            <a:endParaRPr lang="en-GB" b="1" i="1"/>
          </a:p>
          <a:p>
            <a:pPr marL="0" indent="0">
              <a:buNone/>
            </a:pPr>
            <a:endParaRPr lang="en-GB" i="1"/>
          </a:p>
        </p:txBody>
      </p:sp>
    </p:spTree>
    <p:extLst>
      <p:ext uri="{BB962C8B-B14F-4D97-AF65-F5344CB8AC3E}">
        <p14:creationId xmlns:p14="http://schemas.microsoft.com/office/powerpoint/2010/main" val="320102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F96C-CAE7-78CD-1687-F5AE2780B90F}"/>
              </a:ext>
            </a:extLst>
          </p:cNvPr>
          <p:cNvSpPr>
            <a:spLocks noGrp="1"/>
          </p:cNvSpPr>
          <p:nvPr>
            <p:ph type="title"/>
          </p:nvPr>
        </p:nvSpPr>
        <p:spPr>
          <a:xfrm>
            <a:off x="838200" y="365125"/>
            <a:ext cx="10515600" cy="807979"/>
          </a:xfrm>
        </p:spPr>
        <p:txBody>
          <a:bodyPr/>
          <a:lstStyle/>
          <a:p>
            <a:r>
              <a:rPr lang="en-GB">
                <a:ea typeface="+mj-lt"/>
                <a:cs typeface="+mj-lt"/>
              </a:rPr>
              <a:t>Key Governance Legislation</a:t>
            </a:r>
            <a:endParaRPr lang="en-US"/>
          </a:p>
        </p:txBody>
      </p:sp>
      <p:sp>
        <p:nvSpPr>
          <p:cNvPr id="3" name="Content Placeholder 2">
            <a:extLst>
              <a:ext uri="{FF2B5EF4-FFF2-40B4-BE49-F238E27FC236}">
                <a16:creationId xmlns:a16="http://schemas.microsoft.com/office/drawing/2014/main" id="{DF9921DC-40FA-DEFD-7FF7-00EF88F3F91F}"/>
              </a:ext>
            </a:extLst>
          </p:cNvPr>
          <p:cNvSpPr>
            <a:spLocks noGrp="1"/>
          </p:cNvSpPr>
          <p:nvPr>
            <p:ph idx="1"/>
          </p:nvPr>
        </p:nvSpPr>
        <p:spPr>
          <a:xfrm>
            <a:off x="838200" y="1423059"/>
            <a:ext cx="10515600" cy="4753904"/>
          </a:xfrm>
        </p:spPr>
        <p:txBody>
          <a:bodyPr vert="horz" lIns="91440" tIns="45720" rIns="91440" bIns="45720" rtlCol="0" anchor="t">
            <a:normAutofit fontScale="92500" lnSpcReduction="10000"/>
          </a:bodyPr>
          <a:lstStyle/>
          <a:p>
            <a:r>
              <a:rPr lang="en-GB">
                <a:ea typeface="+mn-lt"/>
                <a:cs typeface="+mn-lt"/>
              </a:rPr>
              <a:t>It was not until 1964 that significant changes were made to police governance where central government, police committees and the police were given distinct roles and responsibilities. </a:t>
            </a:r>
          </a:p>
          <a:p>
            <a:r>
              <a:rPr lang="en-GB">
                <a:ea typeface="+mn-lt"/>
                <a:cs typeface="+mn-lt"/>
              </a:rPr>
              <a:t>Also, the introduction of new legislation that altered the landscape of police governance and accountability:</a:t>
            </a:r>
          </a:p>
          <a:p>
            <a:r>
              <a:rPr lang="en-GB">
                <a:ea typeface="+mn-lt"/>
                <a:cs typeface="+mn-lt"/>
              </a:rPr>
              <a:t> Police and Criminal Evidence Act 1984</a:t>
            </a:r>
            <a:endParaRPr lang="en-GB"/>
          </a:p>
          <a:p>
            <a:r>
              <a:rPr lang="en-GB">
                <a:ea typeface="+mn-lt"/>
                <a:cs typeface="+mn-lt"/>
              </a:rPr>
              <a:t> Police and Magistrates’ Courts Act 1994</a:t>
            </a:r>
            <a:endParaRPr lang="en-GB"/>
          </a:p>
          <a:p>
            <a:r>
              <a:rPr lang="en-GB">
                <a:ea typeface="+mn-lt"/>
                <a:cs typeface="+mn-lt"/>
              </a:rPr>
              <a:t> Police Act 1996</a:t>
            </a:r>
            <a:endParaRPr lang="en-GB"/>
          </a:p>
          <a:p>
            <a:r>
              <a:rPr lang="en-GB">
                <a:ea typeface="+mn-lt"/>
                <a:cs typeface="+mn-lt"/>
              </a:rPr>
              <a:t>Crime and Disorder Act 1998</a:t>
            </a:r>
            <a:endParaRPr lang="en-GB"/>
          </a:p>
          <a:p>
            <a:r>
              <a:rPr lang="en-GB">
                <a:ea typeface="+mn-lt"/>
                <a:cs typeface="+mn-lt"/>
              </a:rPr>
              <a:t>Police Reform Act 2002</a:t>
            </a:r>
            <a:endParaRPr lang="en-GB"/>
          </a:p>
          <a:p>
            <a:r>
              <a:rPr lang="en-GB">
                <a:ea typeface="+mn-lt"/>
                <a:cs typeface="+mn-lt"/>
              </a:rPr>
              <a:t>Police and Justice Act 2006</a:t>
            </a:r>
            <a:endParaRPr lang="en-GB"/>
          </a:p>
        </p:txBody>
      </p:sp>
    </p:spTree>
    <p:extLst>
      <p:ext uri="{BB962C8B-B14F-4D97-AF65-F5344CB8AC3E}">
        <p14:creationId xmlns:p14="http://schemas.microsoft.com/office/powerpoint/2010/main" val="3538369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C77325-8DF9-9241-EE54-58770C2016ED}"/>
              </a:ext>
            </a:extLst>
          </p:cNvPr>
          <p:cNvSpPr>
            <a:spLocks noGrp="1"/>
          </p:cNvSpPr>
          <p:nvPr>
            <p:ph type="title"/>
          </p:nvPr>
        </p:nvSpPr>
        <p:spPr>
          <a:xfrm>
            <a:off x="1137034" y="609600"/>
            <a:ext cx="6881026" cy="1322887"/>
          </a:xfrm>
        </p:spPr>
        <p:txBody>
          <a:bodyPr>
            <a:normAutofit/>
          </a:bodyPr>
          <a:lstStyle/>
          <a:p>
            <a:r>
              <a:rPr lang="en-GB" dirty="0"/>
              <a:t>Police Governan</a:t>
            </a:r>
            <a:r>
              <a:rPr lang="en-GB"/>
              <a:t>ce &amp; Accountability</a:t>
            </a:r>
          </a:p>
        </p:txBody>
      </p:sp>
      <p:sp>
        <p:nvSpPr>
          <p:cNvPr id="3" name="Content Placeholder 2">
            <a:extLst>
              <a:ext uri="{FF2B5EF4-FFF2-40B4-BE49-F238E27FC236}">
                <a16:creationId xmlns:a16="http://schemas.microsoft.com/office/drawing/2014/main" id="{61CFA5BB-03F8-D405-E89A-BC997739A54F}"/>
              </a:ext>
            </a:extLst>
          </p:cNvPr>
          <p:cNvSpPr>
            <a:spLocks noGrp="1"/>
          </p:cNvSpPr>
          <p:nvPr>
            <p:ph idx="1"/>
          </p:nvPr>
        </p:nvSpPr>
        <p:spPr>
          <a:xfrm>
            <a:off x="1137034" y="2194102"/>
            <a:ext cx="6573951" cy="3908585"/>
          </a:xfrm>
        </p:spPr>
        <p:txBody>
          <a:bodyPr vert="horz" lIns="91440" tIns="45720" rIns="91440" bIns="45720" rtlCol="0" anchor="t">
            <a:normAutofit/>
          </a:bodyPr>
          <a:lstStyle/>
          <a:p>
            <a:r>
              <a:rPr lang="en-GB" sz="1900">
                <a:ea typeface="+mn-lt"/>
                <a:cs typeface="+mn-lt"/>
              </a:rPr>
              <a:t>HMICFRS provide a range of inspections that include the annual PEEL assessments</a:t>
            </a:r>
          </a:p>
          <a:p>
            <a:r>
              <a:rPr lang="en-GB" sz="1900">
                <a:ea typeface="+mn-lt"/>
                <a:cs typeface="+mn-lt"/>
              </a:rPr>
              <a:t>Started 2013, the Minister for Policing, Criminal Justice and Victims announced funding  for all-force PEEL inspections</a:t>
            </a:r>
            <a:endParaRPr lang="en-GB" sz="1900"/>
          </a:p>
          <a:p>
            <a:r>
              <a:rPr lang="en-GB" sz="1900">
                <a:ea typeface="+mn-lt"/>
                <a:cs typeface="+mn-lt"/>
              </a:rPr>
              <a:t>The purpose is to ‘enable the public to see how well their force is performing</a:t>
            </a:r>
            <a:endParaRPr lang="en-GB" sz="1900"/>
          </a:p>
          <a:p>
            <a:r>
              <a:rPr lang="en-GB" sz="1900">
                <a:ea typeface="+mn-lt"/>
                <a:cs typeface="+mn-lt"/>
              </a:rPr>
              <a:t>PEEL = Police Effectiveness, Efficiency and Legitimacy </a:t>
            </a:r>
          </a:p>
          <a:p>
            <a:r>
              <a:rPr lang="en-GB" sz="1900">
                <a:ea typeface="+mn-lt"/>
                <a:cs typeface="+mn-lt"/>
              </a:rPr>
              <a:t>All forces have PEEL inspections </a:t>
            </a:r>
          </a:p>
          <a:p>
            <a:r>
              <a:rPr lang="en-GB" sz="1900">
                <a:ea typeface="+mn-lt"/>
                <a:cs typeface="+mn-lt"/>
              </a:rPr>
              <a:t>Grading - 'Outstanding’, ‘Good’ , ‘Requires improvement’ </a:t>
            </a:r>
          </a:p>
          <a:p>
            <a:r>
              <a:rPr lang="en-GB" sz="1900">
                <a:ea typeface="+mn-lt"/>
                <a:cs typeface="+mn-lt"/>
              </a:rPr>
              <a:t>Peel - explores whether forces are  providing the right policing services and how well the services are working. </a:t>
            </a:r>
            <a:endParaRPr lang="en-GB" sz="1900"/>
          </a:p>
        </p:txBody>
      </p:sp>
      <p:pic>
        <p:nvPicPr>
          <p:cNvPr id="4" name="Picture 3" descr="A screenshot of a phone&#10;&#10;AI-generated content may be incorrect.">
            <a:extLst>
              <a:ext uri="{FF2B5EF4-FFF2-40B4-BE49-F238E27FC236}">
                <a16:creationId xmlns:a16="http://schemas.microsoft.com/office/drawing/2014/main" id="{078720C8-70DA-DF7B-12C2-EB4F07C31DE7}"/>
              </a:ext>
            </a:extLst>
          </p:cNvPr>
          <p:cNvPicPr>
            <a:picLocks noChangeAspect="1"/>
          </p:cNvPicPr>
          <p:nvPr/>
        </p:nvPicPr>
        <p:blipFill>
          <a:blip r:embed="rId3"/>
          <a:stretch>
            <a:fillRect/>
          </a:stretch>
        </p:blipFill>
        <p:spPr>
          <a:xfrm>
            <a:off x="9145506" y="846160"/>
            <a:ext cx="2207922" cy="5195111"/>
          </a:xfrm>
          <a:prstGeom prst="rect">
            <a:avLst/>
          </a:prstGeom>
        </p:spPr>
      </p:pic>
    </p:spTree>
    <p:extLst>
      <p:ext uri="{BB962C8B-B14F-4D97-AF65-F5344CB8AC3E}">
        <p14:creationId xmlns:p14="http://schemas.microsoft.com/office/powerpoint/2010/main" val="891977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5C1E4-6015-E87D-555E-A1A09A3F026B}"/>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78E33BCB-8937-B4EC-9AEF-2A8CA86F9AE6}"/>
              </a:ext>
            </a:extLst>
          </p:cNvPr>
          <p:cNvSpPr>
            <a:spLocks noGrp="1"/>
          </p:cNvSpPr>
          <p:nvPr>
            <p:ph idx="1"/>
          </p:nvPr>
        </p:nvSpPr>
        <p:spPr/>
        <p:txBody>
          <a:bodyPr vert="horz" lIns="91440" tIns="45720" rIns="91440" bIns="45720" rtlCol="0" anchor="t">
            <a:normAutofit/>
          </a:bodyPr>
          <a:lstStyle/>
          <a:p>
            <a:r>
              <a:rPr lang="en-GB" sz="2000"/>
              <a:t>PEEL</a:t>
            </a:r>
          </a:p>
          <a:p>
            <a:endParaRPr lang="en-GB" sz="2000" dirty="0"/>
          </a:p>
          <a:p>
            <a:r>
              <a:rPr lang="en-GB" sz="2000" dirty="0">
                <a:ea typeface="+mn-lt"/>
                <a:cs typeface="+mn-lt"/>
                <a:hlinkClick r:id="rId2"/>
              </a:rPr>
              <a:t>PEEL Assessments 2025–27 - His Majesty’s Inspectorate of Constabulary and Fire &amp; Rescue Services</a:t>
            </a:r>
            <a:endParaRPr lang="en-GB" sz="2000" dirty="0"/>
          </a:p>
        </p:txBody>
      </p:sp>
    </p:spTree>
    <p:extLst>
      <p:ext uri="{BB962C8B-B14F-4D97-AF65-F5344CB8AC3E}">
        <p14:creationId xmlns:p14="http://schemas.microsoft.com/office/powerpoint/2010/main" val="2682105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C643E-28C4-35A3-7C43-E042A49C90CE}"/>
              </a:ext>
            </a:extLst>
          </p:cNvPr>
          <p:cNvSpPr>
            <a:spLocks noGrp="1"/>
          </p:cNvSpPr>
          <p:nvPr>
            <p:ph type="title"/>
          </p:nvPr>
        </p:nvSpPr>
        <p:spPr/>
        <p:txBody>
          <a:bodyPr/>
          <a:lstStyle/>
          <a:p>
            <a:r>
              <a:rPr lang="en-GB"/>
              <a:t>Local Accountability</a:t>
            </a:r>
          </a:p>
        </p:txBody>
      </p:sp>
      <p:sp>
        <p:nvSpPr>
          <p:cNvPr id="3" name="Content Placeholder 2">
            <a:extLst>
              <a:ext uri="{FF2B5EF4-FFF2-40B4-BE49-F238E27FC236}">
                <a16:creationId xmlns:a16="http://schemas.microsoft.com/office/drawing/2014/main" id="{AA0C8F06-1859-4D48-2D44-B2F8E698278E}"/>
              </a:ext>
            </a:extLst>
          </p:cNvPr>
          <p:cNvSpPr>
            <a:spLocks noGrp="1"/>
          </p:cNvSpPr>
          <p:nvPr>
            <p:ph idx="1"/>
          </p:nvPr>
        </p:nvSpPr>
        <p:spPr>
          <a:xfrm>
            <a:off x="838200" y="1601919"/>
            <a:ext cx="10515600" cy="4575044"/>
          </a:xfrm>
        </p:spPr>
        <p:txBody>
          <a:bodyPr vert="horz" lIns="91440" tIns="45720" rIns="91440" bIns="45720" rtlCol="0" anchor="t">
            <a:normAutofit fontScale="85000" lnSpcReduction="10000"/>
          </a:bodyPr>
          <a:lstStyle/>
          <a:p>
            <a:pPr marL="0" indent="0">
              <a:buNone/>
            </a:pPr>
            <a:r>
              <a:rPr lang="en-GB">
                <a:ea typeface="+mn-lt"/>
                <a:cs typeface="+mn-lt"/>
              </a:rPr>
              <a:t>Local  police accountability Initiatives &amp; Schemes -</a:t>
            </a:r>
          </a:p>
          <a:p>
            <a:pPr marL="0" indent="0">
              <a:buNone/>
            </a:pPr>
            <a:r>
              <a:rPr lang="en-GB">
                <a:ea typeface="+mn-lt"/>
                <a:cs typeface="+mn-lt"/>
              </a:rPr>
              <a:t>In place to scrutinise policing actions and decisions. </a:t>
            </a:r>
          </a:p>
          <a:p>
            <a:pPr marL="0" indent="0">
              <a:buNone/>
            </a:pPr>
            <a:r>
              <a:rPr lang="en-GB">
                <a:ea typeface="+mn-lt"/>
                <a:cs typeface="+mn-lt"/>
              </a:rPr>
              <a:t>Some are long established such as independent custody visitors ICV's</a:t>
            </a:r>
            <a:endParaRPr lang="en-GB"/>
          </a:p>
          <a:p>
            <a:r>
              <a:rPr lang="en-GB" dirty="0">
                <a:ea typeface="+mn-lt"/>
                <a:cs typeface="+mn-lt"/>
              </a:rPr>
              <a:t>The idea of custody visitors was first suggested 1980 following 2 deaths in </a:t>
            </a:r>
            <a:r>
              <a:rPr lang="en-GB">
                <a:ea typeface="+mn-lt"/>
                <a:cs typeface="+mn-lt"/>
              </a:rPr>
              <a:t>custody</a:t>
            </a:r>
            <a:r>
              <a:rPr lang="en-GB" dirty="0">
                <a:ea typeface="+mn-lt"/>
                <a:cs typeface="+mn-lt"/>
              </a:rPr>
              <a:t>.</a:t>
            </a:r>
          </a:p>
          <a:p>
            <a:r>
              <a:rPr lang="en-GB">
                <a:ea typeface="+mn-lt"/>
                <a:cs typeface="+mn-lt"/>
              </a:rPr>
              <a:t>It was proposed that visits should be made by members of the public and turn up unannounced at police to check on the welfare of detainees </a:t>
            </a:r>
          </a:p>
          <a:p>
            <a:r>
              <a:rPr lang="en-GB">
                <a:ea typeface="+mn-lt"/>
                <a:cs typeface="+mn-lt"/>
              </a:rPr>
              <a:t>1984 'Lay Visitors' scheme </a:t>
            </a:r>
            <a:r>
              <a:rPr lang="en-GB" sz="2900">
                <a:ea typeface="+mn-lt"/>
                <a:cs typeface="+mn-lt"/>
              </a:rPr>
              <a:t>Metropolitan Police</a:t>
            </a:r>
          </a:p>
          <a:p>
            <a:r>
              <a:rPr lang="en-GB" sz="2900" dirty="0"/>
              <a:t>1984 introduction of PACE Code C sets out the procedures for the </a:t>
            </a:r>
            <a:r>
              <a:rPr lang="en-GB" sz="2900"/>
              <a:t>detention, treatment and questioning people </a:t>
            </a:r>
          </a:p>
          <a:p>
            <a:r>
              <a:rPr lang="en-GB" sz="2900" dirty="0"/>
              <a:t>2002 the scheme became a statutory obligation </a:t>
            </a:r>
            <a:r>
              <a:rPr lang="en-GB" sz="2900"/>
              <a:t>thorough</a:t>
            </a:r>
            <a:r>
              <a:rPr lang="en-GB" sz="2900" dirty="0"/>
              <a:t> Section 51 of the Police </a:t>
            </a:r>
            <a:r>
              <a:rPr lang="en-GB" sz="2900"/>
              <a:t>Reform</a:t>
            </a:r>
            <a:r>
              <a:rPr lang="en-GB" sz="2900" dirty="0"/>
              <a:t> Act 2002</a:t>
            </a:r>
          </a:p>
        </p:txBody>
      </p:sp>
    </p:spTree>
    <p:extLst>
      <p:ext uri="{BB962C8B-B14F-4D97-AF65-F5344CB8AC3E}">
        <p14:creationId xmlns:p14="http://schemas.microsoft.com/office/powerpoint/2010/main" val="4277982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B2713-99ED-CDB8-2926-ED84E563F78F}"/>
              </a:ext>
            </a:extLst>
          </p:cNvPr>
          <p:cNvSpPr>
            <a:spLocks noGrp="1"/>
          </p:cNvSpPr>
          <p:nvPr>
            <p:ph type="title"/>
          </p:nvPr>
        </p:nvSpPr>
        <p:spPr/>
        <p:txBody>
          <a:bodyPr/>
          <a:lstStyle/>
          <a:p>
            <a:r>
              <a:rPr lang="en-GB"/>
              <a:t>Local Accountability</a:t>
            </a:r>
          </a:p>
          <a:p>
            <a:endParaRPr lang="en-GB" dirty="0"/>
          </a:p>
        </p:txBody>
      </p:sp>
      <p:sp>
        <p:nvSpPr>
          <p:cNvPr id="3" name="Content Placeholder 2">
            <a:extLst>
              <a:ext uri="{FF2B5EF4-FFF2-40B4-BE49-F238E27FC236}">
                <a16:creationId xmlns:a16="http://schemas.microsoft.com/office/drawing/2014/main" id="{51569ECC-F88F-7057-9EDC-DAB3C7634578}"/>
              </a:ext>
            </a:extLst>
          </p:cNvPr>
          <p:cNvSpPr>
            <a:spLocks noGrp="1"/>
          </p:cNvSpPr>
          <p:nvPr>
            <p:ph idx="1"/>
          </p:nvPr>
        </p:nvSpPr>
        <p:spPr>
          <a:xfrm>
            <a:off x="838200" y="1629882"/>
            <a:ext cx="10515600" cy="4547081"/>
          </a:xfrm>
        </p:spPr>
        <p:txBody>
          <a:bodyPr vert="horz" lIns="91440" tIns="45720" rIns="91440" bIns="45720" rtlCol="0" anchor="t">
            <a:normAutofit fontScale="92500" lnSpcReduction="10000"/>
          </a:bodyPr>
          <a:lstStyle/>
          <a:p>
            <a:pPr>
              <a:buNone/>
            </a:pPr>
            <a:r>
              <a:rPr lang="en-GB">
                <a:latin typeface="Calibri"/>
                <a:ea typeface="Calibri"/>
                <a:cs typeface="Calibri"/>
              </a:rPr>
              <a:t>Independent Advisory Groups IAG's </a:t>
            </a:r>
            <a:endParaRPr lang="en-GB" dirty="0">
              <a:latin typeface="Calibri"/>
              <a:ea typeface="Calibri"/>
              <a:cs typeface="Calibri"/>
            </a:endParaRPr>
          </a:p>
          <a:p>
            <a:pPr>
              <a:buNone/>
            </a:pPr>
            <a:r>
              <a:rPr lang="en-GB">
                <a:latin typeface="Calibri"/>
                <a:ea typeface="Calibri"/>
                <a:cs typeface="Calibri"/>
              </a:rPr>
              <a:t>The roots of IAGs lie in the murder of Stephen Lawrence in 1993</a:t>
            </a:r>
            <a:endParaRPr lang="en-GB"/>
          </a:p>
          <a:p>
            <a:pPr>
              <a:buNone/>
            </a:pPr>
            <a:r>
              <a:rPr lang="en-GB">
                <a:latin typeface="Calibri"/>
                <a:ea typeface="Calibri"/>
                <a:cs typeface="Calibri"/>
              </a:rPr>
              <a:t>Role not clear at first but supported minority groups</a:t>
            </a:r>
            <a:endParaRPr lang="en-GB" dirty="0">
              <a:latin typeface="Calibri"/>
              <a:ea typeface="Calibri"/>
              <a:cs typeface="Calibri"/>
            </a:endParaRPr>
          </a:p>
          <a:p>
            <a:pPr>
              <a:buNone/>
            </a:pPr>
            <a:r>
              <a:rPr lang="en-GB" dirty="0">
                <a:ea typeface="+mn-lt"/>
                <a:cs typeface="+mn-lt"/>
              </a:rPr>
              <a:t>2011- national advice and guidance on the role, function and governance of IAGs was provided by the Association of Chief </a:t>
            </a:r>
            <a:r>
              <a:rPr lang="en-GB">
                <a:ea typeface="+mn-lt"/>
                <a:cs typeface="+mn-lt"/>
              </a:rPr>
              <a:t>Police Officers (ACPO).</a:t>
            </a:r>
            <a:endParaRPr lang="en-GB" dirty="0"/>
          </a:p>
          <a:p>
            <a:pPr>
              <a:buNone/>
            </a:pPr>
            <a:r>
              <a:rPr lang="en-GB" dirty="0">
                <a:ea typeface="+mn-lt"/>
                <a:cs typeface="+mn-lt"/>
              </a:rPr>
              <a:t>IAGs are now well established and assist with strategic planning, policy development </a:t>
            </a:r>
            <a:r>
              <a:rPr lang="en-GB">
                <a:ea typeface="+mn-lt"/>
                <a:cs typeface="+mn-lt"/>
              </a:rPr>
              <a:t>and scrutiny of police activity involving diversity communities.</a:t>
            </a:r>
          </a:p>
          <a:p>
            <a:pPr>
              <a:buNone/>
            </a:pPr>
            <a:r>
              <a:rPr lang="en-GB">
                <a:ea typeface="+mn-lt"/>
                <a:cs typeface="+mn-lt"/>
              </a:rPr>
              <a:t>Provide independent, objective perspectives and constructive challenge on police policies, procedures, stop-and-search, hate crime, and community relations</a:t>
            </a:r>
            <a:endParaRPr lang="en-GB"/>
          </a:p>
        </p:txBody>
      </p:sp>
    </p:spTree>
    <p:extLst>
      <p:ext uri="{BB962C8B-B14F-4D97-AF65-F5344CB8AC3E}">
        <p14:creationId xmlns:p14="http://schemas.microsoft.com/office/powerpoint/2010/main" val="3076027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tatue of a person holding scales&#10;&#10;AI-generated content may be incorrect.">
            <a:extLst>
              <a:ext uri="{FF2B5EF4-FFF2-40B4-BE49-F238E27FC236}">
                <a16:creationId xmlns:a16="http://schemas.microsoft.com/office/drawing/2014/main" id="{76533325-8B3F-F8DA-6835-940D78D4ACDE}"/>
              </a:ext>
            </a:extLst>
          </p:cNvPr>
          <p:cNvPicPr>
            <a:picLocks noChangeAspect="1"/>
          </p:cNvPicPr>
          <p:nvPr/>
        </p:nvPicPr>
        <p:blipFill>
          <a:blip r:embed="rId2"/>
          <a:stretch>
            <a:fillRect/>
          </a:stretch>
        </p:blipFill>
        <p:spPr>
          <a:xfrm>
            <a:off x="3948874" y="457200"/>
            <a:ext cx="4294252" cy="5943600"/>
          </a:xfrm>
          <a:prstGeom prst="rect">
            <a:avLst/>
          </a:prstGeom>
        </p:spPr>
      </p:pic>
    </p:spTree>
    <p:extLst>
      <p:ext uri="{BB962C8B-B14F-4D97-AF65-F5344CB8AC3E}">
        <p14:creationId xmlns:p14="http://schemas.microsoft.com/office/powerpoint/2010/main" val="3811498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546DB-DDC6-EFC5-1C28-EB9A8D92FCB1}"/>
              </a:ext>
            </a:extLst>
          </p:cNvPr>
          <p:cNvSpPr>
            <a:spLocks noGrp="1"/>
          </p:cNvSpPr>
          <p:nvPr>
            <p:ph type="title"/>
          </p:nvPr>
        </p:nvSpPr>
        <p:spPr/>
        <p:txBody>
          <a:bodyPr/>
          <a:lstStyle/>
          <a:p>
            <a:r>
              <a:rPr lang="en-GB"/>
              <a:t>Mayhall (1985)</a:t>
            </a:r>
          </a:p>
        </p:txBody>
      </p:sp>
      <p:sp>
        <p:nvSpPr>
          <p:cNvPr id="3" name="Content Placeholder 2">
            <a:extLst>
              <a:ext uri="{FF2B5EF4-FFF2-40B4-BE49-F238E27FC236}">
                <a16:creationId xmlns:a16="http://schemas.microsoft.com/office/drawing/2014/main" id="{96372FBE-F6C6-6B76-7F4F-30750048447E}"/>
              </a:ext>
            </a:extLst>
          </p:cNvPr>
          <p:cNvSpPr>
            <a:spLocks noGrp="1"/>
          </p:cNvSpPr>
          <p:nvPr>
            <p:ph idx="1"/>
          </p:nvPr>
        </p:nvSpPr>
        <p:spPr/>
        <p:txBody>
          <a:bodyPr vert="horz" lIns="91440" tIns="45720" rIns="91440" bIns="45720" rtlCol="0" anchor="t">
            <a:normAutofit/>
          </a:bodyPr>
          <a:lstStyle/>
          <a:p>
            <a:pPr algn="ctr"/>
            <a:r>
              <a:rPr lang="en-GB" i="1">
                <a:ea typeface="+mn-lt"/>
                <a:cs typeface="+mn-lt"/>
              </a:rPr>
              <a:t>To recognise always that the power of the police to fulfil their functions and duties is dependent on public approval of their existence, actions, and behaviour, and on their ability to secure and maintain public respect.</a:t>
            </a:r>
            <a:endParaRPr lang="en-GB" i="1"/>
          </a:p>
          <a:p>
            <a:endParaRPr lang="en-GB" dirty="0"/>
          </a:p>
        </p:txBody>
      </p:sp>
    </p:spTree>
    <p:extLst>
      <p:ext uri="{BB962C8B-B14F-4D97-AF65-F5344CB8AC3E}">
        <p14:creationId xmlns:p14="http://schemas.microsoft.com/office/powerpoint/2010/main" val="2836252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80CEC-ECB3-4891-37B9-27D963E8C2BF}"/>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790C9A5D-1A38-19B4-1D72-9C211B480945}"/>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The police have a significant amount of power given in law to them to enable the protection of members of the public. </a:t>
            </a:r>
          </a:p>
          <a:p>
            <a:r>
              <a:rPr lang="en-GB">
                <a:ea typeface="+mn-lt"/>
                <a:cs typeface="+mn-lt"/>
              </a:rPr>
              <a:t>They can stop, detain and arrest people, fingerprint and photograph them, search their person and property. </a:t>
            </a:r>
          </a:p>
          <a:p>
            <a:r>
              <a:rPr lang="en-GB">
                <a:ea typeface="+mn-lt"/>
                <a:cs typeface="+mn-lt"/>
              </a:rPr>
              <a:t>For the police to do these things they must maintain the support of the public</a:t>
            </a:r>
          </a:p>
          <a:p>
            <a:r>
              <a:rPr lang="en-GB">
                <a:ea typeface="+mn-lt"/>
                <a:cs typeface="+mn-lt"/>
              </a:rPr>
              <a:t>Must be seen to be using the law fairly</a:t>
            </a:r>
          </a:p>
          <a:p>
            <a:r>
              <a:rPr lang="en-GB" dirty="0">
                <a:ea typeface="+mn-lt"/>
                <a:cs typeface="+mn-lt"/>
              </a:rPr>
              <a:t>Able to exercise discretion when enforcing the law, for instance in deciding whether to make an arrest or not – the police </a:t>
            </a:r>
            <a:r>
              <a:rPr lang="en-GB">
                <a:ea typeface="+mn-lt"/>
                <a:cs typeface="+mn-lt"/>
              </a:rPr>
              <a:t>can be held account of these decisions.</a:t>
            </a:r>
            <a:endParaRPr lang="en-GB"/>
          </a:p>
        </p:txBody>
      </p:sp>
    </p:spTree>
    <p:extLst>
      <p:ext uri="{BB962C8B-B14F-4D97-AF65-F5344CB8AC3E}">
        <p14:creationId xmlns:p14="http://schemas.microsoft.com/office/powerpoint/2010/main" val="1932269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7C78-64D4-C991-4D27-CAA488300160}"/>
              </a:ext>
            </a:extLst>
          </p:cNvPr>
          <p:cNvSpPr>
            <a:spLocks noGrp="1"/>
          </p:cNvSpPr>
          <p:nvPr>
            <p:ph type="title"/>
          </p:nvPr>
        </p:nvSpPr>
        <p:spPr>
          <a:xfrm>
            <a:off x="876693" y="741391"/>
            <a:ext cx="3455821" cy="1034826"/>
          </a:xfrm>
        </p:spPr>
        <p:txBody>
          <a:bodyPr vert="horz" lIns="91440" tIns="45720" rIns="91440" bIns="45720" rtlCol="0" anchor="b">
            <a:normAutofit/>
          </a:bodyPr>
          <a:lstStyle/>
          <a:p>
            <a:br>
              <a:rPr lang="en-US" sz="3200" kern="1200">
                <a:solidFill>
                  <a:schemeClr val="tx1"/>
                </a:solidFill>
                <a:highlight>
                  <a:srgbClr val="FFFFFF"/>
                </a:highlight>
                <a:latin typeface="+mj-lt"/>
                <a:ea typeface="+mj-ea"/>
                <a:cs typeface="+mj-cs"/>
              </a:rPr>
            </a:br>
            <a:r>
              <a:rPr lang="en-US" sz="3200" kern="1200">
                <a:solidFill>
                  <a:schemeClr val="tx1"/>
                </a:solidFill>
                <a:highlight>
                  <a:srgbClr val="FFFFFF"/>
                </a:highlight>
                <a:latin typeface="+mj-lt"/>
                <a:ea typeface="+mj-ea"/>
                <a:cs typeface="+mj-cs"/>
              </a:rPr>
              <a:t>Sarah Everard 2021</a:t>
            </a:r>
            <a:endParaRPr lang="en-US" sz="3200" kern="1200">
              <a:solidFill>
                <a:schemeClr val="tx1"/>
              </a:solidFill>
              <a:latin typeface="+mj-lt"/>
              <a:ea typeface="+mj-ea"/>
              <a:cs typeface="+mj-cs"/>
            </a:endParaRPr>
          </a:p>
          <a:p>
            <a:endParaRPr lang="en-US" sz="3200"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663AD8E8-2FFB-6FAD-139A-4CF5CB9AD1C1}"/>
              </a:ext>
            </a:extLst>
          </p:cNvPr>
          <p:cNvSpPr txBox="1"/>
          <p:nvPr/>
        </p:nvSpPr>
        <p:spPr>
          <a:xfrm>
            <a:off x="363049" y="1731965"/>
            <a:ext cx="4381509" cy="46331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buFont typeface="Arial" panose="020B0604020202020204" pitchFamily="34" charset="0"/>
              <a:buChar char="•"/>
            </a:pPr>
            <a:r>
              <a:rPr lang="en-US" sz="2000"/>
              <a:t>Sarah Everard went with </a:t>
            </a:r>
            <a:r>
              <a:rPr lang="en-US" sz="2000" i="0"/>
              <a:t>Wayne Couzens </a:t>
            </a:r>
            <a:r>
              <a:rPr lang="en-US" sz="2000"/>
              <a:t>because he abused his authority as </a:t>
            </a:r>
            <a:r>
              <a:rPr lang="en-US" sz="2000" i="0"/>
              <a:t>a police </a:t>
            </a:r>
            <a:r>
              <a:rPr lang="en-US" sz="2000"/>
              <a:t>officer to stage </a:t>
            </a:r>
            <a:r>
              <a:rPr lang="en-US" sz="2000" b="0" i="0"/>
              <a:t>a </a:t>
            </a:r>
            <a:r>
              <a:rPr lang="en-US" sz="2000"/>
              <a:t>false arrest</a:t>
            </a:r>
          </a:p>
          <a:p>
            <a:pPr marL="285750" indent="-228600">
              <a:lnSpc>
                <a:spcPct val="90000"/>
              </a:lnSpc>
              <a:buFont typeface="Arial" panose="020B0604020202020204" pitchFamily="34" charset="0"/>
              <a:buChar char="•"/>
            </a:pPr>
            <a:r>
              <a:rPr lang="en-US" sz="2000" b="1"/>
              <a:t>The False Arrest / COVID-19</a:t>
            </a:r>
            <a:r>
              <a:rPr lang="en-US" sz="2000" dirty="0"/>
              <a:t> </a:t>
            </a:r>
            <a:r>
              <a:rPr lang="en-US" sz="2000" b="0" i="0"/>
              <a:t>Couzens </a:t>
            </a:r>
            <a:r>
              <a:rPr lang="en-US" sz="2000"/>
              <a:t>stopped </a:t>
            </a:r>
            <a:r>
              <a:rPr lang="en-US" sz="2000" b="0" i="0"/>
              <a:t>Everard while </a:t>
            </a:r>
            <a:r>
              <a:rPr lang="en-US" sz="2000"/>
              <a:t>she was walking home in London, on March 3, 2021. </a:t>
            </a:r>
          </a:p>
          <a:p>
            <a:pPr marL="285750" indent="-228600">
              <a:lnSpc>
                <a:spcPct val="90000"/>
              </a:lnSpc>
              <a:buFont typeface="Arial" panose="020B0604020202020204" pitchFamily="34" charset="0"/>
              <a:buChar char="•"/>
            </a:pPr>
            <a:r>
              <a:rPr lang="en-US" sz="2000"/>
              <a:t>Due to strict COVID-19 lockdown restrictions were in effect at the time, </a:t>
            </a:r>
            <a:r>
              <a:rPr lang="en-US" sz="2000" b="0" i="0"/>
              <a:t>he </a:t>
            </a:r>
            <a:r>
              <a:rPr lang="en-US" sz="2000"/>
              <a:t>used the pretext of </a:t>
            </a:r>
            <a:r>
              <a:rPr lang="en-US" sz="2000" b="0" i="0"/>
              <a:t>a </a:t>
            </a:r>
            <a:r>
              <a:rPr lang="en-US" sz="2000"/>
              <a:t>lockdown violation to detain her.</a:t>
            </a:r>
          </a:p>
          <a:p>
            <a:pPr marL="285750" indent="-228600">
              <a:lnSpc>
                <a:spcPct val="90000"/>
              </a:lnSpc>
              <a:buFont typeface="Arial" panose="020B0604020202020204" pitchFamily="34" charset="0"/>
              <a:buChar char="•"/>
            </a:pPr>
            <a:r>
              <a:rPr lang="en-US" sz="2000" b="1"/>
              <a:t>Use of Police Power:</a:t>
            </a:r>
            <a:r>
              <a:rPr lang="en-US" sz="2000"/>
              <a:t> showed </a:t>
            </a:r>
            <a:r>
              <a:rPr lang="en-US" sz="2000" b="0" i="0"/>
              <a:t>his police warrant card</a:t>
            </a:r>
            <a:r>
              <a:rPr lang="en-US" sz="2000"/>
              <a:t> and placed handcuffs on her under the guise of a legitimate police stop and arrest.</a:t>
            </a:r>
          </a:p>
          <a:p>
            <a:pPr indent="-228600">
              <a:lnSpc>
                <a:spcPct val="90000"/>
              </a:lnSpc>
              <a:spcAft>
                <a:spcPts val="600"/>
              </a:spcAft>
              <a:buFont typeface="Arial" panose="020B0604020202020204" pitchFamily="34" charset="0"/>
              <a:buChar char="•"/>
            </a:pPr>
            <a:endParaRPr lang="en-US" sz="1400" b="1"/>
          </a:p>
        </p:txBody>
      </p:sp>
      <p:pic>
        <p:nvPicPr>
          <p:cNvPr id="7" name="Content Placeholder 6">
            <a:extLst>
              <a:ext uri="{FF2B5EF4-FFF2-40B4-BE49-F238E27FC236}">
                <a16:creationId xmlns:a16="http://schemas.microsoft.com/office/drawing/2014/main" id="{B463E608-4CA5-36D6-363C-C391EFADD956}"/>
              </a:ext>
            </a:extLst>
          </p:cNvPr>
          <p:cNvPicPr>
            <a:picLocks noGrp="1" noChangeAspect="1"/>
          </p:cNvPicPr>
          <p:nvPr>
            <p:ph idx="1"/>
          </p:nvPr>
        </p:nvPicPr>
        <p:blipFill>
          <a:blip r:embed="rId2"/>
          <a:stretch>
            <a:fillRect/>
          </a:stretch>
        </p:blipFill>
        <p:spPr>
          <a:xfrm>
            <a:off x="5648072" y="1176086"/>
            <a:ext cx="5728946" cy="4515137"/>
          </a:xfrm>
          <a:prstGeom prst="rect">
            <a:avLst/>
          </a:prstGeom>
        </p:spPr>
      </p:pic>
      <p:grpSp>
        <p:nvGrpSpPr>
          <p:cNvPr id="12" name="Group 11">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3" name="Rectangle 12">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75009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9D49A-26D8-E8A9-A0E5-7C2197283EC6}"/>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D7B41E-BDD7-36D8-7632-061A8C2EB9B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The way police officers behave can have a huge impact on how the public feels about the police.</a:t>
            </a:r>
            <a:endParaRPr lang="en-GB"/>
          </a:p>
          <a:p>
            <a:endParaRPr lang="en-GB" dirty="0">
              <a:ea typeface="+mn-lt"/>
              <a:cs typeface="+mn-lt"/>
            </a:endParaRPr>
          </a:p>
          <a:p>
            <a:r>
              <a:rPr lang="en-GB">
                <a:ea typeface="+mn-lt"/>
                <a:cs typeface="+mn-lt"/>
              </a:rPr>
              <a:t>How complaints about police actions are dealt with can either damage or restore public trust in policing</a:t>
            </a:r>
          </a:p>
          <a:p>
            <a:r>
              <a:rPr lang="en-GB"/>
              <a:t>Professional Standards</a:t>
            </a:r>
          </a:p>
          <a:p>
            <a:r>
              <a:rPr lang="en-GB"/>
              <a:t>HMICFRS</a:t>
            </a:r>
            <a:endParaRPr lang="en-GB" dirty="0"/>
          </a:p>
        </p:txBody>
      </p:sp>
    </p:spTree>
    <p:extLst>
      <p:ext uri="{BB962C8B-B14F-4D97-AF65-F5344CB8AC3E}">
        <p14:creationId xmlns:p14="http://schemas.microsoft.com/office/powerpoint/2010/main" val="3346940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4397E-AC92-9F07-D7BD-60CFF026A49A}"/>
              </a:ext>
            </a:extLst>
          </p:cNvPr>
          <p:cNvSpPr>
            <a:spLocks noGrp="1"/>
          </p:cNvSpPr>
          <p:nvPr>
            <p:ph type="title"/>
          </p:nvPr>
        </p:nvSpPr>
        <p:spPr>
          <a:xfrm>
            <a:off x="838200" y="365125"/>
            <a:ext cx="10515600" cy="665163"/>
          </a:xfrm>
        </p:spPr>
        <p:txBody>
          <a:bodyPr>
            <a:normAutofit fontScale="90000"/>
          </a:bodyPr>
          <a:lstStyle/>
          <a:p>
            <a:r>
              <a:rPr lang="en-US"/>
              <a:t>What does it mean to act "ethically"?</a:t>
            </a:r>
          </a:p>
        </p:txBody>
      </p:sp>
      <p:sp>
        <p:nvSpPr>
          <p:cNvPr id="3" name="Content Placeholder 2">
            <a:extLst>
              <a:ext uri="{FF2B5EF4-FFF2-40B4-BE49-F238E27FC236}">
                <a16:creationId xmlns:a16="http://schemas.microsoft.com/office/drawing/2014/main" id="{7A154E18-7D90-1435-BF43-54BD2E64875E}"/>
              </a:ext>
            </a:extLst>
          </p:cNvPr>
          <p:cNvSpPr>
            <a:spLocks noGrp="1"/>
          </p:cNvSpPr>
          <p:nvPr>
            <p:ph idx="1"/>
          </p:nvPr>
        </p:nvSpPr>
        <p:spPr>
          <a:xfrm>
            <a:off x="535465" y="1255674"/>
            <a:ext cx="11053750" cy="5277026"/>
          </a:xfrm>
        </p:spPr>
        <p:txBody>
          <a:bodyPr vert="horz" lIns="91440" tIns="45720" rIns="91440" bIns="45720" rtlCol="0" anchor="t">
            <a:noAutofit/>
          </a:bodyPr>
          <a:lstStyle/>
          <a:p>
            <a:r>
              <a:rPr lang="en-US" sz="1600">
                <a:ea typeface="+mn-lt"/>
                <a:cs typeface="+mn-lt"/>
              </a:rPr>
              <a:t>Ethical policing requires respect and empathy. We show respect and empathy by acting with respect. We show respect and empathy by listening to and understanding different perspectives. We show respect and empathy by understanding the impact of emotions and welfare (College of Policing, 2023).</a:t>
            </a:r>
          </a:p>
          <a:p>
            <a:pPr marL="0" indent="0">
              <a:buNone/>
            </a:pPr>
            <a:r>
              <a:rPr lang="en-US" sz="1600"/>
              <a:t>Examples of unethical policing:-</a:t>
            </a:r>
          </a:p>
          <a:p>
            <a:r>
              <a:rPr lang="en-US" sz="1600">
                <a:ea typeface="+mn-lt"/>
                <a:cs typeface="+mn-lt"/>
              </a:rPr>
              <a:t>Use of Excessive Force</a:t>
            </a:r>
            <a:endParaRPr lang="en-US" sz="1600"/>
          </a:p>
          <a:p>
            <a:r>
              <a:rPr lang="en-US" sz="1600">
                <a:ea typeface="+mn-lt"/>
                <a:cs typeface="+mn-lt"/>
              </a:rPr>
              <a:t>Tampering With Evidence</a:t>
            </a:r>
            <a:endParaRPr lang="en-US" sz="1600"/>
          </a:p>
          <a:p>
            <a:r>
              <a:rPr lang="en-US" sz="1600">
                <a:ea typeface="+mn-lt"/>
                <a:cs typeface="+mn-lt"/>
              </a:rPr>
              <a:t>Police Brutality</a:t>
            </a:r>
            <a:endParaRPr lang="en-US" sz="1600"/>
          </a:p>
          <a:p>
            <a:r>
              <a:rPr lang="en-US" sz="1600">
                <a:ea typeface="+mn-lt"/>
                <a:cs typeface="+mn-lt"/>
              </a:rPr>
              <a:t>Coerced Confessions</a:t>
            </a:r>
            <a:endParaRPr lang="en-US" sz="1600"/>
          </a:p>
          <a:p>
            <a:r>
              <a:rPr lang="en-US" sz="1600">
                <a:ea typeface="+mn-lt"/>
                <a:cs typeface="+mn-lt"/>
              </a:rPr>
              <a:t>Sexual Assault</a:t>
            </a:r>
            <a:endParaRPr lang="en-US" sz="1600"/>
          </a:p>
          <a:p>
            <a:r>
              <a:rPr lang="en-US" sz="1600">
                <a:ea typeface="+mn-lt"/>
                <a:cs typeface="+mn-lt"/>
              </a:rPr>
              <a:t>Lying on Police Reports</a:t>
            </a:r>
            <a:endParaRPr lang="en-US" sz="1600"/>
          </a:p>
          <a:p>
            <a:r>
              <a:rPr lang="en-US" sz="1600">
                <a:ea typeface="+mn-lt"/>
                <a:cs typeface="+mn-lt"/>
              </a:rPr>
              <a:t>False Imprisonment or Arrest</a:t>
            </a:r>
            <a:endParaRPr lang="en-US" sz="1600"/>
          </a:p>
          <a:p>
            <a:r>
              <a:rPr lang="en-US" sz="1600">
                <a:ea typeface="+mn-lt"/>
                <a:cs typeface="+mn-lt"/>
              </a:rPr>
              <a:t>Witness Tampering and Intimidation</a:t>
            </a:r>
          </a:p>
          <a:p>
            <a:r>
              <a:rPr lang="en-US" sz="1600"/>
              <a:t>Being disrespectful</a:t>
            </a:r>
          </a:p>
          <a:p>
            <a:r>
              <a:rPr lang="en-US" sz="1600"/>
              <a:t> Not respecting the 9 protected characteristics as set out by the Equality Act 2010</a:t>
            </a:r>
          </a:p>
          <a:p>
            <a:endParaRPr lang="en-US" sz="1300"/>
          </a:p>
        </p:txBody>
      </p:sp>
    </p:spTree>
    <p:extLst>
      <p:ext uri="{BB962C8B-B14F-4D97-AF65-F5344CB8AC3E}">
        <p14:creationId xmlns:p14="http://schemas.microsoft.com/office/powerpoint/2010/main" val="575494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CA79D-AB08-1425-25CE-D79DED944FA6}"/>
              </a:ext>
            </a:extLst>
          </p:cNvPr>
          <p:cNvSpPr>
            <a:spLocks noGrp="1"/>
          </p:cNvSpPr>
          <p:nvPr>
            <p:ph type="title"/>
          </p:nvPr>
        </p:nvSpPr>
        <p:spPr/>
        <p:txBody>
          <a:bodyPr/>
          <a:lstStyle/>
          <a:p>
            <a:r>
              <a:rPr lang="en-GB"/>
              <a:t>Legislation </a:t>
            </a:r>
          </a:p>
        </p:txBody>
      </p:sp>
      <p:sp>
        <p:nvSpPr>
          <p:cNvPr id="3" name="Content Placeholder 2">
            <a:extLst>
              <a:ext uri="{FF2B5EF4-FFF2-40B4-BE49-F238E27FC236}">
                <a16:creationId xmlns:a16="http://schemas.microsoft.com/office/drawing/2014/main" id="{1140742A-B4A5-7128-FCFE-E1BB23DD550C}"/>
              </a:ext>
            </a:extLst>
          </p:cNvPr>
          <p:cNvSpPr>
            <a:spLocks noGrp="1"/>
          </p:cNvSpPr>
          <p:nvPr>
            <p:ph idx="1"/>
          </p:nvPr>
        </p:nvSpPr>
        <p:spPr>
          <a:xfrm>
            <a:off x="838200" y="1696229"/>
            <a:ext cx="10515600" cy="4480734"/>
          </a:xfrm>
        </p:spPr>
        <p:txBody>
          <a:bodyPr vert="horz" lIns="91440" tIns="45720" rIns="91440" bIns="45720" rtlCol="0" anchor="t">
            <a:normAutofit fontScale="92500" lnSpcReduction="10000"/>
          </a:bodyPr>
          <a:lstStyle/>
          <a:p>
            <a:r>
              <a:rPr lang="en-GB">
                <a:ea typeface="+mn-lt"/>
                <a:cs typeface="+mn-lt"/>
              </a:rPr>
              <a:t>The following is the legal framework in place covering professional standards inpolicing.</a:t>
            </a:r>
          </a:p>
          <a:p>
            <a:r>
              <a:rPr lang="en-GB">
                <a:ea typeface="+mn-lt"/>
                <a:cs typeface="+mn-lt"/>
              </a:rPr>
              <a:t>Police Reform Act 2002 – this act introduced the Independent Police Complaints Commission (IPCC), now the IOPC.</a:t>
            </a:r>
            <a:endParaRPr lang="en-GB"/>
          </a:p>
          <a:p>
            <a:r>
              <a:rPr lang="en-GB">
                <a:ea typeface="+mn-lt"/>
                <a:cs typeface="+mn-lt"/>
              </a:rPr>
              <a:t>The Police (Conduct) Regulations 2020 – these regulations detail disciplinary proceedings which apply only to police officers (including former officers).</a:t>
            </a:r>
            <a:endParaRPr lang="en-GB"/>
          </a:p>
          <a:p>
            <a:r>
              <a:rPr lang="en-GB">
                <a:ea typeface="+mn-lt"/>
                <a:cs typeface="+mn-lt"/>
              </a:rPr>
              <a:t>The Police (Complaints and Misconduct) Regulations 2020 – applies to all persons serving with the police including police officers (and former officers), civilian police staff and designated police volunteers.</a:t>
            </a:r>
            <a:endParaRPr lang="en-GB"/>
          </a:p>
          <a:p>
            <a:r>
              <a:rPr lang="en-GB">
                <a:ea typeface="+mn-lt"/>
                <a:cs typeface="+mn-lt"/>
              </a:rPr>
              <a:t>The Police (Performance) Regulations 2020 – police officers up to the rank of chief superintendent but excludes police officers on probation</a:t>
            </a:r>
            <a:endParaRPr lang="en-GB"/>
          </a:p>
        </p:txBody>
      </p:sp>
    </p:spTree>
    <p:extLst>
      <p:ext uri="{BB962C8B-B14F-4D97-AF65-F5344CB8AC3E}">
        <p14:creationId xmlns:p14="http://schemas.microsoft.com/office/powerpoint/2010/main" val="1841640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10E53-0DE4-86A2-B93A-DFE9B9EA6E03}"/>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Code of Practice for Ethical Policing</a:t>
            </a:r>
            <a:br>
              <a:rPr lang="en-US" sz="3700">
                <a:solidFill>
                  <a:srgbClr val="FFFFFF"/>
                </a:solidFill>
              </a:rPr>
            </a:br>
            <a:br>
              <a:rPr lang="en-US" sz="3700">
                <a:solidFill>
                  <a:srgbClr val="FFFFFF"/>
                </a:solidFill>
              </a:rPr>
            </a:br>
            <a:r>
              <a:rPr lang="en-US" sz="3700">
                <a:solidFill>
                  <a:srgbClr val="FFFFFF"/>
                </a:solidFill>
              </a:rPr>
              <a:t> (statutory code)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4C36A0F-89B0-BF80-0417-56568F1783A3}"/>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b="1" u="sng"/>
              <a:t>Police Act 1996</a:t>
            </a:r>
          </a:p>
          <a:p>
            <a:r>
              <a:rPr lang="en-GB" sz="1800">
                <a:ea typeface="+mn-lt"/>
                <a:cs typeface="+mn-lt"/>
              </a:rPr>
              <a:t>What is the purpose of this Code? </a:t>
            </a:r>
          </a:p>
          <a:p>
            <a:pPr marL="0" indent="0">
              <a:buNone/>
            </a:pPr>
            <a:r>
              <a:rPr lang="en-GB" sz="1800">
                <a:ea typeface="+mn-lt"/>
                <a:cs typeface="+mn-lt"/>
              </a:rPr>
              <a:t>Sets out the actions that chief officers should carry out to ensure that they lead an ethical culture, where staff are supported and directed to use the ethical policing principles in decision making and to demonstrate professional behaviour. </a:t>
            </a:r>
          </a:p>
          <a:p>
            <a:pPr marL="0" indent="0">
              <a:buNone/>
            </a:pPr>
            <a:r>
              <a:rPr lang="en-GB" sz="1800">
                <a:ea typeface="+mn-lt"/>
                <a:cs typeface="+mn-lt"/>
              </a:rPr>
              <a:t>It also describes what needs to be done to proactively and positively identify and respond to misconduct and corruption when it occurs.</a:t>
            </a:r>
          </a:p>
          <a:p>
            <a:pPr marL="0" indent="0">
              <a:buNone/>
            </a:pPr>
            <a:r>
              <a:rPr lang="en-GB" sz="1800" b="1" u="sng"/>
              <a:t>Ensures:-</a:t>
            </a:r>
          </a:p>
          <a:p>
            <a:pPr marL="0" indent="0">
              <a:buNone/>
            </a:pPr>
            <a:r>
              <a:rPr lang="en-GB" sz="1800"/>
              <a:t>Ethical and professional behaviours</a:t>
            </a:r>
          </a:p>
          <a:p>
            <a:pPr marL="0" indent="0">
              <a:buNone/>
            </a:pPr>
            <a:r>
              <a:rPr lang="en-GB" sz="1800"/>
              <a:t>Challenges unethical behaviours</a:t>
            </a:r>
          </a:p>
          <a:p>
            <a:pPr marL="0" indent="0">
              <a:buNone/>
            </a:pPr>
            <a:r>
              <a:rPr lang="en-GB" sz="1800"/>
              <a:t>Looks out for staff welfare</a:t>
            </a:r>
          </a:p>
          <a:p>
            <a:pPr marL="0" indent="0">
              <a:buNone/>
            </a:pPr>
            <a:r>
              <a:rPr lang="en-GB" sz="1800"/>
              <a:t>Openness and Candour</a:t>
            </a:r>
          </a:p>
          <a:p>
            <a:pPr marL="0" indent="0">
              <a:buNone/>
            </a:pPr>
            <a:r>
              <a:rPr lang="en-GB" sz="1800"/>
              <a:t>Recognising and responding to misconduct</a:t>
            </a:r>
          </a:p>
          <a:p>
            <a:pPr marL="0" indent="0">
              <a:buNone/>
            </a:pPr>
            <a:r>
              <a:rPr lang="en-GB" sz="1800" b="1" u="sng"/>
              <a:t>Police service should be delivered in a fair, ethical and unbiased manner</a:t>
            </a:r>
          </a:p>
        </p:txBody>
      </p:sp>
    </p:spTree>
    <p:extLst>
      <p:ext uri="{BB962C8B-B14F-4D97-AF65-F5344CB8AC3E}">
        <p14:creationId xmlns:p14="http://schemas.microsoft.com/office/powerpoint/2010/main" val="4230634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967D1-051B-638F-F401-7489D31D3D67}"/>
              </a:ext>
            </a:extLst>
          </p:cNvPr>
          <p:cNvSpPr>
            <a:spLocks noGrp="1"/>
          </p:cNvSpPr>
          <p:nvPr>
            <p:ph type="title"/>
          </p:nvPr>
        </p:nvSpPr>
        <p:spPr/>
        <p:txBody>
          <a:bodyPr/>
          <a:lstStyle/>
          <a:p>
            <a:r>
              <a:rPr lang="en-GB"/>
              <a:t>10 Standards of Professional Behaviour</a:t>
            </a:r>
          </a:p>
        </p:txBody>
      </p:sp>
      <p:sp>
        <p:nvSpPr>
          <p:cNvPr id="3" name="Content Placeholder 2">
            <a:extLst>
              <a:ext uri="{FF2B5EF4-FFF2-40B4-BE49-F238E27FC236}">
                <a16:creationId xmlns:a16="http://schemas.microsoft.com/office/drawing/2014/main" id="{1CF4B070-480A-B2CD-2891-A5ADCE197EDC}"/>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For some considerable time, police conduct focused on a discipline code and a code of conduct which identified what police officers were not allowed to do. </a:t>
            </a:r>
          </a:p>
          <a:p>
            <a:r>
              <a:rPr lang="en-GB">
                <a:ea typeface="+mn-lt"/>
                <a:cs typeface="+mn-lt"/>
              </a:rPr>
              <a:t>In 2006, the Home Office announced the development of a new code of professional standards which was:</a:t>
            </a:r>
          </a:p>
          <a:p>
            <a:r>
              <a:rPr lang="en-GB">
                <a:ea typeface="+mn-lt"/>
                <a:cs typeface="+mn-lt"/>
              </a:rPr>
              <a:t>Focused on a statement of expectations of how every officer should behave</a:t>
            </a:r>
          </a:p>
          <a:p>
            <a:r>
              <a:rPr lang="en-GB">
                <a:ea typeface="+mn-lt"/>
                <a:cs typeface="+mn-lt"/>
              </a:rPr>
              <a:t>Every officer understanding the high standards of behaviour expected of them </a:t>
            </a:r>
          </a:p>
          <a:p>
            <a:r>
              <a:rPr lang="en-GB">
                <a:ea typeface="+mn-lt"/>
                <a:cs typeface="+mn-lt"/>
              </a:rPr>
              <a:t>This led to the introduction of the ten standards of professional behaviour which are set out in Schedule 2 of The Police (Conduct) Regulations 2020</a:t>
            </a:r>
            <a:endParaRPr lang="en-GB"/>
          </a:p>
        </p:txBody>
      </p:sp>
    </p:spTree>
    <p:extLst>
      <p:ext uri="{BB962C8B-B14F-4D97-AF65-F5344CB8AC3E}">
        <p14:creationId xmlns:p14="http://schemas.microsoft.com/office/powerpoint/2010/main" val="4215102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3F8BA-1A73-EA11-07EA-88D18454AF9F}"/>
              </a:ext>
            </a:extLst>
          </p:cNvPr>
          <p:cNvSpPr>
            <a:spLocks noGrp="1"/>
          </p:cNvSpPr>
          <p:nvPr>
            <p:ph type="title"/>
          </p:nvPr>
        </p:nvSpPr>
        <p:spPr>
          <a:xfrm>
            <a:off x="686834" y="1153572"/>
            <a:ext cx="3200400" cy="4461163"/>
          </a:xfrm>
        </p:spPr>
        <p:txBody>
          <a:bodyPr>
            <a:normAutofit/>
          </a:bodyPr>
          <a:lstStyle/>
          <a:p>
            <a:r>
              <a:rPr lang="en-US" sz="2100">
                <a:solidFill>
                  <a:srgbClr val="FFFFFF"/>
                </a:solidFill>
                <a:latin typeface="Aptos"/>
              </a:rPr>
              <a:t>Ten standards of Professional Behaviour and Policing principles (Police Federation, 2023)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79CF31-9597-D06E-8DFB-E955712B099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t>Honesty and Integrity</a:t>
            </a:r>
          </a:p>
          <a:p>
            <a:pPr marL="0" indent="0">
              <a:buNone/>
            </a:pPr>
            <a:r>
              <a:rPr lang="en-US" sz="2000">
                <a:ea typeface="+mn-lt"/>
                <a:cs typeface="+mn-lt"/>
              </a:rPr>
              <a:t>Police officers are honest, act with integrity and do not compromise or abuse their position.</a:t>
            </a:r>
            <a:endParaRPr lang="en-US" sz="2000"/>
          </a:p>
          <a:p>
            <a:r>
              <a:rPr lang="en-US" sz="2000" b="1"/>
              <a:t>Authority, Respect and Courtesy</a:t>
            </a:r>
          </a:p>
          <a:p>
            <a:pPr marL="0" indent="0">
              <a:buNone/>
            </a:pPr>
            <a:r>
              <a:rPr lang="en-US" sz="2000">
                <a:ea typeface="+mn-lt"/>
                <a:cs typeface="+mn-lt"/>
              </a:rPr>
              <a:t>Police officers act with self-control and tolerance, treating members of the public and colleagues with respect and courtesy. Police officers do not abuse their powers or authority and respect the rights of all individuals.</a:t>
            </a:r>
            <a:endParaRPr lang="en-US" sz="2000"/>
          </a:p>
          <a:p>
            <a:r>
              <a:rPr lang="en-US" sz="2000" b="1"/>
              <a:t>Equality and Diversity</a:t>
            </a:r>
          </a:p>
          <a:p>
            <a:pPr marL="0" indent="0">
              <a:buNone/>
            </a:pPr>
            <a:r>
              <a:rPr lang="en-US" sz="2000">
                <a:ea typeface="+mn-lt"/>
                <a:cs typeface="+mn-lt"/>
              </a:rPr>
              <a:t>Police officers act with fairness and impartiality. They do not discriminate unlawfully or unfairly.</a:t>
            </a:r>
            <a:endParaRPr lang="en-US" sz="2000"/>
          </a:p>
          <a:p>
            <a:r>
              <a:rPr lang="en-US" sz="2000" b="1"/>
              <a:t>Use of Force</a:t>
            </a:r>
          </a:p>
          <a:p>
            <a:pPr marL="0" indent="0">
              <a:buNone/>
            </a:pPr>
            <a:r>
              <a:rPr lang="en-US" sz="2000">
                <a:ea typeface="+mn-lt"/>
                <a:cs typeface="+mn-lt"/>
              </a:rPr>
              <a:t>Police officers only use force to the extent that it is necessary, proportionate and reasonable in all the circumstances.</a:t>
            </a:r>
            <a:endParaRPr lang="en-US" sz="2000"/>
          </a:p>
          <a:p>
            <a:endParaRPr lang="en-US" sz="2000"/>
          </a:p>
        </p:txBody>
      </p:sp>
    </p:spTree>
    <p:extLst>
      <p:ext uri="{BB962C8B-B14F-4D97-AF65-F5344CB8AC3E}">
        <p14:creationId xmlns:p14="http://schemas.microsoft.com/office/powerpoint/2010/main" val="264825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2875F-3753-A380-C4CC-A4321548FC8E}"/>
              </a:ext>
            </a:extLst>
          </p:cNvPr>
          <p:cNvSpPr>
            <a:spLocks noGrp="1"/>
          </p:cNvSpPr>
          <p:nvPr>
            <p:ph type="title"/>
          </p:nvPr>
        </p:nvSpPr>
        <p:spPr>
          <a:xfrm>
            <a:off x="686834" y="1153572"/>
            <a:ext cx="3200400" cy="4461163"/>
          </a:xfrm>
        </p:spPr>
        <p:txBody>
          <a:bodyPr>
            <a:normAutofit/>
          </a:bodyPr>
          <a:lstStyle/>
          <a:p>
            <a:r>
              <a:rPr lang="en-US" sz="2100">
                <a:solidFill>
                  <a:srgbClr val="FFFFFF"/>
                </a:solidFill>
                <a:ea typeface="+mj-lt"/>
                <a:cs typeface="+mj-lt"/>
              </a:rPr>
              <a:t>Ten standards of Professional Behaviour and Policing principles (Police Federation, 2023)</a:t>
            </a:r>
            <a:endParaRPr lang="en-US" sz="2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1E4D3FB-622F-4A48-C3EF-8997987ED5D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b="1">
                <a:latin typeface="Aptos"/>
                <a:cs typeface="Arial"/>
              </a:rPr>
              <a:t>Orders and Instructions</a:t>
            </a:r>
          </a:p>
          <a:p>
            <a:pPr marL="0" indent="0">
              <a:buNone/>
            </a:pPr>
            <a:r>
              <a:rPr lang="en-US" sz="2200">
                <a:latin typeface="Aptos"/>
                <a:cs typeface="Arial"/>
              </a:rPr>
              <a:t>Police officers only give and carry out lawful orders and instructions. Police officers abide by police regulations, force policies and lawful orders.</a:t>
            </a:r>
          </a:p>
          <a:p>
            <a:r>
              <a:rPr lang="en-US" sz="2200" b="1"/>
              <a:t>Duties and Responsibilities</a:t>
            </a:r>
          </a:p>
          <a:p>
            <a:pPr>
              <a:buNone/>
            </a:pPr>
            <a:r>
              <a:rPr lang="en-US" sz="2200">
                <a:ea typeface="+mn-lt"/>
                <a:cs typeface="+mn-lt"/>
              </a:rPr>
              <a:t>Police officers are diligent in the exercise of their duties and responsibilities.</a:t>
            </a:r>
            <a:endParaRPr lang="en-US" sz="2200"/>
          </a:p>
          <a:p>
            <a:r>
              <a:rPr lang="en-US" sz="2200" b="1"/>
              <a:t>Confidentiality</a:t>
            </a:r>
          </a:p>
          <a:p>
            <a:pPr>
              <a:buNone/>
            </a:pPr>
            <a:r>
              <a:rPr lang="en-US" sz="2200">
                <a:ea typeface="+mn-lt"/>
                <a:cs typeface="+mn-lt"/>
              </a:rPr>
              <a:t>Police officers treat information with respect and access or disclose it only in the proper course of police duties.</a:t>
            </a:r>
            <a:endParaRPr lang="en-US" sz="2200"/>
          </a:p>
          <a:p>
            <a:r>
              <a:rPr lang="en-US" sz="2200" b="1"/>
              <a:t>Fitness for Duty</a:t>
            </a:r>
          </a:p>
          <a:p>
            <a:pPr>
              <a:buNone/>
            </a:pPr>
            <a:r>
              <a:rPr lang="en-US" sz="2200">
                <a:ea typeface="+mn-lt"/>
                <a:cs typeface="+mn-lt"/>
              </a:rPr>
              <a:t>Police officers when on duty or presenting themselves for duty are fit to carry out their responsibilities.</a:t>
            </a:r>
            <a:endParaRPr lang="en-US" sz="2200"/>
          </a:p>
          <a:p>
            <a:pPr marL="0" indent="0">
              <a:buNone/>
            </a:pPr>
            <a:endParaRPr lang="en-US" sz="2200">
              <a:latin typeface="Arial"/>
              <a:cs typeface="Arial"/>
            </a:endParaRPr>
          </a:p>
          <a:p>
            <a:endParaRPr lang="en-US" sz="2200"/>
          </a:p>
        </p:txBody>
      </p:sp>
    </p:spTree>
    <p:extLst>
      <p:ext uri="{BB962C8B-B14F-4D97-AF65-F5344CB8AC3E}">
        <p14:creationId xmlns:p14="http://schemas.microsoft.com/office/powerpoint/2010/main" val="32372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896E6-09A9-D30E-DAA2-EE7963575CAB}"/>
              </a:ext>
            </a:extLst>
          </p:cNvPr>
          <p:cNvSpPr>
            <a:spLocks noGrp="1"/>
          </p:cNvSpPr>
          <p:nvPr>
            <p:ph type="title"/>
          </p:nvPr>
        </p:nvSpPr>
        <p:spPr>
          <a:xfrm>
            <a:off x="686834" y="1153572"/>
            <a:ext cx="3200400" cy="4461163"/>
          </a:xfrm>
        </p:spPr>
        <p:txBody>
          <a:bodyPr>
            <a:normAutofit/>
          </a:bodyPr>
          <a:lstStyle/>
          <a:p>
            <a:r>
              <a:rPr lang="en-US" sz="2100">
                <a:solidFill>
                  <a:srgbClr val="FFFFFF"/>
                </a:solidFill>
              </a:rPr>
              <a:t>Ten standards of Professional Behaviour and Policing principles (Police Federation, 2023)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DA76FA-5EB2-E3E4-EDBE-81F341CA54D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b="1"/>
              <a:t>Discreditable Conduct</a:t>
            </a:r>
            <a:endParaRPr lang="en-US" sz="2600"/>
          </a:p>
          <a:p>
            <a:r>
              <a:rPr lang="en-US" sz="2600"/>
              <a:t>Police officers behave in a manner which does not discredit the police service or undermine public confidence in it, whether on or off duty. Police officers report any action taken against them for a criminal offence, any conditions imposed on them by a court or the receipt of any penalty notice.</a:t>
            </a:r>
          </a:p>
          <a:p>
            <a:r>
              <a:rPr lang="en-US" sz="2600" b="1"/>
              <a:t>Challenging and Reporting Improper Conduct</a:t>
            </a:r>
            <a:endParaRPr lang="en-US" sz="2600"/>
          </a:p>
          <a:p>
            <a:r>
              <a:rPr lang="en-US" sz="2600"/>
              <a:t>Police officers report, challenge or take action against the conduct of colleagues which has fallen below the Standards of Professional </a:t>
            </a:r>
            <a:r>
              <a:rPr lang="en-US" sz="2600" err="1"/>
              <a:t>Behaviour</a:t>
            </a:r>
            <a:r>
              <a:rPr lang="en-US" sz="2600"/>
              <a:t>.</a:t>
            </a:r>
          </a:p>
          <a:p>
            <a:endParaRPr lang="en-US" sz="2600"/>
          </a:p>
        </p:txBody>
      </p:sp>
    </p:spTree>
    <p:extLst>
      <p:ext uri="{BB962C8B-B14F-4D97-AF65-F5344CB8AC3E}">
        <p14:creationId xmlns:p14="http://schemas.microsoft.com/office/powerpoint/2010/main" val="3522093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EB29AA-AEDA-B93E-FE6E-D009884242CD}"/>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Does this apply to a police officers/staff personal life?</a:t>
            </a:r>
          </a:p>
        </p:txBody>
      </p:sp>
      <p:sp>
        <p:nvSpPr>
          <p:cNvPr id="3" name="Content Placeholder 2">
            <a:extLst>
              <a:ext uri="{FF2B5EF4-FFF2-40B4-BE49-F238E27FC236}">
                <a16:creationId xmlns:a16="http://schemas.microsoft.com/office/drawing/2014/main" id="{A3F299FF-050B-1E3D-7BCA-C5C3F31E5D38}"/>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2000"/>
              <a:t>Police Regulations 2003- Reg 6 (1)- </a:t>
            </a:r>
            <a:r>
              <a:rPr lang="en-US" sz="2000" i="1"/>
              <a:t>"The restrictions on a private life...shall apply to all members of a police force"</a:t>
            </a:r>
          </a:p>
          <a:p>
            <a:endParaRPr lang="en-US" sz="2000" i="1"/>
          </a:p>
          <a:p>
            <a:pPr marL="0" indent="0">
              <a:buNone/>
            </a:pPr>
            <a:r>
              <a:rPr lang="en-US" sz="2000"/>
              <a:t>A police officer must not pursue a course of conduct which members of the public may perceive as favourtism, and especially not be active in politics. In addition, a police officer "shall not wilfully refuse or neglect to discharge any lawful debt"</a:t>
            </a:r>
          </a:p>
          <a:p>
            <a:pPr marL="0" indent="0">
              <a:buNone/>
            </a:pPr>
            <a:endParaRPr lang="en-US" sz="2000"/>
          </a:p>
        </p:txBody>
      </p:sp>
    </p:spTree>
    <p:extLst>
      <p:ext uri="{BB962C8B-B14F-4D97-AF65-F5344CB8AC3E}">
        <p14:creationId xmlns:p14="http://schemas.microsoft.com/office/powerpoint/2010/main" val="3653058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156BF-848C-3FA5-7459-17A7DE4BD017}"/>
              </a:ext>
            </a:extLst>
          </p:cNvPr>
          <p:cNvSpPr>
            <a:spLocks noGrp="1"/>
          </p:cNvSpPr>
          <p:nvPr>
            <p:ph type="title"/>
          </p:nvPr>
        </p:nvSpPr>
        <p:spPr/>
        <p:txBody>
          <a:bodyPr/>
          <a:lstStyle/>
          <a:p>
            <a:r>
              <a:rPr lang="en-GB"/>
              <a:t>Ethical Policing Principles</a:t>
            </a:r>
          </a:p>
        </p:txBody>
      </p:sp>
      <p:sp>
        <p:nvSpPr>
          <p:cNvPr id="3" name="Content Placeholder 2">
            <a:extLst>
              <a:ext uri="{FF2B5EF4-FFF2-40B4-BE49-F238E27FC236}">
                <a16:creationId xmlns:a16="http://schemas.microsoft.com/office/drawing/2014/main" id="{E1D60E49-A591-8A54-4223-B4401C5E93BF}"/>
              </a:ext>
            </a:extLst>
          </p:cNvPr>
          <p:cNvSpPr>
            <a:spLocks noGrp="1"/>
          </p:cNvSpPr>
          <p:nvPr>
            <p:ph idx="1"/>
          </p:nvPr>
        </p:nvSpPr>
        <p:spPr>
          <a:xfrm>
            <a:off x="838200" y="1711325"/>
            <a:ext cx="10515600" cy="4465638"/>
          </a:xfrm>
        </p:spPr>
        <p:txBody>
          <a:bodyPr vert="horz" lIns="91440" tIns="45720" rIns="91440" bIns="45720" rtlCol="0" anchor="t">
            <a:normAutofit lnSpcReduction="10000"/>
          </a:bodyPr>
          <a:lstStyle/>
          <a:p>
            <a:r>
              <a:rPr lang="en-GB" sz="2000" dirty="0">
                <a:latin typeface="Calibri"/>
                <a:ea typeface="Calibri"/>
                <a:cs typeface="Calibri"/>
              </a:rPr>
              <a:t>The ethical policing principles are a series of guiding statements that is used within </a:t>
            </a:r>
            <a:r>
              <a:rPr lang="en-GB" sz="2000">
                <a:latin typeface="Calibri"/>
                <a:ea typeface="Calibri"/>
                <a:cs typeface="Calibri"/>
              </a:rPr>
              <a:t>policing do the right </a:t>
            </a:r>
            <a:r>
              <a:rPr lang="en-GB" sz="2000" dirty="0">
                <a:latin typeface="Calibri"/>
                <a:ea typeface="Calibri"/>
                <a:cs typeface="Calibri"/>
              </a:rPr>
              <a:t>things, in the right way, for the right reasons.</a:t>
            </a:r>
            <a:endParaRPr lang="en-US" sz="2000">
              <a:latin typeface="Calibri"/>
              <a:ea typeface="Calibri"/>
              <a:cs typeface="Calibri"/>
            </a:endParaRPr>
          </a:p>
          <a:p>
            <a:r>
              <a:rPr lang="en-GB" sz="2000">
                <a:latin typeface="Calibri"/>
                <a:ea typeface="Calibri"/>
                <a:cs typeface="Calibri"/>
              </a:rPr>
              <a:t>Everyone in policing routinely makes important decisions. </a:t>
            </a:r>
            <a:endParaRPr lang="en-GB" sz="2000" dirty="0">
              <a:latin typeface="Calibri"/>
              <a:ea typeface="Calibri"/>
              <a:cs typeface="Calibri"/>
            </a:endParaRPr>
          </a:p>
          <a:p>
            <a:r>
              <a:rPr lang="en-GB" sz="2000" dirty="0">
                <a:latin typeface="Calibri"/>
                <a:ea typeface="Calibri"/>
                <a:cs typeface="Calibri"/>
              </a:rPr>
              <a:t>Police makes those decisions as it </a:t>
            </a:r>
            <a:r>
              <a:rPr lang="en-GB" sz="2000">
                <a:latin typeface="Calibri"/>
                <a:ea typeface="Calibri"/>
                <a:cs typeface="Calibri"/>
              </a:rPr>
              <a:t>is their</a:t>
            </a:r>
            <a:r>
              <a:rPr lang="en-GB" sz="2000" dirty="0">
                <a:latin typeface="Calibri"/>
                <a:ea typeface="Calibri"/>
                <a:cs typeface="Calibri"/>
              </a:rPr>
              <a:t> duty to uphold the law, prevent crime and disorder, protect and reassure communities, investigate crime and bring offenders to justice.</a:t>
            </a:r>
          </a:p>
          <a:p>
            <a:r>
              <a:rPr lang="en-GB" sz="2000">
                <a:latin typeface="Calibri"/>
                <a:ea typeface="Calibri"/>
                <a:cs typeface="Calibri"/>
              </a:rPr>
              <a:t>Demands</a:t>
            </a:r>
            <a:r>
              <a:rPr lang="en-GB" sz="2000" dirty="0">
                <a:latin typeface="Calibri"/>
                <a:ea typeface="Calibri"/>
                <a:cs typeface="Calibri"/>
              </a:rPr>
              <a:t> in policing</a:t>
            </a:r>
          </a:p>
          <a:p>
            <a:r>
              <a:rPr lang="en-GB" sz="2000">
                <a:latin typeface="Calibri"/>
                <a:ea typeface="Calibri"/>
                <a:cs typeface="Calibri"/>
              </a:rPr>
              <a:t>Decisions can raise complex ethical issues </a:t>
            </a:r>
            <a:endParaRPr lang="en-GB" sz="2000" dirty="0">
              <a:latin typeface="Calibri"/>
              <a:ea typeface="Calibri"/>
              <a:cs typeface="Calibri"/>
            </a:endParaRPr>
          </a:p>
          <a:p>
            <a:r>
              <a:rPr lang="en-GB" sz="2000">
                <a:latin typeface="Calibri"/>
                <a:ea typeface="Calibri"/>
                <a:cs typeface="Calibri"/>
              </a:rPr>
              <a:t>Deciding what to do is not always straightforward and the best course of action may only become apparent after decisions have been made.</a:t>
            </a:r>
            <a:endParaRPr lang="en-GB" sz="2000" dirty="0">
              <a:latin typeface="Calibri"/>
              <a:ea typeface="Calibri"/>
              <a:cs typeface="Calibri"/>
            </a:endParaRPr>
          </a:p>
          <a:p>
            <a:r>
              <a:rPr lang="en-GB" sz="2000">
                <a:latin typeface="Calibri"/>
                <a:ea typeface="Calibri"/>
                <a:cs typeface="Calibri"/>
              </a:rPr>
              <a:t>CoP - work with, and for, the public. We earn the public’s confidence when we listen to what they have to say, make decisions that are fair and unbiased, and are open and honest about our decisions.</a:t>
            </a:r>
            <a:endParaRPr lang="en-GB" sz="2000" dirty="0">
              <a:latin typeface="Calibri"/>
              <a:ea typeface="Calibri"/>
              <a:cs typeface="Calibri"/>
            </a:endParaRPr>
          </a:p>
          <a:p>
            <a:r>
              <a:rPr lang="en-GB" sz="2000">
                <a:latin typeface="Calibri"/>
                <a:ea typeface="Calibri"/>
                <a:cs typeface="Calibri"/>
              </a:rPr>
              <a:t>Upholding the integrity of the profession.</a:t>
            </a:r>
            <a:endParaRPr lang="en-GB" sz="2000" dirty="0">
              <a:latin typeface="Calibri"/>
              <a:ea typeface="Calibri"/>
              <a:cs typeface="Calibri"/>
            </a:endParaRPr>
          </a:p>
        </p:txBody>
      </p:sp>
    </p:spTree>
    <p:extLst>
      <p:ext uri="{BB962C8B-B14F-4D97-AF65-F5344CB8AC3E}">
        <p14:creationId xmlns:p14="http://schemas.microsoft.com/office/powerpoint/2010/main" val="908457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18907-896A-D98A-BC4F-C549399F6B02}"/>
              </a:ext>
            </a:extLst>
          </p:cNvPr>
          <p:cNvSpPr>
            <a:spLocks noGrp="1"/>
          </p:cNvSpPr>
          <p:nvPr>
            <p:ph type="title"/>
          </p:nvPr>
        </p:nvSpPr>
        <p:spPr>
          <a:xfrm>
            <a:off x="824219" y="365125"/>
            <a:ext cx="10529581" cy="1157784"/>
          </a:xfrm>
        </p:spPr>
        <p:txBody>
          <a:bodyPr/>
          <a:lstStyle/>
          <a:p>
            <a:r>
              <a:rPr lang="en-GB" sz="3200" dirty="0">
                <a:latin typeface="Calibri"/>
                <a:ea typeface="Calibri"/>
                <a:cs typeface="Calibri"/>
              </a:rPr>
              <a:t>Ethical Policing </a:t>
            </a:r>
            <a:r>
              <a:rPr lang="en-GB" sz="3200">
                <a:latin typeface="Calibri"/>
                <a:ea typeface="Calibri"/>
                <a:cs typeface="Calibri"/>
              </a:rPr>
              <a:t>Principles</a:t>
            </a:r>
          </a:p>
        </p:txBody>
      </p:sp>
      <p:pic>
        <p:nvPicPr>
          <p:cNvPr id="4" name="Content Placeholder 3">
            <a:extLst>
              <a:ext uri="{FF2B5EF4-FFF2-40B4-BE49-F238E27FC236}">
                <a16:creationId xmlns:a16="http://schemas.microsoft.com/office/drawing/2014/main" id="{C485FEF5-EA0D-2EF8-8566-4608E2CF50A0}"/>
              </a:ext>
            </a:extLst>
          </p:cNvPr>
          <p:cNvPicPr>
            <a:picLocks noGrp="1" noChangeAspect="1"/>
          </p:cNvPicPr>
          <p:nvPr>
            <p:ph idx="1"/>
          </p:nvPr>
        </p:nvPicPr>
        <p:blipFill>
          <a:blip r:embed="rId3"/>
          <a:stretch>
            <a:fillRect/>
          </a:stretch>
        </p:blipFill>
        <p:spPr>
          <a:xfrm>
            <a:off x="816484" y="1751273"/>
            <a:ext cx="10334622" cy="4425690"/>
          </a:xfrm>
          <a:prstGeom prst="rect">
            <a:avLst/>
          </a:prstGeom>
        </p:spPr>
      </p:pic>
    </p:spTree>
    <p:extLst>
      <p:ext uri="{BB962C8B-B14F-4D97-AF65-F5344CB8AC3E}">
        <p14:creationId xmlns:p14="http://schemas.microsoft.com/office/powerpoint/2010/main" val="1251173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F8889-B44E-9747-BCDE-86C01E765E79}"/>
              </a:ext>
            </a:extLst>
          </p:cNvPr>
          <p:cNvSpPr>
            <a:spLocks noGrp="1"/>
          </p:cNvSpPr>
          <p:nvPr>
            <p:ph type="title"/>
          </p:nvPr>
        </p:nvSpPr>
        <p:spPr>
          <a:xfrm>
            <a:off x="640080" y="325369"/>
            <a:ext cx="4368602" cy="1956841"/>
          </a:xfrm>
        </p:spPr>
        <p:txBody>
          <a:bodyPr anchor="b">
            <a:normAutofit/>
          </a:bodyPr>
          <a:lstStyle/>
          <a:p>
            <a:r>
              <a:rPr lang="en-GB" sz="5400"/>
              <a:t>Courage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8066C1-1308-783C-1546-BE32119822AF}"/>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000">
                <a:latin typeface="Calibri"/>
                <a:ea typeface="Calibri"/>
                <a:cs typeface="Calibri"/>
              </a:rPr>
              <a:t>Police show courage by:</a:t>
            </a:r>
          </a:p>
          <a:p>
            <a:r>
              <a:rPr lang="en-GB" sz="2000">
                <a:latin typeface="Calibri"/>
                <a:ea typeface="Calibri"/>
                <a:cs typeface="Calibri"/>
              </a:rPr>
              <a:t>taking responsibility</a:t>
            </a:r>
          </a:p>
          <a:p>
            <a:r>
              <a:rPr lang="en-GB" sz="2000">
                <a:latin typeface="Calibri"/>
                <a:ea typeface="Calibri"/>
                <a:cs typeface="Calibri"/>
              </a:rPr>
              <a:t>setting an example</a:t>
            </a:r>
          </a:p>
          <a:p>
            <a:r>
              <a:rPr lang="en-GB" sz="2000">
                <a:latin typeface="Calibri"/>
                <a:ea typeface="Calibri"/>
                <a:cs typeface="Calibri"/>
              </a:rPr>
              <a:t>challenging unprofessional behaviour and practice</a:t>
            </a:r>
          </a:p>
          <a:p>
            <a:r>
              <a:rPr lang="en-GB" sz="2000">
                <a:latin typeface="Calibri"/>
                <a:ea typeface="Calibri"/>
                <a:cs typeface="Calibri"/>
              </a:rPr>
              <a:t>being honest, open and accountable</a:t>
            </a:r>
          </a:p>
          <a:p>
            <a:r>
              <a:rPr lang="en-GB" sz="2000">
                <a:latin typeface="Calibri"/>
                <a:ea typeface="Calibri"/>
                <a:cs typeface="Calibri"/>
              </a:rPr>
              <a:t>encouraging feedback and scrutiny</a:t>
            </a:r>
          </a:p>
        </p:txBody>
      </p:sp>
      <p:pic>
        <p:nvPicPr>
          <p:cNvPr id="4" name="Picture 3" descr="A blue and white background with a heart shaped shield&#10;&#10;AI-generated content may be incorrect.">
            <a:extLst>
              <a:ext uri="{FF2B5EF4-FFF2-40B4-BE49-F238E27FC236}">
                <a16:creationId xmlns:a16="http://schemas.microsoft.com/office/drawing/2014/main" id="{B22BBDA5-4523-3278-767B-4B0530F24340}"/>
              </a:ext>
            </a:extLst>
          </p:cNvPr>
          <p:cNvPicPr>
            <a:picLocks noChangeAspect="1"/>
          </p:cNvPicPr>
          <p:nvPr/>
        </p:nvPicPr>
        <p:blipFill>
          <a:blip r:embed="rId3"/>
          <a:srcRect r="2" b="668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989040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571B5-2477-CBD4-0BA2-B84972599256}"/>
              </a:ext>
            </a:extLst>
          </p:cNvPr>
          <p:cNvSpPr>
            <a:spLocks noGrp="1"/>
          </p:cNvSpPr>
          <p:nvPr>
            <p:ph type="title"/>
          </p:nvPr>
        </p:nvSpPr>
        <p:spPr>
          <a:xfrm>
            <a:off x="838200" y="365125"/>
            <a:ext cx="10515600" cy="1188575"/>
          </a:xfrm>
        </p:spPr>
        <p:txBody>
          <a:bodyPr/>
          <a:lstStyle/>
          <a:p>
            <a:r>
              <a:rPr lang="en-GB" dirty="0"/>
              <a:t>Taking </a:t>
            </a:r>
            <a:r>
              <a:rPr lang="en-GB"/>
              <a:t>Responsibility &amp; Setting Examples</a:t>
            </a:r>
            <a:endParaRPr lang="en-GB" dirty="0"/>
          </a:p>
        </p:txBody>
      </p:sp>
      <p:sp>
        <p:nvSpPr>
          <p:cNvPr id="3" name="Content Placeholder 2">
            <a:extLst>
              <a:ext uri="{FF2B5EF4-FFF2-40B4-BE49-F238E27FC236}">
                <a16:creationId xmlns:a16="http://schemas.microsoft.com/office/drawing/2014/main" id="{EA96A978-E481-2396-0745-AAFAFABF2AE4}"/>
              </a:ext>
            </a:extLst>
          </p:cNvPr>
          <p:cNvSpPr>
            <a:spLocks noGrp="1"/>
          </p:cNvSpPr>
          <p:nvPr>
            <p:ph idx="1"/>
          </p:nvPr>
        </p:nvSpPr>
        <p:spPr/>
        <p:txBody>
          <a:bodyPr vert="horz" lIns="91440" tIns="45720" rIns="91440" bIns="45720" rtlCol="0" anchor="t">
            <a:normAutofit/>
          </a:bodyPr>
          <a:lstStyle/>
          <a:p>
            <a:pPr marL="0" indent="0">
              <a:buNone/>
            </a:pPr>
            <a:r>
              <a:rPr lang="en-GB" b="1"/>
              <a:t>Responsibility</a:t>
            </a:r>
            <a:endParaRPr lang="en-GB" dirty="0"/>
          </a:p>
          <a:p>
            <a:r>
              <a:rPr lang="en-GB" sz="1400">
                <a:ea typeface="+mn-lt"/>
                <a:cs typeface="+mn-lt"/>
              </a:rPr>
              <a:t>Responsible for doing the right thing, even when the circumstances are difficult. </a:t>
            </a:r>
            <a:endParaRPr lang="en-GB" dirty="0">
              <a:ea typeface="+mn-lt"/>
              <a:cs typeface="+mn-lt"/>
            </a:endParaRPr>
          </a:p>
          <a:p>
            <a:r>
              <a:rPr lang="en-GB" sz="1400" dirty="0">
                <a:ea typeface="+mn-lt"/>
                <a:cs typeface="+mn-lt"/>
              </a:rPr>
              <a:t>Embrace the trust placed on them by </a:t>
            </a:r>
            <a:r>
              <a:rPr lang="en-GB" sz="1400">
                <a:ea typeface="+mn-lt"/>
                <a:cs typeface="+mn-lt"/>
              </a:rPr>
              <a:t>the</a:t>
            </a:r>
            <a:r>
              <a:rPr lang="en-GB" sz="1400" dirty="0">
                <a:ea typeface="+mn-lt"/>
                <a:cs typeface="+mn-lt"/>
              </a:rPr>
              <a:t> public.</a:t>
            </a:r>
            <a:endParaRPr lang="en-GB" dirty="0"/>
          </a:p>
          <a:p>
            <a:r>
              <a:rPr lang="en-GB" sz="1400">
                <a:ea typeface="+mn-lt"/>
                <a:cs typeface="+mn-lt"/>
              </a:rPr>
              <a:t>Decision-making process, consider options and think about the impact that our decisions could have on those affected.</a:t>
            </a:r>
            <a:endParaRPr lang="en-GB" dirty="0"/>
          </a:p>
          <a:p>
            <a:r>
              <a:rPr lang="en-GB" sz="1400">
                <a:ea typeface="+mn-lt"/>
                <a:cs typeface="+mn-lt"/>
              </a:rPr>
              <a:t>Open and transparent</a:t>
            </a:r>
            <a:endParaRPr lang="en-GB" sz="1400"/>
          </a:p>
          <a:p>
            <a:r>
              <a:rPr lang="en-GB" sz="1400">
                <a:ea typeface="+mn-lt"/>
                <a:cs typeface="+mn-lt"/>
              </a:rPr>
              <a:t>Take ownership of their actions, address the consequences and learn from the experience.</a:t>
            </a:r>
            <a:endParaRPr lang="en-GB" dirty="0"/>
          </a:p>
          <a:p>
            <a:pPr marL="0" indent="0">
              <a:buNone/>
            </a:pPr>
            <a:r>
              <a:rPr lang="en-GB" b="1"/>
              <a:t>Example</a:t>
            </a:r>
            <a:endParaRPr lang="en-GB" dirty="0"/>
          </a:p>
          <a:p>
            <a:r>
              <a:rPr lang="en-GB" sz="1400">
                <a:ea typeface="+mn-lt"/>
                <a:cs typeface="+mn-lt"/>
              </a:rPr>
              <a:t>Role models and consistently demonstrate professional behaviour.</a:t>
            </a:r>
            <a:endParaRPr lang="en-GB" dirty="0"/>
          </a:p>
          <a:p>
            <a:r>
              <a:rPr lang="en-GB" sz="1400">
                <a:ea typeface="+mn-lt"/>
                <a:cs typeface="+mn-lt"/>
              </a:rPr>
              <a:t>Support our leaders in creating a positive ethical culture.</a:t>
            </a:r>
            <a:endParaRPr lang="en-GB" dirty="0"/>
          </a:p>
          <a:p>
            <a:r>
              <a:rPr lang="en-GB" sz="1400" dirty="0">
                <a:ea typeface="+mn-lt"/>
                <a:cs typeface="+mn-lt"/>
              </a:rPr>
              <a:t>Build and maintain the confidence of the public and consider how </a:t>
            </a:r>
            <a:r>
              <a:rPr lang="en-GB" sz="1400">
                <a:ea typeface="+mn-lt"/>
                <a:cs typeface="+mn-lt"/>
              </a:rPr>
              <a:t>police conduct themselves.</a:t>
            </a:r>
            <a:endParaRPr lang="en-GB"/>
          </a:p>
          <a:p>
            <a:r>
              <a:rPr lang="en-GB" sz="1400">
                <a:ea typeface="+mn-lt"/>
                <a:cs typeface="+mn-lt"/>
              </a:rPr>
              <a:t>Protect themselves, colleagues and those around them by maintaining professional boundaries.</a:t>
            </a:r>
            <a:endParaRPr lang="en-GB"/>
          </a:p>
          <a:p>
            <a:endParaRPr lang="en-GB" dirty="0"/>
          </a:p>
        </p:txBody>
      </p:sp>
    </p:spTree>
    <p:extLst>
      <p:ext uri="{BB962C8B-B14F-4D97-AF65-F5344CB8AC3E}">
        <p14:creationId xmlns:p14="http://schemas.microsoft.com/office/powerpoint/2010/main" val="2728239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1AB40-7256-0B5E-5E9C-DBEE2E65AC41}"/>
              </a:ext>
            </a:extLst>
          </p:cNvPr>
          <p:cNvSpPr>
            <a:spLocks noGrp="1"/>
          </p:cNvSpPr>
          <p:nvPr>
            <p:ph type="title"/>
          </p:nvPr>
        </p:nvSpPr>
        <p:spPr>
          <a:xfrm>
            <a:off x="838200" y="365125"/>
            <a:ext cx="10515600" cy="912813"/>
          </a:xfrm>
        </p:spPr>
        <p:txBody>
          <a:bodyPr>
            <a:normAutofit fontScale="90000"/>
          </a:bodyPr>
          <a:lstStyle/>
          <a:p>
            <a:br>
              <a:rPr lang="en-GB" dirty="0"/>
            </a:br>
            <a:r>
              <a:rPr lang="en-GB"/>
              <a:t>Taking Responsibility &amp; Setting Examples</a:t>
            </a:r>
          </a:p>
          <a:p>
            <a:endParaRPr lang="en-GB" dirty="0"/>
          </a:p>
        </p:txBody>
      </p:sp>
      <p:sp>
        <p:nvSpPr>
          <p:cNvPr id="3" name="Content Placeholder 2">
            <a:extLst>
              <a:ext uri="{FF2B5EF4-FFF2-40B4-BE49-F238E27FC236}">
                <a16:creationId xmlns:a16="http://schemas.microsoft.com/office/drawing/2014/main" id="{E0691742-C01A-8629-3A75-7624051A4C22}"/>
              </a:ext>
            </a:extLst>
          </p:cNvPr>
          <p:cNvSpPr>
            <a:spLocks noGrp="1"/>
          </p:cNvSpPr>
          <p:nvPr>
            <p:ph idx="1"/>
          </p:nvPr>
        </p:nvSpPr>
        <p:spPr>
          <a:xfrm>
            <a:off x="838200" y="1412875"/>
            <a:ext cx="10515600" cy="4764088"/>
          </a:xfrm>
        </p:spPr>
        <p:txBody>
          <a:bodyPr vert="horz" lIns="91440" tIns="45720" rIns="91440" bIns="45720" rtlCol="0" anchor="t">
            <a:noAutofit/>
          </a:bodyPr>
          <a:lstStyle/>
          <a:p>
            <a:pPr marL="0" indent="0">
              <a:buNone/>
            </a:pPr>
            <a:r>
              <a:rPr lang="en-GB" sz="2000" b="1">
                <a:latin typeface="Calibri"/>
                <a:ea typeface="Calibri"/>
                <a:cs typeface="Calibri"/>
              </a:rPr>
              <a:t>Challenging unprofessional behaviour and practice</a:t>
            </a:r>
            <a:endParaRPr lang="en-GB" sz="2000">
              <a:latin typeface="Calibri"/>
              <a:ea typeface="Calibri"/>
              <a:cs typeface="Calibri"/>
            </a:endParaRPr>
          </a:p>
          <a:p>
            <a:r>
              <a:rPr lang="en-GB" sz="2000" dirty="0">
                <a:latin typeface="Calibri"/>
                <a:ea typeface="Calibri"/>
                <a:cs typeface="Calibri"/>
              </a:rPr>
              <a:t>Police are required </a:t>
            </a:r>
            <a:r>
              <a:rPr lang="en-GB" sz="2000">
                <a:latin typeface="Calibri"/>
                <a:ea typeface="Calibri"/>
                <a:cs typeface="Calibri"/>
              </a:rPr>
              <a:t>to challenge behaviours, language and attitudes </a:t>
            </a:r>
            <a:endParaRPr lang="en-GB" sz="2000" dirty="0">
              <a:latin typeface="Calibri"/>
              <a:ea typeface="Calibri"/>
              <a:cs typeface="Calibri"/>
            </a:endParaRPr>
          </a:p>
          <a:p>
            <a:r>
              <a:rPr lang="en-GB" sz="2000">
                <a:latin typeface="Calibri"/>
                <a:ea typeface="Calibri"/>
                <a:cs typeface="Calibri"/>
              </a:rPr>
              <a:t>Challenge all prejudice, discriminatory behaviour </a:t>
            </a:r>
            <a:endParaRPr lang="en-GB" sz="2000" dirty="0">
              <a:latin typeface="Calibri"/>
              <a:ea typeface="Calibri"/>
              <a:cs typeface="Calibri"/>
            </a:endParaRPr>
          </a:p>
          <a:p>
            <a:r>
              <a:rPr lang="en-GB" sz="2000">
                <a:latin typeface="Calibri"/>
                <a:ea typeface="Calibri"/>
                <a:cs typeface="Calibri"/>
              </a:rPr>
              <a:t>Officers are courageous in challenging colleagues, irrespective of rank or grade.</a:t>
            </a:r>
          </a:p>
          <a:p>
            <a:r>
              <a:rPr lang="en-GB" sz="2000">
                <a:latin typeface="Calibri"/>
                <a:ea typeface="Calibri"/>
                <a:cs typeface="Calibri"/>
              </a:rPr>
              <a:t>We support an environment where ethical issues can be raised and addressed.</a:t>
            </a:r>
          </a:p>
          <a:p>
            <a:r>
              <a:rPr lang="en-GB" sz="2000">
                <a:latin typeface="Calibri"/>
                <a:ea typeface="Calibri"/>
                <a:cs typeface="Calibri"/>
              </a:rPr>
              <a:t>Engage</a:t>
            </a:r>
            <a:r>
              <a:rPr lang="en-GB" sz="2000" dirty="0">
                <a:latin typeface="Calibri"/>
                <a:ea typeface="Calibri"/>
                <a:cs typeface="Calibri"/>
              </a:rPr>
              <a:t> in difficult conversations with colleagues when we hear or see things that are </a:t>
            </a:r>
            <a:r>
              <a:rPr lang="en-GB" sz="2000">
                <a:latin typeface="Calibri"/>
                <a:ea typeface="Calibri"/>
                <a:cs typeface="Calibri"/>
              </a:rPr>
              <a:t>unprofessional and call out unprofessional behaviour, </a:t>
            </a:r>
            <a:endParaRPr lang="en-GB" sz="2000" dirty="0">
              <a:latin typeface="Calibri"/>
              <a:ea typeface="Calibri"/>
              <a:cs typeface="Calibri"/>
            </a:endParaRPr>
          </a:p>
          <a:p>
            <a:pPr marL="0" indent="0">
              <a:buNone/>
            </a:pPr>
            <a:r>
              <a:rPr lang="en-GB" sz="2000" b="1">
                <a:latin typeface="Calibri"/>
                <a:ea typeface="Calibri"/>
                <a:cs typeface="Calibri"/>
              </a:rPr>
              <a:t>Being honest, open and accountable</a:t>
            </a:r>
            <a:endParaRPr lang="en-GB" sz="2000">
              <a:latin typeface="Calibri"/>
              <a:ea typeface="Calibri"/>
              <a:cs typeface="Calibri"/>
            </a:endParaRPr>
          </a:p>
          <a:p>
            <a:r>
              <a:rPr lang="en-GB" sz="2000">
                <a:latin typeface="Calibri"/>
                <a:ea typeface="Calibri"/>
                <a:cs typeface="Calibri"/>
              </a:rPr>
              <a:t>Being truthful in accounting decisions and actions.</a:t>
            </a:r>
          </a:p>
          <a:p>
            <a:r>
              <a:rPr lang="en-GB" sz="2000">
                <a:latin typeface="Calibri"/>
                <a:ea typeface="Calibri"/>
                <a:cs typeface="Calibri"/>
              </a:rPr>
              <a:t>Expect to be judged by the quality of our decision-making, rather than just the outcome.</a:t>
            </a:r>
          </a:p>
          <a:p>
            <a:r>
              <a:rPr lang="en-GB" sz="2000">
                <a:latin typeface="Calibri"/>
                <a:ea typeface="Calibri"/>
                <a:cs typeface="Calibri"/>
              </a:rPr>
              <a:t>Welcome feedback and reflect on any actions </a:t>
            </a:r>
            <a:endParaRPr lang="en-GB" sz="2000" dirty="0">
              <a:latin typeface="Calibri"/>
              <a:ea typeface="Calibri"/>
              <a:cs typeface="Calibri"/>
            </a:endParaRPr>
          </a:p>
        </p:txBody>
      </p:sp>
    </p:spTree>
    <p:extLst>
      <p:ext uri="{BB962C8B-B14F-4D97-AF65-F5344CB8AC3E}">
        <p14:creationId xmlns:p14="http://schemas.microsoft.com/office/powerpoint/2010/main" val="25748800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CF2BE-6769-4871-9E4E-283E04736BD5}"/>
              </a:ext>
            </a:extLst>
          </p:cNvPr>
          <p:cNvSpPr>
            <a:spLocks noGrp="1"/>
          </p:cNvSpPr>
          <p:nvPr>
            <p:ph type="title"/>
          </p:nvPr>
        </p:nvSpPr>
        <p:spPr>
          <a:xfrm>
            <a:off x="572493" y="238539"/>
            <a:ext cx="11018520" cy="1434415"/>
          </a:xfrm>
        </p:spPr>
        <p:txBody>
          <a:bodyPr anchor="b">
            <a:normAutofit/>
          </a:bodyPr>
          <a:lstStyle/>
          <a:p>
            <a:pPr marL="228600" indent="-228600">
              <a:spcBef>
                <a:spcPts val="1000"/>
              </a:spcBef>
            </a:pPr>
            <a:r>
              <a:rPr lang="en-GB" sz="5400" b="1">
                <a:latin typeface="Aptos"/>
              </a:rPr>
              <a:t>Respect and Empathy</a:t>
            </a:r>
            <a:endParaRPr lang="en-GB" sz="5400">
              <a:latin typeface="Aptos"/>
            </a:endParaRPr>
          </a:p>
          <a:p>
            <a:endParaRPr lang="en-GB" sz="5400"/>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D0EAD7-0101-C6E7-B782-BE52B5078493}"/>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2200">
                <a:latin typeface="Calibri"/>
                <a:ea typeface="Calibri"/>
                <a:cs typeface="Calibri"/>
              </a:rPr>
              <a:t>Police show respect and empathy by:</a:t>
            </a:r>
          </a:p>
          <a:p>
            <a:r>
              <a:rPr lang="en-GB" sz="2200">
                <a:latin typeface="Calibri"/>
                <a:ea typeface="Calibri"/>
                <a:cs typeface="Calibri"/>
              </a:rPr>
              <a:t>acting with respect</a:t>
            </a:r>
          </a:p>
          <a:p>
            <a:r>
              <a:rPr lang="en-GB" sz="2200">
                <a:latin typeface="Calibri"/>
                <a:ea typeface="Calibri"/>
                <a:cs typeface="Calibri"/>
              </a:rPr>
              <a:t>listening to and understanding different perspectives</a:t>
            </a:r>
          </a:p>
          <a:p>
            <a:r>
              <a:rPr lang="en-GB" sz="2200">
                <a:latin typeface="Calibri"/>
                <a:ea typeface="Calibri"/>
                <a:cs typeface="Calibri"/>
              </a:rPr>
              <a:t>understanding the impact of emotions and welfare</a:t>
            </a:r>
          </a:p>
          <a:p>
            <a:r>
              <a:rPr lang="en-GB" sz="2200">
                <a:latin typeface="Calibri"/>
                <a:ea typeface="Calibri"/>
                <a:cs typeface="Calibri"/>
              </a:rPr>
              <a:t>responding to individual needs</a:t>
            </a:r>
          </a:p>
          <a:p>
            <a:r>
              <a:rPr lang="en-GB" sz="2200">
                <a:latin typeface="Calibri"/>
                <a:ea typeface="Calibri"/>
                <a:cs typeface="Calibri"/>
              </a:rPr>
              <a:t>being fair and impartial</a:t>
            </a:r>
          </a:p>
          <a:p>
            <a:pPr marL="0" indent="0">
              <a:buNone/>
            </a:pPr>
            <a:endParaRPr lang="en-GB" sz="2200">
              <a:latin typeface="Calibri"/>
              <a:ea typeface="Calibri"/>
              <a:cs typeface="Calibri"/>
            </a:endParaRPr>
          </a:p>
        </p:txBody>
      </p:sp>
      <p:pic>
        <p:nvPicPr>
          <p:cNvPr id="4" name="Picture 3" descr="A logo of a person&amp;#39;s head with a heart in it&#10;&#10;AI-generated content may be incorrect.">
            <a:extLst>
              <a:ext uri="{FF2B5EF4-FFF2-40B4-BE49-F238E27FC236}">
                <a16:creationId xmlns:a16="http://schemas.microsoft.com/office/drawing/2014/main" id="{D596079F-50E0-87B9-D843-B632100A8EA8}"/>
              </a:ext>
            </a:extLst>
          </p:cNvPr>
          <p:cNvPicPr>
            <a:picLocks noChangeAspect="1"/>
          </p:cNvPicPr>
          <p:nvPr/>
        </p:nvPicPr>
        <p:blipFill>
          <a:blip r:embed="rId2"/>
          <a:srcRect l="7326" r="9295"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881321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E44A8-93A3-63DA-AF66-87D32A053739}"/>
              </a:ext>
            </a:extLst>
          </p:cNvPr>
          <p:cNvSpPr>
            <a:spLocks noGrp="1"/>
          </p:cNvSpPr>
          <p:nvPr>
            <p:ph type="title"/>
          </p:nvPr>
        </p:nvSpPr>
        <p:spPr/>
        <p:txBody>
          <a:bodyPr/>
          <a:lstStyle/>
          <a:p>
            <a:r>
              <a:rPr lang="en-GB" dirty="0"/>
              <a:t>Acting with Respect &amp; </a:t>
            </a:r>
            <a:r>
              <a:rPr lang="en-GB"/>
              <a:t>Understanding Perspectives</a:t>
            </a:r>
            <a:endParaRPr lang="en-GB" dirty="0"/>
          </a:p>
        </p:txBody>
      </p:sp>
      <p:sp>
        <p:nvSpPr>
          <p:cNvPr id="3" name="Content Placeholder 2">
            <a:extLst>
              <a:ext uri="{FF2B5EF4-FFF2-40B4-BE49-F238E27FC236}">
                <a16:creationId xmlns:a16="http://schemas.microsoft.com/office/drawing/2014/main" id="{F3DCB347-EC91-A519-2115-6606807ABB09}"/>
              </a:ext>
            </a:extLst>
          </p:cNvPr>
          <p:cNvSpPr>
            <a:spLocks noGrp="1"/>
          </p:cNvSpPr>
          <p:nvPr>
            <p:ph idx="1"/>
          </p:nvPr>
        </p:nvSpPr>
        <p:spPr/>
        <p:txBody>
          <a:bodyPr vert="horz" lIns="91440" tIns="45720" rIns="91440" bIns="45720" rtlCol="0" anchor="t">
            <a:noAutofit/>
          </a:bodyPr>
          <a:lstStyle/>
          <a:p>
            <a:pPr marL="0" indent="0">
              <a:buNone/>
            </a:pPr>
            <a:r>
              <a:rPr lang="en-GB" sz="2400" b="1">
                <a:latin typeface="Calibri"/>
                <a:ea typeface="Calibri"/>
                <a:cs typeface="Calibri"/>
              </a:rPr>
              <a:t>Acting with respect</a:t>
            </a:r>
            <a:endParaRPr lang="en-GB" sz="2400" dirty="0">
              <a:latin typeface="Calibri"/>
              <a:ea typeface="Calibri"/>
              <a:cs typeface="Calibri"/>
            </a:endParaRPr>
          </a:p>
          <a:p>
            <a:r>
              <a:rPr lang="en-GB" sz="2400">
                <a:latin typeface="Calibri"/>
                <a:ea typeface="Calibri"/>
                <a:cs typeface="Calibri"/>
              </a:rPr>
              <a:t>Treat everyone with dignity, respect, patience and courtesy </a:t>
            </a:r>
            <a:endParaRPr lang="en-GB" sz="2400" dirty="0">
              <a:latin typeface="Calibri"/>
              <a:ea typeface="Calibri"/>
              <a:cs typeface="Calibri"/>
            </a:endParaRPr>
          </a:p>
          <a:p>
            <a:r>
              <a:rPr lang="en-GB" sz="2400" dirty="0">
                <a:latin typeface="Calibri"/>
                <a:ea typeface="Calibri"/>
                <a:cs typeface="Calibri"/>
              </a:rPr>
              <a:t>Recognise people respond in different ways – consider how </a:t>
            </a:r>
            <a:r>
              <a:rPr lang="en-GB" sz="2400">
                <a:latin typeface="Calibri"/>
                <a:ea typeface="Calibri"/>
                <a:cs typeface="Calibri"/>
              </a:rPr>
              <a:t>people feel, think and behave.</a:t>
            </a:r>
          </a:p>
          <a:p>
            <a:pPr marL="0" indent="0">
              <a:buNone/>
            </a:pPr>
            <a:r>
              <a:rPr lang="en-GB" sz="2400" b="1">
                <a:latin typeface="Calibri"/>
                <a:ea typeface="Calibri"/>
                <a:cs typeface="Calibri"/>
              </a:rPr>
              <a:t>Listen to and understanding different perspectives</a:t>
            </a:r>
            <a:endParaRPr lang="en-GB" sz="2400" dirty="0">
              <a:latin typeface="Calibri"/>
              <a:ea typeface="Calibri"/>
              <a:cs typeface="Calibri"/>
            </a:endParaRPr>
          </a:p>
          <a:p>
            <a:r>
              <a:rPr lang="en-GB" sz="2400">
                <a:latin typeface="Calibri"/>
                <a:ea typeface="Calibri"/>
                <a:cs typeface="Calibri"/>
              </a:rPr>
              <a:t>People need to feel valued and take these into accounts.</a:t>
            </a:r>
            <a:endParaRPr lang="en-GB" sz="2400" dirty="0">
              <a:latin typeface="Calibri"/>
              <a:ea typeface="Calibri"/>
              <a:cs typeface="Calibri"/>
            </a:endParaRPr>
          </a:p>
          <a:p>
            <a:r>
              <a:rPr lang="en-GB" sz="2400" dirty="0">
                <a:latin typeface="Calibri"/>
                <a:ea typeface="Calibri"/>
                <a:cs typeface="Calibri"/>
              </a:rPr>
              <a:t>Understand people's </a:t>
            </a:r>
            <a:r>
              <a:rPr lang="en-GB" sz="2400">
                <a:latin typeface="Calibri"/>
                <a:ea typeface="Calibri"/>
                <a:cs typeface="Calibri"/>
              </a:rPr>
              <a:t>experiences, values and beliefs. </a:t>
            </a:r>
            <a:endParaRPr lang="en-GB" sz="2400" dirty="0">
              <a:latin typeface="Calibri"/>
              <a:ea typeface="Calibri"/>
              <a:cs typeface="Calibri"/>
            </a:endParaRPr>
          </a:p>
          <a:p>
            <a:r>
              <a:rPr lang="en-GB" sz="2400">
                <a:latin typeface="Calibri"/>
                <a:ea typeface="Calibri"/>
                <a:cs typeface="Calibri"/>
              </a:rPr>
              <a:t>Through keeping an open mind, we challenge our preconceptions and consider alternative ways of responding.</a:t>
            </a:r>
            <a:endParaRPr lang="en-GB" sz="2400" dirty="0">
              <a:latin typeface="Calibri"/>
              <a:ea typeface="Calibri"/>
              <a:cs typeface="Calibri"/>
            </a:endParaRPr>
          </a:p>
          <a:p>
            <a:endParaRPr lang="en-GB" sz="2400" dirty="0">
              <a:latin typeface="Calibri"/>
              <a:ea typeface="Calibri"/>
              <a:cs typeface="Calibri"/>
            </a:endParaRPr>
          </a:p>
        </p:txBody>
      </p:sp>
    </p:spTree>
    <p:extLst>
      <p:ext uri="{BB962C8B-B14F-4D97-AF65-F5344CB8AC3E}">
        <p14:creationId xmlns:p14="http://schemas.microsoft.com/office/powerpoint/2010/main" val="28031626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B44F6-DA6B-EAA4-E65D-BEDEC48D8BB8}"/>
              </a:ext>
            </a:extLst>
          </p:cNvPr>
          <p:cNvSpPr>
            <a:spLocks noGrp="1"/>
          </p:cNvSpPr>
          <p:nvPr>
            <p:ph type="title"/>
          </p:nvPr>
        </p:nvSpPr>
        <p:spPr>
          <a:xfrm>
            <a:off x="838200" y="365125"/>
            <a:ext cx="10515600" cy="940715"/>
          </a:xfrm>
        </p:spPr>
        <p:txBody>
          <a:bodyPr>
            <a:normAutofit fontScale="90000"/>
          </a:bodyPr>
          <a:lstStyle/>
          <a:p>
            <a:br>
              <a:rPr lang="en-GB" dirty="0"/>
            </a:br>
            <a:r>
              <a:rPr lang="en-GB"/>
              <a:t>Acting with Respect &amp; Understanding Perspectives</a:t>
            </a:r>
            <a:endParaRPr lang="en-GB" dirty="0"/>
          </a:p>
          <a:p>
            <a:endParaRPr lang="en-GB" dirty="0"/>
          </a:p>
        </p:txBody>
      </p:sp>
      <p:sp>
        <p:nvSpPr>
          <p:cNvPr id="3" name="Content Placeholder 2">
            <a:extLst>
              <a:ext uri="{FF2B5EF4-FFF2-40B4-BE49-F238E27FC236}">
                <a16:creationId xmlns:a16="http://schemas.microsoft.com/office/drawing/2014/main" id="{370FDFCF-FBE7-B813-AFC9-6D1C05A86BFD}"/>
              </a:ext>
            </a:extLst>
          </p:cNvPr>
          <p:cNvSpPr>
            <a:spLocks noGrp="1"/>
          </p:cNvSpPr>
          <p:nvPr>
            <p:ph idx="1"/>
          </p:nvPr>
        </p:nvSpPr>
        <p:spPr>
          <a:xfrm>
            <a:off x="345594" y="1825625"/>
            <a:ext cx="11008206" cy="4628428"/>
          </a:xfrm>
        </p:spPr>
        <p:txBody>
          <a:bodyPr vert="horz" lIns="91440" tIns="45720" rIns="91440" bIns="45720" rtlCol="0" anchor="t">
            <a:noAutofit/>
          </a:bodyPr>
          <a:lstStyle/>
          <a:p>
            <a:pPr marL="0" indent="0">
              <a:buNone/>
            </a:pPr>
            <a:r>
              <a:rPr lang="en-GB" sz="2000" b="1">
                <a:latin typeface="Calibri"/>
                <a:ea typeface="Calibri"/>
                <a:cs typeface="Calibri"/>
              </a:rPr>
              <a:t>Understanding the impact of emotions and welfare</a:t>
            </a:r>
            <a:endParaRPr lang="en-GB" sz="2000" dirty="0">
              <a:latin typeface="Calibri"/>
              <a:ea typeface="Calibri"/>
              <a:cs typeface="Calibri"/>
            </a:endParaRPr>
          </a:p>
          <a:p>
            <a:r>
              <a:rPr lang="en-GB" sz="2000">
                <a:latin typeface="Calibri"/>
                <a:ea typeface="Calibri"/>
                <a:cs typeface="Calibri"/>
              </a:rPr>
              <a:t>Recognising physical, mental and emotional challenges that people may face, and listen to ensure that they feel valued and heard</a:t>
            </a:r>
            <a:endParaRPr lang="en-GB" sz="2000" dirty="0">
              <a:latin typeface="Calibri"/>
              <a:ea typeface="Calibri"/>
              <a:cs typeface="Calibri"/>
            </a:endParaRPr>
          </a:p>
          <a:p>
            <a:r>
              <a:rPr lang="en-GB" sz="2000" dirty="0">
                <a:latin typeface="Calibri"/>
                <a:ea typeface="Calibri"/>
                <a:cs typeface="Calibri"/>
              </a:rPr>
              <a:t>Aware of own emotions and of the impact that police can have on those </a:t>
            </a:r>
            <a:r>
              <a:rPr lang="en-GB" sz="2000">
                <a:latin typeface="Calibri"/>
                <a:ea typeface="Calibri"/>
                <a:cs typeface="Calibri"/>
              </a:rPr>
              <a:t>around</a:t>
            </a:r>
            <a:r>
              <a:rPr lang="en-GB" sz="2000" dirty="0">
                <a:latin typeface="Calibri"/>
                <a:ea typeface="Calibri"/>
                <a:cs typeface="Calibri"/>
              </a:rPr>
              <a:t> them</a:t>
            </a:r>
          </a:p>
          <a:p>
            <a:r>
              <a:rPr lang="en-GB" sz="2000">
                <a:latin typeface="Calibri"/>
                <a:ea typeface="Calibri"/>
                <a:cs typeface="Calibri"/>
              </a:rPr>
              <a:t>Recognise when  self &amp; colleagues have been affected by the demands, stresses and traumas in policing </a:t>
            </a:r>
            <a:endParaRPr lang="en-GB" sz="2000" dirty="0">
              <a:latin typeface="Calibri"/>
              <a:ea typeface="Calibri"/>
              <a:cs typeface="Calibri"/>
            </a:endParaRPr>
          </a:p>
          <a:p>
            <a:r>
              <a:rPr lang="en-GB" sz="2000">
                <a:latin typeface="Calibri"/>
                <a:ea typeface="Calibri"/>
                <a:cs typeface="Calibri"/>
              </a:rPr>
              <a:t>Looking after wellbeing </a:t>
            </a:r>
          </a:p>
          <a:p>
            <a:pPr marL="0" indent="0">
              <a:buNone/>
            </a:pPr>
            <a:r>
              <a:rPr lang="en-GB" sz="2000" b="1">
                <a:latin typeface="Calibri"/>
                <a:ea typeface="Calibri"/>
                <a:cs typeface="Calibri"/>
              </a:rPr>
              <a:t>Responding</a:t>
            </a:r>
            <a:r>
              <a:rPr lang="en-GB" sz="2000" b="1" dirty="0">
                <a:latin typeface="Calibri"/>
                <a:ea typeface="Calibri"/>
                <a:cs typeface="Calibri"/>
              </a:rPr>
              <a:t> to individual needs</a:t>
            </a:r>
            <a:endParaRPr lang="en-GB" sz="2000" dirty="0">
              <a:latin typeface="Calibri"/>
              <a:ea typeface="Calibri"/>
              <a:cs typeface="Calibri"/>
            </a:endParaRPr>
          </a:p>
          <a:p>
            <a:r>
              <a:rPr lang="en-GB" sz="2000" dirty="0">
                <a:latin typeface="Calibri"/>
                <a:ea typeface="Calibri"/>
                <a:cs typeface="Calibri"/>
              </a:rPr>
              <a:t>Provide a service that takes account of each individual’s unique circumstances.</a:t>
            </a:r>
          </a:p>
          <a:p>
            <a:r>
              <a:rPr lang="en-GB" sz="2000">
                <a:latin typeface="Calibri"/>
                <a:ea typeface="Calibri"/>
                <a:cs typeface="Calibri"/>
              </a:rPr>
              <a:t>Ensuring that everyone is treated equally and fairly, regardless of background or circumstance.</a:t>
            </a:r>
          </a:p>
          <a:p>
            <a:pPr marL="0" indent="0">
              <a:buNone/>
            </a:pPr>
            <a:r>
              <a:rPr lang="en-GB" sz="2000" b="1" dirty="0">
                <a:latin typeface="Calibri"/>
                <a:ea typeface="Calibri"/>
                <a:cs typeface="Calibri"/>
              </a:rPr>
              <a:t>Being fair and </a:t>
            </a:r>
            <a:r>
              <a:rPr lang="en-GB" sz="2000" b="1">
                <a:latin typeface="Calibri"/>
                <a:ea typeface="Calibri"/>
                <a:cs typeface="Calibri"/>
              </a:rPr>
              <a:t>impartial</a:t>
            </a:r>
            <a:endParaRPr lang="en-GB" sz="2000" dirty="0">
              <a:latin typeface="Calibri"/>
              <a:ea typeface="Calibri"/>
              <a:cs typeface="Calibri"/>
            </a:endParaRPr>
          </a:p>
          <a:p>
            <a:r>
              <a:rPr lang="en-GB" sz="2000">
                <a:latin typeface="Calibri"/>
                <a:ea typeface="Calibri"/>
                <a:cs typeface="Calibri"/>
              </a:rPr>
              <a:t>Respond fairly, impartially and with sensitivity to people’s needs and situations. </a:t>
            </a:r>
            <a:endParaRPr lang="en-GB" sz="2000" dirty="0">
              <a:latin typeface="Calibri"/>
              <a:ea typeface="Calibri"/>
              <a:cs typeface="Calibri"/>
            </a:endParaRPr>
          </a:p>
        </p:txBody>
      </p:sp>
    </p:spTree>
    <p:extLst>
      <p:ext uri="{BB962C8B-B14F-4D97-AF65-F5344CB8AC3E}">
        <p14:creationId xmlns:p14="http://schemas.microsoft.com/office/powerpoint/2010/main" val="24345877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1B35C6-DED6-D3D1-57FF-0E379C92BFBD}"/>
              </a:ext>
            </a:extLst>
          </p:cNvPr>
          <p:cNvSpPr>
            <a:spLocks noGrp="1"/>
          </p:cNvSpPr>
          <p:nvPr>
            <p:ph type="title"/>
          </p:nvPr>
        </p:nvSpPr>
        <p:spPr>
          <a:xfrm>
            <a:off x="5894962" y="479493"/>
            <a:ext cx="5458838" cy="1325563"/>
          </a:xfrm>
        </p:spPr>
        <p:txBody>
          <a:bodyPr>
            <a:normAutofit/>
          </a:bodyPr>
          <a:lstStyle/>
          <a:p>
            <a:pPr marL="228600" indent="-228600">
              <a:spcBef>
                <a:spcPts val="1000"/>
              </a:spcBef>
            </a:pPr>
            <a:r>
              <a:rPr lang="en-GB" b="1">
                <a:latin typeface="Calibri"/>
                <a:ea typeface="Calibri"/>
                <a:cs typeface="Calibri"/>
              </a:rPr>
              <a:t>Public service</a:t>
            </a:r>
            <a:endParaRPr lang="en-GB">
              <a:latin typeface="Calibri"/>
              <a:ea typeface="Calibri"/>
              <a:cs typeface="Calibri"/>
            </a:endParaRPr>
          </a:p>
          <a:p>
            <a:endParaRPr lang="en-GB">
              <a:latin typeface="Calibri"/>
              <a:ea typeface="Calibri"/>
              <a:cs typeface="Calibri"/>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hand holding a group of people&#10;&#10;AI-generated content may be incorrect.">
            <a:extLst>
              <a:ext uri="{FF2B5EF4-FFF2-40B4-BE49-F238E27FC236}">
                <a16:creationId xmlns:a16="http://schemas.microsoft.com/office/drawing/2014/main" id="{4CAB2897-38E4-0379-4143-B755EE60F32D}"/>
              </a:ext>
            </a:extLst>
          </p:cNvPr>
          <p:cNvPicPr>
            <a:picLocks noChangeAspect="1"/>
          </p:cNvPicPr>
          <p:nvPr/>
        </p:nvPicPr>
        <p:blipFill>
          <a:blip r:embed="rId3"/>
          <a:stretch>
            <a:fillRect/>
          </a:stretch>
        </p:blipFill>
        <p:spPr>
          <a:xfrm>
            <a:off x="1066157" y="511293"/>
            <a:ext cx="4051430"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1B3B2B0-47C0-2226-67E6-4BE5B630BD28}"/>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0" indent="0">
              <a:buNone/>
            </a:pPr>
            <a:r>
              <a:rPr lang="en-GB">
                <a:latin typeface="Calibri"/>
                <a:ea typeface="Calibri"/>
                <a:cs typeface="Calibri"/>
              </a:rPr>
              <a:t>Police provide public service by:</a:t>
            </a:r>
            <a:endParaRPr lang="en-US"/>
          </a:p>
          <a:p>
            <a:r>
              <a:rPr lang="en-GB">
                <a:latin typeface="Calibri"/>
                <a:ea typeface="Calibri"/>
                <a:cs typeface="Calibri"/>
              </a:rPr>
              <a:t>Deliver a service to be proud of</a:t>
            </a:r>
          </a:p>
          <a:p>
            <a:r>
              <a:rPr lang="en-GB">
                <a:latin typeface="Calibri"/>
                <a:ea typeface="Calibri"/>
                <a:cs typeface="Calibri"/>
              </a:rPr>
              <a:t>Acting lawfully</a:t>
            </a:r>
          </a:p>
          <a:p>
            <a:r>
              <a:rPr lang="en-GB">
                <a:latin typeface="Calibri"/>
                <a:ea typeface="Calibri"/>
                <a:cs typeface="Calibri"/>
              </a:rPr>
              <a:t>Understand and responding to the public's needs</a:t>
            </a:r>
          </a:p>
          <a:p>
            <a:r>
              <a:rPr lang="en-GB">
                <a:latin typeface="Calibri"/>
                <a:ea typeface="Calibri"/>
                <a:cs typeface="Calibri"/>
              </a:rPr>
              <a:t>Reflecting on and applying knowledge and experience</a:t>
            </a:r>
          </a:p>
          <a:p>
            <a:r>
              <a:rPr lang="en-GB" dirty="0">
                <a:latin typeface="Calibri"/>
                <a:ea typeface="Calibri"/>
                <a:cs typeface="Calibri"/>
              </a:rPr>
              <a:t>Improving </a:t>
            </a:r>
            <a:r>
              <a:rPr lang="en-GB">
                <a:latin typeface="Calibri"/>
                <a:ea typeface="Calibri"/>
                <a:cs typeface="Calibri"/>
              </a:rPr>
              <a:t>ourselves, peers and profession</a:t>
            </a:r>
          </a:p>
          <a:p>
            <a:endParaRPr lang="en-GB" dirty="0"/>
          </a:p>
        </p:txBody>
      </p:sp>
    </p:spTree>
    <p:extLst>
      <p:ext uri="{BB962C8B-B14F-4D97-AF65-F5344CB8AC3E}">
        <p14:creationId xmlns:p14="http://schemas.microsoft.com/office/powerpoint/2010/main" val="3554173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D92F-310B-7FA6-4FF1-DF065CAA27FA}"/>
              </a:ext>
            </a:extLst>
          </p:cNvPr>
          <p:cNvSpPr>
            <a:spLocks noGrp="1"/>
          </p:cNvSpPr>
          <p:nvPr>
            <p:ph type="title"/>
          </p:nvPr>
        </p:nvSpPr>
        <p:spPr>
          <a:xfrm>
            <a:off x="838200" y="365125"/>
            <a:ext cx="10515600" cy="794473"/>
          </a:xfrm>
        </p:spPr>
        <p:txBody>
          <a:bodyPr/>
          <a:lstStyle/>
          <a:p>
            <a:r>
              <a:rPr lang="en-GB"/>
              <a:t>Public Service</a:t>
            </a:r>
          </a:p>
        </p:txBody>
      </p:sp>
      <p:sp>
        <p:nvSpPr>
          <p:cNvPr id="3" name="Content Placeholder 2">
            <a:extLst>
              <a:ext uri="{FF2B5EF4-FFF2-40B4-BE49-F238E27FC236}">
                <a16:creationId xmlns:a16="http://schemas.microsoft.com/office/drawing/2014/main" id="{047283CD-1E07-4F13-DA0F-EB4E78239373}"/>
              </a:ext>
            </a:extLst>
          </p:cNvPr>
          <p:cNvSpPr>
            <a:spLocks noGrp="1"/>
          </p:cNvSpPr>
          <p:nvPr>
            <p:ph idx="1"/>
          </p:nvPr>
        </p:nvSpPr>
        <p:spPr>
          <a:xfrm>
            <a:off x="838200" y="1294535"/>
            <a:ext cx="10515600" cy="4882428"/>
          </a:xfrm>
        </p:spPr>
        <p:txBody>
          <a:bodyPr vert="horz" lIns="91440" tIns="45720" rIns="91440" bIns="45720" rtlCol="0" anchor="t">
            <a:normAutofit/>
          </a:bodyPr>
          <a:lstStyle/>
          <a:p>
            <a:pPr marL="0" indent="0">
              <a:buNone/>
            </a:pPr>
            <a:r>
              <a:rPr lang="en-GB" b="1"/>
              <a:t>Delivering a service to be proud of</a:t>
            </a:r>
            <a:endParaRPr lang="en-GB"/>
          </a:p>
          <a:p>
            <a:r>
              <a:rPr lang="en-GB" sz="1400">
                <a:ea typeface="+mn-lt"/>
                <a:cs typeface="+mn-lt"/>
              </a:rPr>
              <a:t>Working in the public interest and take pride in providing an excellent service.</a:t>
            </a:r>
            <a:endParaRPr lang="en-GB"/>
          </a:p>
          <a:p>
            <a:r>
              <a:rPr lang="en-GB" sz="1400">
                <a:ea typeface="+mn-lt"/>
                <a:cs typeface="+mn-lt"/>
              </a:rPr>
              <a:t>Respect the authority and influence given to police and acting lawfully - Take responsibility for using police powers</a:t>
            </a:r>
            <a:endParaRPr lang="en-GB">
              <a:ea typeface="+mn-lt"/>
              <a:cs typeface="+mn-lt"/>
            </a:endParaRPr>
          </a:p>
          <a:p>
            <a:r>
              <a:rPr lang="en-GB" sz="1400">
                <a:ea typeface="+mn-lt"/>
                <a:cs typeface="+mn-lt"/>
              </a:rPr>
              <a:t>Work collaboratively with colleagues, agencies and partners in service of the public.</a:t>
            </a:r>
            <a:endParaRPr lang="en-GB"/>
          </a:p>
          <a:p>
            <a:r>
              <a:rPr lang="en-GB" sz="1400"/>
              <a:t>Environment</a:t>
            </a:r>
            <a:r>
              <a:rPr lang="en-GB" sz="1400">
                <a:ea typeface="+mn-lt"/>
                <a:cs typeface="+mn-lt"/>
              </a:rPr>
              <a:t> in which everyone can question, challenge and report any unlawful, unethical or unprofessional actions.</a:t>
            </a:r>
            <a:endParaRPr lang="en-GB"/>
          </a:p>
          <a:p>
            <a:pPr marL="0" indent="0">
              <a:buNone/>
            </a:pPr>
            <a:r>
              <a:rPr lang="en-GB" b="1"/>
              <a:t>Understanding and responding to the public's needs</a:t>
            </a:r>
            <a:endParaRPr lang="en-GB"/>
          </a:p>
          <a:p>
            <a:r>
              <a:rPr lang="en-GB" sz="1400" dirty="0">
                <a:ea typeface="+mn-lt"/>
                <a:cs typeface="+mn-lt"/>
              </a:rPr>
              <a:t>Engage with a wide range of </a:t>
            </a:r>
            <a:r>
              <a:rPr lang="en-GB" sz="1400">
                <a:ea typeface="+mn-lt"/>
                <a:cs typeface="+mn-lt"/>
              </a:rPr>
              <a:t>people</a:t>
            </a:r>
            <a:endParaRPr lang="en-GB">
              <a:ea typeface="+mn-lt"/>
              <a:cs typeface="+mn-lt"/>
            </a:endParaRPr>
          </a:p>
          <a:p>
            <a:r>
              <a:rPr lang="en-GB" sz="1400">
                <a:ea typeface="+mn-lt"/>
                <a:cs typeface="+mn-lt"/>
              </a:rPr>
              <a:t>Understand the experience and history of different communities that might affect  decisions </a:t>
            </a:r>
            <a:endParaRPr lang="en-GB">
              <a:ea typeface="+mn-lt"/>
              <a:cs typeface="+mn-lt"/>
            </a:endParaRPr>
          </a:p>
          <a:p>
            <a:r>
              <a:rPr lang="en-GB" sz="1400">
                <a:ea typeface="+mn-lt"/>
                <a:cs typeface="+mn-lt"/>
              </a:rPr>
              <a:t>Treat people as individuals</a:t>
            </a:r>
            <a:endParaRPr lang="en-GB">
              <a:ea typeface="+mn-lt"/>
              <a:cs typeface="+mn-lt"/>
            </a:endParaRPr>
          </a:p>
          <a:p>
            <a:r>
              <a:rPr lang="en-GB" sz="1400">
                <a:ea typeface="+mn-lt"/>
                <a:cs typeface="+mn-lt"/>
              </a:rPr>
              <a:t>Maintain strong relationships with the public and others  including agencies and bodies.</a:t>
            </a:r>
            <a:endParaRPr lang="en-GB"/>
          </a:p>
          <a:p>
            <a:endParaRPr lang="en-GB" dirty="0"/>
          </a:p>
        </p:txBody>
      </p:sp>
    </p:spTree>
    <p:extLst>
      <p:ext uri="{BB962C8B-B14F-4D97-AF65-F5344CB8AC3E}">
        <p14:creationId xmlns:p14="http://schemas.microsoft.com/office/powerpoint/2010/main" val="25127231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21A76-1CC1-2176-7E31-FD4270D903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EF8D3D-5498-FBCA-A772-57E102EE473B}"/>
              </a:ext>
            </a:extLst>
          </p:cNvPr>
          <p:cNvSpPr>
            <a:spLocks noGrp="1"/>
          </p:cNvSpPr>
          <p:nvPr>
            <p:ph type="title"/>
          </p:nvPr>
        </p:nvSpPr>
        <p:spPr>
          <a:xfrm>
            <a:off x="824219" y="365125"/>
            <a:ext cx="10529581" cy="1157784"/>
          </a:xfrm>
        </p:spPr>
        <p:txBody>
          <a:bodyPr/>
          <a:lstStyle/>
          <a:p>
            <a:r>
              <a:rPr lang="en-GB" sz="3200" dirty="0">
                <a:latin typeface="Calibri"/>
                <a:ea typeface="Calibri"/>
                <a:cs typeface="Calibri"/>
              </a:rPr>
              <a:t>Ethical Policing </a:t>
            </a:r>
            <a:r>
              <a:rPr lang="en-GB" sz="3200">
                <a:latin typeface="Calibri"/>
                <a:ea typeface="Calibri"/>
                <a:cs typeface="Calibri"/>
              </a:rPr>
              <a:t>Principles</a:t>
            </a:r>
          </a:p>
        </p:txBody>
      </p:sp>
      <p:pic>
        <p:nvPicPr>
          <p:cNvPr id="4" name="Content Placeholder 3">
            <a:extLst>
              <a:ext uri="{FF2B5EF4-FFF2-40B4-BE49-F238E27FC236}">
                <a16:creationId xmlns:a16="http://schemas.microsoft.com/office/drawing/2014/main" id="{2F61343D-7085-1E71-FC56-B978A343901D}"/>
              </a:ext>
            </a:extLst>
          </p:cNvPr>
          <p:cNvPicPr>
            <a:picLocks noGrp="1" noChangeAspect="1"/>
          </p:cNvPicPr>
          <p:nvPr>
            <p:ph idx="1"/>
          </p:nvPr>
        </p:nvPicPr>
        <p:blipFill>
          <a:blip r:embed="rId3"/>
          <a:stretch>
            <a:fillRect/>
          </a:stretch>
        </p:blipFill>
        <p:spPr>
          <a:xfrm>
            <a:off x="816484" y="1751273"/>
            <a:ext cx="10334622" cy="4425690"/>
          </a:xfrm>
          <a:prstGeom prst="rect">
            <a:avLst/>
          </a:prstGeom>
        </p:spPr>
      </p:pic>
    </p:spTree>
    <p:extLst>
      <p:ext uri="{BB962C8B-B14F-4D97-AF65-F5344CB8AC3E}">
        <p14:creationId xmlns:p14="http://schemas.microsoft.com/office/powerpoint/2010/main" val="15074942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32</Slides>
  <Notes>15</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Week 4</vt:lpstr>
      <vt:lpstr>PowerPoint Presentation</vt:lpstr>
      <vt:lpstr>Emsley, 2014</vt:lpstr>
      <vt:lpstr>Key Governance Legislation</vt:lpstr>
      <vt:lpstr>Police Governance &amp; Accountability</vt:lpstr>
      <vt:lpstr>Task</vt:lpstr>
      <vt:lpstr>Local Accountability</vt:lpstr>
      <vt:lpstr>Local Accountability </vt:lpstr>
      <vt:lpstr>PowerPoint Presentation</vt:lpstr>
      <vt:lpstr>Mayhall (1985)</vt:lpstr>
      <vt:lpstr>Introduction </vt:lpstr>
      <vt:lpstr> Sarah Everard 2021 </vt:lpstr>
      <vt:lpstr>Introduction </vt:lpstr>
      <vt:lpstr>What does it mean to act "ethically"?</vt:lpstr>
      <vt:lpstr>Legislation </vt:lpstr>
      <vt:lpstr>Code of Practice for Ethical Policing   (statutory code)</vt:lpstr>
      <vt:lpstr>10 Standards of Professional Behaviour</vt:lpstr>
      <vt:lpstr>Ten standards of Professional Behaviour and Policing principles (Police Federation, 2023)</vt:lpstr>
      <vt:lpstr>Ten standards of Professional Behaviour and Policing principles (Police Federation, 2023)</vt:lpstr>
      <vt:lpstr>Ten standards of Professional Behaviour and Policing principles (Police Federation, 2023)</vt:lpstr>
      <vt:lpstr>Does this apply to a police officers/staff personal life?</vt:lpstr>
      <vt:lpstr>Ethical Policing Principles</vt:lpstr>
      <vt:lpstr>Ethical Policing Principles</vt:lpstr>
      <vt:lpstr>Courage</vt:lpstr>
      <vt:lpstr>Taking Responsibility &amp; Setting Examples</vt:lpstr>
      <vt:lpstr> Taking Responsibility &amp; Setting Examples </vt:lpstr>
      <vt:lpstr>Respect and Empathy </vt:lpstr>
      <vt:lpstr>Acting with Respect &amp; Understanding Perspectives</vt:lpstr>
      <vt:lpstr> Acting with Respect &amp; Understanding Perspectives </vt:lpstr>
      <vt:lpstr>Public service </vt:lpstr>
      <vt:lpstr>Public Service</vt:lpstr>
      <vt:lpstr>Ethical Policing Principles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649</cp:revision>
  <dcterms:created xsi:type="dcterms:W3CDTF">2026-10-13T14:41:16Z</dcterms:created>
  <dcterms:modified xsi:type="dcterms:W3CDTF">2026-10-16T07:52:19Z</dcterms:modified>
</cp:coreProperties>
</file>