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4"/>
  </p:notesMasterIdLst>
  <p:handoutMasterIdLst>
    <p:handoutMasterId r:id="rId25"/>
  </p:handoutMasterIdLst>
  <p:sldIdLst>
    <p:sldId id="452" r:id="rId2"/>
    <p:sldId id="453" r:id="rId3"/>
    <p:sldId id="454" r:id="rId4"/>
    <p:sldId id="455" r:id="rId5"/>
    <p:sldId id="256" r:id="rId6"/>
    <p:sldId id="456" r:id="rId7"/>
    <p:sldId id="457" r:id="rId8"/>
    <p:sldId id="458" r:id="rId9"/>
    <p:sldId id="459" r:id="rId10"/>
    <p:sldId id="460" r:id="rId11"/>
    <p:sldId id="461" r:id="rId12"/>
    <p:sldId id="462" r:id="rId13"/>
    <p:sldId id="463" r:id="rId14"/>
    <p:sldId id="464" r:id="rId15"/>
    <p:sldId id="465" r:id="rId16"/>
    <p:sldId id="466" r:id="rId17"/>
    <p:sldId id="467" r:id="rId18"/>
    <p:sldId id="468" r:id="rId19"/>
    <p:sldId id="469" r:id="rId20"/>
    <p:sldId id="470" r:id="rId21"/>
    <p:sldId id="471" r:id="rId22"/>
    <p:sldId id="472" r:id="rId23"/>
  </p:sldIdLst>
  <p:sldSz cx="9144000" cy="6858000" type="screen4x3"/>
  <p:notesSz cx="6858000" cy="9199563"/>
  <p:custDataLst>
    <p:tags r:id="rId2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35" autoAdjust="0"/>
    <p:restoredTop sz="95164" autoAdjust="0"/>
  </p:normalViewPr>
  <p:slideViewPr>
    <p:cSldViewPr snapToGrid="0">
      <p:cViewPr varScale="1">
        <p:scale>
          <a:sx n="100" d="100"/>
          <a:sy n="100" d="100"/>
        </p:scale>
        <p:origin x="1392" y="160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4105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5339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FDE79-AE52-4F8A-A741-E09A885DC8D5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4DCA8EE-CBFC-4770-BE1D-046B9725416B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31B9B0-D676-4996-B09A-84F7771C56A7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5E65BC1-F348-4AF6-BA01-5BC044425259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B226A1F-80A0-448D-BD00-1538DE998479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FC15B1-F923-4798-B70A-8DF9B9B31F92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B981305-642C-4CEE-BA92-5B5C7501A46A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4A0D26-4CFE-44E0-95CD-5FADD20CBF95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A96A51-3218-4BAA-BE32-7A0BA63E1A38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9946923-08DC-48EC-8DFB-60339648EB9C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0B72C6B-F4F9-442F-96BD-B68A68923C3F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53098C-1138-4671-B698-9E84341BAF23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837094-6AF8-4314-BDF2-57E49AD880AA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1F8133-9B31-4EE7-B162-C0637E908C3A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ABF25DE-7445-46C2-B07B-79D6929A3425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0038" y="519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1138" y="15462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1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12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13" name="Straight Connector 12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4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0.xml"/><Relationship Id="rId13" Type="http://schemas.openxmlformats.org/officeDocument/2006/relationships/image" Target="../media/image4.jpeg"/><Relationship Id="rId3" Type="http://schemas.openxmlformats.org/officeDocument/2006/relationships/tags" Target="../tags/tag5.xml"/><Relationship Id="rId7" Type="http://schemas.openxmlformats.org/officeDocument/2006/relationships/tags" Target="../tags/tag9.xml"/><Relationship Id="rId12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6" Type="http://schemas.openxmlformats.org/officeDocument/2006/relationships/tags" Target="../tags/tag8.xml"/><Relationship Id="rId11" Type="http://schemas.openxmlformats.org/officeDocument/2006/relationships/tags" Target="../tags/tag13.xml"/><Relationship Id="rId5" Type="http://schemas.openxmlformats.org/officeDocument/2006/relationships/tags" Target="../tags/tag7.xml"/><Relationship Id="rId10" Type="http://schemas.openxmlformats.org/officeDocument/2006/relationships/tags" Target="../tags/tag12.xml"/><Relationship Id="rId4" Type="http://schemas.openxmlformats.org/officeDocument/2006/relationships/tags" Target="../tags/tag6.xml"/><Relationship Id="rId9" Type="http://schemas.openxmlformats.org/officeDocument/2006/relationships/tags" Target="../tags/tag11.xml"/><Relationship Id="rId1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02507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13: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Cardiorespiratory Training Principles and Adaptations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1"/>
          <p:cNvSpPr>
            <a:spLocks noChangeArrowheads="1"/>
          </p:cNvSpPr>
          <p:nvPr/>
        </p:nvSpPr>
        <p:spPr bwMode="auto">
          <a:xfrm>
            <a:off x="475237" y="495688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13\Table 13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956" y="1468762"/>
            <a:ext cx="7670051" cy="46490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7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62000" y="1237622"/>
            <a:ext cx="7874000" cy="1785746"/>
          </a:xfrm>
        </p:spPr>
        <p:txBody>
          <a:bodyPr wrap="square">
            <a:spAutoFit/>
          </a:bodyPr>
          <a:lstStyle/>
          <a:p>
            <a:pPr marL="566738" indent="-56673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Specificity</a:t>
            </a:r>
          </a:p>
          <a:p>
            <a:pPr marL="739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  <a:cs typeface="Arial" pitchFamily="34" charset="0"/>
              </a:rPr>
              <a:t>Central Cardiovascular Adaptations</a:t>
            </a:r>
            <a:r>
              <a:rPr lang="en-US" dirty="0">
                <a:ea typeface="ＭＳ Ｐゴシック" charset="-128"/>
                <a:cs typeface="Arial" pitchFamily="34" charset="0"/>
              </a:rPr>
              <a:t>—Adaptations that occur in the heart and contribute to an increased ability to deliver oxygen</a:t>
            </a:r>
          </a:p>
        </p:txBody>
      </p:sp>
      <p:sp>
        <p:nvSpPr>
          <p:cNvPr id="9218" name="Rectangle 12"/>
          <p:cNvSpPr>
            <a:spLocks noChangeArrowheads="1"/>
          </p:cNvSpPr>
          <p:nvPr/>
        </p:nvSpPr>
        <p:spPr bwMode="auto">
          <a:xfrm>
            <a:off x="227013" y="466973"/>
            <a:ext cx="83102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</a:t>
            </a:r>
          </a:p>
        </p:txBody>
      </p:sp>
      <p:sp>
        <p:nvSpPr>
          <p:cNvPr id="9220" name="Rectangle 14"/>
          <p:cNvSpPr>
            <a:spLocks noChangeArrowheads="1"/>
          </p:cNvSpPr>
          <p:nvPr/>
        </p:nvSpPr>
        <p:spPr bwMode="auto">
          <a:xfrm>
            <a:off x="1306513" y="2995770"/>
            <a:ext cx="7561716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90513" indent="-290513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1" dirty="0">
                <a:latin typeface="+mn-lt"/>
              </a:rPr>
              <a:t>Peripheral Cardiovascular Adaptations</a:t>
            </a:r>
            <a:r>
              <a:rPr lang="en-US" sz="2200" dirty="0">
                <a:ea typeface="ＭＳ Ｐゴシック" charset="-128"/>
                <a:cs typeface="Arial" pitchFamily="34" charset="0"/>
              </a:rPr>
              <a:t>—</a:t>
            </a:r>
            <a:r>
              <a:rPr lang="en-US" sz="2200" b="0" dirty="0">
                <a:latin typeface="+mn-lt"/>
              </a:rPr>
              <a:t>Adaptations that occur in the vasculature or the muscles that contribute to an increased ability to extract oxygen</a:t>
            </a:r>
          </a:p>
        </p:txBody>
      </p:sp>
      <p:sp>
        <p:nvSpPr>
          <p:cNvPr id="9221" name="TextBox 1"/>
          <p:cNvSpPr txBox="1">
            <a:spLocks noChangeArrowheads="1"/>
          </p:cNvSpPr>
          <p:nvPr/>
        </p:nvSpPr>
        <p:spPr bwMode="auto">
          <a:xfrm>
            <a:off x="1306513" y="4499133"/>
            <a:ext cx="753268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90513" indent="-290513" algn="l" eaLnBrk="1" hangingPunct="1"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1" dirty="0">
                <a:latin typeface="+mn-lt"/>
              </a:rPr>
              <a:t>Cross Training</a:t>
            </a:r>
            <a:r>
              <a:rPr lang="en-US" sz="2200" dirty="0">
                <a:ea typeface="ＭＳ Ｐゴシック" charset="-128"/>
                <a:cs typeface="Arial" pitchFamily="34" charset="0"/>
              </a:rPr>
              <a:t>—</a:t>
            </a:r>
            <a:r>
              <a:rPr lang="en-US" sz="2200" b="0" dirty="0">
                <a:latin typeface="+mn-lt"/>
              </a:rPr>
              <a:t>The developments or maintenance of cardiovascular fitness by altering between or concurrently training in two or more modalities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5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5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5746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98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46088" y="1446733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Overload</a:t>
            </a:r>
          </a:p>
        </p:txBody>
      </p:sp>
      <p:sp>
        <p:nvSpPr>
          <p:cNvPr id="1059853" name="Rectangle 13"/>
          <p:cNvSpPr>
            <a:spLocks noChangeArrowheads="1"/>
          </p:cNvSpPr>
          <p:nvPr/>
        </p:nvSpPr>
        <p:spPr bwMode="auto">
          <a:xfrm>
            <a:off x="449273" y="1970115"/>
            <a:ext cx="7794625" cy="330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1. Intensity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a. Heart Rate Methods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b. Oxygen Consumption/%VO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</a:rPr>
              <a:t>R Methods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0" dirty="0">
                <a:latin typeface="+mn-lt"/>
              </a:rPr>
              <a:t>		c. Rating of Perceived Exertion Methods</a:t>
            </a:r>
          </a:p>
          <a:p>
            <a:pPr marL="609600" indent="-609600" algn="l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US" sz="2200" dirty="0">
                <a:latin typeface="+mn-lt"/>
              </a:rPr>
              <a:t>2. 	Duration/Time (or Quantity)</a:t>
            </a:r>
          </a:p>
          <a:p>
            <a:pPr marL="609600" indent="-609600" algn="l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</a:pPr>
            <a:r>
              <a:rPr lang="en-US" sz="2200" dirty="0">
                <a:latin typeface="+mn-lt"/>
              </a:rPr>
              <a:t>3. 	Frequency</a:t>
            </a:r>
          </a:p>
          <a:p>
            <a:pPr marL="609600" indent="-609600"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endParaRPr lang="en-US" sz="2200" b="0" dirty="0">
              <a:latin typeface="+mn-lt"/>
            </a:endParaRPr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227013" y="84829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59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59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59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59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598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598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598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9842" grpId="0" build="p" autoUpdateAnimBg="0" advAuto="0"/>
      <p:bldP spid="1059853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">
            <a:extLst>
              <a:ext uri="{FF2B5EF4-FFF2-40B4-BE49-F238E27FC236}">
                <a16:creationId xmlns:a16="http://schemas.microsoft.com/office/drawing/2014/main" id="{91C6F0F0-57EA-154D-8465-BFA9E155AF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0" y="687388"/>
            <a:ext cx="9144000" cy="914400"/>
          </a:xfrm>
          <a:prstGeom prst="rect">
            <a:avLst/>
          </a:prstGeom>
          <a:solidFill>
            <a:srgbClr val="64B744">
              <a:alpha val="18824"/>
            </a:srgbClr>
          </a:solidFill>
          <a:ln w="25400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/>
          <a:lstStyle/>
          <a:p>
            <a:pPr algn="ctr"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Arial"/>
                <a:cs typeface="Arial"/>
                <a:sym typeface="Wingdings" charset="2"/>
              </a:defRPr>
            </a:pPr>
            <a:endParaRPr lang="en-US">
              <a:solidFill>
                <a:schemeClr val="lt1"/>
              </a:solidFill>
              <a:latin typeface="+mn-lt"/>
              <a:ea typeface="+mn-ea"/>
              <a:sym typeface="Wingdings" charset="2"/>
            </a:endParaRPr>
          </a:p>
        </p:txBody>
      </p:sp>
      <p:sp>
        <p:nvSpPr>
          <p:cNvPr id="14339" name="Date Placeholder 3">
            <a:extLst>
              <a:ext uri="{FF2B5EF4-FFF2-40B4-BE49-F238E27FC236}">
                <a16:creationId xmlns:a16="http://schemas.microsoft.com/office/drawing/2014/main" id="{2CC9CAC5-FBDF-5B49-A5EE-8B2C3252C634}"/>
              </a:ext>
            </a:extLst>
          </p:cNvPr>
          <p:cNvSpPr>
            <a:spLocks noGrp="1" noChangeArrowheads="1"/>
          </p:cNvSpPr>
          <p:nvPr>
            <p:ph type="dt" sz="quarter" idx="11"/>
            <p:custDataLst>
              <p:tags r:id="rId2"/>
            </p:custDataLst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sz="1200" kern="12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898989"/>
                </a:solidFill>
                <a:latin typeface="Arial"/>
                <a:ea typeface="ＭＳ Ｐゴシック" charset="0"/>
                <a:cs typeface="+mn-cs"/>
                <a:sym typeface="Wingding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eaLnBrk="1" hangingPunct="1">
              <a:buSzPct val="100000"/>
            </a:pPr>
            <a:r>
              <a:rPr lang="en-US">
                <a:cs typeface="Arial"/>
                <a:sym typeface="Wingdings" charset="2"/>
              </a:rPr>
              <a:t>Date of download:  mm/dd/yyyy</a:t>
            </a:r>
            <a:endParaRPr lang="en-US" altLang="en-US" sz="1100">
              <a:ln>
                <a:noFill/>
              </a:ln>
              <a:solidFill>
                <a:srgbClr val="999999"/>
              </a:solidFill>
              <a:latin typeface="Helvetica" pitchFamily="2" charset="0"/>
            </a:endParaRPr>
          </a:p>
        </p:txBody>
      </p:sp>
      <p:sp>
        <p:nvSpPr>
          <p:cNvPr id="14340" name="Footer Placeholder 4">
            <a:extLst>
              <a:ext uri="{FF2B5EF4-FFF2-40B4-BE49-F238E27FC236}">
                <a16:creationId xmlns:a16="http://schemas.microsoft.com/office/drawing/2014/main" id="{1E7F64E9-3B79-B149-97FF-C16AB879B894}"/>
              </a:ext>
            </a:extLst>
          </p:cNvPr>
          <p:cNvSpPr>
            <a:spLocks noGrp="1"/>
          </p:cNvSpPr>
          <p:nvPr>
            <p:ph type="ftr" idx="4294967295"/>
            <p:custDataLst>
              <p:tags r:id="rId3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Pct val="100000"/>
              <a:defRPr sz="1200" kern="1200">
                <a:solidFill>
                  <a:srgbClr val="898989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Pct val="10000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9pPr>
          </a:lstStyle>
          <a:p>
            <a:pPr eaLnBrk="1" hangingPunct="1"/>
            <a:r>
              <a:rPr lang="en-US" altLang="en-US"/>
              <a:t>Copyright © 2012 American Medical Association. All rights reserved.</a:t>
            </a:r>
            <a:endParaRPr lang="en-US" altLang="en-US" sz="1100">
              <a:solidFill>
                <a:srgbClr val="999999"/>
              </a:solidFill>
              <a:latin typeface="Helvetica" pitchFamily="2" charset="0"/>
            </a:endParaRPr>
          </a:p>
        </p:txBody>
      </p:sp>
      <p:sp>
        <p:nvSpPr>
          <p:cNvPr id="14341" name="Text Placeholder 2">
            <a:extLst>
              <a:ext uri="{FF2B5EF4-FFF2-40B4-BE49-F238E27FC236}">
                <a16:creationId xmlns:a16="http://schemas.microsoft.com/office/drawing/2014/main" id="{19C1BFA9-E245-8248-9EA8-2655A4923FB4}"/>
              </a:ext>
            </a:extLst>
          </p:cNvPr>
          <p:cNvSpPr txBox="1"/>
          <p:nvPr>
            <p:custDataLst>
              <p:tags r:id="rId4"/>
            </p:custDataLst>
          </p:nvPr>
        </p:nvSpPr>
        <p:spPr bwMode="auto">
          <a:xfrm>
            <a:off x="0" y="692150"/>
            <a:ext cx="9144000" cy="508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63500" rIns="127000" bIns="0"/>
          <a:lstStyle/>
          <a:p>
            <a:pPr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/>
                <a:sym typeface="Wingdings" charset="2"/>
              </a:defRPr>
            </a:pPr>
            <a:r>
              <a:rPr lang="en-US" sz="13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From: </a:t>
            </a:r>
            <a:r>
              <a:rPr lang="en-US" sz="13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Chapter 8 General Principles of Exercise Prescription</a:t>
            </a:r>
          </a:p>
        </p:txBody>
      </p:sp>
      <p:cxnSp>
        <p:nvCxnSpPr>
          <p:cNvPr id="14342" name="Straight Connector 8">
            <a:extLst>
              <a:ext uri="{FF2B5EF4-FFF2-40B4-BE49-F238E27FC236}">
                <a16:creationId xmlns:a16="http://schemas.microsoft.com/office/drawing/2014/main" id="{457863FB-50F9-8045-82B4-249EFB49E1C4}"/>
              </a:ext>
            </a:extLst>
          </p:cNvPr>
          <p:cNvCxnSpPr>
            <a:cxnSpLocks noChangeShapeType="1"/>
          </p:cNvCxnSpPr>
          <p:nvPr>
            <p:custDataLst>
              <p:tags r:id="rId5"/>
            </p:custDataLst>
          </p:nvPr>
        </p:nvCxnSpPr>
        <p:spPr bwMode="auto">
          <a:xfrm flipV="1">
            <a:off x="0" y="6215063"/>
            <a:ext cx="9144000" cy="7937"/>
          </a:xfrm>
          <a:prstGeom prst="line">
            <a:avLst/>
          </a:prstGeom>
          <a:noFill/>
          <a:ln w="12700" algn="ctr">
            <a:solidFill>
              <a:srgbClr val="D8D8DB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43" name="Text Placeholder 2">
            <a:extLst>
              <a:ext uri="{FF2B5EF4-FFF2-40B4-BE49-F238E27FC236}">
                <a16:creationId xmlns:a16="http://schemas.microsoft.com/office/drawing/2014/main" id="{98EF014A-60C3-AA43-A4CF-3240EB7AB8D9}"/>
              </a:ext>
            </a:extLst>
          </p:cNvPr>
          <p:cNvSpPr txBox="1"/>
          <p:nvPr>
            <p:custDataLst>
              <p:tags r:id="rId6"/>
            </p:custDataLst>
          </p:nvPr>
        </p:nvSpPr>
        <p:spPr bwMode="auto">
          <a:xfrm>
            <a:off x="0" y="5575300"/>
            <a:ext cx="9144000" cy="6350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0" rIns="0" bIns="63500"/>
          <a:lstStyle/>
          <a:p>
            <a:pPr>
              <a:spcBef>
                <a:spcPct val="20000"/>
              </a:spcBef>
              <a:buSzTx/>
              <a:defRPr kumimoji="0" sz="18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ea typeface="ＭＳ Ｐゴシック" pitchFamily="34" charset="-128"/>
                <a:cs typeface="Arial"/>
                <a:sym typeface="Wingdings" charset="2"/>
              </a:defRPr>
            </a:pPr>
            <a:r>
              <a:rPr lang="en-US" sz="110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Helvetica" charset="0"/>
                <a:ea typeface="Arial"/>
                <a:cs typeface="Helvetica"/>
                <a:sym typeface="Wingdings"/>
              </a:rPr>
              <a:t>Summary of the American College of Sports Medicine FITT-VP Components</a:t>
            </a:r>
          </a:p>
        </p:txBody>
      </p:sp>
      <p:sp>
        <p:nvSpPr>
          <p:cNvPr id="14344" name="TextBox 11">
            <a:extLst>
              <a:ext uri="{FF2B5EF4-FFF2-40B4-BE49-F238E27FC236}">
                <a16:creationId xmlns:a16="http://schemas.microsoft.com/office/drawing/2014/main" id="{5E85940E-1573-B048-A6A9-BC2A64EC10BB}"/>
              </a:ext>
            </a:extLst>
          </p:cNvPr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0" y="5305425"/>
            <a:ext cx="9144000" cy="26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54000" tIns="0" rIns="0" bIns="635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300" b="1">
                <a:latin typeface="Helvetica" pitchFamily="2" charset="0"/>
              </a:rPr>
              <a:t>Legend</a:t>
            </a:r>
            <a:r>
              <a:rPr lang="en-US" altLang="en-US" sz="1200" b="1">
                <a:latin typeface="Helvetica" pitchFamily="2" charset="0"/>
              </a:rPr>
              <a:t>:</a:t>
            </a:r>
          </a:p>
        </p:txBody>
      </p:sp>
      <p:cxnSp>
        <p:nvCxnSpPr>
          <p:cNvPr id="14345" name="Straight Connector 5">
            <a:extLst>
              <a:ext uri="{FF2B5EF4-FFF2-40B4-BE49-F238E27FC236}">
                <a16:creationId xmlns:a16="http://schemas.microsoft.com/office/drawing/2014/main" id="{7250FF68-99BF-2E40-A342-C96FA14A27DD}"/>
              </a:ext>
            </a:extLst>
          </p:cNvPr>
          <p:cNvCxnSpPr>
            <a:cxnSpLocks noChangeShapeType="1"/>
          </p:cNvCxnSpPr>
          <p:nvPr>
            <p:custDataLst>
              <p:tags r:id="rId8"/>
            </p:custDataLst>
          </p:nvPr>
        </p:nvCxnSpPr>
        <p:spPr bwMode="auto">
          <a:xfrm>
            <a:off x="0" y="666750"/>
            <a:ext cx="9144000" cy="0"/>
          </a:xfrm>
          <a:prstGeom prst="line">
            <a:avLst/>
          </a:prstGeom>
          <a:noFill/>
          <a:ln w="38100" algn="ctr">
            <a:solidFill>
              <a:srgbClr val="64B74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4346" name="Picture 12" descr="lwwhl.jpg">
            <a:extLst>
              <a:ext uri="{FF2B5EF4-FFF2-40B4-BE49-F238E27FC236}">
                <a16:creationId xmlns:a16="http://schemas.microsoft.com/office/drawing/2014/main" id="{8BEA9657-AAFC-464A-B6DE-7033512B474E}"/>
              </a:ext>
            </a:extLst>
          </p:cNvPr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14300"/>
            <a:ext cx="1828800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7" name="Text Placeholder 2">
            <a:extLst>
              <a:ext uri="{FF2B5EF4-FFF2-40B4-BE49-F238E27FC236}">
                <a16:creationId xmlns:a16="http://schemas.microsoft.com/office/drawing/2014/main" id="{0C597FEF-D8C4-5E47-B823-C6F4DA04271A}"/>
              </a:ext>
            </a:extLst>
          </p:cNvPr>
          <p:cNvSpPr txBox="1"/>
          <p:nvPr>
            <p:custDataLst>
              <p:tags r:id="rId10"/>
            </p:custDataLst>
          </p:nvPr>
        </p:nvSpPr>
        <p:spPr bwMode="auto">
          <a:xfrm>
            <a:off x="0" y="1282700"/>
            <a:ext cx="9144000" cy="3175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254000" tIns="0" rIns="127000" bIns="63500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buSzPct val="100000"/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100">
                <a:solidFill>
                  <a:schemeClr val="bg1"/>
                </a:solidFill>
                <a:latin typeface="Helvetica" pitchFamily="2" charset="0"/>
              </a:rPr>
              <a:t>ACSM’s Exercise Testing and Prescription, 1e,  2018</a:t>
            </a:r>
          </a:p>
        </p:txBody>
      </p:sp>
      <p:pic>
        <p:nvPicPr>
          <p:cNvPr id="14348" name="New picture">
            <a:extLst>
              <a:ext uri="{FF2B5EF4-FFF2-40B4-BE49-F238E27FC236}">
                <a16:creationId xmlns:a16="http://schemas.microsoft.com/office/drawing/2014/main" id="{6CE185BE-0D6F-594D-BC14-C159B952CF2E}"/>
              </a:ext>
            </a:extLst>
          </p:cNvPr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70747"/>
            <a:ext cx="5753100" cy="6318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9314" y="-85994"/>
            <a:ext cx="8606972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2600" b="1" dirty="0">
                <a:solidFill>
                  <a:schemeClr val="accent1"/>
                </a:solidFill>
                <a:latin typeface="+mj-lt"/>
              </a:rPr>
              <a:t>Changes in VO</a:t>
            </a:r>
            <a:r>
              <a:rPr lang="en-US" sz="2600" b="1" baseline="-25000" dirty="0">
                <a:solidFill>
                  <a:schemeClr val="accent1"/>
                </a:solidFill>
                <a:latin typeface="+mj-lt"/>
              </a:rPr>
              <a:t>2</a:t>
            </a:r>
            <a:r>
              <a:rPr lang="en-US" sz="2600" b="1" dirty="0">
                <a:solidFill>
                  <a:schemeClr val="accent1"/>
                </a:solidFill>
                <a:latin typeface="+mj-lt"/>
              </a:rPr>
              <a:t>max Based on Intensity, Duration, Frequency, and Initial Fitness Level</a:t>
            </a:r>
            <a:endParaRPr lang="en-US" sz="26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2050" name="Picture 2" descr="\\172.24.161.56\lww\01_Logistics\Plowman5e_9781496323187\13_Ancillaries\1_Input\PPTs\JPEG updated arts\Plowman-PPT-03\Ch13\Plowman5e-ch013-image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983651"/>
            <a:ext cx="5778499" cy="55113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00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37024" y="1560634"/>
            <a:ext cx="7010400" cy="2293578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Individualization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Rest/Recovery/Adaptation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Progression</a:t>
            </a:r>
          </a:p>
        </p:txBody>
      </p:sp>
      <p:sp>
        <p:nvSpPr>
          <p:cNvPr id="4" name="Rectangle 12"/>
          <p:cNvSpPr>
            <a:spLocks noChangeArrowheads="1"/>
          </p:cNvSpPr>
          <p:nvPr/>
        </p:nvSpPr>
        <p:spPr bwMode="auto">
          <a:xfrm>
            <a:off x="227013" y="125773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0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700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700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0082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21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5676" y="1309572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F.  Maintenance</a:t>
            </a:r>
          </a:p>
        </p:txBody>
      </p:sp>
      <p:sp>
        <p:nvSpPr>
          <p:cNvPr id="16387" name="Rectangle 13"/>
          <p:cNvSpPr>
            <a:spLocks noChangeArrowheads="1"/>
          </p:cNvSpPr>
          <p:nvPr/>
        </p:nvSpPr>
        <p:spPr bwMode="auto">
          <a:xfrm>
            <a:off x="245045" y="1746047"/>
            <a:ext cx="6526691" cy="39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200" b="1" dirty="0">
                <a:latin typeface="+mn-lt"/>
              </a:rPr>
              <a:t>G.  Retrogression/Plateau/Reversibility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227013" y="112125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3" cstate="print"/>
          <a:srcRect t="34335" b="32924"/>
          <a:stretch>
            <a:fillRect/>
          </a:stretch>
        </p:blipFill>
        <p:spPr bwMode="auto">
          <a:xfrm>
            <a:off x="3190215" y="2336325"/>
            <a:ext cx="2126545" cy="1811547"/>
          </a:xfrm>
          <a:prstGeom prst="rect">
            <a:avLst/>
          </a:prstGeom>
          <a:noFill/>
        </p:spPr>
      </p:pic>
      <p:pic>
        <p:nvPicPr>
          <p:cNvPr id="3075" name="Picture 3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4" cstate="print"/>
          <a:srcRect b="65566"/>
          <a:stretch>
            <a:fillRect/>
          </a:stretch>
        </p:blipFill>
        <p:spPr bwMode="auto">
          <a:xfrm>
            <a:off x="610918" y="2337764"/>
            <a:ext cx="2349500" cy="1784230"/>
          </a:xfrm>
          <a:prstGeom prst="rect">
            <a:avLst/>
          </a:prstGeom>
          <a:noFill/>
        </p:spPr>
      </p:pic>
      <p:pic>
        <p:nvPicPr>
          <p:cNvPr id="3076" name="Picture 4" descr="\\172.24.161.56\lww\01_Logistics\Plowman5e_9781496323187\13_Ancillaries\1_Input\PPTs\JPEG updated arts\Plowman-PPT-03\Ch13\Plowman5e-ch013-image004.jpg"/>
          <p:cNvPicPr>
            <a:picLocks noChangeAspect="1" noChangeArrowheads="1"/>
          </p:cNvPicPr>
          <p:nvPr/>
        </p:nvPicPr>
        <p:blipFill>
          <a:blip r:embed="rId5" cstate="print"/>
          <a:srcRect t="66398"/>
          <a:stretch>
            <a:fillRect/>
          </a:stretch>
        </p:blipFill>
        <p:spPr bwMode="auto">
          <a:xfrm>
            <a:off x="5579733" y="2319072"/>
            <a:ext cx="2349500" cy="1897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2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2130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0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1337018"/>
            <a:ext cx="7010400" cy="3546228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H.  Warm-Up and Cooldown</a:t>
            </a:r>
          </a:p>
          <a:p>
            <a:pPr marL="347663" indent="-115888" eaLnBrk="1" hangingPunct="1">
              <a:spcBef>
                <a:spcPct val="0"/>
              </a:spcBef>
              <a:spcAft>
                <a:spcPct val="50000"/>
              </a:spcAft>
              <a:buClr>
                <a:schemeClr val="accent6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 Beneficial effects of warm-up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1.  Increases BF to active muscles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2.  Increases BF to myocardium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Increases the dissociation of 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     oxyhemoglobin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4.  Earlier sweating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5.  May reduce abnormal heart rhythms</a:t>
            </a:r>
          </a:p>
        </p:txBody>
      </p:sp>
      <p:sp>
        <p:nvSpPr>
          <p:cNvPr id="4" name="Rectangle 12"/>
          <p:cNvSpPr>
            <a:spLocks noChangeArrowheads="1"/>
          </p:cNvSpPr>
          <p:nvPr/>
        </p:nvSpPr>
        <p:spPr bwMode="auto">
          <a:xfrm>
            <a:off x="227013" y="112125"/>
            <a:ext cx="891698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Application of the Training Principles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80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0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0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80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80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80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80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0322" grpId="0" build="p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ChangeArrowheads="1"/>
          </p:cNvSpPr>
          <p:nvPr/>
        </p:nvSpPr>
        <p:spPr bwMode="auto">
          <a:xfrm>
            <a:off x="186199" y="98477"/>
            <a:ext cx="89578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Training Principles and Physical Activity Recommendations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13\Table 13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295" y="1404784"/>
            <a:ext cx="7980603" cy="44811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248059"/>
            <a:ext cx="8524875" cy="775597"/>
          </a:xfrm>
        </p:spPr>
        <p:txBody>
          <a:bodyPr/>
          <a:lstStyle/>
          <a:p>
            <a:pPr>
              <a:defRPr/>
            </a:pPr>
            <a:r>
              <a:rPr lang="en-US" dirty="0"/>
              <a:t>Estimates of no Leisure-time Physical Activity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13\Plowman5e-ch013-image0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687" y="1384649"/>
            <a:ext cx="6653625" cy="33686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227013" y="98477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13\Plowman5e-ch013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5693" y="1524838"/>
            <a:ext cx="4495800" cy="40624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80963" y="88621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  <p:sp>
        <p:nvSpPr>
          <p:cNvPr id="13316" name="Rectangle 5"/>
          <p:cNvSpPr>
            <a:spLocks noChangeArrowheads="1"/>
          </p:cNvSpPr>
          <p:nvPr/>
        </p:nvSpPr>
        <p:spPr bwMode="auto">
          <a:xfrm>
            <a:off x="703263" y="1606444"/>
            <a:ext cx="5767387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 algn="l" eaLnBrk="1" hangingPunct="1">
              <a:buFontTx/>
              <a:buAutoNum type="alphaUcPeriod"/>
              <a:defRPr/>
            </a:pPr>
            <a:r>
              <a:rPr lang="en-US" altLang="en-US" sz="2200" dirty="0">
                <a:latin typeface="+mn-lt"/>
                <a:ea typeface="+mn-ea"/>
              </a:rPr>
              <a:t>Cardiac Structure</a:t>
            </a:r>
            <a:endParaRPr lang="en-US" altLang="en-US" sz="2200" b="0" dirty="0">
              <a:latin typeface="+mn-lt"/>
              <a:ea typeface="+mn-ea"/>
            </a:endParaRPr>
          </a:p>
        </p:txBody>
      </p:sp>
      <p:pic>
        <p:nvPicPr>
          <p:cNvPr id="7170" name="Picture 2" descr="\\172.24.161.56\lww\01_Logistics\Plowman5e_9781496323187\13_Ancillaries\1_Input\PPTs\JPEG updated arts\Plowman-PPT-03\Ch13\Plowman5e-ch013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17011" y="2060169"/>
            <a:ext cx="3048000" cy="3594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80963" y="129565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  <p:sp>
        <p:nvSpPr>
          <p:cNvPr id="7" name="TextBox 1"/>
          <p:cNvSpPr txBox="1">
            <a:spLocks noChangeArrowheads="1"/>
          </p:cNvSpPr>
          <p:nvPr/>
        </p:nvSpPr>
        <p:spPr bwMode="auto">
          <a:xfrm>
            <a:off x="247650" y="1486292"/>
            <a:ext cx="8301264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200" b="1" dirty="0">
                <a:latin typeface="+mn-lt"/>
              </a:rPr>
              <a:t>B.</a:t>
            </a:r>
            <a:r>
              <a:rPr lang="en-US" sz="2200" dirty="0">
                <a:latin typeface="+mn-lt"/>
              </a:rPr>
              <a:t> </a:t>
            </a:r>
            <a:r>
              <a:rPr lang="en-US" sz="2200" b="1" dirty="0">
                <a:latin typeface="+mn-lt"/>
              </a:rPr>
              <a:t>Cardiac Function</a:t>
            </a:r>
          </a:p>
          <a:p>
            <a:pPr algn="l" eaLnBrk="1" hangingPunct="1"/>
            <a:endParaRPr lang="en-US" sz="2200" b="1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 	</a:t>
            </a:r>
            <a:r>
              <a:rPr lang="en-US" sz="2200" b="0" dirty="0">
                <a:latin typeface="+mn-lt"/>
              </a:rPr>
              <a:t>1. Cardiac Output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b="0" dirty="0">
                <a:latin typeface="+mn-lt"/>
              </a:rPr>
              <a:t>          2. Stroke Volume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	</a:t>
            </a:r>
            <a:r>
              <a:rPr lang="en-US" sz="2200" b="0" dirty="0">
                <a:latin typeface="+mn-lt"/>
              </a:rPr>
              <a:t>3. Heart Rate</a:t>
            </a:r>
          </a:p>
          <a:p>
            <a:pPr algn="l" eaLnBrk="1" hangingPunct="1"/>
            <a:endParaRPr lang="en-US" sz="2200" b="0" dirty="0">
              <a:latin typeface="+mn-lt"/>
            </a:endParaRPr>
          </a:p>
          <a:p>
            <a:pPr algn="l" eaLnBrk="1" hangingPunct="1"/>
            <a:r>
              <a:rPr lang="en-US" sz="2200" b="0" dirty="0">
                <a:latin typeface="+mn-lt"/>
              </a:rPr>
              <a:t>	4. Maximal Oxygen Consumption</a:t>
            </a:r>
          </a:p>
          <a:p>
            <a:pPr algn="l" eaLnBrk="1" hangingPunct="1">
              <a:buFont typeface="Verdana" pitchFamily="34" charset="0"/>
              <a:buAutoNum type="arabicPeriod"/>
            </a:pPr>
            <a:endParaRPr lang="en-US" sz="2200" dirty="0">
              <a:latin typeface="+mn-lt"/>
            </a:endParaRPr>
          </a:p>
        </p:txBody>
      </p:sp>
      <p:pic>
        <p:nvPicPr>
          <p:cNvPr id="8194" name="Picture 2" descr="\\172.24.161.56\lww\01_Logistics\Plowman5e_9781496323187\13_Ancillaries\1_Input\PPTs\JPEG updated arts\Plowman-PPT-03\Ch13\Plowman5e-ch013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39109" y="1604722"/>
            <a:ext cx="3048000" cy="23791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Box 3"/>
          <p:cNvSpPr txBox="1">
            <a:spLocks noChangeArrowheads="1"/>
          </p:cNvSpPr>
          <p:nvPr/>
        </p:nvSpPr>
        <p:spPr bwMode="auto">
          <a:xfrm>
            <a:off x="504825" y="1332932"/>
            <a:ext cx="8261804" cy="449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200" b="1" dirty="0">
                <a:latin typeface="+mn-lt"/>
              </a:rPr>
              <a:t>C. Vascular Structure</a:t>
            </a:r>
            <a:r>
              <a:rPr lang="en-US" sz="2200" dirty="0">
                <a:latin typeface="+mn-lt"/>
              </a:rPr>
              <a:t>—increased vessel size and density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D. Vascular Function</a:t>
            </a:r>
            <a:r>
              <a:rPr lang="en-US" sz="2200" dirty="0"/>
              <a:t>—</a:t>
            </a:r>
            <a:r>
              <a:rPr lang="en-US" sz="2200" dirty="0">
                <a:latin typeface="+mn-lt"/>
              </a:rPr>
              <a:t>improved endothelial function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dirty="0">
                <a:latin typeface="+mn-lt"/>
              </a:rPr>
              <a:t> </a:t>
            </a:r>
            <a:r>
              <a:rPr lang="en-US" sz="2200" b="1" dirty="0">
                <a:latin typeface="+mn-lt"/>
              </a:rPr>
              <a:t>E. Hemodynamics</a:t>
            </a:r>
          </a:p>
          <a:p>
            <a:pPr algn="l" eaLnBrk="1" hangingPunct="1"/>
            <a:r>
              <a:rPr lang="en-US" sz="2200" dirty="0">
                <a:latin typeface="+mn-lt"/>
              </a:rPr>
              <a:t>	</a:t>
            </a:r>
            <a:r>
              <a:rPr lang="en-US" sz="2200" b="0" dirty="0">
                <a:latin typeface="+mn-lt"/>
              </a:rPr>
              <a:t>1. Blood Pressure</a:t>
            </a:r>
          </a:p>
          <a:p>
            <a:pPr algn="l" eaLnBrk="1" hangingPunct="1"/>
            <a:r>
              <a:rPr lang="en-US" sz="2200" b="0" dirty="0">
                <a:latin typeface="+mn-lt"/>
              </a:rPr>
              <a:t>	2. Total Peripheral Resistance</a:t>
            </a:r>
          </a:p>
          <a:p>
            <a:pPr algn="l" eaLnBrk="1" hangingPunct="1"/>
            <a:r>
              <a:rPr lang="en-US" sz="2200" b="0" dirty="0">
                <a:latin typeface="+mn-lt"/>
              </a:rPr>
              <a:t>	3. Rate-Pressure Product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F. Blood Volume</a:t>
            </a:r>
          </a:p>
          <a:p>
            <a:pPr algn="l" eaLnBrk="1" hangingPunct="1"/>
            <a:endParaRPr lang="en-US" sz="2200" dirty="0">
              <a:latin typeface="+mn-lt"/>
            </a:endParaRPr>
          </a:p>
          <a:p>
            <a:pPr algn="l" eaLnBrk="1" hangingPunct="1"/>
            <a:r>
              <a:rPr lang="en-US" sz="2200" b="1" dirty="0">
                <a:latin typeface="+mn-lt"/>
              </a:rPr>
              <a:t>G. Clot Formation and Breakdown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80963" y="102269"/>
            <a:ext cx="8768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Cardiovascular Adaptations to Aerobic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 Endurance Training (cont.)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1" name="TextBox 1"/>
          <p:cNvSpPr txBox="1">
            <a:spLocks noChangeArrowheads="1"/>
          </p:cNvSpPr>
          <p:nvPr/>
        </p:nvSpPr>
        <p:spPr bwMode="auto">
          <a:xfrm>
            <a:off x="148247" y="557919"/>
            <a:ext cx="58416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Summary of CV Adaptations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3" cstate="print"/>
          <a:srcRect r="48761" b="25319"/>
          <a:stretch>
            <a:fillRect/>
          </a:stretch>
        </p:blipFill>
        <p:spPr bwMode="auto">
          <a:xfrm>
            <a:off x="3121204" y="1425309"/>
            <a:ext cx="2140908" cy="47327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1"/>
          <p:cNvSpPr txBox="1">
            <a:spLocks noChangeArrowheads="1"/>
          </p:cNvSpPr>
          <p:nvPr/>
        </p:nvSpPr>
        <p:spPr bwMode="auto">
          <a:xfrm>
            <a:off x="326673" y="505563"/>
            <a:ext cx="73645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Summary of CV Adaptations (cont.)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2" cstate="print"/>
          <a:srcRect l="50413" b="71303"/>
          <a:stretch>
            <a:fillRect/>
          </a:stretch>
        </p:blipFill>
        <p:spPr bwMode="auto">
          <a:xfrm>
            <a:off x="4442604" y="1512204"/>
            <a:ext cx="2700068" cy="2369997"/>
          </a:xfrm>
          <a:prstGeom prst="rect">
            <a:avLst/>
          </a:prstGeom>
          <a:noFill/>
        </p:spPr>
      </p:pic>
      <p:pic>
        <p:nvPicPr>
          <p:cNvPr id="8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3" cstate="print"/>
          <a:srcRect l="50413" t="29015" b="42536"/>
          <a:stretch>
            <a:fillRect/>
          </a:stretch>
        </p:blipFill>
        <p:spPr bwMode="auto">
          <a:xfrm>
            <a:off x="1084052" y="3848405"/>
            <a:ext cx="2711570" cy="2199735"/>
          </a:xfrm>
          <a:prstGeom prst="rect">
            <a:avLst/>
          </a:prstGeom>
          <a:noFill/>
        </p:spPr>
      </p:pic>
      <p:pic>
        <p:nvPicPr>
          <p:cNvPr id="9" name="Picture 2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4" cstate="print"/>
          <a:srcRect l="50413" t="56693" b="17535"/>
          <a:stretch>
            <a:fillRect/>
          </a:stretch>
        </p:blipFill>
        <p:spPr bwMode="auto">
          <a:xfrm>
            <a:off x="4445478" y="3960547"/>
            <a:ext cx="2688567" cy="2119385"/>
          </a:xfrm>
          <a:prstGeom prst="rect">
            <a:avLst/>
          </a:prstGeom>
          <a:noFill/>
        </p:spPr>
      </p:pic>
      <p:pic>
        <p:nvPicPr>
          <p:cNvPr id="10243" name="Picture 3" descr="\\172.24.161.56\lww\01_Logistics\Plowman5e_9781496323187\13_Ancillaries\1_Input\PPTs\JPEG updated arts\Plowman-PPT-03\Ch13\Plowman5e-ch013-image007.jpg"/>
          <p:cNvPicPr>
            <a:picLocks noChangeAspect="1" noChangeArrowheads="1"/>
          </p:cNvPicPr>
          <p:nvPr/>
        </p:nvPicPr>
        <p:blipFill>
          <a:blip r:embed="rId5" cstate="print"/>
          <a:srcRect t="74842" r="49794"/>
          <a:stretch>
            <a:fillRect/>
          </a:stretch>
        </p:blipFill>
        <p:spPr bwMode="auto">
          <a:xfrm>
            <a:off x="955974" y="1562405"/>
            <a:ext cx="2837601" cy="21566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2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67856" y="1366513"/>
            <a:ext cx="8369743" cy="3241529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Cardiac Dimensions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Stroke Volume and Heart Rate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C.  Blood Pressure</a:t>
            </a: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D.  Maximal Oxygen Consumption</a:t>
            </a: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188222" y="125773"/>
            <a:ext cx="87879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Cardiovascular Adaptations to Dynamic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Resistance 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4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74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74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42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947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39284" y="2086721"/>
            <a:ext cx="5959916" cy="702373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A.  Male-Female Differences in Adaptations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227074" y="112125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13\Plowman5e-ch013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07544" y="1429971"/>
            <a:ext cx="2407208" cy="4724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47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5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360375" y="1341830"/>
            <a:ext cx="8507854" cy="397674"/>
          </a:xfrm>
        </p:spPr>
        <p:txBody>
          <a:bodyPr wrap="square">
            <a:spAutoFit/>
          </a:bodyPr>
          <a:lstStyle/>
          <a:p>
            <a:pPr marL="812800" indent="-812800">
              <a:spcBef>
                <a:spcPct val="0"/>
              </a:spcBef>
              <a:spcAft>
                <a:spcPct val="5000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B.  Adaptations in Children and Adolescents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227074" y="139421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1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1522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3572" name="Rectangle 4"/>
          <p:cNvSpPr>
            <a:spLocks noChangeArrowheads="1"/>
          </p:cNvSpPr>
          <p:nvPr/>
        </p:nvSpPr>
        <p:spPr bwMode="auto">
          <a:xfrm>
            <a:off x="392113" y="1511033"/>
            <a:ext cx="7010400" cy="397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marL="812800" indent="-812800" algn="l">
              <a:lnSpc>
                <a:spcPct val="90000"/>
              </a:lnSpc>
              <a:spcAft>
                <a:spcPct val="50000"/>
              </a:spcAft>
              <a:buClr>
                <a:srgbClr val="CC9900"/>
              </a:buClr>
            </a:pPr>
            <a:r>
              <a:rPr lang="en-US" sz="2200" b="1" dirty="0">
                <a:latin typeface="Verdana" pitchFamily="34" charset="0"/>
              </a:rPr>
              <a:t>C.  Adaptations in Older Adults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98046" y="109527"/>
            <a:ext cx="8254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The Influence of Age and Sex on CV </a:t>
            </a:r>
          </a:p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      Training Adaptations (cont.)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13\Plowman5e-ch013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922" y="1982107"/>
            <a:ext cx="4230418" cy="3758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3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3572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ChangeArrowheads="1"/>
          </p:cNvSpPr>
          <p:nvPr/>
        </p:nvSpPr>
        <p:spPr bwMode="auto">
          <a:xfrm>
            <a:off x="227013" y="84829"/>
            <a:ext cx="874281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Detraining in the Cardiorespiratory System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26928" b="47409"/>
          <a:stretch>
            <a:fillRect/>
          </a:stretch>
        </p:blipFill>
        <p:spPr bwMode="auto">
          <a:xfrm>
            <a:off x="4773283" y="1422696"/>
            <a:ext cx="3048000" cy="1828801"/>
          </a:xfrm>
          <a:prstGeom prst="rect">
            <a:avLst/>
          </a:prstGeom>
          <a:noFill/>
        </p:spPr>
      </p:pic>
      <p:pic>
        <p:nvPicPr>
          <p:cNvPr id="13315" name="Picture 3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52349" b="25135"/>
          <a:stretch>
            <a:fillRect/>
          </a:stretch>
        </p:blipFill>
        <p:spPr bwMode="auto">
          <a:xfrm>
            <a:off x="1383102" y="3562047"/>
            <a:ext cx="3048000" cy="1604513"/>
          </a:xfrm>
          <a:prstGeom prst="rect">
            <a:avLst/>
          </a:prstGeom>
          <a:noFill/>
        </p:spPr>
      </p:pic>
      <p:pic>
        <p:nvPicPr>
          <p:cNvPr id="13316" name="Picture 4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b="72950"/>
          <a:stretch>
            <a:fillRect/>
          </a:stretch>
        </p:blipFill>
        <p:spPr bwMode="auto">
          <a:xfrm>
            <a:off x="1391728" y="1410117"/>
            <a:ext cx="3048000" cy="1927644"/>
          </a:xfrm>
          <a:prstGeom prst="rect">
            <a:avLst/>
          </a:prstGeom>
          <a:noFill/>
        </p:spPr>
      </p:pic>
      <p:pic>
        <p:nvPicPr>
          <p:cNvPr id="13317" name="Picture 5" descr="\\172.24.161.56\lww\01_Logistics\Plowman5e_9781496323187\13_Ancillaries\1_Input\PPTs\JPEG updated arts\Plowman-PPT-03\Ch13\Plowman5e-ch013-image014.jpg"/>
          <p:cNvPicPr>
            <a:picLocks noChangeAspect="1" noChangeArrowheads="1"/>
          </p:cNvPicPr>
          <p:nvPr/>
        </p:nvPicPr>
        <p:blipFill>
          <a:blip r:embed="rId2" cstate="print"/>
          <a:srcRect t="74744"/>
          <a:stretch>
            <a:fillRect/>
          </a:stretch>
        </p:blipFill>
        <p:spPr bwMode="auto">
          <a:xfrm>
            <a:off x="4747404" y="3406773"/>
            <a:ext cx="3048000" cy="17998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7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6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89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2916</TotalTime>
  <Words>589</Words>
  <Application>Microsoft Macintosh PowerPoint</Application>
  <PresentationFormat>On-screen Show (4:3)</PresentationFormat>
  <Paragraphs>114</Paragraphs>
  <Slides>22</Slides>
  <Notes>16</Notes>
  <HiddenSlides>3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Helvetica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Estimates of no Leisure-time Physical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327</cp:revision>
  <cp:lastPrinted>2001-01-03T19:47:24Z</cp:lastPrinted>
  <dcterms:created xsi:type="dcterms:W3CDTF">2001-02-15T19:07:27Z</dcterms:created>
  <dcterms:modified xsi:type="dcterms:W3CDTF">2022-03-08T07:31:16Z</dcterms:modified>
</cp:coreProperties>
</file>