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4"/>
  </p:notesMasterIdLst>
  <p:handoutMasterIdLst>
    <p:handoutMasterId r:id="rId35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  <p:sldId id="483" r:id="rId33"/>
  </p:sldIdLst>
  <p:sldSz cx="9144000" cy="6858000" type="screen4x3"/>
  <p:notesSz cx="6858000" cy="9199563"/>
  <p:custDataLst>
    <p:tags r:id="rId3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671" autoAdjust="0"/>
  </p:normalViewPr>
  <p:slideViewPr>
    <p:cSldViewPr snapToGrid="0">
      <p:cViewPr varScale="1">
        <p:scale>
          <a:sx n="70" d="100"/>
          <a:sy n="70" d="100"/>
        </p:scale>
        <p:origin x="-1350" y="-90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813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685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C731C16-9F67-4AD8-A4E0-8F0662677FBF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904849-CB18-4879-B787-6B8DE2F3BF1B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600863-7B0C-43C8-B864-DE33323B05A2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C8E226-FC9F-45BA-9BD6-5BEAC72D1A02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1E2516A-8F5B-449E-A3D6-76500015FA6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72FE32A-5CF6-4930-A8F0-38F965C25CD2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9F0860-1D62-4E1D-9C1C-941F475DE689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908777-697E-4998-ACFE-08FDC252201C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1F5A61-6DED-4906-9D7A-A8426A32108D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E76F68-CF0A-4C28-8A2B-879E885990E9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814B05-B676-40B5-A60B-242E92F94573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0BC857-9D9E-44A7-A1EC-636500F30EDA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17DC60C-E07A-4F1E-B919-8C44ECF36F59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B3591C-B590-425C-8535-7AAC4712193A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BAA5E4D-499D-4D07-A8CD-5D7B7F443150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D0D079-13D8-41D7-8339-5ECFC74F4450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3DCC907-034C-41CB-98BA-8DD8803329B7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3A7180-6D7B-46B0-A0FB-9F45E88B36D3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5C2E6E-4CE3-4FCD-934E-3B277D6C099C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A064A7B-B534-468F-A7B4-B17458074C8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482F223-7EB6-4E9E-B5D5-6CFBCABB4AC1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13BB07-B22D-48A8-A1CC-93B50DE43A3E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470F07F-CA33-415C-B7CE-9F94C3E2DC2D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DCF335-9350-4BD8-BA00-93200EE14F7D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92E600-422D-4BCA-BB02-9AD596C7CD34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D87242-5C4C-4115-923F-FC6EC8F487E2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EB2CBB-1ADD-43F7-A2C5-73FA8F55E656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06ECF0-6505-47C1-8FAF-A63F58619FA1}" type="slidenum">
              <a:rPr lang="en-US"/>
              <a:pPr/>
              <a:t>32</a:t>
            </a:fld>
            <a:endParaRPr lang="en-US" dirty="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 smtClean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  <a:extLst/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 smtClean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  <a:extLst/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 smtClean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556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4319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 smtClean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  <a:extLst/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 smtClean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</a:t>
            </a:r>
            <a:r>
              <a:rPr lang="en-US" sz="1800" dirty="0" smtClean="0">
                <a:solidFill>
                  <a:schemeClr val="accent1"/>
                </a:solidFill>
                <a:latin typeface="+mj-lt"/>
              </a:rPr>
              <a:t>Edition</a:t>
            </a:r>
          </a:p>
          <a:p>
            <a:pPr algn="ctr">
              <a:defRPr/>
            </a:pPr>
            <a:endParaRPr lang="en-US" sz="1800" dirty="0" smtClean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</a:t>
            </a:r>
            <a:r>
              <a:rPr lang="en-US" sz="2400" dirty="0" smtClean="0">
                <a:solidFill>
                  <a:srgbClr val="0C66C0"/>
                </a:solidFill>
              </a:rPr>
              <a:t>6:</a:t>
            </a:r>
            <a:r>
              <a:rPr lang="en-US" sz="2400" dirty="0">
                <a:solidFill>
                  <a:srgbClr val="0C66C0"/>
                </a:solidFill>
              </a:rPr>
              <a:t/>
            </a: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/>
            </a: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Nutrition for Fitness and Athletics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21437" y="466851"/>
            <a:ext cx="8524875" cy="387798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I. Introduction</a:t>
            </a:r>
            <a:endParaRPr lang="en-US" dirty="0"/>
          </a:p>
        </p:txBody>
      </p:sp>
      <p:sp>
        <p:nvSpPr>
          <p:cNvPr id="482306" name="Rectangle 2"/>
          <p:cNvSpPr>
            <a:spLocks noGrp="1" noChangeArrowheads="1"/>
          </p:cNvSpPr>
          <p:nvPr>
            <p:ph idx="1"/>
          </p:nvPr>
        </p:nvSpPr>
        <p:spPr>
          <a:xfrm>
            <a:off x="320876" y="1378551"/>
            <a:ext cx="8397341" cy="3686175"/>
          </a:xfrm>
        </p:spPr>
        <p:txBody>
          <a:bodyPr/>
          <a:lstStyle/>
          <a:p>
            <a:r>
              <a:rPr lang="en-US" dirty="0" smtClean="0"/>
              <a:t>Optimal nutrition for fitness and athletics relates to two distinct situations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Training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Competition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2306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48733" y="448067"/>
            <a:ext cx="8524875" cy="387798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II. Nutrition and Training</a:t>
            </a:r>
            <a:endParaRPr lang="en-US" dirty="0"/>
          </a:p>
        </p:txBody>
      </p:sp>
      <p:sp>
        <p:nvSpPr>
          <p:cNvPr id="484354" name="Rectangle 2"/>
          <p:cNvSpPr>
            <a:spLocks noGrp="1" noChangeArrowheads="1"/>
          </p:cNvSpPr>
          <p:nvPr>
            <p:ph idx="1"/>
          </p:nvPr>
        </p:nvSpPr>
        <p:spPr>
          <a:xfrm>
            <a:off x="320742" y="1304906"/>
            <a:ext cx="8515036" cy="3686175"/>
          </a:xfrm>
        </p:spPr>
        <p:txBody>
          <a:bodyPr/>
          <a:lstStyle/>
          <a:p>
            <a:r>
              <a:rPr lang="en-US" dirty="0" smtClean="0"/>
              <a:t>Goals of optimal training diet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To provide caloric and nutrient requirements</a:t>
            </a:r>
          </a:p>
          <a:p>
            <a:pPr marL="1038225" lvl="1" indent="-457200">
              <a:buFont typeface="+mj-lt"/>
              <a:buAutoNum type="arabicPeriod"/>
            </a:pPr>
            <a:endParaRPr lang="en-US" dirty="0" smtClean="0"/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To incorporate nutritional practices that promote good health</a:t>
            </a:r>
          </a:p>
          <a:p>
            <a:pPr marL="1038225" lvl="1" indent="-457200">
              <a:buFont typeface="+mj-lt"/>
              <a:buAutoNum type="arabicPeriod"/>
            </a:pPr>
            <a:endParaRPr lang="en-US" dirty="0" smtClean="0"/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To achieve and maintain optimal body composition and playing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354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75757" y="474495"/>
            <a:ext cx="8524875" cy="388937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II. Nutrition and Training (cont.)</a:t>
            </a:r>
            <a:endParaRPr lang="en-US" dirty="0"/>
          </a:p>
        </p:txBody>
      </p:sp>
      <p:sp>
        <p:nvSpPr>
          <p:cNvPr id="486402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1038225" lvl="1" indent="-457200">
              <a:buFont typeface="+mj-lt"/>
              <a:buAutoNum type="arabicPeriod" startAt="4"/>
            </a:pPr>
            <a:r>
              <a:rPr lang="en-US" dirty="0" smtClean="0"/>
              <a:t>To promote recovery from training sessions and physiological adaptations</a:t>
            </a:r>
          </a:p>
          <a:p>
            <a:pPr marL="1038225" lvl="1" indent="-457200">
              <a:buFont typeface="+mj-lt"/>
              <a:buAutoNum type="arabicPeriod" startAt="4"/>
            </a:pPr>
            <a:endParaRPr lang="en-US" dirty="0" smtClean="0"/>
          </a:p>
          <a:p>
            <a:pPr marL="1038225" lvl="1" indent="-457200">
              <a:buFont typeface="+mj-lt"/>
              <a:buAutoNum type="arabicPeriod" startAt="4"/>
            </a:pPr>
            <a:r>
              <a:rPr lang="en-US" dirty="0" smtClean="0"/>
              <a:t>To try variations of precompetition and competition fuel and fluid intake to determine the body</a:t>
            </a:r>
            <a:r>
              <a:rPr lang="en-US" altLang="ja-JP" dirty="0" smtClean="0"/>
              <a:t>’s responses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6402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172.24.161.56\lww\01_Logistics\Plowman5e_9781496323187\13_Ancillaries\1_Input\PPTs\JPEG updated arts\Plowman-PPT-03\Ch06\Table 6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388" y="1250077"/>
            <a:ext cx="7211683" cy="5082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02492" y="273228"/>
            <a:ext cx="8524875" cy="775597"/>
          </a:xfrm>
        </p:spPr>
        <p:txBody>
          <a:bodyPr/>
          <a:lstStyle/>
          <a:p>
            <a:r>
              <a:rPr lang="en-US" dirty="0" smtClean="0"/>
              <a:t>Food Guide for Sedentary and Active</a:t>
            </a:r>
            <a:br>
              <a:rPr lang="en-US" dirty="0" smtClean="0"/>
            </a:br>
            <a:r>
              <a:rPr lang="en-US" dirty="0" smtClean="0"/>
              <a:t>Individuals</a:t>
            </a:r>
            <a:endParaRPr lang="en-US" dirty="0"/>
          </a:p>
        </p:txBody>
      </p:sp>
      <p:pic>
        <p:nvPicPr>
          <p:cNvPr id="2050" name="Picture 2" descr="\\172.24.161.56\lww\01_Logistics\Plowman5e_9781496323187\13_Ancillaries\1_Input\PPTs\JPEG updated arts\Plowman-PPT-03\Ch06\Plowman5e-ch006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9622" y="1422411"/>
            <a:ext cx="4572000" cy="4072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26036" y="211472"/>
            <a:ext cx="8623253" cy="796140"/>
          </a:xfrm>
        </p:spPr>
        <p:txBody>
          <a:bodyPr/>
          <a:lstStyle/>
          <a:p>
            <a:r>
              <a:rPr lang="en-US" dirty="0" smtClean="0"/>
              <a:t>2010 Dietary Guidelines: Recommendation Compared to Consumption</a:t>
            </a:r>
            <a:endParaRPr lang="en-US" dirty="0"/>
          </a:p>
        </p:txBody>
      </p:sp>
      <p:pic>
        <p:nvPicPr>
          <p:cNvPr id="3074" name="Picture 2" descr="\\172.24.161.56\lww\01_Logistics\Plowman5e_9781496323187\13_Ancillaries\1_Input\PPTs\JPEG updated arts\Plowman-PPT-03\Ch06\Plowman5e-ch006-image0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6705" y="1411747"/>
            <a:ext cx="6019800" cy="41026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8738" y="419770"/>
            <a:ext cx="8524875" cy="388937"/>
          </a:xfrm>
        </p:spPr>
        <p:txBody>
          <a:bodyPr/>
          <a:lstStyle/>
          <a:p>
            <a:r>
              <a:rPr lang="en-US" dirty="0" smtClean="0"/>
              <a:t>Kilocalories</a:t>
            </a:r>
            <a:endParaRPr lang="en-US" dirty="0"/>
          </a:p>
        </p:txBody>
      </p:sp>
      <p:sp>
        <p:nvSpPr>
          <p:cNvPr id="490498" name="Rectangle 2"/>
          <p:cNvSpPr>
            <a:spLocks noGrp="1" noChangeArrowheads="1"/>
          </p:cNvSpPr>
          <p:nvPr>
            <p:ph idx="1"/>
          </p:nvPr>
        </p:nvSpPr>
        <p:spPr>
          <a:xfrm>
            <a:off x="339389" y="1405440"/>
            <a:ext cx="8613775" cy="426270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The most obvious distinction between active and inactive individuals is the number of calories required per day.</a:t>
            </a:r>
          </a:p>
          <a:p>
            <a:pPr marL="457200" indent="-457200">
              <a:buFont typeface="+mj-lt"/>
              <a:buAutoNum type="arabicPeriod"/>
            </a:pPr>
            <a:endParaRPr lang="en-US" dirty="0" smtClean="0"/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Everyone needs sufficient calories to support daily needs, and children need adequate calories for growth.</a:t>
            </a:r>
          </a:p>
          <a:p>
            <a:pPr marL="457200" indent="-457200">
              <a:buFont typeface="+mj-lt"/>
              <a:buAutoNum type="arabicPeriod"/>
            </a:pPr>
            <a:endParaRPr lang="en-US" dirty="0" smtClean="0"/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Athletes may consume between as many as 9,000 to 11,000 kcal·d</a:t>
            </a:r>
            <a:r>
              <a:rPr lang="en-US" baseline="30000" dirty="0" smtClean="0"/>
              <a:t>−1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0498" grpId="0" build="p" bldLvl="2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144" y="451523"/>
            <a:ext cx="8524875" cy="388937"/>
          </a:xfrm>
        </p:spPr>
        <p:txBody>
          <a:bodyPr/>
          <a:lstStyle/>
          <a:p>
            <a:r>
              <a:rPr lang="en-US" dirty="0" smtClean="0"/>
              <a:t>Carbohydrate—Important Facts</a:t>
            </a:r>
            <a:endParaRPr lang="en-US" dirty="0"/>
          </a:p>
        </p:txBody>
      </p:sp>
      <p:sp>
        <p:nvSpPr>
          <p:cNvPr id="492546" name="Rectangle 2"/>
          <p:cNvSpPr>
            <a:spLocks noGrp="1" noChangeArrowheads="1"/>
          </p:cNvSpPr>
          <p:nvPr>
            <p:ph idx="1"/>
          </p:nvPr>
        </p:nvSpPr>
        <p:spPr>
          <a:xfrm>
            <a:off x="280069" y="1400981"/>
            <a:ext cx="8469768" cy="4298919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The higher the intensity of exercise, the more important glycogen is as a fuel.</a:t>
            </a:r>
          </a:p>
          <a:p>
            <a:pPr marL="457200" indent="-457200">
              <a:buFont typeface="+mj-lt"/>
              <a:buAutoNum type="arabicPeriod"/>
            </a:pPr>
            <a:endParaRPr lang="en-US" dirty="0" smtClean="0"/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Training increases the ability to store carbohydrate and to spare carbohydrate.</a:t>
            </a:r>
          </a:p>
          <a:p>
            <a:pPr marL="457200" indent="-457200">
              <a:buFont typeface="+mj-lt"/>
              <a:buAutoNum type="arabicPeriod"/>
            </a:pPr>
            <a:endParaRPr lang="en-US" dirty="0" smtClean="0"/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Fatigue, </a:t>
            </a:r>
            <a:r>
              <a:rPr lang="en-US" altLang="ja-JP" dirty="0" smtClean="0"/>
              <a:t>“hitting the wall,” and exhaustion are tied to glycogen depletion during high-intensity, long-duration activity.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2546" grpId="0" build="p" bldLvl="2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70490" y="366124"/>
            <a:ext cx="8524875" cy="388937"/>
          </a:xfrm>
        </p:spPr>
        <p:txBody>
          <a:bodyPr/>
          <a:lstStyle/>
          <a:p>
            <a:r>
              <a:rPr lang="en-US" dirty="0" smtClean="0"/>
              <a:t>Glycemic Index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226040" y="1347606"/>
            <a:ext cx="8613775" cy="4679164"/>
          </a:xfrm>
        </p:spPr>
        <p:txBody>
          <a:bodyPr/>
          <a:lstStyle/>
          <a:p>
            <a:r>
              <a:rPr lang="en-US" b="1" dirty="0" smtClean="0"/>
              <a:t>Glycemic Index</a:t>
            </a:r>
            <a:r>
              <a:rPr lang="en-US" dirty="0" smtClean="0"/>
              <a:t>—A measure that compares the elevation in blood glucose caused by the ingestion of 50 g of any CHO food with the elevations caused by 50 g of white bread</a:t>
            </a:r>
            <a:endParaRPr lang="en-US" dirty="0"/>
          </a:p>
        </p:txBody>
      </p:sp>
      <p:pic>
        <p:nvPicPr>
          <p:cNvPr id="4098" name="Picture 2" descr="\\172.24.161.56\lww\01_Logistics\Plowman5e_9781496323187\13_Ancillaries\1_Input\PPTs\JPEG updated arts\Plowman-PPT-03\Ch06\Plowman5e-ch006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06263" y="3343158"/>
            <a:ext cx="4253330" cy="30156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07789" y="330238"/>
            <a:ext cx="8524875" cy="387798"/>
          </a:xfrm>
        </p:spPr>
        <p:txBody>
          <a:bodyPr/>
          <a:lstStyle/>
          <a:p>
            <a:r>
              <a:rPr lang="en-US" dirty="0" smtClean="0"/>
              <a:t>Glycogen Resynthesis</a:t>
            </a:r>
            <a:endParaRPr lang="en-US" dirty="0"/>
          </a:p>
        </p:txBody>
      </p:sp>
      <p:sp>
        <p:nvSpPr>
          <p:cNvPr id="557058" name="Rectangle 2"/>
          <p:cNvSpPr>
            <a:spLocks noGrp="1" noChangeArrowheads="1"/>
          </p:cNvSpPr>
          <p:nvPr>
            <p:ph idx="1"/>
          </p:nvPr>
        </p:nvSpPr>
        <p:spPr>
          <a:xfrm>
            <a:off x="393575" y="1392062"/>
            <a:ext cx="8370180" cy="4317026"/>
          </a:xfrm>
        </p:spPr>
        <p:txBody>
          <a:bodyPr/>
          <a:lstStyle/>
          <a:p>
            <a:r>
              <a:rPr lang="en-US" b="1" dirty="0" smtClean="0"/>
              <a:t>Glycogen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 smtClean="0"/>
              <a:t>Resynthesis</a:t>
            </a:r>
          </a:p>
          <a:p>
            <a:pPr lvl="1"/>
            <a:r>
              <a:rPr lang="en-US" dirty="0" smtClean="0"/>
              <a:t>5% to 6% per hour under optimal conditions, requiring 17 to 20 hours for complete recovery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58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76164" y="398342"/>
            <a:ext cx="8524875" cy="387798"/>
          </a:xfrm>
        </p:spPr>
        <p:txBody>
          <a:bodyPr/>
          <a:lstStyle/>
          <a:p>
            <a:r>
              <a:rPr lang="en-US" dirty="0" smtClean="0"/>
              <a:t>Glycogen Sources</a:t>
            </a:r>
            <a:endParaRPr lang="en-US" dirty="0"/>
          </a:p>
        </p:txBody>
      </p:sp>
      <p:sp>
        <p:nvSpPr>
          <p:cNvPr id="552962" name="Rectangle 2"/>
          <p:cNvSpPr>
            <a:spLocks noGrp="1" noChangeArrowheads="1"/>
          </p:cNvSpPr>
          <p:nvPr>
            <p:ph idx="1"/>
          </p:nvPr>
        </p:nvSpPr>
        <p:spPr>
          <a:xfrm>
            <a:off x="407089" y="1396522"/>
            <a:ext cx="8415448" cy="3686175"/>
          </a:xfrm>
        </p:spPr>
        <p:txBody>
          <a:bodyPr/>
          <a:lstStyle/>
          <a:p>
            <a:pPr marL="457200" indent="-457200">
              <a:buFont typeface="+mj-lt"/>
              <a:buAutoNum type="alphaLcPeriod"/>
            </a:pPr>
            <a:r>
              <a:rPr lang="en-US" dirty="0" smtClean="0"/>
              <a:t>Sports drinks</a:t>
            </a:r>
          </a:p>
          <a:p>
            <a:pPr marL="457200" indent="-457200">
              <a:buFont typeface="+mj-lt"/>
              <a:buAutoNum type="alphaLcPeriod"/>
            </a:pPr>
            <a:endParaRPr lang="en-US" dirty="0" smtClean="0"/>
          </a:p>
          <a:p>
            <a:pPr marL="457200" indent="-457200">
              <a:buFont typeface="+mj-lt"/>
              <a:buAutoNum type="alphaLcPeriod"/>
            </a:pPr>
            <a:r>
              <a:rPr lang="en-US" dirty="0" smtClean="0"/>
              <a:t>Sports bars</a:t>
            </a:r>
          </a:p>
          <a:p>
            <a:pPr marL="457200" indent="-457200">
              <a:buFont typeface="+mj-lt"/>
              <a:buAutoNum type="alphaLcPeriod"/>
            </a:pPr>
            <a:endParaRPr lang="en-US" dirty="0" smtClean="0"/>
          </a:p>
          <a:p>
            <a:pPr marL="457200" indent="-457200">
              <a:buFont typeface="+mj-lt"/>
              <a:buAutoNum type="alphaLcPeriod"/>
            </a:pPr>
            <a:r>
              <a:rPr lang="en-US" dirty="0" smtClean="0"/>
              <a:t>Sports gels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6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\\172.24.161.56\lww\01_Logistics\Plowman5e_9781496323187\13_Ancillaries\1_Input\PPTs\JPEG updated arts\Plowman-PPT-03\Ch06\Table 6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014" y="1328486"/>
            <a:ext cx="7475212" cy="45291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12240" y="428823"/>
            <a:ext cx="8524875" cy="388937"/>
          </a:xfrm>
        </p:spPr>
        <p:txBody>
          <a:bodyPr/>
          <a:lstStyle/>
          <a:p>
            <a:r>
              <a:rPr lang="en-US" dirty="0" smtClean="0"/>
              <a:t>Protein</a:t>
            </a:r>
            <a:endParaRPr lang="en-US" dirty="0"/>
          </a:p>
        </p:txBody>
      </p:sp>
      <p:sp>
        <p:nvSpPr>
          <p:cNvPr id="496642" name="Rectangle 2"/>
          <p:cNvSpPr>
            <a:spLocks noGrp="1" noChangeArrowheads="1"/>
          </p:cNvSpPr>
          <p:nvPr>
            <p:ph idx="1"/>
          </p:nvPr>
        </p:nvSpPr>
        <p:spPr>
          <a:xfrm>
            <a:off x="252502" y="1464490"/>
            <a:ext cx="8613775" cy="3686175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US RDA of protein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Adults = 0.8 g·kg</a:t>
            </a:r>
            <a:r>
              <a:rPr lang="en-US" baseline="30000" dirty="0" smtClean="0"/>
              <a:t>−1</a:t>
            </a:r>
          </a:p>
          <a:p>
            <a:pPr lvl="1">
              <a:buFont typeface="Arial" pitchFamily="34" charset="0"/>
              <a:buChar char="•"/>
            </a:pPr>
            <a:endParaRPr lang="en-US" baseline="30000" dirty="0" smtClean="0"/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Ages 4 to 13 year = 0.95 g·kg</a:t>
            </a:r>
            <a:r>
              <a:rPr lang="en-US" baseline="30000" dirty="0" smtClean="0"/>
              <a:t>−1</a:t>
            </a:r>
          </a:p>
          <a:p>
            <a:pPr lvl="1">
              <a:buFont typeface="Arial" pitchFamily="34" charset="0"/>
              <a:buChar char="•"/>
            </a:pPr>
            <a:endParaRPr lang="en-US" baseline="30000" dirty="0" smtClean="0"/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Ages 14 to 18 year = 0.85 g·kg</a:t>
            </a:r>
            <a:r>
              <a:rPr lang="en-US" baseline="30000" dirty="0" smtClean="0"/>
              <a:t>−1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664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48874" y="490227"/>
            <a:ext cx="8524875" cy="387798"/>
          </a:xfrm>
        </p:spPr>
        <p:txBody>
          <a:bodyPr/>
          <a:lstStyle/>
          <a:p>
            <a:r>
              <a:rPr lang="en-US" dirty="0" smtClean="0"/>
              <a:t>Do Athletes Need More Protein?</a:t>
            </a:r>
            <a:endParaRPr lang="en-US" dirty="0"/>
          </a:p>
        </p:txBody>
      </p:sp>
      <p:sp>
        <p:nvSpPr>
          <p:cNvPr id="498690" name="Rectangle 2"/>
          <p:cNvSpPr>
            <a:spLocks noGrp="1" noChangeArrowheads="1"/>
          </p:cNvSpPr>
          <p:nvPr>
            <p:ph idx="1"/>
          </p:nvPr>
        </p:nvSpPr>
        <p:spPr>
          <a:xfrm>
            <a:off x="257367" y="1388549"/>
            <a:ext cx="8551250" cy="457052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Resistance training**</a:t>
            </a:r>
          </a:p>
          <a:p>
            <a:pPr marL="1038225" lvl="1" indent="-457200">
              <a:buNone/>
            </a:pPr>
            <a:r>
              <a:rPr lang="en-US" dirty="0" smtClean="0"/>
              <a:t>	− 1.2–2.0 g·kg</a:t>
            </a:r>
            <a:r>
              <a:rPr lang="en-US" baseline="30000" dirty="0" smtClean="0"/>
              <a:t>−1</a:t>
            </a:r>
            <a:r>
              <a:rPr lang="en-US" dirty="0" smtClean="0"/>
              <a:t>·d</a:t>
            </a:r>
            <a:r>
              <a:rPr lang="en-US" baseline="30000" dirty="0" smtClean="0"/>
              <a:t>−1</a:t>
            </a:r>
          </a:p>
          <a:p>
            <a:pPr marL="1038225" lvl="1" indent="-457200">
              <a:buNone/>
            </a:pPr>
            <a:r>
              <a:rPr lang="en-US" dirty="0" smtClean="0"/>
              <a:t>	− 15% of total calories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Endurance training** </a:t>
            </a:r>
          </a:p>
          <a:p>
            <a:pPr marL="1381125" lvl="2" indent="-457200">
              <a:buNone/>
            </a:pPr>
            <a:r>
              <a:rPr lang="en-US" dirty="0" smtClean="0"/>
              <a:t>−1.2–1.4 g·kg</a:t>
            </a:r>
            <a:r>
              <a:rPr lang="en-US" baseline="30000" dirty="0" smtClean="0"/>
              <a:t>−1</a:t>
            </a:r>
            <a:r>
              <a:rPr lang="en-US" dirty="0" smtClean="0"/>
              <a:t>·d</a:t>
            </a:r>
            <a:r>
              <a:rPr lang="en-US" baseline="30000" dirty="0" smtClean="0"/>
              <a:t>−1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Older individuals</a:t>
            </a:r>
          </a:p>
          <a:p>
            <a:pPr marL="1038225" lvl="1" indent="-457200">
              <a:buNone/>
            </a:pPr>
            <a:r>
              <a:rPr lang="en-US" dirty="0" smtClean="0"/>
              <a:t>	−1.0–1.2 g·kg</a:t>
            </a:r>
            <a:r>
              <a:rPr lang="en-US" baseline="30000" dirty="0" smtClean="0"/>
              <a:t>−1</a:t>
            </a:r>
            <a:r>
              <a:rPr lang="en-US" dirty="0" smtClean="0"/>
              <a:t>·d</a:t>
            </a:r>
            <a:r>
              <a:rPr lang="en-US" baseline="30000" dirty="0" smtClean="0"/>
              <a:t>−1</a:t>
            </a:r>
          </a:p>
          <a:p>
            <a:pPr marL="457200" indent="-457200"/>
            <a:r>
              <a:rPr lang="en-US" b="1" dirty="0" smtClean="0"/>
              <a:t>Sports Anemia</a:t>
            </a:r>
            <a:r>
              <a:rPr lang="en-US" dirty="0" smtClean="0"/>
              <a:t>—A transient decrease in red blood cells and hemoglobin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86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986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869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354385" y="338423"/>
            <a:ext cx="8524875" cy="388937"/>
          </a:xfrm>
        </p:spPr>
        <p:txBody>
          <a:bodyPr/>
          <a:lstStyle/>
          <a:p>
            <a:r>
              <a:rPr lang="en-US" dirty="0" smtClean="0"/>
              <a:t>Fat</a:t>
            </a:r>
            <a:endParaRPr lang="en-US" dirty="0"/>
          </a:p>
        </p:txBody>
      </p:sp>
      <p:sp>
        <p:nvSpPr>
          <p:cNvPr id="500738" name="Rectangle 2"/>
          <p:cNvSpPr>
            <a:spLocks noGrp="1" noChangeArrowheads="1"/>
          </p:cNvSpPr>
          <p:nvPr>
            <p:ph idx="1"/>
          </p:nvPr>
        </p:nvSpPr>
        <p:spPr>
          <a:xfrm>
            <a:off x="309935" y="1420304"/>
            <a:ext cx="8613775" cy="3686175"/>
          </a:xfrm>
        </p:spPr>
        <p:txBody>
          <a:bodyPr/>
          <a:lstStyle/>
          <a:p>
            <a:r>
              <a:rPr lang="en-US" dirty="0" smtClean="0"/>
              <a:t>Major fuel for exercise of low to moderate intensity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6\Plowman5e-ch006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0447" y="2102435"/>
            <a:ext cx="3872753" cy="38764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0738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1037" y="12558"/>
            <a:ext cx="8524875" cy="1080296"/>
          </a:xfrm>
        </p:spPr>
        <p:txBody>
          <a:bodyPr/>
          <a:lstStyle/>
          <a:p>
            <a:r>
              <a:rPr lang="en-US" sz="2600" dirty="0" smtClean="0"/>
              <a:t>The Impact of a High-Fat Diet versus a</a:t>
            </a:r>
            <a:br>
              <a:rPr lang="en-US" sz="2600" dirty="0" smtClean="0"/>
            </a:br>
            <a:r>
              <a:rPr lang="en-US" sz="2600" dirty="0" smtClean="0"/>
              <a:t>High-Carbohydrate Diet during Training on Submaximal Exercise Performance</a:t>
            </a:r>
            <a:endParaRPr lang="en-US" sz="2600" dirty="0"/>
          </a:p>
        </p:txBody>
      </p:sp>
      <p:pic>
        <p:nvPicPr>
          <p:cNvPr id="7170" name="Picture 2" descr="\\172.24.161.56\lww\01_Logistics\Plowman5e_9781496323187\13_Ancillaries\1_Input\PPTs\JPEG updated arts\Plowman-PPT-03\Ch06\Plowman5e-ch006-image0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876" y="2024528"/>
            <a:ext cx="3984728" cy="3474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48868" y="406661"/>
            <a:ext cx="8524875" cy="388937"/>
          </a:xfrm>
        </p:spPr>
        <p:txBody>
          <a:bodyPr/>
          <a:lstStyle/>
          <a:p>
            <a:r>
              <a:rPr lang="en-US" dirty="0" smtClean="0"/>
              <a:t>Vitamins</a:t>
            </a:r>
            <a:endParaRPr lang="en-US" dirty="0"/>
          </a:p>
        </p:txBody>
      </p:sp>
      <p:sp>
        <p:nvSpPr>
          <p:cNvPr id="502786" name="Rectangle 2"/>
          <p:cNvSpPr>
            <a:spLocks noGrp="1" noChangeArrowheads="1"/>
          </p:cNvSpPr>
          <p:nvPr>
            <p:ph idx="1"/>
          </p:nvPr>
        </p:nvSpPr>
        <p:spPr>
          <a:xfrm>
            <a:off x="398034" y="1447060"/>
            <a:ext cx="8415447" cy="3686175"/>
          </a:xfrm>
        </p:spPr>
        <p:txBody>
          <a:bodyPr/>
          <a:lstStyle/>
          <a:p>
            <a:r>
              <a:rPr lang="en-US" dirty="0" smtClean="0"/>
              <a:t>Organic substances of plant or animal origin that are essential for normal growth, development, metabolic processes, and energy transformations</a:t>
            </a:r>
          </a:p>
          <a:p>
            <a:endParaRPr lang="en-US" dirty="0" smtClean="0"/>
          </a:p>
          <a:p>
            <a:r>
              <a:rPr lang="en-US" dirty="0" smtClean="0"/>
              <a:t>No evidence that supplementation is beneficial in adequately nourished individuals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78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279" y="433822"/>
            <a:ext cx="8524875" cy="388937"/>
          </a:xfrm>
        </p:spPr>
        <p:txBody>
          <a:bodyPr/>
          <a:lstStyle/>
          <a:p>
            <a:r>
              <a:rPr lang="en-US" dirty="0" smtClean="0"/>
              <a:t>Minerals</a:t>
            </a:r>
            <a:endParaRPr lang="en-US" dirty="0"/>
          </a:p>
        </p:txBody>
      </p:sp>
      <p:sp>
        <p:nvSpPr>
          <p:cNvPr id="504834" name="Rectangle 2"/>
          <p:cNvSpPr>
            <a:spLocks noGrp="1" noChangeArrowheads="1"/>
          </p:cNvSpPr>
          <p:nvPr>
            <p:ph idx="1"/>
          </p:nvPr>
        </p:nvSpPr>
        <p:spPr>
          <a:xfrm>
            <a:off x="275473" y="1406116"/>
            <a:ext cx="8578410" cy="3686175"/>
          </a:xfrm>
        </p:spPr>
        <p:txBody>
          <a:bodyPr/>
          <a:lstStyle/>
          <a:p>
            <a:r>
              <a:rPr lang="en-US" dirty="0" smtClean="0"/>
              <a:t>Elements, not of animal or plant origin, that are essential constituents of all cells and of many body functions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Microminerals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 smtClean="0"/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Macrominerals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483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39685" y="394289"/>
            <a:ext cx="8524875" cy="387798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 smtClean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 Competition</a:t>
            </a:r>
            <a:endParaRPr lang="en-US" dirty="0"/>
          </a:p>
        </p:txBody>
      </p:sp>
      <p:sp>
        <p:nvSpPr>
          <p:cNvPr id="530434" name="Rectangle 2"/>
          <p:cNvSpPr>
            <a:spLocks noGrp="1" noChangeArrowheads="1"/>
          </p:cNvSpPr>
          <p:nvPr>
            <p:ph idx="1"/>
          </p:nvPr>
        </p:nvSpPr>
        <p:spPr>
          <a:xfrm>
            <a:off x="389115" y="1392873"/>
            <a:ext cx="8451662" cy="4561470"/>
          </a:xfrm>
        </p:spPr>
        <p:txBody>
          <a:bodyPr/>
          <a:lstStyle/>
          <a:p>
            <a:r>
              <a:rPr lang="en-US" dirty="0" smtClean="0"/>
              <a:t>Goals for optimal competitive diet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Ensure adequate fuel supplies in the pre-event time span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 smtClean="0"/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Ensure adequate fuel supplies during the event, regardless of duration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 smtClean="0"/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Facilitate temperature regulation by preventing dehydration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0434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144" y="356124"/>
            <a:ext cx="8524875" cy="388937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 smtClean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2482" name="Rectangle 2"/>
          <p:cNvSpPr>
            <a:spLocks noGrp="1" noChangeArrowheads="1"/>
          </p:cNvSpPr>
          <p:nvPr>
            <p:ph idx="1"/>
          </p:nvPr>
        </p:nvSpPr>
        <p:spPr>
          <a:xfrm>
            <a:off x="307499" y="1359767"/>
            <a:ext cx="8496929" cy="3686175"/>
          </a:xfrm>
        </p:spPr>
        <p:txBody>
          <a:bodyPr/>
          <a:lstStyle/>
          <a:p>
            <a:pPr marL="1038225" lvl="1" indent="-457200">
              <a:buFont typeface="+mj-lt"/>
              <a:buAutoNum type="arabicPeriod" startAt="4"/>
            </a:pPr>
            <a:r>
              <a:rPr lang="en-US" dirty="0" smtClean="0"/>
              <a:t>Achieve desired weight classifications while maintaining fuel and water supplies</a:t>
            </a:r>
          </a:p>
          <a:p>
            <a:pPr marL="1038225" lvl="1" indent="-457200">
              <a:buFont typeface="+mj-lt"/>
              <a:buAutoNum type="arabicPeriod" startAt="4"/>
            </a:pPr>
            <a:endParaRPr lang="en-US" dirty="0" smtClean="0"/>
          </a:p>
          <a:p>
            <a:pPr marL="1038225" lvl="1" indent="-457200">
              <a:buFont typeface="+mj-lt"/>
              <a:buAutoNum type="arabicPeriod" startAt="4"/>
            </a:pPr>
            <a:r>
              <a:rPr lang="en-US" dirty="0" smtClean="0"/>
              <a:t>Avoid gastrointestinal discomfort during competition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82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23864" y="371922"/>
            <a:ext cx="8524875" cy="387798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 smtClean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4530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Carbohydrate Loading (Glycogen Supercompensation)</a:t>
            </a:r>
            <a:r>
              <a:rPr lang="en-US" dirty="0" smtClean="0"/>
              <a:t>—A process of nutritional modification that results in an additional storage of glycogen in muscle fiber that can be approximately 2 to 3 times the normal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530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\\172.24.161.56\lww\01_Logistics\Plowman5e_9781496323187\13_Ancillaries\1_Input\PPTs\JPEG updated arts\Plowman-PPT-03\Ch06\Table 6.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6535" y="1305299"/>
            <a:ext cx="7793878" cy="48619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 smtClean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8626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Pre-event Meal</a:t>
            </a:r>
          </a:p>
          <a:p>
            <a:endParaRPr lang="en-US" b="1" dirty="0" smtClean="0"/>
          </a:p>
          <a:p>
            <a:r>
              <a:rPr lang="en-US" b="1" dirty="0" smtClean="0"/>
              <a:t>Feeding during Exercise </a:t>
            </a:r>
          </a:p>
          <a:p>
            <a:pPr lvl="1"/>
            <a:r>
              <a:rPr lang="en-US" dirty="0" smtClean="0"/>
              <a:t>To maintain blood glucose levels and prevent fatigue</a:t>
            </a:r>
          </a:p>
          <a:p>
            <a:pPr lvl="1"/>
            <a:endParaRPr lang="en-US" dirty="0" smtClean="0"/>
          </a:p>
          <a:p>
            <a:r>
              <a:rPr lang="en-US" b="1" dirty="0" smtClean="0"/>
              <a:t>Fluid Ingestion during and after 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26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\\172.24.161.56\lww\01_Logistics\Plowman5e_9781496323187\13_Ancillaries\1_Input\PPTs\JPEG updated arts\Plowman-PPT-03\Ch06\Table 6.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317" y="1300835"/>
            <a:ext cx="8091968" cy="4964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98870" y="416584"/>
            <a:ext cx="8524875" cy="387798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</a:t>
            </a:r>
            <a:endParaRPr lang="en-US" dirty="0"/>
          </a:p>
        </p:txBody>
      </p:sp>
      <p:sp>
        <p:nvSpPr>
          <p:cNvPr id="542722" name="Rectangle 2"/>
          <p:cNvSpPr>
            <a:spLocks noGrp="1" noChangeArrowheads="1"/>
          </p:cNvSpPr>
          <p:nvPr>
            <p:ph idx="1"/>
          </p:nvPr>
        </p:nvSpPr>
        <p:spPr>
          <a:xfrm>
            <a:off x="348442" y="1469625"/>
            <a:ext cx="8613775" cy="4217438"/>
          </a:xfrm>
        </p:spPr>
        <p:txBody>
          <a:bodyPr/>
          <a:lstStyle/>
          <a:p>
            <a:pPr>
              <a:buNone/>
            </a:pPr>
            <a:r>
              <a:rPr lang="en-US" b="1" dirty="0" smtClean="0"/>
              <a:t>Definitions</a:t>
            </a:r>
          </a:p>
          <a:p>
            <a:r>
              <a:rPr lang="en-US" b="1" dirty="0" smtClean="0"/>
              <a:t>Anorexia Nervosa</a:t>
            </a:r>
            <a:r>
              <a:rPr lang="en-US" dirty="0" smtClean="0"/>
              <a:t>—An eating disorder characterized by marked self-induced weight loss accompanied by an intense fear of fatness</a:t>
            </a:r>
          </a:p>
          <a:p>
            <a:endParaRPr lang="en-US" dirty="0" smtClean="0"/>
          </a:p>
          <a:p>
            <a:r>
              <a:rPr lang="en-US" b="1" dirty="0" smtClean="0"/>
              <a:t>Bulimia Nervosa</a:t>
            </a:r>
            <a:r>
              <a:rPr lang="en-US" dirty="0" smtClean="0"/>
              <a:t>—An eating disorder marked by an unrealistic appraisal of body weight and/or shape that is manifested altering bingeing and purging behavior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2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53327" y="410580"/>
            <a:ext cx="8524875" cy="388937"/>
          </a:xfrm>
        </p:spPr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44770" name="Rectangle 2"/>
          <p:cNvSpPr>
            <a:spLocks noGrp="1" noChangeArrowheads="1"/>
          </p:cNvSpPr>
          <p:nvPr>
            <p:ph idx="1"/>
          </p:nvPr>
        </p:nvSpPr>
        <p:spPr>
          <a:xfrm>
            <a:off x="325605" y="1418953"/>
            <a:ext cx="8613775" cy="3686175"/>
          </a:xfrm>
        </p:spPr>
        <p:txBody>
          <a:bodyPr/>
          <a:lstStyle/>
          <a:p>
            <a:r>
              <a:rPr lang="en-US" b="1" dirty="0" smtClean="0"/>
              <a:t>Anorexia Athletica</a:t>
            </a:r>
            <a:r>
              <a:rPr lang="en-US" dirty="0" smtClean="0"/>
              <a:t>—An eating disorder occurring primarily in young, female athletes that is characterized by a food intake less than that required to support the training regimen and by body weight no more than 95% of normal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770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\\172.24.161.56\lww\01_Logistics\Plowman5e_9781496323187\13_Ancillaries\1_Input\PPTs\JPEG updated arts\Plowman-PPT-03\Ch06\Table 6.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493" y="1428771"/>
            <a:ext cx="8370117" cy="4825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48866" name="Rectangle 2"/>
          <p:cNvSpPr>
            <a:spLocks noGrp="1" noChangeArrowheads="1"/>
          </p:cNvSpPr>
          <p:nvPr>
            <p:ph idx="1"/>
          </p:nvPr>
        </p:nvSpPr>
        <p:spPr>
          <a:xfrm>
            <a:off x="234666" y="1418277"/>
            <a:ext cx="8560303" cy="3686175"/>
          </a:xfrm>
        </p:spPr>
        <p:txBody>
          <a:bodyPr/>
          <a:lstStyle/>
          <a:p>
            <a:pPr>
              <a:buNone/>
            </a:pPr>
            <a:r>
              <a:rPr lang="en-US" b="1" dirty="0" smtClean="0"/>
              <a:t>Risk factors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Dieting at an early age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Unsupervised dieting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Lack of acceptance of pubertal   changes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Early sport-specific training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 smtClean="0"/>
              <a:t>A large increase in training volume accompanied by a significant weight loss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8866" grpId="0" build="p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6144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/>
              <a:t>Risk factors (cont.)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 smtClean="0"/>
              <a:t>Traumatic events 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 smtClean="0"/>
              <a:t>Personality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 smtClean="0"/>
              <a:t>Coaching behavior and perceived or real pressure from coaches and judges 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 smtClean="0"/>
              <a:t>Weight regulations in some sports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pic>
        <p:nvPicPr>
          <p:cNvPr id="11266" name="Picture 2" descr="\\172.24.161.56\lww\01_Logistics\Plowman5e_9781496323187\13_Ancillaries\1_Input\PPTs\JPEG updated arts\Plowman-PPT-03\Ch06\Plowman5e-ch006-image01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2793" y="1283596"/>
            <a:ext cx="4805082" cy="37880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60130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/>
              <a:t>Prevention and Treatment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0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2975</TotalTime>
  <Words>721</Words>
  <Application>Microsoft Office PowerPoint</Application>
  <PresentationFormat>On-screen Show (4:3)</PresentationFormat>
  <Paragraphs>147</Paragraphs>
  <Slides>32</Slides>
  <Notes>29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LWW TEMPLATE</vt:lpstr>
      <vt:lpstr>PowerPoint Presentation</vt:lpstr>
      <vt:lpstr>I. Introduction</vt:lpstr>
      <vt:lpstr>II. Nutrition and Training</vt:lpstr>
      <vt:lpstr>II. Nutrition and Training (cont.)</vt:lpstr>
      <vt:lpstr>PowerPoint Presentation</vt:lpstr>
      <vt:lpstr>Food Guide for Sedentary and Active Individuals</vt:lpstr>
      <vt:lpstr>2010 Dietary Guidelines: Recommendation Compared to Consumption</vt:lpstr>
      <vt:lpstr>Kilocalories</vt:lpstr>
      <vt:lpstr>Carbohydrate—Important Facts</vt:lpstr>
      <vt:lpstr>Glycemic Index</vt:lpstr>
      <vt:lpstr>Glycogen Resynthesis</vt:lpstr>
      <vt:lpstr>Glycogen Sources</vt:lpstr>
      <vt:lpstr>PowerPoint Presentation</vt:lpstr>
      <vt:lpstr>Protein</vt:lpstr>
      <vt:lpstr>Do Athletes Need More Protein?</vt:lpstr>
      <vt:lpstr>Fat</vt:lpstr>
      <vt:lpstr>The Impact of a High-Fat Diet versus a High-Carbohydrate Diet during Training on Submaximal Exercise Performance</vt:lpstr>
      <vt:lpstr>Vitamins</vt:lpstr>
      <vt:lpstr>Minerals</vt:lpstr>
      <vt:lpstr>III. Nutrition for Competition</vt:lpstr>
      <vt:lpstr>III. Nutrition for Competition (cont.)</vt:lpstr>
      <vt:lpstr>III. Nutrition for Competition (cont.)</vt:lpstr>
      <vt:lpstr>PowerPoint Presentation</vt:lpstr>
      <vt:lpstr>III. Nutrition for Competition (cont.)</vt:lpstr>
      <vt:lpstr>PowerPoint Presentation</vt:lpstr>
      <vt:lpstr>IV. Eating Disorders</vt:lpstr>
      <vt:lpstr>IV. Eating Disorders (cont.)</vt:lpstr>
      <vt:lpstr>PowerPoint Presentation</vt:lpstr>
      <vt:lpstr>IV. Eating Disorders (cont.)</vt:lpstr>
      <vt:lpstr>IV. Eating Disorders (cont.)</vt:lpstr>
      <vt:lpstr>IV. Eating Disorders (cont.)</vt:lpstr>
      <vt:lpstr>IV. Eating Disorders (cont.)</vt:lpstr>
    </vt:vector>
  </TitlesOfParts>
  <Company>Wolters Kluwer Health - Lippincott Williams &amp; Wilkins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Ranjith D</cp:lastModifiedBy>
  <cp:revision>408</cp:revision>
  <cp:lastPrinted>2001-01-03T19:47:24Z</cp:lastPrinted>
  <dcterms:created xsi:type="dcterms:W3CDTF">2001-02-15T19:07:27Z</dcterms:created>
  <dcterms:modified xsi:type="dcterms:W3CDTF">2017-05-19T09:58:27Z</dcterms:modified>
</cp:coreProperties>
</file>