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5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3657600" cy="6858000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14400" y="1097280"/>
            <a:ext cx="914400" cy="914400"/>
          </a:xfrm>
          <a:prstGeom prst="ellipse">
            <a:avLst/>
          </a:prstGeom>
          <a:solidFill>
            <a:srgbClr val="1B8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828800" y="1828800"/>
            <a:ext cx="658368" cy="65836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97280" y="2377440"/>
            <a:ext cx="502920" cy="502920"/>
          </a:xfrm>
          <a:prstGeom prst="ellipse">
            <a:avLst/>
          </a:prstGeom>
          <a:solidFill>
            <a:srgbClr val="1B8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251960" y="1143000"/>
            <a:ext cx="7132320" cy="1920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82F4D"/>
                </a:solidFill>
                <a:latin typeface="Aptos Display"/>
              </a:defRPr>
            </a:pPr>
            <a:r>
              <a:t>Using Microsoft 365 at Mayfair Home Care Agency</a:t>
            </a:r>
          </a:p>
          <a:p>
            <a:pPr>
              <a:spcBef>
                <a:spcPts val="1800"/>
              </a:spcBef>
              <a:defRPr sz="2200">
                <a:solidFill>
                  <a:srgbClr val="1B8487"/>
                </a:solidFill>
                <a:latin typeface="Aptos"/>
              </a:defRPr>
            </a:pPr>
            <a:r>
              <a:t>Efficiency, teamwork and digital safety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4322F7-3C42-FA95-0E5F-F768F35A93C6}"/>
              </a:ext>
            </a:extLst>
          </p:cNvPr>
          <p:cNvSpPr txBox="1"/>
          <p:nvPr/>
        </p:nvSpPr>
        <p:spPr>
          <a:xfrm>
            <a:off x="4251960" y="2544679"/>
            <a:ext cx="5325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 dirty="0">
                <a:solidFill>
                  <a:srgbClr val="0D0D0D"/>
                </a:solidFill>
                <a:effectLst/>
                <a:latin typeface=".SFUI-Semibold"/>
              </a:rPr>
              <a:t>Student name:</a:t>
            </a:r>
            <a:r>
              <a:rPr lang="en-US" sz="1800" b="0" i="0" dirty="0">
                <a:solidFill>
                  <a:srgbClr val="0D0D0D"/>
                </a:solidFill>
                <a:effectLst/>
                <a:latin typeface=".SFUI-Regular"/>
              </a:rPr>
              <a:t> Aakriti Sapkota</a:t>
            </a:r>
            <a:endParaRPr lang="en-US" sz="1800" dirty="0">
              <a:solidFill>
                <a:srgbClr val="0D0D0D"/>
              </a:solidFill>
              <a:effectLst/>
              <a:latin typeface=".AppleSystemUIFont"/>
            </a:endParaRPr>
          </a:p>
          <a:p>
            <a:r>
              <a:rPr lang="en-US" sz="1800" b="1" i="0" dirty="0">
                <a:solidFill>
                  <a:srgbClr val="0D0D0D"/>
                </a:solidFill>
                <a:effectLst/>
                <a:latin typeface=".SFUI-Semibold"/>
              </a:rPr>
              <a:t>Module code:</a:t>
            </a:r>
            <a:r>
              <a:rPr lang="en-US" sz="1800" b="0" i="0" dirty="0">
                <a:solidFill>
                  <a:srgbClr val="0D0D0D"/>
                </a:solidFill>
                <a:effectLst/>
                <a:latin typeface=".SFUI-Regular"/>
              </a:rPr>
              <a:t> LCHS4007</a:t>
            </a:r>
            <a:endParaRPr lang="en-US" sz="1800" dirty="0">
              <a:solidFill>
                <a:srgbClr val="0D0D0D"/>
              </a:solidFill>
              <a:effectLst/>
              <a:latin typeface=".AppleSystemUIFont"/>
            </a:endParaRPr>
          </a:p>
          <a:p>
            <a:r>
              <a:rPr lang="en-US" sz="1800" b="1" i="0" dirty="0">
                <a:solidFill>
                  <a:srgbClr val="0D0D0D"/>
                </a:solidFill>
                <a:effectLst/>
                <a:latin typeface=".SFUI-Semibold"/>
              </a:rPr>
              <a:t>Assessment:</a:t>
            </a:r>
            <a:r>
              <a:rPr lang="en-US" sz="1800" b="0" i="0" dirty="0">
                <a:solidFill>
                  <a:srgbClr val="0D0D0D"/>
                </a:solidFill>
                <a:effectLst/>
                <a:latin typeface=".SFUI-Regular"/>
              </a:rPr>
              <a:t> Component 1</a:t>
            </a:r>
            <a:endParaRPr lang="en-US" sz="1800" dirty="0">
              <a:solidFill>
                <a:srgbClr val="0D0D0D"/>
              </a:solidFill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1. Why does Mayfair need digital tools?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The agency supports older adults who live independently in the community.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881360" cy="489204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Staff work in different places: homes, the office and community visits.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Some staff are still learning Microsoft 365, so change may feel difficult.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Digital tools can reduce repeated paperwork and help staff share updates.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Care information is private, so staff must use secure systems and follow data protection rules.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2. Task 1 — Excel for staff scheduling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Example: planning visits and checking whether visits have been completed.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371600"/>
            <a:ext cx="5212080" cy="4206240"/>
          </a:xfrm>
          <a:prstGeom prst="roundRect">
            <a:avLst/>
          </a:prstGeom>
          <a:solidFill>
            <a:srgbClr val="EEF1F4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14400" y="1627632"/>
            <a:ext cx="466344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182F4D"/>
                </a:solidFill>
                <a:latin typeface="Aptos Display"/>
              </a:defRPr>
            </a:pPr>
            <a:r>
              <a:t>Before Excel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1371600"/>
            <a:ext cx="5212080" cy="4206240"/>
          </a:xfrm>
          <a:prstGeom prst="roundRect">
            <a:avLst/>
          </a:prstGeom>
          <a:solidFill>
            <a:srgbClr val="EBF5F4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492240" y="1627632"/>
            <a:ext cx="466344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182F4D"/>
                </a:solidFill>
                <a:latin typeface="Aptos Display"/>
              </a:defRPr>
            </a:pPr>
            <a:r>
              <a:t>Using Excel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240280"/>
            <a:ext cx="4663440" cy="301752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Paper lists or separate messages may be used.</a:t>
            </a:r>
          </a:p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Staff may need to phone the office to confirm changes.</a:t>
            </a:r>
          </a:p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Information can be missed or copied twice.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6520" y="2240280"/>
            <a:ext cx="4663440" cy="301752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One shared schedule can show staff, visit times and status.</a:t>
            </a:r>
          </a:p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Filters and colour labels can make urgent visits easier to see.</a:t>
            </a:r>
          </a:p>
          <a:p>
            <a:pPr>
              <a:spcAft>
                <a:spcPts val="1200"/>
              </a:spcAft>
              <a:defRPr sz="1800">
                <a:solidFill>
                  <a:srgbClr val="283038"/>
                </a:solidFill>
                <a:latin typeface="Aptos"/>
              </a:defRPr>
            </a:pPr>
            <a:r>
              <a:t>A coordinator can update the schedule and review changes.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5806440"/>
            <a:ext cx="10972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83038"/>
                </a:solidFill>
                <a:latin typeface="Aptos"/>
              </a:defRPr>
            </a:pPr>
            <a:r>
              <a:t>Benefits: faster updates and clearer planning. Limits: mistakes can happen; access must be controlled. Use only an approved, secure file and do not put unnecessary medical details in a general schedule.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3. Task 2 — Microsoft Teams for communication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Teams can connect visiting carers, nurses, care coordinators and office staff.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881360" cy="489204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Carers can message the office when a visit is delayed or they need help.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Staff can hold short meetings and share approved work documents.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A team channel can keep work updates in one place instead of scattered messages.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Advantages: quicker communication, less travel and better teamwork.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Challenges: staff need training, internet access and clear rules about what can be shared.</a:t>
            </a:r>
          </a:p>
          <a:p>
            <a:pPr>
              <a:spcAft>
                <a:spcPts val="1200"/>
              </a:spcAft>
              <a:defRPr sz="1900">
                <a:solidFill>
                  <a:srgbClr val="283038"/>
                </a:solidFill>
                <a:latin typeface="Aptos"/>
              </a:defRPr>
            </a:pPr>
            <a:r>
              <a:t>Do not share identifiable care details in the wrong channel; use approved systems and access settings.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5989320"/>
            <a:ext cx="10698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E78"/>
                </a:solidFill>
                <a:latin typeface="Aptos"/>
              </a:defRPr>
            </a:pPr>
            <a:r>
              <a:t>Microsoft explains that Teams supports access controls and encryption; the agency must still set up and use it safely (Microsoft, n.d.).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4. Digital safety action plan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Mayfair should review progress each month.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234440"/>
            <a:ext cx="5349240" cy="2148840"/>
          </a:xfrm>
          <a:prstGeom prst="roundRect">
            <a:avLst/>
          </a:prstGeom>
          <a:solidFill>
            <a:srgbClr val="EBF5F4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344168"/>
            <a:ext cx="49377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B8487"/>
                </a:solidFill>
                <a:latin typeface="Aptos Display"/>
              </a:defRPr>
            </a:pPr>
            <a:r>
              <a:t>Secure access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737360"/>
            <a:ext cx="498348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Use strong, unique passwords and multi-factor authentication.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Give staff access only to files needed for their role.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Lock devices and report lost devices quickly.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17920" y="1234440"/>
            <a:ext cx="5349240" cy="2148840"/>
          </a:xfrm>
          <a:prstGeom prst="roundRect">
            <a:avLst/>
          </a:prstGeom>
          <a:solidFill>
            <a:srgbClr val="F1F5F9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00800" y="1344168"/>
            <a:ext cx="49377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B8487"/>
                </a:solidFill>
                <a:latin typeface="Aptos Display"/>
              </a:defRPr>
            </a:pPr>
            <a:r>
              <a:t>Email awareness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0" y="1737360"/>
            <a:ext cx="498348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Check sender addresses and unexpected links.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Never open suspicious attachments; report them to IT/manager.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Practise with short examples and regular reminders.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94360" y="3657600"/>
            <a:ext cx="5349240" cy="2148840"/>
          </a:xfrm>
          <a:prstGeom prst="roundRect">
            <a:avLst/>
          </a:prstGeom>
          <a:solidFill>
            <a:srgbClr val="EBF5F4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77240" y="3767328"/>
            <a:ext cx="49377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B8487"/>
                </a:solidFill>
                <a:latin typeface="Aptos Display"/>
              </a:defRPr>
            </a:pPr>
            <a:r>
              <a:t>Data management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7240" y="4160520"/>
            <a:ext cx="498348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Store work files only in approved Microsoft 365 locations.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Keep records accurate and share only what is needed.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Follow retention rules; remove access when staff leave.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17920" y="3657600"/>
            <a:ext cx="5349240" cy="2148840"/>
          </a:xfrm>
          <a:prstGeom prst="roundRect">
            <a:avLst/>
          </a:prstGeom>
          <a:solidFill>
            <a:srgbClr val="F1F5F9"/>
          </a:solidFill>
          <a:ln>
            <a:solidFill>
              <a:srgbClr val="D2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00800" y="3767328"/>
            <a:ext cx="49377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B8487"/>
                </a:solidFill>
                <a:latin typeface="Aptos Display"/>
              </a:defRPr>
            </a:pPr>
            <a:r>
              <a:t>Confidentiality and compliance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00800" y="4160520"/>
            <a:ext cx="498348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Discuss service users privately, not in public places.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Never use personal email or unapproved apps for care records.</a:t>
            </a:r>
          </a:p>
          <a:p>
            <a:pPr>
              <a:spcAft>
                <a:spcPts val="500"/>
              </a:spcAft>
              <a:defRPr sz="1200">
                <a:solidFill>
                  <a:srgbClr val="283038"/>
                </a:solidFill>
                <a:latin typeface="Aptos"/>
              </a:defRPr>
            </a:pPr>
            <a:r>
              <a:t>☐ Report data breaches quickly and follow UK GDPR / Data Protection Act 2018.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608076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646E78"/>
                </a:solidFill>
                <a:latin typeface="Aptos"/>
              </a:defRPr>
            </a:pPr>
            <a:r>
              <a:t>These actions support the ICO’s guidance to protect personal information with suitable technical and organisational measures (ICO, n.d.).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5. Making the change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Technology is useful only when staff can use it confidently.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25880"/>
            <a:ext cx="10881360" cy="489204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Give short, practical training using examples from carers’ daily work.</a:t>
            </a:r>
          </a:p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Choose one or two confident staff members as digital champions.</a:t>
            </a:r>
          </a:p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Provide simple written instructions and time to practise.</a:t>
            </a:r>
          </a:p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Ask staff for feedback and review errors, missed visits and communication delays.</a:t>
            </a:r>
          </a:p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Research suggests that people are more likely to use technology when it feels useful, easy to use and supported (Venkatesh et al., 2003).</a:t>
            </a:r>
          </a:p>
          <a:p>
            <a:pPr>
              <a:spcAft>
                <a:spcPts val="1200"/>
              </a:spcAft>
              <a:defRPr sz="2000">
                <a:solidFill>
                  <a:srgbClr val="283038"/>
                </a:solidFill>
                <a:latin typeface="Aptos"/>
              </a:defRPr>
            </a:pPr>
            <a:r>
              <a:t>The Technology Acceptance Model also links technology use to whether people find it useful and easy to use (Davis, 1989).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6. 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325880"/>
            <a:ext cx="10881360" cy="4892040"/>
          </a:xfrm>
          <a:prstGeom prst="rect">
            <a:avLst/>
          </a:prstGeom>
          <a:noFill/>
        </p:spPr>
        <p:txBody>
          <a:bodyPr wrap="square" lIns="109728" rIns="109728">
            <a:spAutoFit/>
          </a:bodyPr>
          <a:lstStyle/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Excel can help Mayfair organise staff visits and reduce repeated admin.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Teams can help staff communicate across different locations.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Strong access controls, safe email habits and clear data rules protect service users.</a:t>
            </a:r>
          </a:p>
          <a:p>
            <a:pPr>
              <a:spcAft>
                <a:spcPts val="1200"/>
              </a:spcAft>
              <a:defRPr sz="2200">
                <a:solidFill>
                  <a:srgbClr val="283038"/>
                </a:solidFill>
                <a:latin typeface="Aptos"/>
              </a:defRPr>
            </a:pPr>
            <a:r>
              <a:t>Training and ongoing support are important because not all staff feel confident with new tools.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2F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l">
              <a:defRPr sz="2600" b="1">
                <a:solidFill>
                  <a:srgbClr val="FFFFFF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59536"/>
            <a:ext cx="1106424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646E78"/>
                </a:solidFill>
                <a:latin typeface="Aptos"/>
              </a:defRPr>
            </a:pPr>
            <a:r>
              <a:t>Harvard style — alphabetical order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1143000"/>
            <a:ext cx="11018520" cy="5212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Davis, F.D. (1989) ‘Perceived usefulness, perceived ease of use, and user acceptance of information technology’, MIS Quarterly, 13(3), pp. 319–340. doi: 10.2307/249008.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Gordon, W.J. et al. (2019) ‘Evaluation of a mandatory phishing training program for high-risk employees at a US healthcare system’, Journal of the American Medical Informatics Association, 26(6), pp. 547–552. doi: 10.1093/jamia/ocz005.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Information Commissioner’s Office (ICO) (n.d.) ‘Security’. Available at: https://ico.org.uk/for-organisations/uk-gdpr-guidance-and-resources/data-sharing/data-sharing-a-code-of-practice/security/ (Accessed: 26 October 2026).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Kruse, C.S. et al. (2017) ‘Cybersecurity in healthcare: A systematic review of modern threats and trends’, Technology and Health Care, 25(1), pp. 1–10. doi: 10.3233/THC-161263.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Microsoft (n.d.) ‘Overview of security and compliance in Microsoft Teams’. Microsoft Learn. Available at: https://learn.microsoft.com/en-gb/microsoftteams/security-compliance-overview (Accessed: 26 October 2026).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NHS England Digital (n.d.) ‘Protecting patient data’. Available at: https://digital.nhs.uk/services/national-data-opt-out/understanding-the-national-data-opt-out/protecting-patient-data (Accessed: 26 October 2026).</a:t>
            </a:r>
          </a:p>
          <a:p>
            <a:pPr>
              <a:spcAft>
                <a:spcPts val="1000"/>
              </a:spcAft>
              <a:defRPr sz="1300">
                <a:solidFill>
                  <a:srgbClr val="283038"/>
                </a:solidFill>
                <a:latin typeface="Aptos"/>
              </a:defRPr>
            </a:pPr>
            <a:r>
              <a:t>Venkatesh, V., Morris, M.G., Davis, G.B. and Davis, F.D. (2003) ‘User acceptance of information technology: Toward a unified view’, MIS Quarterly, 27(3), pp. 425–478. doi: 10.2307/30036540.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10528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  <a:latin typeface="Aptos"/>
              </a:defRPr>
            </a:pPr>
            <a:r>
              <a:t>Mayfair Home Care Agency | Microsoft 365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Aakriti Sapkota (2523605)</cp:lastModifiedBy>
  <cp:revision>3</cp:revision>
  <dcterms:created xsi:type="dcterms:W3CDTF">2013-01-27T09:14:16Z</dcterms:created>
  <dcterms:modified xsi:type="dcterms:W3CDTF">2026-10-26T19:20:42Z</dcterms:modified>
  <cp:category/>
</cp:coreProperties>
</file>