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57" r:id="rId4"/>
    <p:sldId id="266" r:id="rId5"/>
    <p:sldId id="258" r:id="rId6"/>
    <p:sldId id="259" r:id="rId7"/>
    <p:sldId id="265" r:id="rId8"/>
    <p:sldId id="260" r:id="rId9"/>
    <p:sldId id="267" r:id="rId10"/>
    <p:sldId id="268" r:id="rId11"/>
    <p:sldId id="269" r:id="rId12"/>
    <p:sldId id="270" r:id="rId13"/>
    <p:sldId id="271" r:id="rId14"/>
    <p:sldId id="272" r:id="rId15"/>
    <p:sldId id="273" r:id="rId16"/>
    <p:sldId id="262" r:id="rId17"/>
    <p:sldId id="26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3" autoAdjust="0"/>
    <p:restoredTop sz="94660"/>
  </p:normalViewPr>
  <p:slideViewPr>
    <p:cSldViewPr snapToGrid="0">
      <p:cViewPr varScale="1">
        <p:scale>
          <a:sx n="111" d="100"/>
          <a:sy n="111" d="100"/>
        </p:scale>
        <p:origin x="608"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1/26/25</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1/26/25</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1/26/25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1/26/25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1/26/25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1/26/25</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1/26/25</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1/26/25</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1/26/25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1/26/25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1/26/25</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1/26/25</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80160" y="1326610"/>
            <a:ext cx="9448800" cy="1825096"/>
          </a:xfrm>
        </p:spPr>
        <p:txBody>
          <a:bodyPr>
            <a:normAutofit fontScale="90000"/>
          </a:bodyPr>
          <a:lstStyle/>
          <a:p>
            <a:r>
              <a:rPr lang="en-GB" dirty="0"/>
              <a:t>Independent Project – Welcome to Semester 2</a:t>
            </a:r>
          </a:p>
        </p:txBody>
      </p:sp>
      <p:sp>
        <p:nvSpPr>
          <p:cNvPr id="3" name="Subtitle 2"/>
          <p:cNvSpPr>
            <a:spLocks noGrp="1"/>
          </p:cNvSpPr>
          <p:nvPr>
            <p:ph type="subTitle" idx="1"/>
          </p:nvPr>
        </p:nvSpPr>
        <p:spPr>
          <a:xfrm>
            <a:off x="1280160" y="3338286"/>
            <a:ext cx="9448800" cy="685800"/>
          </a:xfrm>
        </p:spPr>
        <p:txBody>
          <a:bodyPr>
            <a:normAutofit fontScale="92500" lnSpcReduction="10000"/>
          </a:bodyPr>
          <a:lstStyle/>
          <a:p>
            <a:r>
              <a:rPr lang="en-GB" dirty="0"/>
              <a:t>BMSS6007 / BMST6003</a:t>
            </a:r>
          </a:p>
          <a:p>
            <a:r>
              <a:rPr lang="en-GB" dirty="0"/>
              <a:t>January 28th, 2025</a:t>
            </a:r>
          </a:p>
        </p:txBody>
      </p:sp>
    </p:spTree>
    <p:extLst>
      <p:ext uri="{BB962C8B-B14F-4D97-AF65-F5344CB8AC3E}">
        <p14:creationId xmlns:p14="http://schemas.microsoft.com/office/powerpoint/2010/main" val="609996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7555" y="738246"/>
            <a:ext cx="8610600" cy="1293028"/>
          </a:xfrm>
        </p:spPr>
        <p:txBody>
          <a:bodyPr/>
          <a:lstStyle/>
          <a:p>
            <a:pPr algn="ctr"/>
            <a:r>
              <a:rPr lang="en-GB" dirty="0"/>
              <a:t>Semester 2</a:t>
            </a:r>
          </a:p>
        </p:txBody>
      </p:sp>
      <p:sp>
        <p:nvSpPr>
          <p:cNvPr id="5" name="Content Placeholder 4"/>
          <p:cNvSpPr>
            <a:spLocks noGrp="1"/>
          </p:cNvSpPr>
          <p:nvPr>
            <p:ph sz="half" idx="2"/>
          </p:nvPr>
        </p:nvSpPr>
        <p:spPr>
          <a:xfrm>
            <a:off x="893379" y="1867989"/>
            <a:ext cx="10612821" cy="4350695"/>
          </a:xfrm>
        </p:spPr>
        <p:txBody>
          <a:bodyPr>
            <a:normAutofit/>
          </a:bodyPr>
          <a:lstStyle/>
          <a:p>
            <a:r>
              <a:rPr lang="en-GB" dirty="0"/>
              <a:t>Just under 10 weeks until dissertation due.</a:t>
            </a:r>
          </a:p>
          <a:p>
            <a:r>
              <a:rPr lang="en-GB" dirty="0"/>
              <a:t>4th of April, 2025 </a:t>
            </a:r>
          </a:p>
          <a:p>
            <a:endParaRPr lang="en-GB" dirty="0"/>
          </a:p>
          <a:p>
            <a:r>
              <a:rPr lang="en-GB" dirty="0"/>
              <a:t>Time for a real focus on the dissertation.</a:t>
            </a:r>
          </a:p>
          <a:p>
            <a:endParaRPr lang="en-GB" dirty="0"/>
          </a:p>
          <a:p>
            <a:r>
              <a:rPr lang="en-GB" dirty="0"/>
              <a:t>40 credits.</a:t>
            </a:r>
          </a:p>
          <a:p>
            <a:endParaRPr lang="en-GB" dirty="0"/>
          </a:p>
          <a:p>
            <a:r>
              <a:rPr lang="en-GB" dirty="0"/>
              <a:t>Drafts can all be marked by your supervisor if submitted in time.</a:t>
            </a:r>
          </a:p>
          <a:p>
            <a:r>
              <a:rPr lang="en-GB" dirty="0"/>
              <a:t>Plan for this! </a:t>
            </a:r>
          </a:p>
          <a:p>
            <a:r>
              <a:rPr lang="en-GB" dirty="0"/>
              <a:t>Definite improvements seen after revising drafts following feedback. </a:t>
            </a:r>
          </a:p>
        </p:txBody>
      </p:sp>
    </p:spTree>
    <p:extLst>
      <p:ext uri="{BB962C8B-B14F-4D97-AF65-F5344CB8AC3E}">
        <p14:creationId xmlns:p14="http://schemas.microsoft.com/office/powerpoint/2010/main" val="2656583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52447"/>
            <a:ext cx="8610600" cy="1293028"/>
          </a:xfrm>
        </p:spPr>
        <p:txBody>
          <a:bodyPr/>
          <a:lstStyle/>
          <a:p>
            <a:r>
              <a:rPr lang="en-GB" dirty="0"/>
              <a:t>Semester 2 - Structure</a:t>
            </a:r>
          </a:p>
        </p:txBody>
      </p:sp>
      <p:sp>
        <p:nvSpPr>
          <p:cNvPr id="3" name="Content Placeholder 2"/>
          <p:cNvSpPr>
            <a:spLocks noGrp="1"/>
          </p:cNvSpPr>
          <p:nvPr>
            <p:ph idx="1"/>
          </p:nvPr>
        </p:nvSpPr>
        <p:spPr>
          <a:xfrm>
            <a:off x="490105" y="1064293"/>
            <a:ext cx="11211789" cy="6182590"/>
          </a:xfrm>
        </p:spPr>
        <p:txBody>
          <a:bodyPr>
            <a:normAutofit/>
          </a:bodyPr>
          <a:lstStyle/>
          <a:p>
            <a:pPr marL="0" indent="0">
              <a:buNone/>
            </a:pPr>
            <a:endParaRPr lang="en-GB" dirty="0"/>
          </a:p>
          <a:p>
            <a:r>
              <a:rPr lang="en-GB" b="1" dirty="0"/>
              <a:t>Lecture schedule for semester 2 (TL14): </a:t>
            </a:r>
            <a:endParaRPr lang="en-GB" dirty="0"/>
          </a:p>
          <a:p>
            <a:r>
              <a:rPr lang="en-GB" dirty="0"/>
              <a:t>This is now the data collection / organisation of literature (review based study) phase for most students…</a:t>
            </a:r>
          </a:p>
          <a:p>
            <a:endParaRPr lang="en-GB" dirty="0">
              <a:solidFill>
                <a:srgbClr val="FFFF00"/>
              </a:solidFill>
            </a:endParaRPr>
          </a:p>
          <a:p>
            <a:r>
              <a:rPr lang="en-GB" dirty="0">
                <a:solidFill>
                  <a:srgbClr val="FFFF00"/>
                </a:solidFill>
              </a:rPr>
              <a:t>Up to 10hrs of specialised support is available from your tutor </a:t>
            </a:r>
            <a:r>
              <a:rPr lang="en-GB" dirty="0"/>
              <a:t>(this may be as group or individual tutor sessions)   </a:t>
            </a:r>
          </a:p>
          <a:p>
            <a:pPr marL="0" indent="0">
              <a:buNone/>
            </a:pPr>
            <a:endParaRPr lang="en-GB" dirty="0"/>
          </a:p>
          <a:p>
            <a:r>
              <a:rPr lang="en-GB" sz="2400" kern="100" dirty="0">
                <a:effectLst/>
                <a:latin typeface="Calibri" panose="020F0502020204030204" pitchFamily="34" charset="0"/>
                <a:ea typeface="Calibri" panose="020F0502020204030204" pitchFamily="34" charset="0"/>
                <a:cs typeface="Times New Roman" panose="02020603050405020304" pitchFamily="18" charset="0"/>
              </a:rPr>
              <a:t>There will be follow up planning tasks linked to each lecture – Share these with your supervisor once completed. </a:t>
            </a:r>
          </a:p>
          <a:p>
            <a:pPr marL="0" indent="0">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You will continue to have access to dissertation supervision after the Easter break. </a:t>
            </a:r>
          </a:p>
          <a:p>
            <a:pPr marL="0" indent="0">
              <a:buNone/>
            </a:pPr>
            <a:endParaRPr lang="en-GB" dirty="0"/>
          </a:p>
        </p:txBody>
      </p:sp>
    </p:spTree>
    <p:extLst>
      <p:ext uri="{BB962C8B-B14F-4D97-AF65-F5344CB8AC3E}">
        <p14:creationId xmlns:p14="http://schemas.microsoft.com/office/powerpoint/2010/main" val="2499128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51EF4E-A75E-12D6-5514-A52B82FCFA1B}"/>
              </a:ext>
            </a:extLst>
          </p:cNvPr>
          <p:cNvSpPr>
            <a:spLocks noGrp="1"/>
          </p:cNvSpPr>
          <p:nvPr>
            <p:ph idx="1"/>
          </p:nvPr>
        </p:nvSpPr>
        <p:spPr>
          <a:xfrm>
            <a:off x="549166" y="486137"/>
            <a:ext cx="10820400" cy="6030409"/>
          </a:xfrm>
        </p:spPr>
        <p:txBody>
          <a:bodyPr>
            <a:normAutofit fontScale="92500" lnSpcReduction="10000"/>
          </a:bodyPr>
          <a:lstStyle/>
          <a:p>
            <a:r>
              <a:rPr lang="en-GB" sz="1800" b="1" kern="0" dirty="0">
                <a:effectLst/>
                <a:latin typeface="Segoe UI" panose="020B0502040204020203" pitchFamily="34" charset="0"/>
                <a:ea typeface="Times New Roman" panose="02020603050405020304" pitchFamily="18" charset="0"/>
              </a:rPr>
              <a:t>Tuesday 28th January:</a:t>
            </a:r>
            <a:r>
              <a:rPr lang="en-GB" sz="1800" kern="0" dirty="0">
                <a:effectLst/>
                <a:latin typeface="Segoe UI" panose="020B0502040204020203" pitchFamily="34" charset="0"/>
                <a:ea typeface="Times New Roman" panose="02020603050405020304" pitchFamily="18" charset="0"/>
              </a:rPr>
              <a:t> 9.30-11am (TL11) - Introduction to semester 2 of the module / peer collaboration / progress update / end of module presentations / Q and A. Details will also be provided on Moodle.</a:t>
            </a:r>
            <a:endParaRPr lang="en-GB" sz="1400" dirty="0">
              <a:effectLst/>
            </a:endParaRPr>
          </a:p>
          <a:p>
            <a:r>
              <a:rPr lang="en-GB" sz="1800" b="1" kern="0" dirty="0">
                <a:effectLst/>
                <a:latin typeface="Segoe UI" panose="020B0502040204020203" pitchFamily="34" charset="0"/>
                <a:ea typeface="Times New Roman" panose="02020603050405020304" pitchFamily="18" charset="0"/>
              </a:rPr>
              <a:t>Tuesday 4th of February:</a:t>
            </a:r>
            <a:r>
              <a:rPr lang="en-GB" sz="1800" kern="0" dirty="0">
                <a:effectLst/>
                <a:latin typeface="Segoe UI" panose="020B0502040204020203" pitchFamily="34" charset="0"/>
                <a:ea typeface="Times New Roman" panose="02020603050405020304" pitchFamily="18" charset="0"/>
              </a:rPr>
              <a:t> 9.30 - 11am – Presenting your results (</a:t>
            </a:r>
            <a:r>
              <a:rPr lang="en-GB" sz="1800" b="1" kern="0" dirty="0">
                <a:effectLst/>
                <a:latin typeface="Segoe UI" panose="020B0502040204020203" pitchFamily="34" charset="0"/>
                <a:ea typeface="Times New Roman" panose="02020603050405020304" pitchFamily="18" charset="0"/>
              </a:rPr>
              <a:t>Lecture</a:t>
            </a:r>
            <a:r>
              <a:rPr lang="en-GB" sz="1800" kern="0" dirty="0">
                <a:effectLst/>
                <a:latin typeface="Segoe UI" panose="020B0502040204020203" pitchFamily="34" charset="0"/>
                <a:ea typeface="Times New Roman" panose="02020603050405020304" pitchFamily="18" charset="0"/>
              </a:rPr>
              <a:t>) – Task to complete during and after the lecture.</a:t>
            </a:r>
            <a:endParaRPr lang="en-GB" sz="1400" dirty="0">
              <a:effectLst/>
            </a:endParaRPr>
          </a:p>
          <a:p>
            <a:r>
              <a:rPr lang="en-GB" sz="1800" b="1" kern="0" dirty="0">
                <a:effectLst/>
                <a:latin typeface="Segoe UI" panose="020B0502040204020203" pitchFamily="34" charset="0"/>
                <a:ea typeface="Times New Roman" panose="02020603050405020304" pitchFamily="18" charset="0"/>
              </a:rPr>
              <a:t>Tuesday 11th of February:</a:t>
            </a:r>
            <a:r>
              <a:rPr lang="en-GB" sz="1800" kern="0" dirty="0">
                <a:effectLst/>
                <a:latin typeface="Segoe UI" panose="020B0502040204020203" pitchFamily="34" charset="0"/>
                <a:ea typeface="Times New Roman" panose="02020603050405020304" pitchFamily="18" charset="0"/>
              </a:rPr>
              <a:t> 9.30 -11am – Drop in Q and A session (optional) online / on campus - Arrange to see supervisor regarding last week’s task.</a:t>
            </a:r>
            <a:endParaRPr lang="en-GB" sz="1400" dirty="0">
              <a:effectLst/>
            </a:endParaRPr>
          </a:p>
          <a:p>
            <a:r>
              <a:rPr lang="en-GB" sz="1800" b="1" kern="0" dirty="0">
                <a:effectLst/>
                <a:latin typeface="Segoe UI" panose="020B0502040204020203" pitchFamily="34" charset="0"/>
                <a:ea typeface="Times New Roman" panose="02020603050405020304" pitchFamily="18" charset="0"/>
              </a:rPr>
              <a:t>Tuesday 18th of February:</a:t>
            </a:r>
            <a:r>
              <a:rPr lang="en-GB" sz="1800" kern="0" dirty="0">
                <a:effectLst/>
                <a:latin typeface="Segoe UI" panose="020B0502040204020203" pitchFamily="34" charset="0"/>
                <a:ea typeface="Times New Roman" panose="02020603050405020304" pitchFamily="18" charset="0"/>
              </a:rPr>
              <a:t> 9.30 -11am – Writing your discussion and conclusion (</a:t>
            </a:r>
            <a:r>
              <a:rPr lang="en-GB" sz="1800" b="1" kern="0" dirty="0">
                <a:effectLst/>
                <a:latin typeface="Segoe UI" panose="020B0502040204020203" pitchFamily="34" charset="0"/>
                <a:ea typeface="Times New Roman" panose="02020603050405020304" pitchFamily="18" charset="0"/>
              </a:rPr>
              <a:t>Lecture</a:t>
            </a:r>
            <a:r>
              <a:rPr lang="en-GB" sz="1800" kern="0" dirty="0">
                <a:effectLst/>
                <a:latin typeface="Segoe UI" panose="020B0502040204020203" pitchFamily="34" charset="0"/>
                <a:ea typeface="Times New Roman" panose="02020603050405020304" pitchFamily="18" charset="0"/>
              </a:rPr>
              <a:t>) – Task to complete during and after the lecture.</a:t>
            </a:r>
            <a:endParaRPr lang="en-GB" sz="1400" dirty="0">
              <a:effectLst/>
            </a:endParaRPr>
          </a:p>
          <a:p>
            <a:r>
              <a:rPr lang="en-GB" sz="1800" b="1" kern="0" dirty="0">
                <a:effectLst/>
                <a:latin typeface="Segoe UI" panose="020B0502040204020203" pitchFamily="34" charset="0"/>
                <a:ea typeface="Times New Roman" panose="02020603050405020304" pitchFamily="18" charset="0"/>
              </a:rPr>
              <a:t>Tuesday 25th of February:</a:t>
            </a:r>
            <a:r>
              <a:rPr lang="en-GB" sz="1800" kern="0" dirty="0">
                <a:effectLst/>
                <a:latin typeface="Segoe UI" panose="020B0502040204020203" pitchFamily="34" charset="0"/>
                <a:ea typeface="Times New Roman" panose="02020603050405020304" pitchFamily="18" charset="0"/>
              </a:rPr>
              <a:t> 9.30 -11am – Drop in Q and A session (optional) online / on campus - Arrange to see supervisor.</a:t>
            </a:r>
            <a:endParaRPr lang="en-GB" sz="1400" dirty="0">
              <a:effectLst/>
            </a:endParaRPr>
          </a:p>
          <a:p>
            <a:r>
              <a:rPr lang="en-GB" sz="1800" b="1" kern="0" dirty="0">
                <a:effectLst/>
                <a:latin typeface="Segoe UI" panose="020B0502040204020203" pitchFamily="34" charset="0"/>
                <a:ea typeface="Times New Roman" panose="02020603050405020304" pitchFamily="18" charset="0"/>
              </a:rPr>
              <a:t>Tuesday 4th of March:</a:t>
            </a:r>
            <a:r>
              <a:rPr lang="en-GB" sz="1800" kern="0" dirty="0">
                <a:effectLst/>
                <a:latin typeface="Segoe UI" panose="020B0502040204020203" pitchFamily="34" charset="0"/>
                <a:ea typeface="Times New Roman" panose="02020603050405020304" pitchFamily="18" charset="0"/>
              </a:rPr>
              <a:t> 9.30-11am – Writing your abstract / presentation of your final document (</a:t>
            </a:r>
            <a:r>
              <a:rPr lang="en-GB" sz="1800" b="1" kern="0" dirty="0">
                <a:effectLst/>
                <a:latin typeface="Segoe UI" panose="020B0502040204020203" pitchFamily="34" charset="0"/>
                <a:ea typeface="Times New Roman" panose="02020603050405020304" pitchFamily="18" charset="0"/>
              </a:rPr>
              <a:t>Lecture</a:t>
            </a:r>
            <a:r>
              <a:rPr lang="en-GB" sz="1800" kern="0" dirty="0">
                <a:effectLst/>
                <a:latin typeface="Segoe UI" panose="020B0502040204020203" pitchFamily="34" charset="0"/>
                <a:ea typeface="Times New Roman" panose="02020603050405020304" pitchFamily="18" charset="0"/>
              </a:rPr>
              <a:t>) – Task to complete during and after the lecture.</a:t>
            </a:r>
            <a:endParaRPr lang="en-GB" sz="1400" dirty="0">
              <a:effectLst/>
            </a:endParaRPr>
          </a:p>
          <a:p>
            <a:r>
              <a:rPr lang="en-GB" sz="1800" b="1" kern="0" dirty="0">
                <a:effectLst/>
                <a:latin typeface="Segoe UI" panose="020B0502040204020203" pitchFamily="34" charset="0"/>
                <a:ea typeface="Times New Roman" panose="02020603050405020304" pitchFamily="18" charset="0"/>
              </a:rPr>
              <a:t>Tuesday 11th of March:</a:t>
            </a:r>
            <a:r>
              <a:rPr lang="en-GB" sz="1800" kern="0" dirty="0">
                <a:effectLst/>
                <a:latin typeface="Segoe UI" panose="020B0502040204020203" pitchFamily="34" charset="0"/>
                <a:ea typeface="Times New Roman" panose="02020603050405020304" pitchFamily="18" charset="0"/>
              </a:rPr>
              <a:t> 9.30-11am – Drop in Q and A session (optional) online / on campus - Arrange to see supervisor</a:t>
            </a:r>
            <a:endParaRPr lang="en-GB" sz="1400" dirty="0">
              <a:effectLst/>
            </a:endParaRPr>
          </a:p>
          <a:p>
            <a:r>
              <a:rPr lang="en-GB" sz="1800" b="1" kern="0" dirty="0">
                <a:effectLst/>
                <a:latin typeface="Segoe UI" panose="020B0502040204020203" pitchFamily="34" charset="0"/>
                <a:ea typeface="Times New Roman" panose="02020603050405020304" pitchFamily="18" charset="0"/>
              </a:rPr>
              <a:t>Tuesday 18th of March: </a:t>
            </a:r>
            <a:r>
              <a:rPr lang="en-GB" sz="1800" kern="0" dirty="0">
                <a:effectLst/>
                <a:latin typeface="Segoe UI" panose="020B0502040204020203" pitchFamily="34" charset="0"/>
                <a:ea typeface="Times New Roman" panose="02020603050405020304" pitchFamily="18" charset="0"/>
              </a:rPr>
              <a:t>9.30-11am – Discussion and planning for assessment point 3 (HNL / SES / OAE / PE) and assessment point 2 (SET) – Presentations (oral / poster). </a:t>
            </a:r>
            <a:r>
              <a:rPr lang="en-GB" sz="1800" b="1" kern="0" dirty="0">
                <a:effectLst/>
                <a:latin typeface="Segoe UI" panose="020B0502040204020203" pitchFamily="34" charset="0"/>
                <a:ea typeface="Times New Roman" panose="02020603050405020304" pitchFamily="18" charset="0"/>
              </a:rPr>
              <a:t>Lecture</a:t>
            </a:r>
            <a:endParaRPr lang="en-GB" sz="1400" dirty="0">
              <a:effectLst/>
            </a:endParaRPr>
          </a:p>
          <a:p>
            <a:r>
              <a:rPr lang="en-GB" sz="1800" b="1" kern="0" dirty="0">
                <a:effectLst/>
                <a:latin typeface="Segoe UI" panose="020B0502040204020203" pitchFamily="34" charset="0"/>
                <a:ea typeface="Times New Roman" panose="02020603050405020304" pitchFamily="18" charset="0"/>
              </a:rPr>
              <a:t>Tuesday 25th of March:</a:t>
            </a:r>
            <a:r>
              <a:rPr lang="en-GB" sz="1800" kern="0" dirty="0">
                <a:effectLst/>
                <a:latin typeface="Segoe UI" panose="020B0502040204020203" pitchFamily="34" charset="0"/>
                <a:ea typeface="Times New Roman" panose="02020603050405020304" pitchFamily="18" charset="0"/>
              </a:rPr>
              <a:t> 9.30-11am – Drop in Q and A session (optional) online / on campus - Arrange to see supervisor this week and next week with any final questions.  </a:t>
            </a:r>
            <a:endParaRPr lang="en-GB" sz="1400" dirty="0">
              <a:effectLst/>
            </a:endParaRPr>
          </a:p>
          <a:p>
            <a:r>
              <a:rPr lang="en-GB" sz="1800" b="1" kern="0" dirty="0">
                <a:effectLst/>
                <a:latin typeface="Segoe UI" panose="020B0502040204020203" pitchFamily="34" charset="0"/>
                <a:ea typeface="Times New Roman" panose="02020603050405020304" pitchFamily="18" charset="0"/>
              </a:rPr>
              <a:t>Easter Break.</a:t>
            </a:r>
            <a:endParaRPr lang="en-GB" sz="1400" dirty="0">
              <a:effectLst/>
            </a:endParaRPr>
          </a:p>
          <a:p>
            <a:r>
              <a:rPr lang="en-GB" sz="1800" b="1" kern="0" dirty="0">
                <a:effectLst/>
                <a:latin typeface="Segoe UI" panose="020B0502040204020203" pitchFamily="34" charset="0"/>
                <a:ea typeface="Times New Roman" panose="02020603050405020304" pitchFamily="18" charset="0"/>
              </a:rPr>
              <a:t>Tuesday 29th of April: </a:t>
            </a:r>
            <a:r>
              <a:rPr lang="en-GB" sz="1800" kern="0" dirty="0">
                <a:effectLst/>
                <a:latin typeface="Segoe UI" panose="020B0502040204020203" pitchFamily="34" charset="0"/>
                <a:ea typeface="Times New Roman" panose="02020603050405020304" pitchFamily="18" charset="0"/>
              </a:rPr>
              <a:t>9.30-11am – Discussion and planning for assessment point 3 (HNL / SES / OAE / PE) and assessment point 2 (SET) – Presentations (oral / poster). </a:t>
            </a:r>
            <a:endParaRPr lang="en-GB" sz="1400" dirty="0">
              <a:effectLst/>
            </a:endParaRP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930026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content?</a:t>
            </a:r>
          </a:p>
        </p:txBody>
      </p:sp>
      <p:sp>
        <p:nvSpPr>
          <p:cNvPr id="3" name="Content Placeholder 2"/>
          <p:cNvSpPr>
            <a:spLocks noGrp="1"/>
          </p:cNvSpPr>
          <p:nvPr>
            <p:ph idx="1"/>
          </p:nvPr>
        </p:nvSpPr>
        <p:spPr/>
        <p:txBody>
          <a:bodyPr/>
          <a:lstStyle/>
          <a:p>
            <a:r>
              <a:rPr lang="en-GB" dirty="0"/>
              <a:t>Are there any other areas that you feel that you need additional support?</a:t>
            </a:r>
          </a:p>
          <a:p>
            <a:pPr marL="457200" lvl="1" indent="0">
              <a:buNone/>
            </a:pPr>
            <a:endParaRPr lang="en-GB" dirty="0"/>
          </a:p>
          <a:p>
            <a:endParaRPr lang="en-GB" dirty="0"/>
          </a:p>
          <a:p>
            <a:r>
              <a:rPr lang="en-GB" dirty="0"/>
              <a:t>Resources will be provided on the following over the coming weeks:</a:t>
            </a:r>
          </a:p>
          <a:p>
            <a:pPr lvl="1"/>
            <a:r>
              <a:rPr lang="en-GB" dirty="0"/>
              <a:t>Data analysis – statistical tests</a:t>
            </a:r>
          </a:p>
          <a:p>
            <a:pPr lvl="1"/>
            <a:r>
              <a:rPr lang="en-GB" dirty="0"/>
              <a:t>Qualitative analysis – presenting interview data</a:t>
            </a:r>
          </a:p>
          <a:p>
            <a:pPr lvl="1"/>
            <a:endParaRPr lang="en-GB" dirty="0"/>
          </a:p>
          <a:p>
            <a:pPr lvl="1"/>
            <a:r>
              <a:rPr lang="en-GB" dirty="0"/>
              <a:t>Chapters / articles relating to the different chapters of the dissertation</a:t>
            </a:r>
          </a:p>
          <a:p>
            <a:pPr lvl="1"/>
            <a:endParaRPr lang="en-GB" dirty="0"/>
          </a:p>
          <a:p>
            <a:pPr lvl="1"/>
            <a:r>
              <a:rPr lang="en-GB" dirty="0"/>
              <a:t>Examples of completed dissertations – tutors will be able to show you these.</a:t>
            </a:r>
          </a:p>
          <a:p>
            <a:pPr lvl="1"/>
            <a:endParaRPr lang="en-GB" dirty="0"/>
          </a:p>
          <a:p>
            <a:pPr marL="457200" lvl="1" indent="0">
              <a:buNone/>
            </a:pPr>
            <a:endParaRPr lang="en-GB" dirty="0"/>
          </a:p>
          <a:p>
            <a:pPr lvl="1"/>
            <a:endParaRPr lang="en-GB" dirty="0"/>
          </a:p>
        </p:txBody>
      </p:sp>
    </p:spTree>
    <p:extLst>
      <p:ext uri="{BB962C8B-B14F-4D97-AF65-F5344CB8AC3E}">
        <p14:creationId xmlns:p14="http://schemas.microsoft.com/office/powerpoint/2010/main" val="3249068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47405" y="0"/>
            <a:ext cx="8610600" cy="1293028"/>
          </a:xfrm>
        </p:spPr>
        <p:txBody>
          <a:bodyPr/>
          <a:lstStyle/>
          <a:p>
            <a:r>
              <a:rPr lang="en-GB" dirty="0"/>
              <a:t>Peer collaboration </a:t>
            </a:r>
          </a:p>
        </p:txBody>
      </p:sp>
      <p:sp>
        <p:nvSpPr>
          <p:cNvPr id="3" name="Content Placeholder 2"/>
          <p:cNvSpPr>
            <a:spLocks noGrp="1"/>
          </p:cNvSpPr>
          <p:nvPr>
            <p:ph idx="1"/>
          </p:nvPr>
        </p:nvSpPr>
        <p:spPr>
          <a:xfrm>
            <a:off x="659674" y="1502033"/>
            <a:ext cx="10820400" cy="5277589"/>
          </a:xfrm>
        </p:spPr>
        <p:txBody>
          <a:bodyPr>
            <a:normAutofit/>
          </a:bodyPr>
          <a:lstStyle/>
          <a:p>
            <a:r>
              <a:rPr lang="en-GB" dirty="0"/>
              <a:t>If you have not already done so… </a:t>
            </a:r>
          </a:p>
          <a:p>
            <a:r>
              <a:rPr lang="en-GB" dirty="0"/>
              <a:t>Organise yourselves into groups of 3 to 5 students who are either studying in the same discipline (PE / SES / SET / HNL / OAE) or using similar research methods (e.g. interviewing / systematic review / data analysis). </a:t>
            </a:r>
          </a:p>
          <a:p>
            <a:r>
              <a:rPr lang="en-GB" dirty="0"/>
              <a:t>As a group you will then need to create your own team on MS Teams and ensure that all members are added. Within this team you can share any resources with the group (in the ‘files’ section) that you feel may be useful to students within your group.</a:t>
            </a:r>
          </a:p>
          <a:p>
            <a:pPr lvl="1"/>
            <a:r>
              <a:rPr lang="en-GB" dirty="0">
                <a:solidFill>
                  <a:srgbClr val="FFFF00"/>
                </a:solidFill>
              </a:rPr>
              <a:t>Practical support – sharing ideas / peer marking / shared resources</a:t>
            </a:r>
          </a:p>
          <a:p>
            <a:pPr lvl="1"/>
            <a:r>
              <a:rPr lang="en-GB" dirty="0">
                <a:solidFill>
                  <a:srgbClr val="FFFF00"/>
                </a:solidFill>
              </a:rPr>
              <a:t>General support – sounding board</a:t>
            </a:r>
          </a:p>
          <a:p>
            <a:r>
              <a:rPr lang="en-GB" dirty="0"/>
              <a:t>Please can you add the names of your group members to the assignment link on Moodle (Stage 2: Collaborate and Develop section) as soon as possible. </a:t>
            </a:r>
          </a:p>
          <a:p>
            <a:r>
              <a:rPr lang="en-GB" dirty="0"/>
              <a:t>If any students have not organised themselves into groups by the 7th of February, I will allocate a group for you.</a:t>
            </a:r>
          </a:p>
          <a:p>
            <a:endParaRPr lang="en-GB" dirty="0"/>
          </a:p>
        </p:txBody>
      </p:sp>
    </p:spTree>
    <p:extLst>
      <p:ext uri="{BB962C8B-B14F-4D97-AF65-F5344CB8AC3E}">
        <p14:creationId xmlns:p14="http://schemas.microsoft.com/office/powerpoint/2010/main" val="1854924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your groups – discuss your Progress to date…</a:t>
            </a:r>
          </a:p>
        </p:txBody>
      </p:sp>
      <p:sp>
        <p:nvSpPr>
          <p:cNvPr id="3" name="Content Placeholder 2"/>
          <p:cNvSpPr>
            <a:spLocks noGrp="1"/>
          </p:cNvSpPr>
          <p:nvPr>
            <p:ph idx="1"/>
          </p:nvPr>
        </p:nvSpPr>
        <p:spPr/>
        <p:txBody>
          <a:bodyPr/>
          <a:lstStyle/>
          <a:p>
            <a:r>
              <a:rPr lang="en-GB" dirty="0"/>
              <a:t>What have you done so far?</a:t>
            </a:r>
          </a:p>
          <a:p>
            <a:r>
              <a:rPr lang="en-GB" dirty="0"/>
              <a:t>What are you currently doing?</a:t>
            </a:r>
          </a:p>
          <a:p>
            <a:pPr lvl="1"/>
            <a:r>
              <a:rPr lang="en-GB" dirty="0"/>
              <a:t>Data collection / Writing sections / Data analysis</a:t>
            </a:r>
          </a:p>
          <a:p>
            <a:endParaRPr lang="en-GB" dirty="0"/>
          </a:p>
          <a:p>
            <a:r>
              <a:rPr lang="en-GB" dirty="0"/>
              <a:t>Are you on schedule?</a:t>
            </a:r>
          </a:p>
          <a:p>
            <a:endParaRPr lang="en-GB" dirty="0"/>
          </a:p>
          <a:p>
            <a:r>
              <a:rPr lang="en-GB" dirty="0"/>
              <a:t>What are you planning on doing for the next fortnight?</a:t>
            </a:r>
          </a:p>
          <a:p>
            <a:endParaRPr lang="en-GB" dirty="0"/>
          </a:p>
          <a:p>
            <a:endParaRPr lang="en-GB" dirty="0"/>
          </a:p>
        </p:txBody>
      </p:sp>
    </p:spTree>
    <p:extLst>
      <p:ext uri="{BB962C8B-B14F-4D97-AF65-F5344CB8AC3E}">
        <p14:creationId xmlns:p14="http://schemas.microsoft.com/office/powerpoint/2010/main" val="1116953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476990"/>
            <a:ext cx="8610600" cy="1293028"/>
          </a:xfrm>
        </p:spPr>
        <p:txBody>
          <a:bodyPr/>
          <a:lstStyle/>
          <a:p>
            <a:r>
              <a:rPr lang="en-GB" dirty="0"/>
              <a:t>Progress to date:</a:t>
            </a:r>
          </a:p>
        </p:txBody>
      </p:sp>
      <p:sp>
        <p:nvSpPr>
          <p:cNvPr id="3" name="Content Placeholder 2"/>
          <p:cNvSpPr>
            <a:spLocks noGrp="1"/>
          </p:cNvSpPr>
          <p:nvPr>
            <p:ph idx="1"/>
          </p:nvPr>
        </p:nvSpPr>
        <p:spPr>
          <a:xfrm>
            <a:off x="685800" y="1770018"/>
            <a:ext cx="10820400" cy="4448667"/>
          </a:xfrm>
        </p:spPr>
        <p:txBody>
          <a:bodyPr>
            <a:normAutofit/>
          </a:bodyPr>
          <a:lstStyle/>
          <a:p>
            <a:r>
              <a:rPr lang="en-GB" dirty="0"/>
              <a:t>Take some time during this session to evaluate your progress to date.</a:t>
            </a:r>
          </a:p>
          <a:p>
            <a:r>
              <a:rPr lang="en-GB" dirty="0"/>
              <a:t>Refer to your timetable plan – dissertation proposal.</a:t>
            </a:r>
          </a:p>
          <a:p>
            <a:r>
              <a:rPr lang="en-GB" dirty="0"/>
              <a:t>Send an update to your supervisor for discussion at your next meeting (if appropriate). </a:t>
            </a:r>
          </a:p>
          <a:p>
            <a:endParaRPr lang="en-GB" dirty="0"/>
          </a:p>
          <a:p>
            <a:r>
              <a:rPr lang="en-GB" dirty="0"/>
              <a:t>What assessments do you have this semester? Hand in dates? Be realistic.</a:t>
            </a:r>
          </a:p>
          <a:p>
            <a:endParaRPr lang="en-GB" dirty="0"/>
          </a:p>
          <a:p>
            <a:r>
              <a:rPr lang="en-GB" dirty="0"/>
              <a:t>Set aside a clear amount of time for dissertation study. </a:t>
            </a:r>
          </a:p>
          <a:p>
            <a:r>
              <a:rPr lang="en-GB" dirty="0"/>
              <a:t>Arrange regular tutorials with your supervisor.</a:t>
            </a:r>
          </a:p>
          <a:p>
            <a:r>
              <a:rPr lang="en-GB" dirty="0"/>
              <a:t>Keep us informed of where you are with things – even if you haven’t been able to make any progress.  </a:t>
            </a:r>
          </a:p>
        </p:txBody>
      </p:sp>
    </p:spTree>
    <p:extLst>
      <p:ext uri="{BB962C8B-B14F-4D97-AF65-F5344CB8AC3E}">
        <p14:creationId xmlns:p14="http://schemas.microsoft.com/office/powerpoint/2010/main" val="1390082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22FBC-3FB3-BE6A-61FF-F698287400C3}"/>
              </a:ext>
            </a:extLst>
          </p:cNvPr>
          <p:cNvSpPr>
            <a:spLocks noGrp="1"/>
          </p:cNvSpPr>
          <p:nvPr>
            <p:ph type="title"/>
          </p:nvPr>
        </p:nvSpPr>
        <p:spPr/>
        <p:txBody>
          <a:bodyPr/>
          <a:lstStyle/>
          <a:p>
            <a:r>
              <a:rPr lang="en-US" dirty="0"/>
              <a:t>Presentations / Poster / Poster presentation and defense (SET)</a:t>
            </a:r>
          </a:p>
        </p:txBody>
      </p:sp>
      <p:sp>
        <p:nvSpPr>
          <p:cNvPr id="3" name="Content Placeholder 2">
            <a:extLst>
              <a:ext uri="{FF2B5EF4-FFF2-40B4-BE49-F238E27FC236}">
                <a16:creationId xmlns:a16="http://schemas.microsoft.com/office/drawing/2014/main" id="{002B229D-AE50-5ABB-674B-5BB310BAB164}"/>
              </a:ext>
            </a:extLst>
          </p:cNvPr>
          <p:cNvSpPr>
            <a:spLocks noGrp="1"/>
          </p:cNvSpPr>
          <p:nvPr>
            <p:ph idx="1"/>
          </p:nvPr>
        </p:nvSpPr>
        <p:spPr/>
        <p:txBody>
          <a:bodyPr/>
          <a:lstStyle/>
          <a:p>
            <a:r>
              <a:rPr lang="en-US" dirty="0"/>
              <a:t>13</a:t>
            </a:r>
            <a:r>
              <a:rPr lang="en-US" baseline="30000" dirty="0"/>
              <a:t>th</a:t>
            </a:r>
            <a:r>
              <a:rPr lang="en-US" dirty="0"/>
              <a:t> May</a:t>
            </a:r>
          </a:p>
          <a:p>
            <a:r>
              <a:rPr lang="en-US" dirty="0"/>
              <a:t>Running in conjunction with L5 Research Methods presentations</a:t>
            </a:r>
          </a:p>
          <a:p>
            <a:endParaRPr lang="en-US" dirty="0"/>
          </a:p>
          <a:p>
            <a:r>
              <a:rPr lang="en-US" dirty="0"/>
              <a:t>HNL / OAE / SES / PE – 10% of module mark </a:t>
            </a:r>
          </a:p>
          <a:p>
            <a:r>
              <a:rPr lang="en-US" dirty="0"/>
              <a:t>SET – 25% of module mark</a:t>
            </a:r>
          </a:p>
        </p:txBody>
      </p:sp>
    </p:spTree>
    <p:extLst>
      <p:ext uri="{BB962C8B-B14F-4D97-AF65-F5344CB8AC3E}">
        <p14:creationId xmlns:p14="http://schemas.microsoft.com/office/powerpoint/2010/main" val="1368617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17ABB-30A5-FC34-42BF-B8C0850C81F5}"/>
              </a:ext>
            </a:extLst>
          </p:cNvPr>
          <p:cNvSpPr>
            <a:spLocks noGrp="1"/>
          </p:cNvSpPr>
          <p:nvPr>
            <p:ph type="title"/>
          </p:nvPr>
        </p:nvSpPr>
        <p:spPr>
          <a:xfrm>
            <a:off x="2895600" y="764373"/>
            <a:ext cx="4776952" cy="1293028"/>
          </a:xfrm>
        </p:spPr>
        <p:txBody>
          <a:bodyPr/>
          <a:lstStyle/>
          <a:p>
            <a:r>
              <a:rPr lang="en-US" dirty="0"/>
              <a:t>SET Students…</a:t>
            </a:r>
          </a:p>
        </p:txBody>
      </p:sp>
      <p:sp>
        <p:nvSpPr>
          <p:cNvPr id="3" name="Content Placeholder 2">
            <a:extLst>
              <a:ext uri="{FF2B5EF4-FFF2-40B4-BE49-F238E27FC236}">
                <a16:creationId xmlns:a16="http://schemas.microsoft.com/office/drawing/2014/main" id="{396887E3-026C-22D3-D6F4-5AF08916A5EA}"/>
              </a:ext>
            </a:extLst>
          </p:cNvPr>
          <p:cNvSpPr>
            <a:spLocks noGrp="1"/>
          </p:cNvSpPr>
          <p:nvPr>
            <p:ph idx="1"/>
          </p:nvPr>
        </p:nvSpPr>
        <p:spPr/>
        <p:txBody>
          <a:bodyPr>
            <a:normAutofit fontScale="92500" lnSpcReduction="10000"/>
          </a:bodyPr>
          <a:lstStyle/>
          <a:p>
            <a:pPr>
              <a:spcAft>
                <a:spcPts val="600"/>
              </a:spcAft>
            </a:pPr>
            <a:r>
              <a:rPr lang="en-GB" sz="1800" b="1" dirty="0">
                <a:effectLst/>
                <a:latin typeface="Arial" panose="020B0604020202020204" pitchFamily="34" charset="0"/>
                <a:ea typeface="Times New Roman" panose="02020603050405020304" pitchFamily="18" charset="0"/>
              </a:rPr>
              <a:t>Task:</a:t>
            </a:r>
            <a:r>
              <a:rPr lang="en-GB" sz="1800" dirty="0">
                <a:effectLst/>
                <a:latin typeface="Arial" panose="020B0604020202020204" pitchFamily="34" charset="0"/>
                <a:ea typeface="Times New Roman" panose="02020603050405020304" pitchFamily="18" charset="0"/>
              </a:rPr>
              <a:t> Present a formal summary of your research article as a poster presentation. This should be followed by a 5 minute defence of your work. </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dirty="0">
                <a:effectLst/>
                <a:latin typeface="Arial" panose="020B0604020202020204" pitchFamily="34" charset="0"/>
                <a:ea typeface="Times New Roman" panose="02020603050405020304" pitchFamily="18" charset="0"/>
              </a:rPr>
              <a:t> </a:t>
            </a:r>
            <a:r>
              <a:rPr lang="en-GB" sz="1800" b="1" dirty="0">
                <a:effectLst/>
                <a:latin typeface="Arial" panose="020B0604020202020204" pitchFamily="34" charset="0"/>
                <a:ea typeface="Times New Roman" panose="02020603050405020304" pitchFamily="18" charset="0"/>
              </a:rPr>
              <a:t>Weighting:</a:t>
            </a:r>
            <a:r>
              <a:rPr lang="en-GB" sz="1800" dirty="0">
                <a:effectLst/>
                <a:latin typeface="Arial" panose="020B0604020202020204" pitchFamily="34" charset="0"/>
                <a:ea typeface="Times New Roman" panose="02020603050405020304" pitchFamily="18" charset="0"/>
              </a:rPr>
              <a:t> worth 25% of the module mark.</a:t>
            </a:r>
          </a:p>
          <a:p>
            <a:pPr>
              <a:spcAft>
                <a:spcPts val="600"/>
              </a:spcAft>
            </a:pP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You should be able to demonstrate the ability to:</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457200" algn="l"/>
              </a:tabLst>
            </a:pPr>
            <a:r>
              <a:rPr lang="en-GB" sz="1800" dirty="0">
                <a:effectLst/>
                <a:latin typeface="Arial" panose="020B0604020202020204" pitchFamily="34" charset="0"/>
                <a:ea typeface="Times New Roman" panose="02020603050405020304" pitchFamily="18" charset="0"/>
              </a:rPr>
              <a:t>Identify the key pieces of background research which led to your research question.</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457200" algn="l"/>
              </a:tabLst>
            </a:pPr>
            <a:r>
              <a:rPr lang="en-GB" sz="1800" dirty="0">
                <a:effectLst/>
                <a:latin typeface="Arial" panose="020B0604020202020204" pitchFamily="34" charset="0"/>
                <a:ea typeface="Times New Roman" panose="02020603050405020304" pitchFamily="18" charset="0"/>
              </a:rPr>
              <a:t>Explain the rationale for your research question and state the aim (or aims) of the project.</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Outline the method used for the project (e.g., participants, equipment, data collection procedures, data analysis).</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Identify the key findings of your project.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Discuss your findings in relation to research and explain the practical implications of your work.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Reflect critically on the research process and offer any advice you may have for current level 5 students. </a:t>
            </a:r>
            <a:endParaRPr lang="en-GB" sz="1800" dirty="0">
              <a:effectLst/>
              <a:latin typeface="Times New Roman" panose="02020603050405020304" pitchFamily="18" charset="0"/>
              <a:ea typeface="Times New Roman" panose="02020603050405020304" pitchFamily="18" charset="0"/>
            </a:endParaRPr>
          </a:p>
          <a:p>
            <a:pPr algn="l">
              <a:tabLst>
                <a:tab pos="990600" algn="l"/>
              </a:tabLst>
            </a:pPr>
            <a:endParaRPr lang="en-GB" sz="1800" b="1" dirty="0">
              <a:effectLst/>
              <a:latin typeface="Times New Roman" panose="02020603050405020304" pitchFamily="18" charset="0"/>
              <a:ea typeface="MS Minngs"/>
            </a:endParaRPr>
          </a:p>
          <a:p>
            <a:pPr algn="l">
              <a:tabLst>
                <a:tab pos="270510" algn="l"/>
              </a:tabLst>
            </a:pPr>
            <a:endParaRPr lang="en-GB" sz="1800" b="1" dirty="0">
              <a:effectLst/>
              <a:latin typeface="Times New Roman" panose="02020603050405020304" pitchFamily="18" charset="0"/>
              <a:ea typeface="MS Minngs"/>
            </a:endParaRPr>
          </a:p>
          <a:p>
            <a:endParaRPr lang="en-US" dirty="0"/>
          </a:p>
        </p:txBody>
      </p:sp>
    </p:spTree>
    <p:extLst>
      <p:ext uri="{BB962C8B-B14F-4D97-AF65-F5344CB8AC3E}">
        <p14:creationId xmlns:p14="http://schemas.microsoft.com/office/powerpoint/2010/main" val="628770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29BCD-9A18-92B7-DF0C-432F4C3EE76D}"/>
              </a:ext>
            </a:extLst>
          </p:cNvPr>
          <p:cNvSpPr>
            <a:spLocks noGrp="1"/>
          </p:cNvSpPr>
          <p:nvPr>
            <p:ph type="title"/>
          </p:nvPr>
        </p:nvSpPr>
        <p:spPr>
          <a:xfrm>
            <a:off x="378372" y="764373"/>
            <a:ext cx="11127828" cy="1293028"/>
          </a:xfrm>
        </p:spPr>
        <p:txBody>
          <a:bodyPr>
            <a:normAutofit fontScale="90000"/>
          </a:bodyPr>
          <a:lstStyle/>
          <a:p>
            <a:r>
              <a:rPr lang="en-GB" dirty="0">
                <a:latin typeface="Arial" panose="020B0604020202020204" pitchFamily="34" charset="0"/>
                <a:ea typeface="MS Minngs"/>
              </a:rPr>
              <a:t>You will need to present this information as a poster presentation which will then be followed by a 5 minute defence of your work.  </a:t>
            </a:r>
            <a:br>
              <a:rPr lang="en-GB" b="1" dirty="0">
                <a:latin typeface="Times New Roman" panose="02020603050405020304" pitchFamily="18" charset="0"/>
                <a:ea typeface="MS Minngs"/>
              </a:rPr>
            </a:br>
            <a:endParaRPr lang="en-US" dirty="0"/>
          </a:p>
        </p:txBody>
      </p:sp>
      <p:sp>
        <p:nvSpPr>
          <p:cNvPr id="3" name="Content Placeholder 2">
            <a:extLst>
              <a:ext uri="{FF2B5EF4-FFF2-40B4-BE49-F238E27FC236}">
                <a16:creationId xmlns:a16="http://schemas.microsoft.com/office/drawing/2014/main" id="{E6EE60DE-F4F8-915C-4623-8CA8716FBF28}"/>
              </a:ext>
            </a:extLst>
          </p:cNvPr>
          <p:cNvSpPr>
            <a:spLocks noGrp="1"/>
          </p:cNvSpPr>
          <p:nvPr>
            <p:ph idx="1"/>
          </p:nvPr>
        </p:nvSpPr>
        <p:spPr>
          <a:xfrm>
            <a:off x="685800" y="2194560"/>
            <a:ext cx="10820400" cy="4437468"/>
          </a:xfrm>
        </p:spPr>
        <p:txBody>
          <a:bodyPr>
            <a:normAutofit fontScale="70000" lnSpcReduction="20000"/>
          </a:bodyPr>
          <a:lstStyle/>
          <a:p>
            <a:pPr marL="0" indent="0" algn="just">
              <a:buNone/>
              <a:tabLst>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dirty="0">
                <a:effectLst/>
                <a:latin typeface="Arial" panose="020B0604020202020204" pitchFamily="34" charset="0"/>
                <a:ea typeface="Times New Roman" panose="02020603050405020304" pitchFamily="18" charset="0"/>
              </a:rPr>
              <a:t>T</a:t>
            </a:r>
            <a:r>
              <a:rPr lang="en-GB" sz="2400" b="1" dirty="0">
                <a:effectLst/>
                <a:latin typeface="Arial" panose="020B0604020202020204" pitchFamily="34" charset="0"/>
                <a:ea typeface="Times New Roman" panose="02020603050405020304" pitchFamily="18" charset="0"/>
              </a:rPr>
              <a:t>he following sections need to be included within your poster presentation:</a:t>
            </a:r>
            <a:endParaRPr lang="en-GB" sz="2400" dirty="0">
              <a:effectLst/>
              <a:latin typeface="Times New Roman" panose="02020603050405020304" pitchFamily="18" charset="0"/>
              <a:ea typeface="Times New Roman" panose="02020603050405020304" pitchFamily="18" charset="0"/>
            </a:endParaRPr>
          </a:p>
          <a:p>
            <a:pPr algn="just">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Title.</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Introduction.</a:t>
            </a:r>
            <a:r>
              <a:rPr lang="en-GB" sz="2400" dirty="0">
                <a:effectLst/>
                <a:latin typeface="Arial" panose="020B0604020202020204" pitchFamily="34" charset="0"/>
                <a:ea typeface="Times New Roman" panose="02020603050405020304" pitchFamily="18" charset="0"/>
              </a:rPr>
              <a:t> Identify the key pieces of background research which led to your research question.</a:t>
            </a: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457200" algn="l"/>
              </a:tabLst>
            </a:pPr>
            <a:r>
              <a:rPr lang="en-GB" sz="2400" b="1" dirty="0">
                <a:effectLst/>
                <a:latin typeface="Arial" panose="020B0604020202020204" pitchFamily="34" charset="0"/>
                <a:ea typeface="Times New Roman" panose="02020603050405020304" pitchFamily="18" charset="0"/>
              </a:rPr>
              <a:t>Aims.</a:t>
            </a:r>
            <a:r>
              <a:rPr lang="en-GB" sz="2400" dirty="0">
                <a:effectLst/>
                <a:latin typeface="Arial" panose="020B0604020202020204" pitchFamily="34" charset="0"/>
                <a:ea typeface="Times New Roman" panose="02020603050405020304" pitchFamily="18" charset="0"/>
              </a:rPr>
              <a:t> State the aim or aims of the project.</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Method.</a:t>
            </a:r>
            <a:r>
              <a:rPr lang="en-GB" sz="2400" dirty="0">
                <a:effectLst/>
                <a:latin typeface="Arial" panose="020B0604020202020204" pitchFamily="34" charset="0"/>
                <a:ea typeface="Times New Roman" panose="02020603050405020304" pitchFamily="18" charset="0"/>
              </a:rPr>
              <a:t> Outline the method used for the project (e.g., participants, equipment, data collection procedures, data analysis).</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Results. </a:t>
            </a:r>
            <a:r>
              <a:rPr lang="en-GB" sz="2400" dirty="0">
                <a:effectLst/>
                <a:latin typeface="Arial" panose="020B0604020202020204" pitchFamily="34" charset="0"/>
                <a:ea typeface="Times New Roman" panose="02020603050405020304" pitchFamily="18" charset="0"/>
              </a:rPr>
              <a:t>Identify the key findings of the project. </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Discussion. </a:t>
            </a:r>
            <a:r>
              <a:rPr lang="en-GB" sz="2400" dirty="0">
                <a:effectLst/>
                <a:latin typeface="Arial" panose="020B0604020202020204" pitchFamily="34" charset="0"/>
                <a:ea typeface="Times New Roman" panose="02020603050405020304" pitchFamily="18" charset="0"/>
              </a:rPr>
              <a:t>Explain how the findings relate to previous research and identify any practical implications. </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Reflection.  </a:t>
            </a:r>
            <a:r>
              <a:rPr lang="en-GB" sz="2400" dirty="0">
                <a:effectLst/>
                <a:latin typeface="Arial" panose="020B0604020202020204" pitchFamily="34" charset="0"/>
                <a:ea typeface="Times New Roman" panose="02020603050405020304" pitchFamily="18" charset="0"/>
              </a:rPr>
              <a:t>Reflect briefly on the research process and offer any advice for current level 5 students.</a:t>
            </a:r>
            <a:endParaRPr lang="en-GB" sz="2400" dirty="0">
              <a:effectLst/>
              <a:latin typeface="Times New Roman" panose="02020603050405020304" pitchFamily="18" charset="0"/>
              <a:ea typeface="Times New Roman" panose="02020603050405020304" pitchFamily="18" charset="0"/>
            </a:endParaRPr>
          </a:p>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400" dirty="0">
              <a:effectLst/>
              <a:latin typeface="Times New Roman" panose="02020603050405020304" pitchFamily="18" charset="0"/>
              <a:ea typeface="Times New Roman" panose="02020603050405020304" pitchFamily="18" charset="0"/>
            </a:endParaRPr>
          </a:p>
          <a:p>
            <a:pPr algn="just">
              <a:tabLst>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dirty="0">
                <a:effectLst/>
                <a:latin typeface="Arial" panose="020B0604020202020204" pitchFamily="34" charset="0"/>
                <a:ea typeface="Times New Roman" panose="02020603050405020304" pitchFamily="18" charset="0"/>
              </a:rPr>
              <a:t>The display of posters and poster defence will all take place on the same day with all students expected to attend. </a:t>
            </a:r>
          </a:p>
          <a:p>
            <a:pPr algn="just">
              <a:tabLst>
                <a:tab pos="635"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400" b="1" dirty="0">
              <a:latin typeface="Arial" panose="020B0604020202020204" pitchFamily="34" charset="0"/>
              <a:ea typeface="Times New Roman" panose="02020603050405020304" pitchFamily="18" charset="0"/>
            </a:endParaRPr>
          </a:p>
          <a:p>
            <a:pPr algn="just">
              <a:tabLst>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Spend some time going through the marking criteria – Moodle! </a:t>
            </a:r>
            <a:endParaRPr lang="en-GB" sz="2400" b="1"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4212885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C6509-9EE4-7EFF-B5AE-8B17D33C3E8F}"/>
              </a:ext>
            </a:extLst>
          </p:cNvPr>
          <p:cNvSpPr>
            <a:spLocks noGrp="1"/>
          </p:cNvSpPr>
          <p:nvPr>
            <p:ph type="title"/>
          </p:nvPr>
        </p:nvSpPr>
        <p:spPr>
          <a:xfrm>
            <a:off x="2927131" y="217835"/>
            <a:ext cx="5859517" cy="1293028"/>
          </a:xfrm>
        </p:spPr>
        <p:txBody>
          <a:bodyPr/>
          <a:lstStyle/>
          <a:p>
            <a:r>
              <a:rPr lang="en-US" dirty="0"/>
              <a:t>HNL / PE / SES / OAE</a:t>
            </a:r>
          </a:p>
        </p:txBody>
      </p:sp>
      <p:sp>
        <p:nvSpPr>
          <p:cNvPr id="3" name="Content Placeholder 2">
            <a:extLst>
              <a:ext uri="{FF2B5EF4-FFF2-40B4-BE49-F238E27FC236}">
                <a16:creationId xmlns:a16="http://schemas.microsoft.com/office/drawing/2014/main" id="{C960C42C-DF7C-CC1D-A90D-CCC8AF0BA5BA}"/>
              </a:ext>
            </a:extLst>
          </p:cNvPr>
          <p:cNvSpPr>
            <a:spLocks noGrp="1"/>
          </p:cNvSpPr>
          <p:nvPr>
            <p:ph idx="1"/>
          </p:nvPr>
        </p:nvSpPr>
        <p:spPr>
          <a:xfrm>
            <a:off x="685800" y="1313793"/>
            <a:ext cx="10820400" cy="5326371"/>
          </a:xfrm>
        </p:spPr>
        <p:txBody>
          <a:bodyPr>
            <a:normAutofit lnSpcReduction="10000"/>
          </a:bodyPr>
          <a:lstStyle/>
          <a:p>
            <a:pPr>
              <a:spcAft>
                <a:spcPts val="600"/>
              </a:spcAft>
            </a:pPr>
            <a:r>
              <a:rPr lang="en-GB" sz="1800" b="1" dirty="0">
                <a:effectLst/>
                <a:latin typeface="Arial" panose="020B0604020202020204" pitchFamily="34" charset="0"/>
                <a:ea typeface="Times New Roman" panose="02020603050405020304" pitchFamily="18" charset="0"/>
              </a:rPr>
              <a:t>Task:</a:t>
            </a:r>
            <a:r>
              <a:rPr lang="en-GB" sz="1800" dirty="0">
                <a:effectLst/>
                <a:latin typeface="Arial" panose="020B0604020202020204" pitchFamily="34" charset="0"/>
                <a:ea typeface="Times New Roman" panose="02020603050405020304" pitchFamily="18" charset="0"/>
              </a:rPr>
              <a:t> Present a formal summary of your independent project to an audience of your peers.  </a:t>
            </a:r>
            <a:endParaRPr lang="en-GB" sz="1800" dirty="0">
              <a:effectLst/>
              <a:latin typeface="Times New Roman" panose="02020603050405020304" pitchFamily="18" charset="0"/>
              <a:ea typeface="Times New Roman" panose="02020603050405020304" pitchFamily="18" charset="0"/>
            </a:endParaRPr>
          </a:p>
          <a:p>
            <a:pPr>
              <a:spcBef>
                <a:spcPts val="200"/>
              </a:spcBef>
            </a:pPr>
            <a:r>
              <a:rPr lang="en-GB" sz="1800" dirty="0">
                <a:effectLst/>
                <a:latin typeface="Arial" panose="020B0604020202020204" pitchFamily="34" charset="0"/>
                <a:ea typeface="MS Gothic" panose="020B0609070205080204" pitchFamily="49" charset="-128"/>
                <a:cs typeface="Times New Roman" panose="02020603050405020304" pitchFamily="18" charset="0"/>
              </a:rPr>
              <a:t>The assessment criteria are based upon an evaluation of your ability to present a synopsis of your completed independent project to your peers. </a:t>
            </a:r>
            <a:endParaRPr lang="en-GB" sz="1800" dirty="0">
              <a:effectLst/>
              <a:latin typeface="Calibri" panose="020F0502020204030204" pitchFamily="34" charset="0"/>
              <a:ea typeface="MS Gothic" panose="020B0609070205080204" pitchFamily="49" charset="-128"/>
              <a:cs typeface="Times New Roman" panose="02020603050405020304" pitchFamily="18" charset="0"/>
            </a:endParaRPr>
          </a:p>
          <a:p>
            <a:pPr algn="l">
              <a:tabLst>
                <a:tab pos="990600" algn="l"/>
              </a:tabLst>
            </a:pPr>
            <a:endParaRPr lang="en-GB" sz="1800" b="1" dirty="0">
              <a:effectLst/>
              <a:latin typeface="Times New Roman" panose="02020603050405020304" pitchFamily="18" charset="0"/>
              <a:ea typeface="MS Minngs"/>
            </a:endParaRPr>
          </a:p>
          <a:p>
            <a:pPr algn="l">
              <a:tabLst>
                <a:tab pos="990600" algn="l"/>
              </a:tabLst>
            </a:pPr>
            <a:r>
              <a:rPr lang="en-GB" sz="1800" b="0" dirty="0">
                <a:effectLst/>
                <a:latin typeface="Arial" panose="020B0604020202020204" pitchFamily="34" charset="0"/>
                <a:ea typeface="MS Minngs"/>
              </a:rPr>
              <a:t>This should take the form of a 5 minute oral presentation </a:t>
            </a:r>
            <a:r>
              <a:rPr lang="en-GB" sz="1800" b="1" u="sng" dirty="0">
                <a:effectLst/>
                <a:latin typeface="Arial" panose="020B0604020202020204" pitchFamily="34" charset="0"/>
                <a:ea typeface="MS Minngs"/>
              </a:rPr>
              <a:t>or</a:t>
            </a:r>
            <a:r>
              <a:rPr lang="en-GB" sz="1800" b="0" dirty="0">
                <a:effectLst/>
                <a:latin typeface="Arial" panose="020B0604020202020204" pitchFamily="34" charset="0"/>
                <a:ea typeface="MS Minngs"/>
              </a:rPr>
              <a:t> a written poster presentation. An additional 5 minutes will be allocated to questioning.  </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Weighting:</a:t>
            </a:r>
            <a:r>
              <a:rPr lang="en-GB" sz="1800" dirty="0">
                <a:effectLst/>
                <a:latin typeface="Arial" panose="020B0604020202020204" pitchFamily="34" charset="0"/>
                <a:ea typeface="Times New Roman" panose="02020603050405020304" pitchFamily="18" charset="0"/>
              </a:rPr>
              <a:t> worth 10% of the overall module mark.</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You should be able to demonstrate the ability to:</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457200" algn="l"/>
              </a:tabLst>
            </a:pPr>
            <a:r>
              <a:rPr lang="en-GB" sz="1800" dirty="0">
                <a:effectLst/>
                <a:latin typeface="Arial" panose="020B0604020202020204" pitchFamily="34" charset="0"/>
                <a:ea typeface="Times New Roman" panose="02020603050405020304" pitchFamily="18" charset="0"/>
              </a:rPr>
              <a:t>Identify the key pieces of background research which led to your research question.</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457200" algn="l"/>
              </a:tabLst>
            </a:pPr>
            <a:r>
              <a:rPr lang="en-GB" sz="1800" dirty="0">
                <a:effectLst/>
                <a:latin typeface="Arial" panose="020B0604020202020204" pitchFamily="34" charset="0"/>
                <a:ea typeface="Times New Roman" panose="02020603050405020304" pitchFamily="18" charset="0"/>
              </a:rPr>
              <a:t>Explain the rationale for your research question and state the aim (or aims) of the project.</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Outline the method used for the project (e.g., participants, equipment, data collection procedures, data analysis).</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Identify the key findings of your project.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Discuss your findings in relation to research and explain the practical implications of your work.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latin typeface="Arial" panose="020B0604020202020204" pitchFamily="34" charset="0"/>
                <a:ea typeface="Times New Roman" panose="02020603050405020304" pitchFamily="18" charset="0"/>
              </a:rPr>
              <a:t>Reflect briefly on the research process and offer any advice for current level 5 students. </a:t>
            </a:r>
            <a:endParaRPr lang="en-GB" sz="1800" dirty="0">
              <a:effectLst/>
              <a:latin typeface="Times New Roman" panose="02020603050405020304" pitchFamily="18" charset="0"/>
              <a:ea typeface="Times New Roman" panose="02020603050405020304" pitchFamily="18" charset="0"/>
            </a:endParaRPr>
          </a:p>
          <a:p>
            <a:pPr algn="l">
              <a:tabLst>
                <a:tab pos="990600" algn="l"/>
              </a:tabLst>
            </a:pPr>
            <a:endParaRPr lang="en-GB" sz="1800" b="1" dirty="0">
              <a:effectLst/>
              <a:latin typeface="Times New Roman" panose="02020603050405020304" pitchFamily="18" charset="0"/>
              <a:ea typeface="MS Minngs"/>
            </a:endParaRPr>
          </a:p>
          <a:p>
            <a:pPr algn="l">
              <a:tabLst>
                <a:tab pos="270510" algn="l"/>
              </a:tabLst>
            </a:pPr>
            <a:endParaRPr lang="en-GB" sz="1800" b="1" dirty="0">
              <a:effectLst/>
              <a:latin typeface="Times New Roman" panose="02020603050405020304" pitchFamily="18" charset="0"/>
              <a:ea typeface="MS Minngs"/>
            </a:endParaRPr>
          </a:p>
          <a:p>
            <a:endParaRPr lang="en-US" dirty="0"/>
          </a:p>
        </p:txBody>
      </p:sp>
    </p:spTree>
    <p:extLst>
      <p:ext uri="{BB962C8B-B14F-4D97-AF65-F5344CB8AC3E}">
        <p14:creationId xmlns:p14="http://schemas.microsoft.com/office/powerpoint/2010/main" val="3277230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A3115-AC61-BE68-9D36-E1C294BDCC5C}"/>
              </a:ext>
            </a:extLst>
          </p:cNvPr>
          <p:cNvSpPr>
            <a:spLocks noGrp="1"/>
          </p:cNvSpPr>
          <p:nvPr>
            <p:ph type="title"/>
          </p:nvPr>
        </p:nvSpPr>
        <p:spPr>
          <a:xfrm>
            <a:off x="504497" y="764373"/>
            <a:ext cx="11298620" cy="1293028"/>
          </a:xfrm>
        </p:spPr>
        <p:txBody>
          <a:bodyPr>
            <a:noAutofit/>
          </a:bodyPr>
          <a:lstStyle/>
          <a:p>
            <a:pPr algn="l">
              <a:tabLst>
                <a:tab pos="270510" algn="l"/>
              </a:tabLst>
            </a:pPr>
            <a:r>
              <a:rPr lang="en-GB" sz="2400" dirty="0">
                <a:latin typeface="Arial" panose="020B0604020202020204" pitchFamily="34" charset="0"/>
                <a:ea typeface="MS Minngs"/>
              </a:rPr>
              <a:t>You will need to present this information either as a 5 minute oral presentation, or as a poster presentation using the format outlined below.  </a:t>
            </a:r>
            <a:br>
              <a:rPr lang="en-GB" sz="2400" b="1" dirty="0">
                <a:latin typeface="Times New Roman" panose="02020603050405020304" pitchFamily="18" charset="0"/>
                <a:ea typeface="MS Minngs"/>
              </a:rPr>
            </a:br>
            <a:r>
              <a:rPr lang="en-GB" sz="2400" dirty="0">
                <a:latin typeface="Arial" panose="020B0604020202020204" pitchFamily="34" charset="0"/>
                <a:ea typeface="MS Minngs"/>
              </a:rPr>
              <a:t> </a:t>
            </a:r>
            <a:br>
              <a:rPr lang="en-GB" sz="2400" b="1" dirty="0">
                <a:latin typeface="Times New Roman" panose="02020603050405020304" pitchFamily="18" charset="0"/>
                <a:ea typeface="MS Minngs"/>
              </a:rPr>
            </a:br>
            <a:endParaRPr lang="en-US" sz="2400" dirty="0"/>
          </a:p>
        </p:txBody>
      </p:sp>
      <p:sp>
        <p:nvSpPr>
          <p:cNvPr id="3" name="Content Placeholder 2">
            <a:extLst>
              <a:ext uri="{FF2B5EF4-FFF2-40B4-BE49-F238E27FC236}">
                <a16:creationId xmlns:a16="http://schemas.microsoft.com/office/drawing/2014/main" id="{7C40B77C-81EF-7A5C-4BD3-E42902628440}"/>
              </a:ext>
            </a:extLst>
          </p:cNvPr>
          <p:cNvSpPr>
            <a:spLocks noGrp="1"/>
          </p:cNvSpPr>
          <p:nvPr>
            <p:ph idx="1"/>
          </p:nvPr>
        </p:nvSpPr>
        <p:spPr>
          <a:xfrm>
            <a:off x="685800" y="1902372"/>
            <a:ext cx="10820400" cy="4316313"/>
          </a:xfrm>
        </p:spPr>
        <p:txBody>
          <a:bodyPr>
            <a:normAutofit fontScale="85000" lnSpcReduction="20000"/>
          </a:bodyPr>
          <a:lstStyle/>
          <a:p>
            <a:pPr algn="just">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dirty="0">
                <a:effectLst/>
                <a:latin typeface="Arial" panose="020B0604020202020204" pitchFamily="34" charset="0"/>
                <a:ea typeface="Times New Roman" panose="02020603050405020304" pitchFamily="18" charset="0"/>
              </a:rPr>
              <a:t>T</a:t>
            </a:r>
            <a:r>
              <a:rPr lang="en-GB" sz="2400" b="1" dirty="0">
                <a:effectLst/>
                <a:latin typeface="Arial" panose="020B0604020202020204" pitchFamily="34" charset="0"/>
                <a:ea typeface="Times New Roman" panose="02020603050405020304" pitchFamily="18" charset="0"/>
              </a:rPr>
              <a:t>he following sections need to be included within your oral presentation / poster presentation:</a:t>
            </a:r>
            <a:endParaRPr lang="en-GB" sz="2400" dirty="0">
              <a:effectLst/>
              <a:latin typeface="Times New Roman" panose="02020603050405020304" pitchFamily="18" charset="0"/>
              <a:ea typeface="Times New Roman" panose="02020603050405020304" pitchFamily="18" charset="0"/>
            </a:endParaRPr>
          </a:p>
          <a:p>
            <a:pPr algn="just">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Title.</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Introduction.</a:t>
            </a:r>
            <a:r>
              <a:rPr lang="en-GB" sz="2400" dirty="0">
                <a:effectLst/>
                <a:latin typeface="Arial" panose="020B0604020202020204" pitchFamily="34" charset="0"/>
                <a:ea typeface="Times New Roman" panose="02020603050405020304" pitchFamily="18" charset="0"/>
              </a:rPr>
              <a:t> Identify the key pieces of background research which led to your research question.</a:t>
            </a: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457200" algn="l"/>
              </a:tabLst>
            </a:pPr>
            <a:r>
              <a:rPr lang="en-GB" sz="2400" b="1" dirty="0">
                <a:effectLst/>
                <a:latin typeface="Arial" panose="020B0604020202020204" pitchFamily="34" charset="0"/>
                <a:ea typeface="Times New Roman" panose="02020603050405020304" pitchFamily="18" charset="0"/>
              </a:rPr>
              <a:t>Aims.</a:t>
            </a:r>
            <a:r>
              <a:rPr lang="en-GB" sz="2400" dirty="0">
                <a:effectLst/>
                <a:latin typeface="Arial" panose="020B0604020202020204" pitchFamily="34" charset="0"/>
                <a:ea typeface="Times New Roman" panose="02020603050405020304" pitchFamily="18" charset="0"/>
              </a:rPr>
              <a:t> State the aim or aims of the project.</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Method.</a:t>
            </a:r>
            <a:r>
              <a:rPr lang="en-GB" sz="2400" dirty="0">
                <a:effectLst/>
                <a:latin typeface="Arial" panose="020B0604020202020204" pitchFamily="34" charset="0"/>
                <a:ea typeface="Times New Roman" panose="02020603050405020304" pitchFamily="18" charset="0"/>
              </a:rPr>
              <a:t> Outline the method used for the project (e.g., participants, equipment, data collection procedures, data analysis).</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Results. </a:t>
            </a:r>
            <a:r>
              <a:rPr lang="en-GB" sz="2400" dirty="0">
                <a:effectLst/>
                <a:latin typeface="Arial" panose="020B0604020202020204" pitchFamily="34" charset="0"/>
                <a:ea typeface="Times New Roman" panose="02020603050405020304" pitchFamily="18" charset="0"/>
              </a:rPr>
              <a:t>Identify the key findings of the project. </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Discussion. </a:t>
            </a:r>
            <a:r>
              <a:rPr lang="en-GB" sz="2400" dirty="0">
                <a:effectLst/>
                <a:latin typeface="Arial" panose="020B0604020202020204" pitchFamily="34" charset="0"/>
                <a:ea typeface="Times New Roman" panose="02020603050405020304" pitchFamily="18" charset="0"/>
              </a:rPr>
              <a:t>Explain how the findings relate to previous research and identify any practical implications. </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Arial" panose="020B0604020202020204" pitchFamily="34" charset="0"/>
                <a:ea typeface="Times New Roman" panose="02020603050405020304" pitchFamily="18" charset="0"/>
              </a:rPr>
              <a:t>Reflection.  </a:t>
            </a:r>
            <a:r>
              <a:rPr lang="en-GB" sz="2400" dirty="0">
                <a:effectLst/>
                <a:latin typeface="Arial" panose="020B0604020202020204" pitchFamily="34" charset="0"/>
                <a:ea typeface="Times New Roman" panose="02020603050405020304" pitchFamily="18" charset="0"/>
              </a:rPr>
              <a:t>Reflect briefly on the research process and offer any advice for current level 5 students.</a:t>
            </a:r>
            <a:endParaRPr lang="en-GB" sz="2400" dirty="0">
              <a:effectLst/>
              <a:latin typeface="Times New Roman" panose="02020603050405020304" pitchFamily="18" charset="0"/>
              <a:ea typeface="Times New Roman" panose="02020603050405020304" pitchFamily="18" charset="0"/>
            </a:endParaRPr>
          </a:p>
          <a:p>
            <a:pPr marL="228600"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4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674394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8141B-3D05-4B47-DF6C-45880FA0157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F7B9881-EDE6-F884-89D6-79AD34DC9101}"/>
              </a:ext>
            </a:extLst>
          </p:cNvPr>
          <p:cNvSpPr>
            <a:spLocks noGrp="1"/>
          </p:cNvSpPr>
          <p:nvPr>
            <p:ph idx="1"/>
          </p:nvPr>
        </p:nvSpPr>
        <p:spPr>
          <a:xfrm>
            <a:off x="685800" y="1303284"/>
            <a:ext cx="10820400" cy="5633544"/>
          </a:xfrm>
        </p:spPr>
        <p:txBody>
          <a:bodyPr>
            <a:normAutofit/>
          </a:bodyPr>
          <a:lstStyle/>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i="1" dirty="0">
                <a:effectLst/>
                <a:latin typeface="Arial" panose="020B0604020202020204" pitchFamily="34" charset="0"/>
                <a:ea typeface="Times New Roman" panose="02020603050405020304" pitchFamily="18" charset="0"/>
              </a:rPr>
              <a:t>In terms of timings for the oral presentation, you should allocate approximately 1 minute of the presentation to each of the following:</a:t>
            </a:r>
            <a:endParaRPr lang="en-GB" sz="20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Times New Roman" panose="02020603050405020304" pitchFamily="18" charset="0"/>
              </a:rPr>
              <a:t>Title and introduction</a:t>
            </a:r>
            <a:endParaRPr lang="en-GB" sz="20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Times New Roman" panose="02020603050405020304" pitchFamily="18" charset="0"/>
              </a:rPr>
              <a:t>Aims and method </a:t>
            </a:r>
            <a:endParaRPr lang="en-GB" sz="20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Times New Roman" panose="02020603050405020304" pitchFamily="18" charset="0"/>
              </a:rPr>
              <a:t>Results</a:t>
            </a:r>
            <a:endParaRPr lang="en-GB" sz="20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Times New Roman" panose="02020603050405020304" pitchFamily="18" charset="0"/>
              </a:rPr>
              <a:t>Discussion</a:t>
            </a:r>
            <a:endParaRPr lang="en-GB" sz="2000" dirty="0">
              <a:effectLst/>
              <a:latin typeface="Times New Roman" panose="02020603050405020304" pitchFamily="18" charset="0"/>
              <a:ea typeface="Times New Roman" panose="02020603050405020304" pitchFamily="18" charset="0"/>
            </a:endParaRPr>
          </a:p>
          <a:p>
            <a:pPr marL="342900" lvl="0" indent="-342900" algn="just">
              <a:buFont typeface="Symbol" pitchFamily="2" charset="2"/>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Times New Roman" panose="02020603050405020304" pitchFamily="18" charset="0"/>
              </a:rPr>
              <a:t>Reflection</a:t>
            </a:r>
            <a:endParaRPr lang="en-GB" sz="2000" dirty="0">
              <a:effectLst/>
              <a:latin typeface="Times New Roman" panose="02020603050405020304" pitchFamily="18" charset="0"/>
              <a:ea typeface="Times New Roman" panose="02020603050405020304" pitchFamily="18" charset="0"/>
            </a:endParaRPr>
          </a:p>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Times New Roman" panose="02020603050405020304" pitchFamily="18" charset="0"/>
              </a:rPr>
              <a:t>The presentations / display of posters will all take place on the same day with all students expected to attend. </a:t>
            </a:r>
            <a:endParaRPr lang="en-GB" sz="2000" dirty="0">
              <a:effectLst/>
              <a:latin typeface="Times New Roman" panose="02020603050405020304" pitchFamily="18" charset="0"/>
              <a:ea typeface="Times New Roman" panose="02020603050405020304" pitchFamily="18" charset="0"/>
            </a:endParaRPr>
          </a:p>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dirty="0">
                <a:effectLst/>
                <a:latin typeface="Arial" panose="020B0604020202020204" pitchFamily="34" charset="0"/>
                <a:ea typeface="Times New Roman" panose="02020603050405020304" pitchFamily="18" charset="0"/>
              </a:rPr>
              <a:t>Further guidance and resources will be provided during lectures and on Moodle. </a:t>
            </a:r>
            <a:endParaRPr lang="en-GB" sz="2000" dirty="0">
              <a:effectLst/>
              <a:latin typeface="Times New Roman" panose="02020603050405020304" pitchFamily="18" charset="0"/>
              <a:ea typeface="Times New Roman" panose="02020603050405020304" pitchFamily="18" charset="0"/>
            </a:endParaRPr>
          </a:p>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2000" dirty="0">
              <a:effectLst/>
              <a:latin typeface="Times New Roman" panose="02020603050405020304" pitchFamily="18" charset="0"/>
              <a:ea typeface="Times New Roman" panose="02020603050405020304" pitchFamily="18" charset="0"/>
            </a:endParaRPr>
          </a:p>
          <a:p>
            <a:pPr algn="jus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b="1" dirty="0">
                <a:latin typeface="Arial" panose="020B0604020202020204" pitchFamily="34" charset="0"/>
                <a:ea typeface="Times New Roman" panose="02020603050405020304" pitchFamily="18" charset="0"/>
                <a:cs typeface="Arial" panose="020B0604020202020204" pitchFamily="34" charset="0"/>
              </a:rPr>
              <a:t>Have a look at the marking criteria on Moodle…</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1117080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78B72-D932-FDA6-7127-581C160AD307}"/>
              </a:ext>
            </a:extLst>
          </p:cNvPr>
          <p:cNvSpPr>
            <a:spLocks noGrp="1"/>
          </p:cNvSpPr>
          <p:nvPr>
            <p:ph type="title"/>
          </p:nvPr>
        </p:nvSpPr>
        <p:spPr/>
        <p:txBody>
          <a:bodyPr/>
          <a:lstStyle/>
          <a:p>
            <a:r>
              <a:rPr lang="en-US" dirty="0"/>
              <a:t>Poster presentation or oral presentation?</a:t>
            </a:r>
          </a:p>
        </p:txBody>
      </p:sp>
      <p:sp>
        <p:nvSpPr>
          <p:cNvPr id="3" name="Content Placeholder 2">
            <a:extLst>
              <a:ext uri="{FF2B5EF4-FFF2-40B4-BE49-F238E27FC236}">
                <a16:creationId xmlns:a16="http://schemas.microsoft.com/office/drawing/2014/main" id="{FA4B85D7-D811-F2AD-2958-24664D110610}"/>
              </a:ext>
            </a:extLst>
          </p:cNvPr>
          <p:cNvSpPr>
            <a:spLocks noGrp="1"/>
          </p:cNvSpPr>
          <p:nvPr>
            <p:ph idx="1"/>
          </p:nvPr>
        </p:nvSpPr>
        <p:spPr>
          <a:xfrm>
            <a:off x="685800" y="2194560"/>
            <a:ext cx="10820400" cy="4332364"/>
          </a:xfrm>
        </p:spPr>
        <p:txBody>
          <a:bodyPr>
            <a:normAutofit fontScale="85000" lnSpcReduction="20000"/>
          </a:bodyPr>
          <a:lstStyle/>
          <a:p>
            <a:r>
              <a:rPr lang="en-US" dirty="0"/>
              <a:t>What are the pro’s and con’s of each type of presentation for you?</a:t>
            </a:r>
          </a:p>
          <a:p>
            <a:endParaRPr lang="en-US" dirty="0"/>
          </a:p>
          <a:p>
            <a:r>
              <a:rPr lang="en-US" dirty="0"/>
              <a:t>Take some time to think about which would be best for you… </a:t>
            </a:r>
          </a:p>
          <a:p>
            <a:r>
              <a:rPr lang="en-US" dirty="0"/>
              <a:t>Which do you think you will choose to do?</a:t>
            </a:r>
          </a:p>
          <a:p>
            <a:endParaRPr lang="en-US" dirty="0"/>
          </a:p>
          <a:p>
            <a:r>
              <a:rPr lang="en-US" dirty="0"/>
              <a:t>What can you start putting together now?</a:t>
            </a:r>
          </a:p>
          <a:p>
            <a:pPr lvl="1"/>
            <a:r>
              <a:rPr lang="en-US" dirty="0"/>
              <a:t>Outline of presentation</a:t>
            </a:r>
          </a:p>
          <a:p>
            <a:pPr lvl="1"/>
            <a:r>
              <a:rPr lang="en-US" dirty="0"/>
              <a:t>Introduction</a:t>
            </a:r>
          </a:p>
          <a:p>
            <a:pPr lvl="1"/>
            <a:r>
              <a:rPr lang="en-US" dirty="0"/>
              <a:t>Aims</a:t>
            </a:r>
          </a:p>
          <a:p>
            <a:pPr lvl="1"/>
            <a:r>
              <a:rPr lang="en-US" dirty="0"/>
              <a:t>Method</a:t>
            </a:r>
          </a:p>
          <a:p>
            <a:pPr lvl="1"/>
            <a:endParaRPr lang="en-US" dirty="0"/>
          </a:p>
          <a:p>
            <a:r>
              <a:rPr lang="en-US" dirty="0"/>
              <a:t>Which do you think you will choose to do?</a:t>
            </a:r>
          </a:p>
          <a:p>
            <a:r>
              <a:rPr lang="en-US" dirty="0"/>
              <a:t>I will be asking for </a:t>
            </a:r>
            <a:r>
              <a:rPr lang="en-US" dirty="0" err="1"/>
              <a:t>approx</a:t>
            </a:r>
            <a:r>
              <a:rPr lang="en-US" dirty="0"/>
              <a:t> numbers for each type in the next couple of weeks – marking purposes! </a:t>
            </a:r>
          </a:p>
          <a:p>
            <a:endParaRPr lang="en-US" dirty="0"/>
          </a:p>
          <a:p>
            <a:pPr lvl="1"/>
            <a:endParaRPr lang="en-US" dirty="0"/>
          </a:p>
        </p:txBody>
      </p:sp>
    </p:spTree>
    <p:extLst>
      <p:ext uri="{BB962C8B-B14F-4D97-AF65-F5344CB8AC3E}">
        <p14:creationId xmlns:p14="http://schemas.microsoft.com/office/powerpoint/2010/main" val="430958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Tasks for the remainder of the session / today:</a:t>
            </a:r>
          </a:p>
        </p:txBody>
      </p:sp>
      <p:sp>
        <p:nvSpPr>
          <p:cNvPr id="3" name="Content Placeholder 2"/>
          <p:cNvSpPr>
            <a:spLocks noGrp="1"/>
          </p:cNvSpPr>
          <p:nvPr>
            <p:ph idx="1"/>
          </p:nvPr>
        </p:nvSpPr>
        <p:spPr>
          <a:xfrm>
            <a:off x="685800" y="2194560"/>
            <a:ext cx="10820400" cy="4437468"/>
          </a:xfrm>
        </p:spPr>
        <p:txBody>
          <a:bodyPr/>
          <a:lstStyle/>
          <a:p>
            <a:pPr marL="457200" indent="-457200">
              <a:buFont typeface="+mj-lt"/>
              <a:buAutoNum type="arabicPeriod"/>
            </a:pPr>
            <a:r>
              <a:rPr lang="en-GB" dirty="0"/>
              <a:t>Organise your group as per the instructions on Moodle / Teams</a:t>
            </a:r>
          </a:p>
          <a:p>
            <a:pPr marL="457200" indent="-457200">
              <a:buFont typeface="+mj-lt"/>
              <a:buAutoNum type="arabicPeriod"/>
            </a:pPr>
            <a:r>
              <a:rPr lang="en-GB" dirty="0"/>
              <a:t>Discuss with your group whether there are any additional topic areas you would like covering during the semester?</a:t>
            </a:r>
          </a:p>
          <a:p>
            <a:pPr marL="457200" indent="-457200">
              <a:buFont typeface="+mj-lt"/>
              <a:buAutoNum type="arabicPeriod"/>
            </a:pPr>
            <a:r>
              <a:rPr lang="en-GB" dirty="0"/>
              <a:t>Briefly outline your progress to date + plans for the next few weeks.</a:t>
            </a:r>
          </a:p>
          <a:p>
            <a:pPr marL="457200" indent="-457200">
              <a:buFont typeface="+mj-lt"/>
              <a:buAutoNum type="arabicPeriod"/>
            </a:pPr>
            <a:r>
              <a:rPr lang="en-GB" dirty="0"/>
              <a:t>Send this plan to your supervisor (if appropriate) and arrange a tutorial </a:t>
            </a:r>
          </a:p>
          <a:p>
            <a:pPr marL="457200" indent="-457200">
              <a:buFont typeface="+mj-lt"/>
              <a:buAutoNum type="arabicPeriod"/>
            </a:pPr>
            <a:r>
              <a:rPr lang="en-GB" dirty="0"/>
              <a:t>Start thinking about the type of presentation you plan to do in May (if applicable) and how that is going to look. </a:t>
            </a:r>
          </a:p>
          <a:p>
            <a:pPr marL="457200" indent="-457200">
              <a:buFont typeface="+mj-lt"/>
              <a:buAutoNum type="arabicPeriod"/>
            </a:pPr>
            <a:r>
              <a:rPr lang="en-GB" dirty="0"/>
              <a:t>Look through the marking criteria for this (plus the dissertation). </a:t>
            </a:r>
          </a:p>
          <a:p>
            <a:pPr marL="457200" indent="-457200">
              <a:buFont typeface="+mj-lt"/>
              <a:buAutoNum type="arabicPeriod"/>
            </a:pPr>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9260070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Any Questions?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8253458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853</TotalTime>
  <Words>1829</Words>
  <Application>Microsoft Macintosh PowerPoint</Application>
  <PresentationFormat>Widescreen</PresentationFormat>
  <Paragraphs>166</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Century Gothic</vt:lpstr>
      <vt:lpstr>Segoe UI</vt:lpstr>
      <vt:lpstr>Symbol</vt:lpstr>
      <vt:lpstr>Times New Roman</vt:lpstr>
      <vt:lpstr>Vapor Trail</vt:lpstr>
      <vt:lpstr>Independent Project – Welcome to Semester 2</vt:lpstr>
      <vt:lpstr>Semester 2</vt:lpstr>
      <vt:lpstr>Semester 2 - Structure</vt:lpstr>
      <vt:lpstr>PowerPoint Presentation</vt:lpstr>
      <vt:lpstr>Additional content?</vt:lpstr>
      <vt:lpstr>Peer collaboration </vt:lpstr>
      <vt:lpstr>In your groups – discuss your Progress to date…</vt:lpstr>
      <vt:lpstr>Progress to date:</vt:lpstr>
      <vt:lpstr>Presentations / Poster / Poster presentation and defense (SET)</vt:lpstr>
      <vt:lpstr>SET Students…</vt:lpstr>
      <vt:lpstr>You will need to present this information as a poster presentation which will then be followed by a 5 minute defence of your work.   </vt:lpstr>
      <vt:lpstr>HNL / PE / SES / OAE</vt:lpstr>
      <vt:lpstr>You will need to present this information either as a 5 minute oral presentation, or as a poster presentation using the format outlined below.     </vt:lpstr>
      <vt:lpstr>PowerPoint Presentation</vt:lpstr>
      <vt:lpstr>Poster presentation or oral presentation?</vt:lpstr>
      <vt:lpstr>Tasks for the remainder of the session / today:</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dc:title>
  <dc:creator>Administrator</dc:creator>
  <cp:lastModifiedBy>Alison Connaughton</cp:lastModifiedBy>
  <cp:revision>23</cp:revision>
  <dcterms:created xsi:type="dcterms:W3CDTF">2021-01-27T08:48:19Z</dcterms:created>
  <dcterms:modified xsi:type="dcterms:W3CDTF">2025-01-26T18:34:01Z</dcterms:modified>
</cp:coreProperties>
</file>