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2"/>
  </p:notesMasterIdLst>
  <p:sldIdLst>
    <p:sldId id="272" r:id="rId2"/>
    <p:sldId id="260" r:id="rId3"/>
    <p:sldId id="262" r:id="rId4"/>
    <p:sldId id="267" r:id="rId5"/>
    <p:sldId id="264" r:id="rId6"/>
    <p:sldId id="263" r:id="rId7"/>
    <p:sldId id="268" r:id="rId8"/>
    <p:sldId id="269" r:id="rId9"/>
    <p:sldId id="270" r:id="rId10"/>
    <p:sldId id="271" r:id="rId11"/>
  </p:sldIdLst>
  <p:sldSz cx="12192000" cy="6858000"/>
  <p:notesSz cx="12192000" cy="6858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912" y="78"/>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4AEFE0-0B4E-4A37-80CD-62603828C0D2}"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7012CD5B-B4D2-4F66-94C4-E11A931B1930}">
      <dgm:prSet phldrT="[Text]" custT="1"/>
      <dgm:spPr/>
      <dgm:t>
        <a:bodyPr/>
        <a:lstStyle/>
        <a:p>
          <a:r>
            <a:rPr lang="en-GB" sz="1800" dirty="0">
              <a:latin typeface="Times New Roman" panose="02020603050405020304" pitchFamily="18" charset="0"/>
              <a:cs typeface="Times New Roman" panose="02020603050405020304" pitchFamily="18" charset="0"/>
            </a:rPr>
            <a:t>In groups, communication tends to be informal, less structured, and may involve misunderstandings. </a:t>
          </a:r>
          <a:endParaRPr lang="en-US" sz="1800" dirty="0">
            <a:latin typeface="Times New Roman" panose="02020603050405020304" pitchFamily="18" charset="0"/>
            <a:cs typeface="Times New Roman" panose="02020603050405020304" pitchFamily="18" charset="0"/>
          </a:endParaRPr>
        </a:p>
      </dgm:t>
    </dgm:pt>
    <dgm:pt modelId="{52A5E434-B76A-4295-AF10-3FC33A4EAAFA}" type="parTrans" cxnId="{8263D9D3-7720-40F1-ABFF-266F0824AE4F}">
      <dgm:prSet/>
      <dgm:spPr/>
      <dgm:t>
        <a:bodyPr/>
        <a:lstStyle/>
        <a:p>
          <a:endParaRPr lang="en-US" sz="1800">
            <a:latin typeface="Times New Roman" panose="02020603050405020304" pitchFamily="18" charset="0"/>
            <a:cs typeface="Times New Roman" panose="02020603050405020304" pitchFamily="18" charset="0"/>
          </a:endParaRPr>
        </a:p>
      </dgm:t>
    </dgm:pt>
    <dgm:pt modelId="{93080820-649F-47A3-9595-9B2931EAACD8}" type="sibTrans" cxnId="{8263D9D3-7720-40F1-ABFF-266F0824AE4F}">
      <dgm:prSet/>
      <dgm:spPr/>
      <dgm:t>
        <a:bodyPr/>
        <a:lstStyle/>
        <a:p>
          <a:endParaRPr lang="en-US" sz="1800">
            <a:latin typeface="Times New Roman" panose="02020603050405020304" pitchFamily="18" charset="0"/>
            <a:cs typeface="Times New Roman" panose="02020603050405020304" pitchFamily="18" charset="0"/>
          </a:endParaRPr>
        </a:p>
      </dgm:t>
    </dgm:pt>
    <dgm:pt modelId="{FBC46CA5-C2E3-4214-B6BA-BBC241FCD8B3}">
      <dgm:prSet phldrT="[Text]" custT="1"/>
      <dgm:spPr/>
      <dgm:t>
        <a:bodyPr/>
        <a:lstStyle/>
        <a:p>
          <a:r>
            <a:rPr lang="en-GB" sz="1800" dirty="0">
              <a:latin typeface="Times New Roman" panose="02020603050405020304" pitchFamily="18" charset="0"/>
              <a:cs typeface="Times New Roman" panose="02020603050405020304" pitchFamily="18" charset="0"/>
            </a:rPr>
            <a:t>The teams engage in continuous, purposeful communication that supports collaboration and problem-solving.</a:t>
          </a:r>
          <a:endParaRPr lang="en-US" sz="1800" dirty="0">
            <a:latin typeface="Times New Roman" panose="02020603050405020304" pitchFamily="18" charset="0"/>
            <a:cs typeface="Times New Roman" panose="02020603050405020304" pitchFamily="18" charset="0"/>
          </a:endParaRPr>
        </a:p>
      </dgm:t>
    </dgm:pt>
    <dgm:pt modelId="{DBD6AE9C-7FA0-41B2-93D2-70151D336D59}" type="parTrans" cxnId="{EAA7430C-2C5A-4E35-A019-2A16E7AF6B62}">
      <dgm:prSet/>
      <dgm:spPr/>
      <dgm:t>
        <a:bodyPr/>
        <a:lstStyle/>
        <a:p>
          <a:endParaRPr lang="en-US" sz="1800">
            <a:latin typeface="Times New Roman" panose="02020603050405020304" pitchFamily="18" charset="0"/>
            <a:cs typeface="Times New Roman" panose="02020603050405020304" pitchFamily="18" charset="0"/>
          </a:endParaRPr>
        </a:p>
      </dgm:t>
    </dgm:pt>
    <dgm:pt modelId="{AE936F84-F279-4CB0-931B-5E3296A749C7}" type="sibTrans" cxnId="{EAA7430C-2C5A-4E35-A019-2A16E7AF6B62}">
      <dgm:prSet/>
      <dgm:spPr/>
      <dgm:t>
        <a:bodyPr/>
        <a:lstStyle/>
        <a:p>
          <a:endParaRPr lang="en-US" sz="1800">
            <a:latin typeface="Times New Roman" panose="02020603050405020304" pitchFamily="18" charset="0"/>
            <a:cs typeface="Times New Roman" panose="02020603050405020304" pitchFamily="18" charset="0"/>
          </a:endParaRPr>
        </a:p>
      </dgm:t>
    </dgm:pt>
    <dgm:pt modelId="{9220BECA-A5A7-45BC-B353-567D94C30071}">
      <dgm:prSet phldrT="[Text]" custT="1"/>
      <dgm:spPr/>
      <dgm:t>
        <a:bodyPr/>
        <a:lstStyle/>
        <a:p>
          <a:r>
            <a:rPr lang="en-GB" sz="1800" dirty="0">
              <a:latin typeface="Times New Roman" panose="02020603050405020304" pitchFamily="18" charset="0"/>
              <a:cs typeface="Times New Roman" panose="02020603050405020304" pitchFamily="18" charset="0"/>
            </a:rPr>
            <a:t>Feedback in teams is more frequent and constructive compared to that in groups </a:t>
          </a:r>
          <a:r>
            <a:rPr lang="en-US" sz="1800" dirty="0">
              <a:latin typeface="Times New Roman" panose="02020603050405020304" pitchFamily="18" charset="0"/>
              <a:cs typeface="Times New Roman" panose="02020603050405020304" pitchFamily="18" charset="0"/>
            </a:rPr>
            <a:t>(van den </a:t>
          </a:r>
          <a:r>
            <a:rPr lang="en-US" sz="1800" dirty="0" err="1">
              <a:latin typeface="Times New Roman" panose="02020603050405020304" pitchFamily="18" charset="0"/>
              <a:cs typeface="Times New Roman" panose="02020603050405020304" pitchFamily="18" charset="0"/>
            </a:rPr>
            <a:t>Oever</a:t>
          </a:r>
          <a:r>
            <a:rPr lang="en-US" sz="1800" dirty="0">
              <a:latin typeface="Times New Roman" panose="02020603050405020304" pitchFamily="18" charset="0"/>
              <a:cs typeface="Times New Roman" panose="02020603050405020304" pitchFamily="18" charset="0"/>
            </a:rPr>
            <a:t> et al., 2021).</a:t>
          </a:r>
        </a:p>
      </dgm:t>
    </dgm:pt>
    <dgm:pt modelId="{69818ADC-5AE2-452A-93B6-211A61071F3E}" type="parTrans" cxnId="{0174095C-C93E-4A4E-A3A7-A1397340A92A}">
      <dgm:prSet/>
      <dgm:spPr/>
      <dgm:t>
        <a:bodyPr/>
        <a:lstStyle/>
        <a:p>
          <a:endParaRPr lang="en-US" sz="1800">
            <a:latin typeface="Times New Roman" panose="02020603050405020304" pitchFamily="18" charset="0"/>
            <a:cs typeface="Times New Roman" panose="02020603050405020304" pitchFamily="18" charset="0"/>
          </a:endParaRPr>
        </a:p>
      </dgm:t>
    </dgm:pt>
    <dgm:pt modelId="{DD953D61-7014-4F1C-BD2A-E2C4FBD17BD1}" type="sibTrans" cxnId="{0174095C-C93E-4A4E-A3A7-A1397340A92A}">
      <dgm:prSet/>
      <dgm:spPr/>
      <dgm:t>
        <a:bodyPr/>
        <a:lstStyle/>
        <a:p>
          <a:endParaRPr lang="en-US" sz="1800">
            <a:latin typeface="Times New Roman" panose="02020603050405020304" pitchFamily="18" charset="0"/>
            <a:cs typeface="Times New Roman" panose="02020603050405020304" pitchFamily="18" charset="0"/>
          </a:endParaRPr>
        </a:p>
      </dgm:t>
    </dgm:pt>
    <dgm:pt modelId="{15CF337D-2C59-41DF-9C19-EC29338F0679}" type="pres">
      <dgm:prSet presAssocID="{F84AEFE0-0B4E-4A37-80CD-62603828C0D2}" presName="linear" presStyleCnt="0">
        <dgm:presLayoutVars>
          <dgm:dir/>
          <dgm:animLvl val="lvl"/>
          <dgm:resizeHandles val="exact"/>
        </dgm:presLayoutVars>
      </dgm:prSet>
      <dgm:spPr/>
    </dgm:pt>
    <dgm:pt modelId="{2BBCEC02-4BE4-420E-8FA6-25BCA628FE96}" type="pres">
      <dgm:prSet presAssocID="{7012CD5B-B4D2-4F66-94C4-E11A931B1930}" presName="parentLin" presStyleCnt="0"/>
      <dgm:spPr/>
    </dgm:pt>
    <dgm:pt modelId="{BBDAC871-FF0B-445D-9FBA-839D90FE3A6A}" type="pres">
      <dgm:prSet presAssocID="{7012CD5B-B4D2-4F66-94C4-E11A931B1930}" presName="parentLeftMargin" presStyleLbl="node1" presStyleIdx="0" presStyleCnt="3"/>
      <dgm:spPr/>
    </dgm:pt>
    <dgm:pt modelId="{0DE81A42-AEE0-42EC-9CAF-1E38406FFAC0}" type="pres">
      <dgm:prSet presAssocID="{7012CD5B-B4D2-4F66-94C4-E11A931B1930}" presName="parentText" presStyleLbl="node1" presStyleIdx="0" presStyleCnt="3">
        <dgm:presLayoutVars>
          <dgm:chMax val="0"/>
          <dgm:bulletEnabled val="1"/>
        </dgm:presLayoutVars>
      </dgm:prSet>
      <dgm:spPr/>
    </dgm:pt>
    <dgm:pt modelId="{F17912CF-CF55-4869-A647-487457E2A1C9}" type="pres">
      <dgm:prSet presAssocID="{7012CD5B-B4D2-4F66-94C4-E11A931B1930}" presName="negativeSpace" presStyleCnt="0"/>
      <dgm:spPr/>
    </dgm:pt>
    <dgm:pt modelId="{241506F0-D2D4-4536-B564-1A58A872A718}" type="pres">
      <dgm:prSet presAssocID="{7012CD5B-B4D2-4F66-94C4-E11A931B1930}" presName="childText" presStyleLbl="conFgAcc1" presStyleIdx="0" presStyleCnt="3">
        <dgm:presLayoutVars>
          <dgm:bulletEnabled val="1"/>
        </dgm:presLayoutVars>
      </dgm:prSet>
      <dgm:spPr/>
    </dgm:pt>
    <dgm:pt modelId="{DA07ECBA-A7B1-40B7-832F-AC277541086A}" type="pres">
      <dgm:prSet presAssocID="{93080820-649F-47A3-9595-9B2931EAACD8}" presName="spaceBetweenRectangles" presStyleCnt="0"/>
      <dgm:spPr/>
    </dgm:pt>
    <dgm:pt modelId="{47F80A17-C0E8-43FA-A241-C274E98B28F4}" type="pres">
      <dgm:prSet presAssocID="{FBC46CA5-C2E3-4214-B6BA-BBC241FCD8B3}" presName="parentLin" presStyleCnt="0"/>
      <dgm:spPr/>
    </dgm:pt>
    <dgm:pt modelId="{A1753ADA-3153-47FC-B969-134A86944747}" type="pres">
      <dgm:prSet presAssocID="{FBC46CA5-C2E3-4214-B6BA-BBC241FCD8B3}" presName="parentLeftMargin" presStyleLbl="node1" presStyleIdx="0" presStyleCnt="3"/>
      <dgm:spPr/>
    </dgm:pt>
    <dgm:pt modelId="{11FFBDC0-B80B-4929-B557-02DA7591713F}" type="pres">
      <dgm:prSet presAssocID="{FBC46CA5-C2E3-4214-B6BA-BBC241FCD8B3}" presName="parentText" presStyleLbl="node1" presStyleIdx="1" presStyleCnt="3">
        <dgm:presLayoutVars>
          <dgm:chMax val="0"/>
          <dgm:bulletEnabled val="1"/>
        </dgm:presLayoutVars>
      </dgm:prSet>
      <dgm:spPr/>
    </dgm:pt>
    <dgm:pt modelId="{682D0FAF-3927-42B0-88EA-BF3D2C548781}" type="pres">
      <dgm:prSet presAssocID="{FBC46CA5-C2E3-4214-B6BA-BBC241FCD8B3}" presName="negativeSpace" presStyleCnt="0"/>
      <dgm:spPr/>
    </dgm:pt>
    <dgm:pt modelId="{5A92A111-D069-436A-B574-03D7CCE3C0DA}" type="pres">
      <dgm:prSet presAssocID="{FBC46CA5-C2E3-4214-B6BA-BBC241FCD8B3}" presName="childText" presStyleLbl="conFgAcc1" presStyleIdx="1" presStyleCnt="3">
        <dgm:presLayoutVars>
          <dgm:bulletEnabled val="1"/>
        </dgm:presLayoutVars>
      </dgm:prSet>
      <dgm:spPr/>
    </dgm:pt>
    <dgm:pt modelId="{DAAC2805-1692-4DE6-86FF-3B1D387989F6}" type="pres">
      <dgm:prSet presAssocID="{AE936F84-F279-4CB0-931B-5E3296A749C7}" presName="spaceBetweenRectangles" presStyleCnt="0"/>
      <dgm:spPr/>
    </dgm:pt>
    <dgm:pt modelId="{6B89636F-FC31-45B8-9D7A-6C7808BA357C}" type="pres">
      <dgm:prSet presAssocID="{9220BECA-A5A7-45BC-B353-567D94C30071}" presName="parentLin" presStyleCnt="0"/>
      <dgm:spPr/>
    </dgm:pt>
    <dgm:pt modelId="{2A38A199-3924-4611-A784-3A80D372AE68}" type="pres">
      <dgm:prSet presAssocID="{9220BECA-A5A7-45BC-B353-567D94C30071}" presName="parentLeftMargin" presStyleLbl="node1" presStyleIdx="1" presStyleCnt="3"/>
      <dgm:spPr/>
    </dgm:pt>
    <dgm:pt modelId="{CDBC1FB0-3EFB-4EE5-8C8D-2665D744B062}" type="pres">
      <dgm:prSet presAssocID="{9220BECA-A5A7-45BC-B353-567D94C30071}" presName="parentText" presStyleLbl="node1" presStyleIdx="2" presStyleCnt="3">
        <dgm:presLayoutVars>
          <dgm:chMax val="0"/>
          <dgm:bulletEnabled val="1"/>
        </dgm:presLayoutVars>
      </dgm:prSet>
      <dgm:spPr/>
    </dgm:pt>
    <dgm:pt modelId="{7385A2D0-2C83-4570-ADE3-2B10139EDC94}" type="pres">
      <dgm:prSet presAssocID="{9220BECA-A5A7-45BC-B353-567D94C30071}" presName="negativeSpace" presStyleCnt="0"/>
      <dgm:spPr/>
    </dgm:pt>
    <dgm:pt modelId="{D42DABB4-B56B-406A-B5C5-1974E6739A24}" type="pres">
      <dgm:prSet presAssocID="{9220BECA-A5A7-45BC-B353-567D94C30071}" presName="childText" presStyleLbl="conFgAcc1" presStyleIdx="2" presStyleCnt="3">
        <dgm:presLayoutVars>
          <dgm:bulletEnabled val="1"/>
        </dgm:presLayoutVars>
      </dgm:prSet>
      <dgm:spPr/>
    </dgm:pt>
  </dgm:ptLst>
  <dgm:cxnLst>
    <dgm:cxn modelId="{EAA7430C-2C5A-4E35-A019-2A16E7AF6B62}" srcId="{F84AEFE0-0B4E-4A37-80CD-62603828C0D2}" destId="{FBC46CA5-C2E3-4214-B6BA-BBC241FCD8B3}" srcOrd="1" destOrd="0" parTransId="{DBD6AE9C-7FA0-41B2-93D2-70151D336D59}" sibTransId="{AE936F84-F279-4CB0-931B-5E3296A749C7}"/>
    <dgm:cxn modelId="{0740BC18-2EB1-45DD-8FF5-67C1FE41F76D}" type="presOf" srcId="{FBC46CA5-C2E3-4214-B6BA-BBC241FCD8B3}" destId="{11FFBDC0-B80B-4929-B557-02DA7591713F}" srcOrd="1" destOrd="0" presId="urn:microsoft.com/office/officeart/2005/8/layout/list1"/>
    <dgm:cxn modelId="{0174095C-C93E-4A4E-A3A7-A1397340A92A}" srcId="{F84AEFE0-0B4E-4A37-80CD-62603828C0D2}" destId="{9220BECA-A5A7-45BC-B353-567D94C30071}" srcOrd="2" destOrd="0" parTransId="{69818ADC-5AE2-452A-93B6-211A61071F3E}" sibTransId="{DD953D61-7014-4F1C-BD2A-E2C4FBD17BD1}"/>
    <dgm:cxn modelId="{826D425C-DC7A-4B64-ABC1-F6A4380FE514}" type="presOf" srcId="{FBC46CA5-C2E3-4214-B6BA-BBC241FCD8B3}" destId="{A1753ADA-3153-47FC-B969-134A86944747}" srcOrd="0" destOrd="0" presId="urn:microsoft.com/office/officeart/2005/8/layout/list1"/>
    <dgm:cxn modelId="{E16F9A64-CEAB-4A0B-86E6-BE199027BF07}" type="presOf" srcId="{9220BECA-A5A7-45BC-B353-567D94C30071}" destId="{CDBC1FB0-3EFB-4EE5-8C8D-2665D744B062}" srcOrd="1" destOrd="0" presId="urn:microsoft.com/office/officeart/2005/8/layout/list1"/>
    <dgm:cxn modelId="{1E93936D-CC0E-41BA-901A-1E6B86A749F5}" type="presOf" srcId="{7012CD5B-B4D2-4F66-94C4-E11A931B1930}" destId="{BBDAC871-FF0B-445D-9FBA-839D90FE3A6A}" srcOrd="0" destOrd="0" presId="urn:microsoft.com/office/officeart/2005/8/layout/list1"/>
    <dgm:cxn modelId="{E630CF8B-1D29-4DCB-837E-A6E5D4082851}" type="presOf" srcId="{F84AEFE0-0B4E-4A37-80CD-62603828C0D2}" destId="{15CF337D-2C59-41DF-9C19-EC29338F0679}" srcOrd="0" destOrd="0" presId="urn:microsoft.com/office/officeart/2005/8/layout/list1"/>
    <dgm:cxn modelId="{969736AA-4C97-46EA-AC4C-5B324E7662BB}" type="presOf" srcId="{7012CD5B-B4D2-4F66-94C4-E11A931B1930}" destId="{0DE81A42-AEE0-42EC-9CAF-1E38406FFAC0}" srcOrd="1" destOrd="0" presId="urn:microsoft.com/office/officeart/2005/8/layout/list1"/>
    <dgm:cxn modelId="{91D087B4-7192-47F1-81AB-6DCEEC5B4CC0}" type="presOf" srcId="{9220BECA-A5A7-45BC-B353-567D94C30071}" destId="{2A38A199-3924-4611-A784-3A80D372AE68}" srcOrd="0" destOrd="0" presId="urn:microsoft.com/office/officeart/2005/8/layout/list1"/>
    <dgm:cxn modelId="{8263D9D3-7720-40F1-ABFF-266F0824AE4F}" srcId="{F84AEFE0-0B4E-4A37-80CD-62603828C0D2}" destId="{7012CD5B-B4D2-4F66-94C4-E11A931B1930}" srcOrd="0" destOrd="0" parTransId="{52A5E434-B76A-4295-AF10-3FC33A4EAAFA}" sibTransId="{93080820-649F-47A3-9595-9B2931EAACD8}"/>
    <dgm:cxn modelId="{0D739981-64BC-49DC-AF90-75ED3359FC58}" type="presParOf" srcId="{15CF337D-2C59-41DF-9C19-EC29338F0679}" destId="{2BBCEC02-4BE4-420E-8FA6-25BCA628FE96}" srcOrd="0" destOrd="0" presId="urn:microsoft.com/office/officeart/2005/8/layout/list1"/>
    <dgm:cxn modelId="{293C3B9A-96CF-4E62-8B0E-A5452D848530}" type="presParOf" srcId="{2BBCEC02-4BE4-420E-8FA6-25BCA628FE96}" destId="{BBDAC871-FF0B-445D-9FBA-839D90FE3A6A}" srcOrd="0" destOrd="0" presId="urn:microsoft.com/office/officeart/2005/8/layout/list1"/>
    <dgm:cxn modelId="{5A04BD75-F21A-4086-A84B-BCB809AF177A}" type="presParOf" srcId="{2BBCEC02-4BE4-420E-8FA6-25BCA628FE96}" destId="{0DE81A42-AEE0-42EC-9CAF-1E38406FFAC0}" srcOrd="1" destOrd="0" presId="urn:microsoft.com/office/officeart/2005/8/layout/list1"/>
    <dgm:cxn modelId="{A47F72CD-FEA9-427D-B856-5F14D2FF6884}" type="presParOf" srcId="{15CF337D-2C59-41DF-9C19-EC29338F0679}" destId="{F17912CF-CF55-4869-A647-487457E2A1C9}" srcOrd="1" destOrd="0" presId="urn:microsoft.com/office/officeart/2005/8/layout/list1"/>
    <dgm:cxn modelId="{7B3C5302-AE03-473D-AC37-D66302F71306}" type="presParOf" srcId="{15CF337D-2C59-41DF-9C19-EC29338F0679}" destId="{241506F0-D2D4-4536-B564-1A58A872A718}" srcOrd="2" destOrd="0" presId="urn:microsoft.com/office/officeart/2005/8/layout/list1"/>
    <dgm:cxn modelId="{D1226891-A5A5-43D4-BE2D-67522D0F1D80}" type="presParOf" srcId="{15CF337D-2C59-41DF-9C19-EC29338F0679}" destId="{DA07ECBA-A7B1-40B7-832F-AC277541086A}" srcOrd="3" destOrd="0" presId="urn:microsoft.com/office/officeart/2005/8/layout/list1"/>
    <dgm:cxn modelId="{3034A26C-F66A-4189-9B51-DD060E2BEFD9}" type="presParOf" srcId="{15CF337D-2C59-41DF-9C19-EC29338F0679}" destId="{47F80A17-C0E8-43FA-A241-C274E98B28F4}" srcOrd="4" destOrd="0" presId="urn:microsoft.com/office/officeart/2005/8/layout/list1"/>
    <dgm:cxn modelId="{201193C9-A1FD-45F3-A120-519FD4EEBC15}" type="presParOf" srcId="{47F80A17-C0E8-43FA-A241-C274E98B28F4}" destId="{A1753ADA-3153-47FC-B969-134A86944747}" srcOrd="0" destOrd="0" presId="urn:microsoft.com/office/officeart/2005/8/layout/list1"/>
    <dgm:cxn modelId="{24B1231E-4452-4770-8F75-32ADA242B4FB}" type="presParOf" srcId="{47F80A17-C0E8-43FA-A241-C274E98B28F4}" destId="{11FFBDC0-B80B-4929-B557-02DA7591713F}" srcOrd="1" destOrd="0" presId="urn:microsoft.com/office/officeart/2005/8/layout/list1"/>
    <dgm:cxn modelId="{6694B3FA-EFBE-4E6F-95BD-69A59A1F3806}" type="presParOf" srcId="{15CF337D-2C59-41DF-9C19-EC29338F0679}" destId="{682D0FAF-3927-42B0-88EA-BF3D2C548781}" srcOrd="5" destOrd="0" presId="urn:microsoft.com/office/officeart/2005/8/layout/list1"/>
    <dgm:cxn modelId="{48473780-7AB9-4720-B1F8-82C73293BE22}" type="presParOf" srcId="{15CF337D-2C59-41DF-9C19-EC29338F0679}" destId="{5A92A111-D069-436A-B574-03D7CCE3C0DA}" srcOrd="6" destOrd="0" presId="urn:microsoft.com/office/officeart/2005/8/layout/list1"/>
    <dgm:cxn modelId="{0C9416EB-E019-4016-A8A0-B2DD68B241D3}" type="presParOf" srcId="{15CF337D-2C59-41DF-9C19-EC29338F0679}" destId="{DAAC2805-1692-4DE6-86FF-3B1D387989F6}" srcOrd="7" destOrd="0" presId="urn:microsoft.com/office/officeart/2005/8/layout/list1"/>
    <dgm:cxn modelId="{F069E6E9-2751-4F5E-BF07-D32D61E60B66}" type="presParOf" srcId="{15CF337D-2C59-41DF-9C19-EC29338F0679}" destId="{6B89636F-FC31-45B8-9D7A-6C7808BA357C}" srcOrd="8" destOrd="0" presId="urn:microsoft.com/office/officeart/2005/8/layout/list1"/>
    <dgm:cxn modelId="{CF0F25E0-AF98-46AC-ACF2-2DE8248A49E0}" type="presParOf" srcId="{6B89636F-FC31-45B8-9D7A-6C7808BA357C}" destId="{2A38A199-3924-4611-A784-3A80D372AE68}" srcOrd="0" destOrd="0" presId="urn:microsoft.com/office/officeart/2005/8/layout/list1"/>
    <dgm:cxn modelId="{04549CFF-76F7-40CE-A7A9-CC669D4A2E78}" type="presParOf" srcId="{6B89636F-FC31-45B8-9D7A-6C7808BA357C}" destId="{CDBC1FB0-3EFB-4EE5-8C8D-2665D744B062}" srcOrd="1" destOrd="0" presId="urn:microsoft.com/office/officeart/2005/8/layout/list1"/>
    <dgm:cxn modelId="{E058DBF0-009E-4D77-8F11-7AE6D6E73B3E}" type="presParOf" srcId="{15CF337D-2C59-41DF-9C19-EC29338F0679}" destId="{7385A2D0-2C83-4570-ADE3-2B10139EDC94}" srcOrd="9" destOrd="0" presId="urn:microsoft.com/office/officeart/2005/8/layout/list1"/>
    <dgm:cxn modelId="{EC729FB2-E44D-44E6-A74A-FE8BD6C9CCA8}" type="presParOf" srcId="{15CF337D-2C59-41DF-9C19-EC29338F0679}" destId="{D42DABB4-B56B-406A-B5C5-1974E6739A24}"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6199D3B-DA78-467A-A8D2-DC7B97DAFC98}"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63AE23FC-6865-489B-BA69-A5D92E9E4417}">
      <dgm:prSet phldrT="[Text]" custT="1"/>
      <dgm:spPr/>
      <dgm:t>
        <a:bodyPr/>
        <a:lstStyle/>
        <a:p>
          <a:r>
            <a:rPr lang="en-GB" sz="1600" dirty="0">
              <a:solidFill>
                <a:schemeClr val="tx1"/>
              </a:solidFill>
              <a:latin typeface="Times New Roman" panose="02020603050405020304" pitchFamily="18" charset="0"/>
              <a:cs typeface="Times New Roman" panose="02020603050405020304" pitchFamily="18" charset="0"/>
            </a:rPr>
            <a:t>The decision-making in groups may be influenced by dominant personalities, often resulting in slower or unequal outcomes. </a:t>
          </a:r>
          <a:endParaRPr lang="en-US" sz="1600" dirty="0">
            <a:solidFill>
              <a:schemeClr val="tx1"/>
            </a:solidFill>
            <a:latin typeface="Times New Roman" panose="02020603050405020304" pitchFamily="18" charset="0"/>
            <a:cs typeface="Times New Roman" panose="02020603050405020304" pitchFamily="18" charset="0"/>
          </a:endParaRPr>
        </a:p>
      </dgm:t>
    </dgm:pt>
    <dgm:pt modelId="{7A0C4534-63F4-4D08-9E9A-1211B2E417BB}" type="parTrans" cxnId="{10B1F7D7-B7D2-48AA-8A0F-B8CBCB0DD37E}">
      <dgm:prSet/>
      <dgm:spPr/>
      <dgm:t>
        <a:bodyPr/>
        <a:lstStyle/>
        <a:p>
          <a:endParaRPr lang="en-US" sz="1600">
            <a:solidFill>
              <a:schemeClr val="tx1"/>
            </a:solidFill>
            <a:latin typeface="Times New Roman" panose="02020603050405020304" pitchFamily="18" charset="0"/>
            <a:cs typeface="Times New Roman" panose="02020603050405020304" pitchFamily="18" charset="0"/>
          </a:endParaRPr>
        </a:p>
      </dgm:t>
    </dgm:pt>
    <dgm:pt modelId="{8525FF2D-6B72-4075-BF8B-0B2B54139011}" type="sibTrans" cxnId="{10B1F7D7-B7D2-48AA-8A0F-B8CBCB0DD37E}">
      <dgm:prSet/>
      <dgm:spPr/>
      <dgm:t>
        <a:bodyPr/>
        <a:lstStyle/>
        <a:p>
          <a:endParaRPr lang="en-US" sz="1600">
            <a:solidFill>
              <a:schemeClr val="tx1"/>
            </a:solidFill>
            <a:latin typeface="Times New Roman" panose="02020603050405020304" pitchFamily="18" charset="0"/>
            <a:cs typeface="Times New Roman" panose="02020603050405020304" pitchFamily="18" charset="0"/>
          </a:endParaRPr>
        </a:p>
      </dgm:t>
    </dgm:pt>
    <dgm:pt modelId="{58E63B06-AD6B-48AF-9D18-38FD1BEDF7B8}">
      <dgm:prSet phldrT="[Text]" custT="1"/>
      <dgm:spPr/>
      <dgm:t>
        <a:bodyPr/>
        <a:lstStyle/>
        <a:p>
          <a:r>
            <a:rPr lang="en-GB" sz="1600" dirty="0">
              <a:solidFill>
                <a:schemeClr val="tx1"/>
              </a:solidFill>
              <a:latin typeface="Times New Roman" panose="02020603050405020304" pitchFamily="18" charset="0"/>
              <a:cs typeface="Times New Roman" panose="02020603050405020304" pitchFamily="18" charset="0"/>
            </a:rPr>
            <a:t>Teams promote joint decision-making, valuing each member’s input. </a:t>
          </a:r>
          <a:endParaRPr lang="en-US" sz="1600" dirty="0">
            <a:solidFill>
              <a:schemeClr val="tx1"/>
            </a:solidFill>
            <a:latin typeface="Times New Roman" panose="02020603050405020304" pitchFamily="18" charset="0"/>
            <a:cs typeface="Times New Roman" panose="02020603050405020304" pitchFamily="18" charset="0"/>
          </a:endParaRPr>
        </a:p>
      </dgm:t>
    </dgm:pt>
    <dgm:pt modelId="{B0318199-4147-4663-B9B4-D6F32C17CF3A}" type="parTrans" cxnId="{B5160EEB-ABA2-4A2F-ACF4-208BF66C3C6B}">
      <dgm:prSet/>
      <dgm:spPr/>
      <dgm:t>
        <a:bodyPr/>
        <a:lstStyle/>
        <a:p>
          <a:endParaRPr lang="en-US" sz="1600">
            <a:solidFill>
              <a:schemeClr val="tx1"/>
            </a:solidFill>
            <a:latin typeface="Times New Roman" panose="02020603050405020304" pitchFamily="18" charset="0"/>
            <a:cs typeface="Times New Roman" panose="02020603050405020304" pitchFamily="18" charset="0"/>
          </a:endParaRPr>
        </a:p>
      </dgm:t>
    </dgm:pt>
    <dgm:pt modelId="{CEE84BCA-D64C-4826-B646-5C3019F353F5}" type="sibTrans" cxnId="{B5160EEB-ABA2-4A2F-ACF4-208BF66C3C6B}">
      <dgm:prSet/>
      <dgm:spPr/>
      <dgm:t>
        <a:bodyPr/>
        <a:lstStyle/>
        <a:p>
          <a:endParaRPr lang="en-US" sz="1600">
            <a:solidFill>
              <a:schemeClr val="tx1"/>
            </a:solidFill>
            <a:latin typeface="Times New Roman" panose="02020603050405020304" pitchFamily="18" charset="0"/>
            <a:cs typeface="Times New Roman" panose="02020603050405020304" pitchFamily="18" charset="0"/>
          </a:endParaRPr>
        </a:p>
      </dgm:t>
    </dgm:pt>
    <dgm:pt modelId="{937179AF-7CBA-4DB0-989A-8EEC85C5B09F}">
      <dgm:prSet phldrT="[Text]" custT="1"/>
      <dgm:spPr/>
      <dgm:t>
        <a:bodyPr/>
        <a:lstStyle/>
        <a:p>
          <a:r>
            <a:rPr lang="en-GB" sz="1600" dirty="0">
              <a:solidFill>
                <a:schemeClr val="tx1"/>
              </a:solidFill>
              <a:latin typeface="Times New Roman" panose="02020603050405020304" pitchFamily="18" charset="0"/>
              <a:cs typeface="Times New Roman" panose="02020603050405020304" pitchFamily="18" charset="0"/>
            </a:rPr>
            <a:t>This leads to better commitment and faster resolutions.</a:t>
          </a:r>
          <a:endParaRPr lang="en-US" sz="1600" dirty="0">
            <a:solidFill>
              <a:schemeClr val="tx1"/>
            </a:solidFill>
            <a:latin typeface="Times New Roman" panose="02020603050405020304" pitchFamily="18" charset="0"/>
            <a:cs typeface="Times New Roman" panose="02020603050405020304" pitchFamily="18" charset="0"/>
          </a:endParaRPr>
        </a:p>
      </dgm:t>
    </dgm:pt>
    <dgm:pt modelId="{22558FF3-5FC8-4BAB-87C8-9C48DD21FC2E}" type="parTrans" cxnId="{82B6F2B9-10F8-483A-AA7A-6E5F774CD7CF}">
      <dgm:prSet/>
      <dgm:spPr/>
      <dgm:t>
        <a:bodyPr/>
        <a:lstStyle/>
        <a:p>
          <a:endParaRPr lang="en-US" sz="1600">
            <a:solidFill>
              <a:schemeClr val="tx1"/>
            </a:solidFill>
            <a:latin typeface="Times New Roman" panose="02020603050405020304" pitchFamily="18" charset="0"/>
            <a:cs typeface="Times New Roman" panose="02020603050405020304" pitchFamily="18" charset="0"/>
          </a:endParaRPr>
        </a:p>
      </dgm:t>
    </dgm:pt>
    <dgm:pt modelId="{D59C82B6-30E1-4108-AF93-CF240D18E7EE}" type="sibTrans" cxnId="{82B6F2B9-10F8-483A-AA7A-6E5F774CD7CF}">
      <dgm:prSet/>
      <dgm:spPr/>
      <dgm:t>
        <a:bodyPr/>
        <a:lstStyle/>
        <a:p>
          <a:endParaRPr lang="en-US" sz="1600">
            <a:solidFill>
              <a:schemeClr val="tx1"/>
            </a:solidFill>
            <a:latin typeface="Times New Roman" panose="02020603050405020304" pitchFamily="18" charset="0"/>
            <a:cs typeface="Times New Roman" panose="02020603050405020304" pitchFamily="18" charset="0"/>
          </a:endParaRPr>
        </a:p>
      </dgm:t>
    </dgm:pt>
    <dgm:pt modelId="{F5616CEC-13F8-449B-A808-6B3E8408F61C}">
      <dgm:prSet phldrT="[Text]" custT="1"/>
      <dgm:spPr/>
      <dgm:t>
        <a:bodyPr/>
        <a:lstStyle/>
        <a:p>
          <a:r>
            <a:rPr lang="en-GB" sz="1600" dirty="0">
              <a:solidFill>
                <a:schemeClr val="tx1"/>
              </a:solidFill>
              <a:latin typeface="Times New Roman" panose="02020603050405020304" pitchFamily="18" charset="0"/>
              <a:cs typeface="Times New Roman" panose="02020603050405020304" pitchFamily="18" charset="0"/>
            </a:rPr>
            <a:t>Team decisions are often consensus-based and aligned with shared objectives</a:t>
          </a:r>
          <a:r>
            <a:rPr lang="en-US" sz="1600" dirty="0">
              <a:solidFill>
                <a:schemeClr val="tx1"/>
              </a:solidFill>
              <a:latin typeface="Times New Roman" panose="02020603050405020304" pitchFamily="18" charset="0"/>
              <a:cs typeface="Times New Roman" panose="02020603050405020304" pitchFamily="18" charset="0"/>
            </a:rPr>
            <a:t> (van den </a:t>
          </a:r>
          <a:r>
            <a:rPr lang="en-US" sz="1600" dirty="0" err="1">
              <a:solidFill>
                <a:schemeClr val="tx1"/>
              </a:solidFill>
              <a:latin typeface="Times New Roman" panose="02020603050405020304" pitchFamily="18" charset="0"/>
              <a:cs typeface="Times New Roman" panose="02020603050405020304" pitchFamily="18" charset="0"/>
            </a:rPr>
            <a:t>Oever</a:t>
          </a:r>
          <a:r>
            <a:rPr lang="en-US" sz="1600" dirty="0">
              <a:solidFill>
                <a:schemeClr val="tx1"/>
              </a:solidFill>
              <a:latin typeface="Times New Roman" panose="02020603050405020304" pitchFamily="18" charset="0"/>
              <a:cs typeface="Times New Roman" panose="02020603050405020304" pitchFamily="18" charset="0"/>
            </a:rPr>
            <a:t> et al., 2021)</a:t>
          </a:r>
          <a:r>
            <a:rPr lang="en-GB" sz="1600" dirty="0">
              <a:solidFill>
                <a:schemeClr val="tx1"/>
              </a:solidFill>
              <a:latin typeface="Times New Roman" panose="02020603050405020304" pitchFamily="18" charset="0"/>
              <a:cs typeface="Times New Roman" panose="02020603050405020304" pitchFamily="18" charset="0"/>
            </a:rPr>
            <a:t>.</a:t>
          </a:r>
          <a:endParaRPr lang="en-US" sz="1600" dirty="0">
            <a:solidFill>
              <a:schemeClr val="tx1"/>
            </a:solidFill>
            <a:latin typeface="Times New Roman" panose="02020603050405020304" pitchFamily="18" charset="0"/>
            <a:cs typeface="Times New Roman" panose="02020603050405020304" pitchFamily="18" charset="0"/>
          </a:endParaRPr>
        </a:p>
      </dgm:t>
    </dgm:pt>
    <dgm:pt modelId="{C20A01A5-69EA-48CC-98FE-F71B24E123F5}" type="parTrans" cxnId="{B5BBE39E-187C-4D4B-87E2-EA518735FAF8}">
      <dgm:prSet/>
      <dgm:spPr/>
      <dgm:t>
        <a:bodyPr/>
        <a:lstStyle/>
        <a:p>
          <a:endParaRPr lang="en-US" sz="1600">
            <a:solidFill>
              <a:schemeClr val="tx1"/>
            </a:solidFill>
            <a:latin typeface="Times New Roman" panose="02020603050405020304" pitchFamily="18" charset="0"/>
            <a:cs typeface="Times New Roman" panose="02020603050405020304" pitchFamily="18" charset="0"/>
          </a:endParaRPr>
        </a:p>
      </dgm:t>
    </dgm:pt>
    <dgm:pt modelId="{CCA4A192-24A6-42CA-A4EB-2C1F266A803B}" type="sibTrans" cxnId="{B5BBE39E-187C-4D4B-87E2-EA518735FAF8}">
      <dgm:prSet/>
      <dgm:spPr/>
      <dgm:t>
        <a:bodyPr/>
        <a:lstStyle/>
        <a:p>
          <a:endParaRPr lang="en-US" sz="1600">
            <a:solidFill>
              <a:schemeClr val="tx1"/>
            </a:solidFill>
            <a:latin typeface="Times New Roman" panose="02020603050405020304" pitchFamily="18" charset="0"/>
            <a:cs typeface="Times New Roman" panose="02020603050405020304" pitchFamily="18" charset="0"/>
          </a:endParaRPr>
        </a:p>
      </dgm:t>
    </dgm:pt>
    <dgm:pt modelId="{13679860-09DC-45EC-838C-B74483136E07}" type="pres">
      <dgm:prSet presAssocID="{46199D3B-DA78-467A-A8D2-DC7B97DAFC98}" presName="diagram" presStyleCnt="0">
        <dgm:presLayoutVars>
          <dgm:dir/>
          <dgm:resizeHandles val="exact"/>
        </dgm:presLayoutVars>
      </dgm:prSet>
      <dgm:spPr/>
    </dgm:pt>
    <dgm:pt modelId="{8E0A5880-9E37-42C5-B68D-BC2E04C3CAAA}" type="pres">
      <dgm:prSet presAssocID="{63AE23FC-6865-489B-BA69-A5D92E9E4417}" presName="node" presStyleLbl="node1" presStyleIdx="0" presStyleCnt="4">
        <dgm:presLayoutVars>
          <dgm:bulletEnabled val="1"/>
        </dgm:presLayoutVars>
      </dgm:prSet>
      <dgm:spPr/>
    </dgm:pt>
    <dgm:pt modelId="{459C6366-DD45-466C-A0AC-A3FD02C0E2E7}" type="pres">
      <dgm:prSet presAssocID="{8525FF2D-6B72-4075-BF8B-0B2B54139011}" presName="sibTrans" presStyleCnt="0"/>
      <dgm:spPr/>
    </dgm:pt>
    <dgm:pt modelId="{1B22870B-6238-495C-BAF1-ACEB30E00CAC}" type="pres">
      <dgm:prSet presAssocID="{58E63B06-AD6B-48AF-9D18-38FD1BEDF7B8}" presName="node" presStyleLbl="node1" presStyleIdx="1" presStyleCnt="4">
        <dgm:presLayoutVars>
          <dgm:bulletEnabled val="1"/>
        </dgm:presLayoutVars>
      </dgm:prSet>
      <dgm:spPr/>
    </dgm:pt>
    <dgm:pt modelId="{6B7C7619-6404-45B5-92B3-8098809BFBB8}" type="pres">
      <dgm:prSet presAssocID="{CEE84BCA-D64C-4826-B646-5C3019F353F5}" presName="sibTrans" presStyleCnt="0"/>
      <dgm:spPr/>
    </dgm:pt>
    <dgm:pt modelId="{189F67E2-5B1E-45DA-817D-2C6F9854FA04}" type="pres">
      <dgm:prSet presAssocID="{937179AF-7CBA-4DB0-989A-8EEC85C5B09F}" presName="node" presStyleLbl="node1" presStyleIdx="2" presStyleCnt="4">
        <dgm:presLayoutVars>
          <dgm:bulletEnabled val="1"/>
        </dgm:presLayoutVars>
      </dgm:prSet>
      <dgm:spPr/>
    </dgm:pt>
    <dgm:pt modelId="{E9703ACA-235A-4B57-B625-D2053296EDA3}" type="pres">
      <dgm:prSet presAssocID="{D59C82B6-30E1-4108-AF93-CF240D18E7EE}" presName="sibTrans" presStyleCnt="0"/>
      <dgm:spPr/>
    </dgm:pt>
    <dgm:pt modelId="{50783DA3-89F1-451C-95A7-9CC84CE0B632}" type="pres">
      <dgm:prSet presAssocID="{F5616CEC-13F8-449B-A808-6B3E8408F61C}" presName="node" presStyleLbl="node1" presStyleIdx="3" presStyleCnt="4">
        <dgm:presLayoutVars>
          <dgm:bulletEnabled val="1"/>
        </dgm:presLayoutVars>
      </dgm:prSet>
      <dgm:spPr/>
    </dgm:pt>
  </dgm:ptLst>
  <dgm:cxnLst>
    <dgm:cxn modelId="{92D3BE66-892A-4C5B-AEAC-82EFD5905B96}" type="presOf" srcId="{937179AF-7CBA-4DB0-989A-8EEC85C5B09F}" destId="{189F67E2-5B1E-45DA-817D-2C6F9854FA04}" srcOrd="0" destOrd="0" presId="urn:microsoft.com/office/officeart/2005/8/layout/default"/>
    <dgm:cxn modelId="{25535654-393B-470F-BC6B-F9ED2841BCDB}" type="presOf" srcId="{63AE23FC-6865-489B-BA69-A5D92E9E4417}" destId="{8E0A5880-9E37-42C5-B68D-BC2E04C3CAAA}" srcOrd="0" destOrd="0" presId="urn:microsoft.com/office/officeart/2005/8/layout/default"/>
    <dgm:cxn modelId="{7510CA9E-512C-4984-A1A5-577B915D72ED}" type="presOf" srcId="{46199D3B-DA78-467A-A8D2-DC7B97DAFC98}" destId="{13679860-09DC-45EC-838C-B74483136E07}" srcOrd="0" destOrd="0" presId="urn:microsoft.com/office/officeart/2005/8/layout/default"/>
    <dgm:cxn modelId="{B5BBE39E-187C-4D4B-87E2-EA518735FAF8}" srcId="{46199D3B-DA78-467A-A8D2-DC7B97DAFC98}" destId="{F5616CEC-13F8-449B-A808-6B3E8408F61C}" srcOrd="3" destOrd="0" parTransId="{C20A01A5-69EA-48CC-98FE-F71B24E123F5}" sibTransId="{CCA4A192-24A6-42CA-A4EB-2C1F266A803B}"/>
    <dgm:cxn modelId="{7BEA57B9-9D24-4050-A720-33F2671CE54C}" type="presOf" srcId="{F5616CEC-13F8-449B-A808-6B3E8408F61C}" destId="{50783DA3-89F1-451C-95A7-9CC84CE0B632}" srcOrd="0" destOrd="0" presId="urn:microsoft.com/office/officeart/2005/8/layout/default"/>
    <dgm:cxn modelId="{82B6F2B9-10F8-483A-AA7A-6E5F774CD7CF}" srcId="{46199D3B-DA78-467A-A8D2-DC7B97DAFC98}" destId="{937179AF-7CBA-4DB0-989A-8EEC85C5B09F}" srcOrd="2" destOrd="0" parTransId="{22558FF3-5FC8-4BAB-87C8-9C48DD21FC2E}" sibTransId="{D59C82B6-30E1-4108-AF93-CF240D18E7EE}"/>
    <dgm:cxn modelId="{10B1F7D7-B7D2-48AA-8A0F-B8CBCB0DD37E}" srcId="{46199D3B-DA78-467A-A8D2-DC7B97DAFC98}" destId="{63AE23FC-6865-489B-BA69-A5D92E9E4417}" srcOrd="0" destOrd="0" parTransId="{7A0C4534-63F4-4D08-9E9A-1211B2E417BB}" sibTransId="{8525FF2D-6B72-4075-BF8B-0B2B54139011}"/>
    <dgm:cxn modelId="{B5160EEB-ABA2-4A2F-ACF4-208BF66C3C6B}" srcId="{46199D3B-DA78-467A-A8D2-DC7B97DAFC98}" destId="{58E63B06-AD6B-48AF-9D18-38FD1BEDF7B8}" srcOrd="1" destOrd="0" parTransId="{B0318199-4147-4663-B9B4-D6F32C17CF3A}" sibTransId="{CEE84BCA-D64C-4826-B646-5C3019F353F5}"/>
    <dgm:cxn modelId="{987281EB-D2EF-47E5-920E-E0C59A028093}" type="presOf" srcId="{58E63B06-AD6B-48AF-9D18-38FD1BEDF7B8}" destId="{1B22870B-6238-495C-BAF1-ACEB30E00CAC}" srcOrd="0" destOrd="0" presId="urn:microsoft.com/office/officeart/2005/8/layout/default"/>
    <dgm:cxn modelId="{9BC4EC16-4F5B-425A-B2D7-7713E2F9C8FD}" type="presParOf" srcId="{13679860-09DC-45EC-838C-B74483136E07}" destId="{8E0A5880-9E37-42C5-B68D-BC2E04C3CAAA}" srcOrd="0" destOrd="0" presId="urn:microsoft.com/office/officeart/2005/8/layout/default"/>
    <dgm:cxn modelId="{79C0DC3C-A079-4A37-84CA-5A47644FC967}" type="presParOf" srcId="{13679860-09DC-45EC-838C-B74483136E07}" destId="{459C6366-DD45-466C-A0AC-A3FD02C0E2E7}" srcOrd="1" destOrd="0" presId="urn:microsoft.com/office/officeart/2005/8/layout/default"/>
    <dgm:cxn modelId="{F4673CB6-3A49-4A58-8496-61AFA1A96AC8}" type="presParOf" srcId="{13679860-09DC-45EC-838C-B74483136E07}" destId="{1B22870B-6238-495C-BAF1-ACEB30E00CAC}" srcOrd="2" destOrd="0" presId="urn:microsoft.com/office/officeart/2005/8/layout/default"/>
    <dgm:cxn modelId="{710D64A0-5EB7-4BA2-B9F0-EB0B160BA3F9}" type="presParOf" srcId="{13679860-09DC-45EC-838C-B74483136E07}" destId="{6B7C7619-6404-45B5-92B3-8098809BFBB8}" srcOrd="3" destOrd="0" presId="urn:microsoft.com/office/officeart/2005/8/layout/default"/>
    <dgm:cxn modelId="{FB372050-A80A-4F1C-A50D-C9C3064913A3}" type="presParOf" srcId="{13679860-09DC-45EC-838C-B74483136E07}" destId="{189F67E2-5B1E-45DA-817D-2C6F9854FA04}" srcOrd="4" destOrd="0" presId="urn:microsoft.com/office/officeart/2005/8/layout/default"/>
    <dgm:cxn modelId="{923ED98E-4F1A-45F5-8ED9-F98749376D28}" type="presParOf" srcId="{13679860-09DC-45EC-838C-B74483136E07}" destId="{E9703ACA-235A-4B57-B625-D2053296EDA3}" srcOrd="5" destOrd="0" presId="urn:microsoft.com/office/officeart/2005/8/layout/default"/>
    <dgm:cxn modelId="{0F28FCCE-A12A-49AB-89AB-655669974531}" type="presParOf" srcId="{13679860-09DC-45EC-838C-B74483136E07}" destId="{50783DA3-89F1-451C-95A7-9CC84CE0B632}"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3B16FBD-DE55-4A7B-9F28-F290BFAC35A2}" type="doc">
      <dgm:prSet loTypeId="urn:microsoft.com/office/officeart/2005/8/layout/pyramid2" loCatId="list" qsTypeId="urn:microsoft.com/office/officeart/2005/8/quickstyle/simple1" qsCatId="simple" csTypeId="urn:microsoft.com/office/officeart/2005/8/colors/colorful3" csCatId="colorful" phldr="1"/>
      <dgm:spPr/>
    </dgm:pt>
    <dgm:pt modelId="{24D286C8-62F0-48CD-9894-EE3920262241}">
      <dgm:prSet phldrT="[Text]" custT="1"/>
      <dgm:spPr/>
      <dgm:t>
        <a:bodyPr/>
        <a:lstStyle/>
        <a:p>
          <a:r>
            <a:rPr lang="en-GB" sz="1600" dirty="0">
              <a:latin typeface="Times New Roman" panose="02020603050405020304" pitchFamily="18" charset="0"/>
              <a:cs typeface="Times New Roman" panose="02020603050405020304" pitchFamily="18" charset="0"/>
            </a:rPr>
            <a:t>Groups may have loosely defined or even overlapping roles, which can be confusing. </a:t>
          </a:r>
          <a:endParaRPr lang="en-US" sz="1600" dirty="0">
            <a:latin typeface="Times New Roman" panose="02020603050405020304" pitchFamily="18" charset="0"/>
            <a:cs typeface="Times New Roman" panose="02020603050405020304" pitchFamily="18" charset="0"/>
          </a:endParaRPr>
        </a:p>
      </dgm:t>
    </dgm:pt>
    <dgm:pt modelId="{C5FDF58B-BB9E-4AB7-B431-AFDF81C71A9E}" type="parTrans" cxnId="{A576B050-BE54-4B37-A8C9-E87410C1A6B1}">
      <dgm:prSet/>
      <dgm:spPr/>
      <dgm:t>
        <a:bodyPr/>
        <a:lstStyle/>
        <a:p>
          <a:endParaRPr lang="en-US" sz="1600">
            <a:latin typeface="Times New Roman" panose="02020603050405020304" pitchFamily="18" charset="0"/>
            <a:cs typeface="Times New Roman" panose="02020603050405020304" pitchFamily="18" charset="0"/>
          </a:endParaRPr>
        </a:p>
      </dgm:t>
    </dgm:pt>
    <dgm:pt modelId="{824646A7-BB25-4EF2-9417-F468FCDF8D24}" type="sibTrans" cxnId="{A576B050-BE54-4B37-A8C9-E87410C1A6B1}">
      <dgm:prSet/>
      <dgm:spPr/>
      <dgm:t>
        <a:bodyPr/>
        <a:lstStyle/>
        <a:p>
          <a:endParaRPr lang="en-US" sz="1600">
            <a:latin typeface="Times New Roman" panose="02020603050405020304" pitchFamily="18" charset="0"/>
            <a:cs typeface="Times New Roman" panose="02020603050405020304" pitchFamily="18" charset="0"/>
          </a:endParaRPr>
        </a:p>
      </dgm:t>
    </dgm:pt>
    <dgm:pt modelId="{B820F385-BFD6-4571-B7B7-5BB64CAC4CC8}">
      <dgm:prSet phldrT="[Text]" custT="1"/>
      <dgm:spPr/>
      <dgm:t>
        <a:bodyPr/>
        <a:lstStyle/>
        <a:p>
          <a:r>
            <a:rPr lang="en-GB" sz="1600" dirty="0">
              <a:latin typeface="Times New Roman" panose="02020603050405020304" pitchFamily="18" charset="0"/>
              <a:cs typeface="Times New Roman" panose="02020603050405020304" pitchFamily="18" charset="0"/>
            </a:rPr>
            <a:t>Teams operate with clearly assigned roles and responsibilities tailored to individual strengths. </a:t>
          </a:r>
          <a:endParaRPr lang="en-US" sz="1600" dirty="0">
            <a:latin typeface="Times New Roman" panose="02020603050405020304" pitchFamily="18" charset="0"/>
            <a:cs typeface="Times New Roman" panose="02020603050405020304" pitchFamily="18" charset="0"/>
          </a:endParaRPr>
        </a:p>
      </dgm:t>
    </dgm:pt>
    <dgm:pt modelId="{A955F2DC-5F11-4BAD-A219-6D12CD286BA5}" type="parTrans" cxnId="{9862B40E-AEFB-49B9-A5AA-C2A3371C6685}">
      <dgm:prSet/>
      <dgm:spPr/>
      <dgm:t>
        <a:bodyPr/>
        <a:lstStyle/>
        <a:p>
          <a:endParaRPr lang="en-US" sz="1600">
            <a:latin typeface="Times New Roman" panose="02020603050405020304" pitchFamily="18" charset="0"/>
            <a:cs typeface="Times New Roman" panose="02020603050405020304" pitchFamily="18" charset="0"/>
          </a:endParaRPr>
        </a:p>
      </dgm:t>
    </dgm:pt>
    <dgm:pt modelId="{DBFAF0E9-A8C9-44F2-99F2-F1C8A8AD66B3}" type="sibTrans" cxnId="{9862B40E-AEFB-49B9-A5AA-C2A3371C6685}">
      <dgm:prSet/>
      <dgm:spPr/>
      <dgm:t>
        <a:bodyPr/>
        <a:lstStyle/>
        <a:p>
          <a:endParaRPr lang="en-US" sz="1600">
            <a:latin typeface="Times New Roman" panose="02020603050405020304" pitchFamily="18" charset="0"/>
            <a:cs typeface="Times New Roman" panose="02020603050405020304" pitchFamily="18" charset="0"/>
          </a:endParaRPr>
        </a:p>
      </dgm:t>
    </dgm:pt>
    <dgm:pt modelId="{D7E98A11-0F73-4777-8CCB-4834F35CDDE0}">
      <dgm:prSet phldrT="[Text]" custT="1"/>
      <dgm:spPr/>
      <dgm:t>
        <a:bodyPr/>
        <a:lstStyle/>
        <a:p>
          <a:r>
            <a:rPr lang="en-GB" sz="1600" dirty="0">
              <a:latin typeface="Times New Roman" panose="02020603050405020304" pitchFamily="18" charset="0"/>
              <a:cs typeface="Times New Roman" panose="02020603050405020304" pitchFamily="18" charset="0"/>
            </a:rPr>
            <a:t>Teams have leaders or coordinators, while group leadership is often absent or informal </a:t>
          </a:r>
          <a:r>
            <a:rPr lang="en-US" sz="1600" dirty="0">
              <a:latin typeface="Times New Roman" panose="02020603050405020304" pitchFamily="18" charset="0"/>
              <a:cs typeface="Times New Roman" panose="02020603050405020304" pitchFamily="18" charset="0"/>
            </a:rPr>
            <a:t>(</a:t>
          </a:r>
          <a:r>
            <a:rPr lang="en-US" sz="1600" dirty="0" err="1">
              <a:latin typeface="Times New Roman" panose="02020603050405020304" pitchFamily="18" charset="0"/>
              <a:cs typeface="Times New Roman" panose="02020603050405020304" pitchFamily="18" charset="0"/>
            </a:rPr>
            <a:t>Michaelsen</a:t>
          </a:r>
          <a:r>
            <a:rPr lang="en-US" sz="1600" dirty="0">
              <a:latin typeface="Times New Roman" panose="02020603050405020304" pitchFamily="18" charset="0"/>
              <a:cs typeface="Times New Roman" panose="02020603050405020304" pitchFamily="18" charset="0"/>
            </a:rPr>
            <a:t> et al., 2023).</a:t>
          </a:r>
        </a:p>
      </dgm:t>
    </dgm:pt>
    <dgm:pt modelId="{DFF07173-2071-4C2A-B814-A222C566DC70}" type="parTrans" cxnId="{F7C360D7-93E9-4C2B-940A-0C7C2F194DF6}">
      <dgm:prSet/>
      <dgm:spPr/>
      <dgm:t>
        <a:bodyPr/>
        <a:lstStyle/>
        <a:p>
          <a:endParaRPr lang="en-US" sz="1600">
            <a:latin typeface="Times New Roman" panose="02020603050405020304" pitchFamily="18" charset="0"/>
            <a:cs typeface="Times New Roman" panose="02020603050405020304" pitchFamily="18" charset="0"/>
          </a:endParaRPr>
        </a:p>
      </dgm:t>
    </dgm:pt>
    <dgm:pt modelId="{4FBDAA5C-EF0E-429E-97BB-D7A363163E40}" type="sibTrans" cxnId="{F7C360D7-93E9-4C2B-940A-0C7C2F194DF6}">
      <dgm:prSet/>
      <dgm:spPr/>
      <dgm:t>
        <a:bodyPr/>
        <a:lstStyle/>
        <a:p>
          <a:endParaRPr lang="en-US" sz="1600">
            <a:latin typeface="Times New Roman" panose="02020603050405020304" pitchFamily="18" charset="0"/>
            <a:cs typeface="Times New Roman" panose="02020603050405020304" pitchFamily="18" charset="0"/>
          </a:endParaRPr>
        </a:p>
      </dgm:t>
    </dgm:pt>
    <dgm:pt modelId="{EF824E5D-3DA4-41F9-8AC1-B036BA81100E}" type="pres">
      <dgm:prSet presAssocID="{F3B16FBD-DE55-4A7B-9F28-F290BFAC35A2}" presName="compositeShape" presStyleCnt="0">
        <dgm:presLayoutVars>
          <dgm:dir/>
          <dgm:resizeHandles/>
        </dgm:presLayoutVars>
      </dgm:prSet>
      <dgm:spPr/>
    </dgm:pt>
    <dgm:pt modelId="{54BC8289-878B-4B62-BA65-123854D867B0}" type="pres">
      <dgm:prSet presAssocID="{F3B16FBD-DE55-4A7B-9F28-F290BFAC35A2}" presName="pyramid" presStyleLbl="node1" presStyleIdx="0" presStyleCnt="1"/>
      <dgm:spPr/>
    </dgm:pt>
    <dgm:pt modelId="{AEB4EA05-980E-4214-8F85-6541A8B6DE46}" type="pres">
      <dgm:prSet presAssocID="{F3B16FBD-DE55-4A7B-9F28-F290BFAC35A2}" presName="theList" presStyleCnt="0"/>
      <dgm:spPr/>
    </dgm:pt>
    <dgm:pt modelId="{81C0D0F4-53DD-435B-A447-A8A3CE262011}" type="pres">
      <dgm:prSet presAssocID="{24D286C8-62F0-48CD-9894-EE3920262241}" presName="aNode" presStyleLbl="fgAcc1" presStyleIdx="0" presStyleCnt="3" custLinFactNeighborX="924" custLinFactNeighborY="-27811">
        <dgm:presLayoutVars>
          <dgm:bulletEnabled val="1"/>
        </dgm:presLayoutVars>
      </dgm:prSet>
      <dgm:spPr/>
    </dgm:pt>
    <dgm:pt modelId="{34238EB2-B048-4FB5-8D83-F28520876FB3}" type="pres">
      <dgm:prSet presAssocID="{24D286C8-62F0-48CD-9894-EE3920262241}" presName="aSpace" presStyleCnt="0"/>
      <dgm:spPr/>
    </dgm:pt>
    <dgm:pt modelId="{D198BCAE-B051-4386-992B-2F4F615AAE70}" type="pres">
      <dgm:prSet presAssocID="{B820F385-BFD6-4571-B7B7-5BB64CAC4CC8}" presName="aNode" presStyleLbl="fgAcc1" presStyleIdx="1" presStyleCnt="3">
        <dgm:presLayoutVars>
          <dgm:bulletEnabled val="1"/>
        </dgm:presLayoutVars>
      </dgm:prSet>
      <dgm:spPr/>
    </dgm:pt>
    <dgm:pt modelId="{39547CC8-3CE0-4B65-A1E0-11B1BC12D409}" type="pres">
      <dgm:prSet presAssocID="{B820F385-BFD6-4571-B7B7-5BB64CAC4CC8}" presName="aSpace" presStyleCnt="0"/>
      <dgm:spPr/>
    </dgm:pt>
    <dgm:pt modelId="{2D52ED80-2C7F-432B-948A-EA7F0DC41E1C}" type="pres">
      <dgm:prSet presAssocID="{D7E98A11-0F73-4777-8CCB-4834F35CDDE0}" presName="aNode" presStyleLbl="fgAcc1" presStyleIdx="2" presStyleCnt="3">
        <dgm:presLayoutVars>
          <dgm:bulletEnabled val="1"/>
        </dgm:presLayoutVars>
      </dgm:prSet>
      <dgm:spPr/>
    </dgm:pt>
    <dgm:pt modelId="{A5BF8C62-0A79-423A-91C2-6394B37F37F1}" type="pres">
      <dgm:prSet presAssocID="{D7E98A11-0F73-4777-8CCB-4834F35CDDE0}" presName="aSpace" presStyleCnt="0"/>
      <dgm:spPr/>
    </dgm:pt>
  </dgm:ptLst>
  <dgm:cxnLst>
    <dgm:cxn modelId="{9862B40E-AEFB-49B9-A5AA-C2A3371C6685}" srcId="{F3B16FBD-DE55-4A7B-9F28-F290BFAC35A2}" destId="{B820F385-BFD6-4571-B7B7-5BB64CAC4CC8}" srcOrd="1" destOrd="0" parTransId="{A955F2DC-5F11-4BAD-A219-6D12CD286BA5}" sibTransId="{DBFAF0E9-A8C9-44F2-99F2-F1C8A8AD66B3}"/>
    <dgm:cxn modelId="{6E1E8120-78C6-4D1D-91FA-B3278579FA53}" type="presOf" srcId="{24D286C8-62F0-48CD-9894-EE3920262241}" destId="{81C0D0F4-53DD-435B-A447-A8A3CE262011}" srcOrd="0" destOrd="0" presId="urn:microsoft.com/office/officeart/2005/8/layout/pyramid2"/>
    <dgm:cxn modelId="{A576B050-BE54-4B37-A8C9-E87410C1A6B1}" srcId="{F3B16FBD-DE55-4A7B-9F28-F290BFAC35A2}" destId="{24D286C8-62F0-48CD-9894-EE3920262241}" srcOrd="0" destOrd="0" parTransId="{C5FDF58B-BB9E-4AB7-B431-AFDF81C71A9E}" sibTransId="{824646A7-BB25-4EF2-9417-F468FCDF8D24}"/>
    <dgm:cxn modelId="{530DD4B8-0C81-4392-8BD1-F818D7E88739}" type="presOf" srcId="{D7E98A11-0F73-4777-8CCB-4834F35CDDE0}" destId="{2D52ED80-2C7F-432B-948A-EA7F0DC41E1C}" srcOrd="0" destOrd="0" presId="urn:microsoft.com/office/officeart/2005/8/layout/pyramid2"/>
    <dgm:cxn modelId="{42BE25CE-4D56-499E-8B62-33D27260B9C2}" type="presOf" srcId="{B820F385-BFD6-4571-B7B7-5BB64CAC4CC8}" destId="{D198BCAE-B051-4386-992B-2F4F615AAE70}" srcOrd="0" destOrd="0" presId="urn:microsoft.com/office/officeart/2005/8/layout/pyramid2"/>
    <dgm:cxn modelId="{F7C360D7-93E9-4C2B-940A-0C7C2F194DF6}" srcId="{F3B16FBD-DE55-4A7B-9F28-F290BFAC35A2}" destId="{D7E98A11-0F73-4777-8CCB-4834F35CDDE0}" srcOrd="2" destOrd="0" parTransId="{DFF07173-2071-4C2A-B814-A222C566DC70}" sibTransId="{4FBDAA5C-EF0E-429E-97BB-D7A363163E40}"/>
    <dgm:cxn modelId="{D4CDF3E0-4F3D-494D-98FE-8A9EB95834AD}" type="presOf" srcId="{F3B16FBD-DE55-4A7B-9F28-F290BFAC35A2}" destId="{EF824E5D-3DA4-41F9-8AC1-B036BA81100E}" srcOrd="0" destOrd="0" presId="urn:microsoft.com/office/officeart/2005/8/layout/pyramid2"/>
    <dgm:cxn modelId="{03CEE446-E0D5-40B0-A206-DEFB98ADB201}" type="presParOf" srcId="{EF824E5D-3DA4-41F9-8AC1-B036BA81100E}" destId="{54BC8289-878B-4B62-BA65-123854D867B0}" srcOrd="0" destOrd="0" presId="urn:microsoft.com/office/officeart/2005/8/layout/pyramid2"/>
    <dgm:cxn modelId="{8FCFBCD4-6E49-4546-AB6E-13CFCCEE621C}" type="presParOf" srcId="{EF824E5D-3DA4-41F9-8AC1-B036BA81100E}" destId="{AEB4EA05-980E-4214-8F85-6541A8B6DE46}" srcOrd="1" destOrd="0" presId="urn:microsoft.com/office/officeart/2005/8/layout/pyramid2"/>
    <dgm:cxn modelId="{3B464A24-BC8F-496D-B6E1-10CC7AE7D16F}" type="presParOf" srcId="{AEB4EA05-980E-4214-8F85-6541A8B6DE46}" destId="{81C0D0F4-53DD-435B-A447-A8A3CE262011}" srcOrd="0" destOrd="0" presId="urn:microsoft.com/office/officeart/2005/8/layout/pyramid2"/>
    <dgm:cxn modelId="{F8069F37-EF0B-499B-9725-4C1B98EAD351}" type="presParOf" srcId="{AEB4EA05-980E-4214-8F85-6541A8B6DE46}" destId="{34238EB2-B048-4FB5-8D83-F28520876FB3}" srcOrd="1" destOrd="0" presId="urn:microsoft.com/office/officeart/2005/8/layout/pyramid2"/>
    <dgm:cxn modelId="{330AC028-153A-4E4B-84F4-1AC296757C27}" type="presParOf" srcId="{AEB4EA05-980E-4214-8F85-6541A8B6DE46}" destId="{D198BCAE-B051-4386-992B-2F4F615AAE70}" srcOrd="2" destOrd="0" presId="urn:microsoft.com/office/officeart/2005/8/layout/pyramid2"/>
    <dgm:cxn modelId="{27653909-2AF2-4EFB-8510-9129305A3A88}" type="presParOf" srcId="{AEB4EA05-980E-4214-8F85-6541A8B6DE46}" destId="{39547CC8-3CE0-4B65-A1E0-11B1BC12D409}" srcOrd="3" destOrd="0" presId="urn:microsoft.com/office/officeart/2005/8/layout/pyramid2"/>
    <dgm:cxn modelId="{703E4E88-6F60-4292-B84F-5FB9DAEF5403}" type="presParOf" srcId="{AEB4EA05-980E-4214-8F85-6541A8B6DE46}" destId="{2D52ED80-2C7F-432B-948A-EA7F0DC41E1C}" srcOrd="4" destOrd="0" presId="urn:microsoft.com/office/officeart/2005/8/layout/pyramid2"/>
    <dgm:cxn modelId="{031BE04E-4097-4FDC-8475-D6E8CCB2E52E}" type="presParOf" srcId="{AEB4EA05-980E-4214-8F85-6541A8B6DE46}" destId="{A5BF8C62-0A79-423A-91C2-6394B37F37F1}"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DB36A48-4131-4122-9C7D-D51D0333115B}" type="doc">
      <dgm:prSet loTypeId="urn:microsoft.com/office/officeart/2005/8/layout/hProcess9" loCatId="process" qsTypeId="urn:microsoft.com/office/officeart/2005/8/quickstyle/simple1" qsCatId="simple" csTypeId="urn:microsoft.com/office/officeart/2005/8/colors/colorful3" csCatId="colorful" phldr="1"/>
      <dgm:spPr/>
    </dgm:pt>
    <dgm:pt modelId="{F59E68BC-DF09-4271-A838-FB8E613470A7}">
      <dgm:prSet phldrT="[Text]" custT="1"/>
      <dgm:spPr/>
      <dgm:t>
        <a:bodyPr/>
        <a:lstStyle/>
        <a:p>
          <a:r>
            <a:rPr lang="en-GB" sz="1600" dirty="0">
              <a:latin typeface="Times New Roman" panose="02020603050405020304" pitchFamily="18" charset="0"/>
              <a:cs typeface="Times New Roman" panose="02020603050405020304" pitchFamily="18" charset="0"/>
            </a:rPr>
            <a:t>Schramm’s model views communication as a two-way process involving encoding, decoding, and feedback. </a:t>
          </a:r>
          <a:endParaRPr lang="en-US" sz="1600" dirty="0">
            <a:latin typeface="Times New Roman" panose="02020603050405020304" pitchFamily="18" charset="0"/>
            <a:cs typeface="Times New Roman" panose="02020603050405020304" pitchFamily="18" charset="0"/>
          </a:endParaRPr>
        </a:p>
      </dgm:t>
    </dgm:pt>
    <dgm:pt modelId="{388AB225-9C24-4481-8E18-765CCAEF6B32}" type="parTrans" cxnId="{8C279A95-7052-4C65-99DB-B8A786AE0277}">
      <dgm:prSet/>
      <dgm:spPr/>
      <dgm:t>
        <a:bodyPr/>
        <a:lstStyle/>
        <a:p>
          <a:endParaRPr lang="en-US" sz="1600">
            <a:latin typeface="Times New Roman" panose="02020603050405020304" pitchFamily="18" charset="0"/>
            <a:cs typeface="Times New Roman" panose="02020603050405020304" pitchFamily="18" charset="0"/>
          </a:endParaRPr>
        </a:p>
      </dgm:t>
    </dgm:pt>
    <dgm:pt modelId="{2E8B59A2-1523-45EC-A4F0-08B861F6F76F}" type="sibTrans" cxnId="{8C279A95-7052-4C65-99DB-B8A786AE0277}">
      <dgm:prSet/>
      <dgm:spPr/>
      <dgm:t>
        <a:bodyPr/>
        <a:lstStyle/>
        <a:p>
          <a:endParaRPr lang="en-US" sz="1600">
            <a:latin typeface="Times New Roman" panose="02020603050405020304" pitchFamily="18" charset="0"/>
            <a:cs typeface="Times New Roman" panose="02020603050405020304" pitchFamily="18" charset="0"/>
          </a:endParaRPr>
        </a:p>
      </dgm:t>
    </dgm:pt>
    <dgm:pt modelId="{F1284014-3D28-40FA-963A-56684CCD2AC8}">
      <dgm:prSet phldrT="[Text]" custT="1"/>
      <dgm:spPr/>
      <dgm:t>
        <a:bodyPr/>
        <a:lstStyle/>
        <a:p>
          <a:r>
            <a:rPr lang="en-GB" sz="1600" dirty="0">
              <a:latin typeface="Times New Roman" panose="02020603050405020304" pitchFamily="18" charset="0"/>
              <a:cs typeface="Times New Roman" panose="02020603050405020304" pitchFamily="18" charset="0"/>
            </a:rPr>
            <a:t>In teams, shared experiences and goals improve decoding and understanding. </a:t>
          </a:r>
          <a:endParaRPr lang="en-US" sz="1600" dirty="0">
            <a:latin typeface="Times New Roman" panose="02020603050405020304" pitchFamily="18" charset="0"/>
            <a:cs typeface="Times New Roman" panose="02020603050405020304" pitchFamily="18" charset="0"/>
          </a:endParaRPr>
        </a:p>
      </dgm:t>
    </dgm:pt>
    <dgm:pt modelId="{349959CC-F2E0-45D4-8310-802B3F1EE857}" type="parTrans" cxnId="{8B2214F2-807E-46B9-9F79-43AB2401FC38}">
      <dgm:prSet/>
      <dgm:spPr/>
      <dgm:t>
        <a:bodyPr/>
        <a:lstStyle/>
        <a:p>
          <a:endParaRPr lang="en-US" sz="1600">
            <a:latin typeface="Times New Roman" panose="02020603050405020304" pitchFamily="18" charset="0"/>
            <a:cs typeface="Times New Roman" panose="02020603050405020304" pitchFamily="18" charset="0"/>
          </a:endParaRPr>
        </a:p>
      </dgm:t>
    </dgm:pt>
    <dgm:pt modelId="{18D24581-CD96-450C-B63C-9F0FCB4CB8F2}" type="sibTrans" cxnId="{8B2214F2-807E-46B9-9F79-43AB2401FC38}">
      <dgm:prSet/>
      <dgm:spPr/>
      <dgm:t>
        <a:bodyPr/>
        <a:lstStyle/>
        <a:p>
          <a:endParaRPr lang="en-US" sz="1600">
            <a:latin typeface="Times New Roman" panose="02020603050405020304" pitchFamily="18" charset="0"/>
            <a:cs typeface="Times New Roman" panose="02020603050405020304" pitchFamily="18" charset="0"/>
          </a:endParaRPr>
        </a:p>
      </dgm:t>
    </dgm:pt>
    <dgm:pt modelId="{05AF2958-3B04-43A3-9A5C-095E8F423C40}">
      <dgm:prSet phldrT="[Text]" custT="1"/>
      <dgm:spPr/>
      <dgm:t>
        <a:bodyPr/>
        <a:lstStyle/>
        <a:p>
          <a:r>
            <a:rPr lang="en-GB" sz="1600" dirty="0">
              <a:latin typeface="Times New Roman" panose="02020603050405020304" pitchFamily="18" charset="0"/>
              <a:cs typeface="Times New Roman" panose="02020603050405020304" pitchFamily="18" charset="0"/>
            </a:rPr>
            <a:t>In groups, a lack of shared context may result in frequent miscommunication</a:t>
          </a:r>
          <a:endParaRPr lang="en-US" sz="1600" dirty="0">
            <a:latin typeface="Times New Roman" panose="02020603050405020304" pitchFamily="18" charset="0"/>
            <a:cs typeface="Times New Roman" panose="02020603050405020304" pitchFamily="18" charset="0"/>
          </a:endParaRPr>
        </a:p>
      </dgm:t>
    </dgm:pt>
    <dgm:pt modelId="{C5A6D039-EFDD-4FEE-B546-FB08BE84ED03}" type="parTrans" cxnId="{7B495D66-6BE9-4F57-8E81-936F7E477129}">
      <dgm:prSet/>
      <dgm:spPr/>
      <dgm:t>
        <a:bodyPr/>
        <a:lstStyle/>
        <a:p>
          <a:endParaRPr lang="en-US" sz="1600">
            <a:latin typeface="Times New Roman" panose="02020603050405020304" pitchFamily="18" charset="0"/>
            <a:cs typeface="Times New Roman" panose="02020603050405020304" pitchFamily="18" charset="0"/>
          </a:endParaRPr>
        </a:p>
      </dgm:t>
    </dgm:pt>
    <dgm:pt modelId="{D15B3898-4084-4AF4-9464-746944F5662F}" type="sibTrans" cxnId="{7B495D66-6BE9-4F57-8E81-936F7E477129}">
      <dgm:prSet/>
      <dgm:spPr/>
      <dgm:t>
        <a:bodyPr/>
        <a:lstStyle/>
        <a:p>
          <a:endParaRPr lang="en-US" sz="1600">
            <a:latin typeface="Times New Roman" panose="02020603050405020304" pitchFamily="18" charset="0"/>
            <a:cs typeface="Times New Roman" panose="02020603050405020304" pitchFamily="18" charset="0"/>
          </a:endParaRPr>
        </a:p>
      </dgm:t>
    </dgm:pt>
    <dgm:pt modelId="{279F7488-6D6B-4840-9885-F0C45DC928D2}">
      <dgm:prSet custT="1"/>
      <dgm:spPr/>
      <dgm:t>
        <a:bodyPr/>
        <a:lstStyle/>
        <a:p>
          <a:r>
            <a:rPr lang="en-GB" sz="1600" dirty="0">
              <a:latin typeface="Times New Roman" panose="02020603050405020304" pitchFamily="18" charset="0"/>
              <a:cs typeface="Times New Roman" panose="02020603050405020304" pitchFamily="18" charset="0"/>
            </a:rPr>
            <a:t>Effective communication in teams happens when the sender and receiver share a similar background or knowledge base. </a:t>
          </a:r>
        </a:p>
      </dgm:t>
    </dgm:pt>
    <dgm:pt modelId="{A2ADFAD7-1AF2-4EA5-B02C-1FEC1C2B6C6A}" type="parTrans" cxnId="{740B33C9-90C0-4114-BA0E-E8C0E6332EA0}">
      <dgm:prSet/>
      <dgm:spPr/>
      <dgm:t>
        <a:bodyPr/>
        <a:lstStyle/>
        <a:p>
          <a:endParaRPr lang="en-US" sz="1600">
            <a:latin typeface="Times New Roman" panose="02020603050405020304" pitchFamily="18" charset="0"/>
            <a:cs typeface="Times New Roman" panose="02020603050405020304" pitchFamily="18" charset="0"/>
          </a:endParaRPr>
        </a:p>
      </dgm:t>
    </dgm:pt>
    <dgm:pt modelId="{6F78AC78-690B-464E-8F85-2615DAAA8780}" type="sibTrans" cxnId="{740B33C9-90C0-4114-BA0E-E8C0E6332EA0}">
      <dgm:prSet/>
      <dgm:spPr/>
      <dgm:t>
        <a:bodyPr/>
        <a:lstStyle/>
        <a:p>
          <a:endParaRPr lang="en-US" sz="1600">
            <a:latin typeface="Times New Roman" panose="02020603050405020304" pitchFamily="18" charset="0"/>
            <a:cs typeface="Times New Roman" panose="02020603050405020304" pitchFamily="18" charset="0"/>
          </a:endParaRPr>
        </a:p>
      </dgm:t>
    </dgm:pt>
    <dgm:pt modelId="{CE56CA39-6CF1-4B17-94E3-678677DAECC0}">
      <dgm:prSet custT="1"/>
      <dgm:spPr/>
      <dgm:t>
        <a:bodyPr/>
        <a:lstStyle/>
        <a:p>
          <a:r>
            <a:rPr lang="en-GB" sz="1600">
              <a:latin typeface="Times New Roman" panose="02020603050405020304" pitchFamily="18" charset="0"/>
              <a:cs typeface="Times New Roman" panose="02020603050405020304" pitchFamily="18" charset="0"/>
            </a:rPr>
            <a:t>Feedback is an essential element that ensures messages are understood correctly.</a:t>
          </a:r>
        </a:p>
      </dgm:t>
    </dgm:pt>
    <dgm:pt modelId="{6DA9B9C7-550A-44B3-BF1A-C2E11FF1AD70}" type="parTrans" cxnId="{571210AC-D0D8-4CEF-9B79-231A6B3EBDB0}">
      <dgm:prSet/>
      <dgm:spPr/>
      <dgm:t>
        <a:bodyPr/>
        <a:lstStyle/>
        <a:p>
          <a:endParaRPr lang="en-US" sz="1600">
            <a:latin typeface="Times New Roman" panose="02020603050405020304" pitchFamily="18" charset="0"/>
            <a:cs typeface="Times New Roman" panose="02020603050405020304" pitchFamily="18" charset="0"/>
          </a:endParaRPr>
        </a:p>
      </dgm:t>
    </dgm:pt>
    <dgm:pt modelId="{F3E02D21-FD12-4C47-972F-B5DBB80BED94}" type="sibTrans" cxnId="{571210AC-D0D8-4CEF-9B79-231A6B3EBDB0}">
      <dgm:prSet/>
      <dgm:spPr/>
      <dgm:t>
        <a:bodyPr/>
        <a:lstStyle/>
        <a:p>
          <a:endParaRPr lang="en-US" sz="1600">
            <a:latin typeface="Times New Roman" panose="02020603050405020304" pitchFamily="18" charset="0"/>
            <a:cs typeface="Times New Roman" panose="02020603050405020304" pitchFamily="18" charset="0"/>
          </a:endParaRPr>
        </a:p>
      </dgm:t>
    </dgm:pt>
    <dgm:pt modelId="{4AFA9A2F-03C3-42E1-86F5-D0E748202BEE}">
      <dgm:prSet custT="1"/>
      <dgm:spPr/>
      <dgm:t>
        <a:bodyPr/>
        <a:lstStyle/>
        <a:p>
          <a:r>
            <a:rPr lang="en-GB" sz="1600">
              <a:latin typeface="Times New Roman" panose="02020603050405020304" pitchFamily="18" charset="0"/>
              <a:cs typeface="Times New Roman" panose="02020603050405020304" pitchFamily="18" charset="0"/>
            </a:rPr>
            <a:t>Groups often lack this loop, leading to unclear or one-sided </a:t>
          </a:r>
          <a:r>
            <a:rPr lang="en-US" sz="1600">
              <a:latin typeface="Times New Roman" panose="02020603050405020304" pitchFamily="18" charset="0"/>
              <a:cs typeface="Times New Roman" panose="02020603050405020304" pitchFamily="18" charset="0"/>
            </a:rPr>
            <a:t>exchanges (Prusty et al., 2022).</a:t>
          </a:r>
          <a:endParaRPr lang="en-GB" sz="1600">
            <a:latin typeface="Times New Roman" panose="02020603050405020304" pitchFamily="18" charset="0"/>
            <a:cs typeface="Times New Roman" panose="02020603050405020304" pitchFamily="18" charset="0"/>
          </a:endParaRPr>
        </a:p>
      </dgm:t>
    </dgm:pt>
    <dgm:pt modelId="{116D3F80-2149-4C26-9D5C-844F80BEA2D8}" type="parTrans" cxnId="{07936BEA-CB16-4666-BDD3-C682734152E3}">
      <dgm:prSet/>
      <dgm:spPr/>
      <dgm:t>
        <a:bodyPr/>
        <a:lstStyle/>
        <a:p>
          <a:endParaRPr lang="en-US" sz="1600">
            <a:latin typeface="Times New Roman" panose="02020603050405020304" pitchFamily="18" charset="0"/>
            <a:cs typeface="Times New Roman" panose="02020603050405020304" pitchFamily="18" charset="0"/>
          </a:endParaRPr>
        </a:p>
      </dgm:t>
    </dgm:pt>
    <dgm:pt modelId="{56C518F3-DDD2-4960-9C01-791E1CB9CB7D}" type="sibTrans" cxnId="{07936BEA-CB16-4666-BDD3-C682734152E3}">
      <dgm:prSet/>
      <dgm:spPr/>
      <dgm:t>
        <a:bodyPr/>
        <a:lstStyle/>
        <a:p>
          <a:endParaRPr lang="en-US" sz="1600">
            <a:latin typeface="Times New Roman" panose="02020603050405020304" pitchFamily="18" charset="0"/>
            <a:cs typeface="Times New Roman" panose="02020603050405020304" pitchFamily="18" charset="0"/>
          </a:endParaRPr>
        </a:p>
      </dgm:t>
    </dgm:pt>
    <dgm:pt modelId="{E9317529-C95C-4493-A51D-DB830C698546}" type="pres">
      <dgm:prSet presAssocID="{FDB36A48-4131-4122-9C7D-D51D0333115B}" presName="CompostProcess" presStyleCnt="0">
        <dgm:presLayoutVars>
          <dgm:dir/>
          <dgm:resizeHandles val="exact"/>
        </dgm:presLayoutVars>
      </dgm:prSet>
      <dgm:spPr/>
    </dgm:pt>
    <dgm:pt modelId="{431C31E7-A3D7-456F-B14F-0452E1E41D6B}" type="pres">
      <dgm:prSet presAssocID="{FDB36A48-4131-4122-9C7D-D51D0333115B}" presName="arrow" presStyleLbl="bgShp" presStyleIdx="0" presStyleCnt="1"/>
      <dgm:spPr/>
    </dgm:pt>
    <dgm:pt modelId="{DBE3D539-E8E4-4AB9-8797-CB7CAC29A9D0}" type="pres">
      <dgm:prSet presAssocID="{FDB36A48-4131-4122-9C7D-D51D0333115B}" presName="linearProcess" presStyleCnt="0"/>
      <dgm:spPr/>
    </dgm:pt>
    <dgm:pt modelId="{016FD6DD-8866-4E8C-AA9A-4373C25FBF23}" type="pres">
      <dgm:prSet presAssocID="{F59E68BC-DF09-4271-A838-FB8E613470A7}" presName="textNode" presStyleLbl="node1" presStyleIdx="0" presStyleCnt="6">
        <dgm:presLayoutVars>
          <dgm:bulletEnabled val="1"/>
        </dgm:presLayoutVars>
      </dgm:prSet>
      <dgm:spPr/>
    </dgm:pt>
    <dgm:pt modelId="{2EFF3418-F5CF-4099-99FA-97C3801195CC}" type="pres">
      <dgm:prSet presAssocID="{2E8B59A2-1523-45EC-A4F0-08B861F6F76F}" presName="sibTrans" presStyleCnt="0"/>
      <dgm:spPr/>
    </dgm:pt>
    <dgm:pt modelId="{414D1DDA-505E-4404-8146-1F5382CA96CE}" type="pres">
      <dgm:prSet presAssocID="{F1284014-3D28-40FA-963A-56684CCD2AC8}" presName="textNode" presStyleLbl="node1" presStyleIdx="1" presStyleCnt="6">
        <dgm:presLayoutVars>
          <dgm:bulletEnabled val="1"/>
        </dgm:presLayoutVars>
      </dgm:prSet>
      <dgm:spPr/>
    </dgm:pt>
    <dgm:pt modelId="{3554860A-C4C0-426D-A388-3D9A853CC01B}" type="pres">
      <dgm:prSet presAssocID="{18D24581-CD96-450C-B63C-9F0FCB4CB8F2}" presName="sibTrans" presStyleCnt="0"/>
      <dgm:spPr/>
    </dgm:pt>
    <dgm:pt modelId="{F8DC9307-E804-4524-81EC-A0E43D04D2AA}" type="pres">
      <dgm:prSet presAssocID="{05AF2958-3B04-43A3-9A5C-095E8F423C40}" presName="textNode" presStyleLbl="node1" presStyleIdx="2" presStyleCnt="6">
        <dgm:presLayoutVars>
          <dgm:bulletEnabled val="1"/>
        </dgm:presLayoutVars>
      </dgm:prSet>
      <dgm:spPr/>
    </dgm:pt>
    <dgm:pt modelId="{9D12090A-5BA8-4B0C-8261-9A982AEEF6A1}" type="pres">
      <dgm:prSet presAssocID="{D15B3898-4084-4AF4-9464-746944F5662F}" presName="sibTrans" presStyleCnt="0"/>
      <dgm:spPr/>
    </dgm:pt>
    <dgm:pt modelId="{3329BF9E-D164-448C-ABB9-2A9D56EAD2D5}" type="pres">
      <dgm:prSet presAssocID="{279F7488-6D6B-4840-9885-F0C45DC928D2}" presName="textNode" presStyleLbl="node1" presStyleIdx="3" presStyleCnt="6">
        <dgm:presLayoutVars>
          <dgm:bulletEnabled val="1"/>
        </dgm:presLayoutVars>
      </dgm:prSet>
      <dgm:spPr/>
    </dgm:pt>
    <dgm:pt modelId="{79AE4099-9BAB-4A2D-8DD0-EA86B8A0310E}" type="pres">
      <dgm:prSet presAssocID="{6F78AC78-690B-464E-8F85-2615DAAA8780}" presName="sibTrans" presStyleCnt="0"/>
      <dgm:spPr/>
    </dgm:pt>
    <dgm:pt modelId="{C3B02B55-F65E-497D-9B3C-0FDF3AAE3BA5}" type="pres">
      <dgm:prSet presAssocID="{CE56CA39-6CF1-4B17-94E3-678677DAECC0}" presName="textNode" presStyleLbl="node1" presStyleIdx="4" presStyleCnt="6">
        <dgm:presLayoutVars>
          <dgm:bulletEnabled val="1"/>
        </dgm:presLayoutVars>
      </dgm:prSet>
      <dgm:spPr/>
    </dgm:pt>
    <dgm:pt modelId="{F3E937BA-B1EF-40AB-9BB6-B69949BAADB9}" type="pres">
      <dgm:prSet presAssocID="{F3E02D21-FD12-4C47-972F-B5DBB80BED94}" presName="sibTrans" presStyleCnt="0"/>
      <dgm:spPr/>
    </dgm:pt>
    <dgm:pt modelId="{037592FA-2C2E-487C-AB89-513EC538FA71}" type="pres">
      <dgm:prSet presAssocID="{4AFA9A2F-03C3-42E1-86F5-D0E748202BEE}" presName="textNode" presStyleLbl="node1" presStyleIdx="5" presStyleCnt="6">
        <dgm:presLayoutVars>
          <dgm:bulletEnabled val="1"/>
        </dgm:presLayoutVars>
      </dgm:prSet>
      <dgm:spPr/>
    </dgm:pt>
  </dgm:ptLst>
  <dgm:cxnLst>
    <dgm:cxn modelId="{ABD37401-6334-477D-842F-E99DDB985994}" type="presOf" srcId="{F59E68BC-DF09-4271-A838-FB8E613470A7}" destId="{016FD6DD-8866-4E8C-AA9A-4373C25FBF23}" srcOrd="0" destOrd="0" presId="urn:microsoft.com/office/officeart/2005/8/layout/hProcess9"/>
    <dgm:cxn modelId="{9826C522-DEAE-4442-9C5B-6368CFB43C22}" type="presOf" srcId="{4AFA9A2F-03C3-42E1-86F5-D0E748202BEE}" destId="{037592FA-2C2E-487C-AB89-513EC538FA71}" srcOrd="0" destOrd="0" presId="urn:microsoft.com/office/officeart/2005/8/layout/hProcess9"/>
    <dgm:cxn modelId="{FD526B60-2B05-4EAA-9ADD-50ED6B74D69A}" type="presOf" srcId="{279F7488-6D6B-4840-9885-F0C45DC928D2}" destId="{3329BF9E-D164-448C-ABB9-2A9D56EAD2D5}" srcOrd="0" destOrd="0" presId="urn:microsoft.com/office/officeart/2005/8/layout/hProcess9"/>
    <dgm:cxn modelId="{7B495D66-6BE9-4F57-8E81-936F7E477129}" srcId="{FDB36A48-4131-4122-9C7D-D51D0333115B}" destId="{05AF2958-3B04-43A3-9A5C-095E8F423C40}" srcOrd="2" destOrd="0" parTransId="{C5A6D039-EFDD-4FEE-B546-FB08BE84ED03}" sibTransId="{D15B3898-4084-4AF4-9464-746944F5662F}"/>
    <dgm:cxn modelId="{F3825849-617C-430B-837E-1EB8FF5DCF20}" type="presOf" srcId="{05AF2958-3B04-43A3-9A5C-095E8F423C40}" destId="{F8DC9307-E804-4524-81EC-A0E43D04D2AA}" srcOrd="0" destOrd="0" presId="urn:microsoft.com/office/officeart/2005/8/layout/hProcess9"/>
    <dgm:cxn modelId="{FE37C37F-B997-4D6C-B1A4-31A3E0002D16}" type="presOf" srcId="{F1284014-3D28-40FA-963A-56684CCD2AC8}" destId="{414D1DDA-505E-4404-8146-1F5382CA96CE}" srcOrd="0" destOrd="0" presId="urn:microsoft.com/office/officeart/2005/8/layout/hProcess9"/>
    <dgm:cxn modelId="{A8D20292-26B1-4177-8699-5B4DD00BE9CE}" type="presOf" srcId="{CE56CA39-6CF1-4B17-94E3-678677DAECC0}" destId="{C3B02B55-F65E-497D-9B3C-0FDF3AAE3BA5}" srcOrd="0" destOrd="0" presId="urn:microsoft.com/office/officeart/2005/8/layout/hProcess9"/>
    <dgm:cxn modelId="{8C279A95-7052-4C65-99DB-B8A786AE0277}" srcId="{FDB36A48-4131-4122-9C7D-D51D0333115B}" destId="{F59E68BC-DF09-4271-A838-FB8E613470A7}" srcOrd="0" destOrd="0" parTransId="{388AB225-9C24-4481-8E18-765CCAEF6B32}" sibTransId="{2E8B59A2-1523-45EC-A4F0-08B861F6F76F}"/>
    <dgm:cxn modelId="{948528AA-4324-421B-9D07-18DAADE5277F}" type="presOf" srcId="{FDB36A48-4131-4122-9C7D-D51D0333115B}" destId="{E9317529-C95C-4493-A51D-DB830C698546}" srcOrd="0" destOrd="0" presId="urn:microsoft.com/office/officeart/2005/8/layout/hProcess9"/>
    <dgm:cxn modelId="{571210AC-D0D8-4CEF-9B79-231A6B3EBDB0}" srcId="{FDB36A48-4131-4122-9C7D-D51D0333115B}" destId="{CE56CA39-6CF1-4B17-94E3-678677DAECC0}" srcOrd="4" destOrd="0" parTransId="{6DA9B9C7-550A-44B3-BF1A-C2E11FF1AD70}" sibTransId="{F3E02D21-FD12-4C47-972F-B5DBB80BED94}"/>
    <dgm:cxn modelId="{740B33C9-90C0-4114-BA0E-E8C0E6332EA0}" srcId="{FDB36A48-4131-4122-9C7D-D51D0333115B}" destId="{279F7488-6D6B-4840-9885-F0C45DC928D2}" srcOrd="3" destOrd="0" parTransId="{A2ADFAD7-1AF2-4EA5-B02C-1FEC1C2B6C6A}" sibTransId="{6F78AC78-690B-464E-8F85-2615DAAA8780}"/>
    <dgm:cxn modelId="{07936BEA-CB16-4666-BDD3-C682734152E3}" srcId="{FDB36A48-4131-4122-9C7D-D51D0333115B}" destId="{4AFA9A2F-03C3-42E1-86F5-D0E748202BEE}" srcOrd="5" destOrd="0" parTransId="{116D3F80-2149-4C26-9D5C-844F80BEA2D8}" sibTransId="{56C518F3-DDD2-4960-9C01-791E1CB9CB7D}"/>
    <dgm:cxn modelId="{8B2214F2-807E-46B9-9F79-43AB2401FC38}" srcId="{FDB36A48-4131-4122-9C7D-D51D0333115B}" destId="{F1284014-3D28-40FA-963A-56684CCD2AC8}" srcOrd="1" destOrd="0" parTransId="{349959CC-F2E0-45D4-8310-802B3F1EE857}" sibTransId="{18D24581-CD96-450C-B63C-9F0FCB4CB8F2}"/>
    <dgm:cxn modelId="{4B29D6B5-F96B-4B85-BEF7-92B2F9AF26C9}" type="presParOf" srcId="{E9317529-C95C-4493-A51D-DB830C698546}" destId="{431C31E7-A3D7-456F-B14F-0452E1E41D6B}" srcOrd="0" destOrd="0" presId="urn:microsoft.com/office/officeart/2005/8/layout/hProcess9"/>
    <dgm:cxn modelId="{FE7E9808-6A3A-4BEC-8B41-658F01C2D5BC}" type="presParOf" srcId="{E9317529-C95C-4493-A51D-DB830C698546}" destId="{DBE3D539-E8E4-4AB9-8797-CB7CAC29A9D0}" srcOrd="1" destOrd="0" presId="urn:microsoft.com/office/officeart/2005/8/layout/hProcess9"/>
    <dgm:cxn modelId="{841F6F35-1422-4CCA-B4DA-886848C851F3}" type="presParOf" srcId="{DBE3D539-E8E4-4AB9-8797-CB7CAC29A9D0}" destId="{016FD6DD-8866-4E8C-AA9A-4373C25FBF23}" srcOrd="0" destOrd="0" presId="urn:microsoft.com/office/officeart/2005/8/layout/hProcess9"/>
    <dgm:cxn modelId="{563D3BBD-AE5D-40B3-B9E2-60C86679A73A}" type="presParOf" srcId="{DBE3D539-E8E4-4AB9-8797-CB7CAC29A9D0}" destId="{2EFF3418-F5CF-4099-99FA-97C3801195CC}" srcOrd="1" destOrd="0" presId="urn:microsoft.com/office/officeart/2005/8/layout/hProcess9"/>
    <dgm:cxn modelId="{30C8DCA6-D55A-46F0-AF67-A47EF3C3F88D}" type="presParOf" srcId="{DBE3D539-E8E4-4AB9-8797-CB7CAC29A9D0}" destId="{414D1DDA-505E-4404-8146-1F5382CA96CE}" srcOrd="2" destOrd="0" presId="urn:microsoft.com/office/officeart/2005/8/layout/hProcess9"/>
    <dgm:cxn modelId="{51B67688-9887-4178-8113-4C7018C45864}" type="presParOf" srcId="{DBE3D539-E8E4-4AB9-8797-CB7CAC29A9D0}" destId="{3554860A-C4C0-426D-A388-3D9A853CC01B}" srcOrd="3" destOrd="0" presId="urn:microsoft.com/office/officeart/2005/8/layout/hProcess9"/>
    <dgm:cxn modelId="{3D4BC033-8091-4189-BCE0-A7DFE04E327E}" type="presParOf" srcId="{DBE3D539-E8E4-4AB9-8797-CB7CAC29A9D0}" destId="{F8DC9307-E804-4524-81EC-A0E43D04D2AA}" srcOrd="4" destOrd="0" presId="urn:microsoft.com/office/officeart/2005/8/layout/hProcess9"/>
    <dgm:cxn modelId="{FCBAE959-A77A-4712-B14E-3FC955EBC140}" type="presParOf" srcId="{DBE3D539-E8E4-4AB9-8797-CB7CAC29A9D0}" destId="{9D12090A-5BA8-4B0C-8261-9A982AEEF6A1}" srcOrd="5" destOrd="0" presId="urn:microsoft.com/office/officeart/2005/8/layout/hProcess9"/>
    <dgm:cxn modelId="{656D924A-F7E8-48F0-9C6B-33FEBC853E48}" type="presParOf" srcId="{DBE3D539-E8E4-4AB9-8797-CB7CAC29A9D0}" destId="{3329BF9E-D164-448C-ABB9-2A9D56EAD2D5}" srcOrd="6" destOrd="0" presId="urn:microsoft.com/office/officeart/2005/8/layout/hProcess9"/>
    <dgm:cxn modelId="{D0838595-24C5-438F-A2B5-732433F109B1}" type="presParOf" srcId="{DBE3D539-E8E4-4AB9-8797-CB7CAC29A9D0}" destId="{79AE4099-9BAB-4A2D-8DD0-EA86B8A0310E}" srcOrd="7" destOrd="0" presId="urn:microsoft.com/office/officeart/2005/8/layout/hProcess9"/>
    <dgm:cxn modelId="{115E265B-D7DF-424D-8BAA-558DBC2D8A69}" type="presParOf" srcId="{DBE3D539-E8E4-4AB9-8797-CB7CAC29A9D0}" destId="{C3B02B55-F65E-497D-9B3C-0FDF3AAE3BA5}" srcOrd="8" destOrd="0" presId="urn:microsoft.com/office/officeart/2005/8/layout/hProcess9"/>
    <dgm:cxn modelId="{3F848154-722E-4733-8EDE-0F8A79750685}" type="presParOf" srcId="{DBE3D539-E8E4-4AB9-8797-CB7CAC29A9D0}" destId="{F3E937BA-B1EF-40AB-9BB6-B69949BAADB9}" srcOrd="9" destOrd="0" presId="urn:microsoft.com/office/officeart/2005/8/layout/hProcess9"/>
    <dgm:cxn modelId="{2090EFC9-8BAB-4002-BBFD-50DA79A14481}" type="presParOf" srcId="{DBE3D539-E8E4-4AB9-8797-CB7CAC29A9D0}" destId="{037592FA-2C2E-487C-AB89-513EC538FA71}" srcOrd="1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E751564-D305-4887-BA71-136EC806A5D9}" type="doc">
      <dgm:prSet loTypeId="urn:microsoft.com/office/officeart/2008/layout/VerticalAccentList" loCatId="list" qsTypeId="urn:microsoft.com/office/officeart/2005/8/quickstyle/simple1" qsCatId="simple" csTypeId="urn:microsoft.com/office/officeart/2005/8/colors/colorful3" csCatId="colorful" phldr="1"/>
      <dgm:spPr/>
      <dgm:t>
        <a:bodyPr/>
        <a:lstStyle/>
        <a:p>
          <a:endParaRPr lang="en-US"/>
        </a:p>
      </dgm:t>
    </dgm:pt>
    <dgm:pt modelId="{2C0791BE-90ED-42FB-BDA5-C26CDC72B417}">
      <dgm:prSet phldrT="[Text]" custT="1"/>
      <dgm:spPr/>
      <dgm:t>
        <a:bodyPr/>
        <a:lstStyle/>
        <a:p>
          <a:r>
            <a:rPr lang="en-GB" sz="1600" dirty="0">
              <a:latin typeface="Times New Roman" panose="02020603050405020304" pitchFamily="18" charset="0"/>
              <a:cs typeface="Times New Roman" panose="02020603050405020304" pitchFamily="18" charset="0"/>
            </a:rPr>
            <a:t>This model sees communication as linear: sender to receiver, with possible interference (noise). </a:t>
          </a:r>
          <a:endParaRPr lang="en-US" sz="1600" dirty="0">
            <a:latin typeface="Times New Roman" panose="02020603050405020304" pitchFamily="18" charset="0"/>
            <a:cs typeface="Times New Roman" panose="02020603050405020304" pitchFamily="18" charset="0"/>
          </a:endParaRPr>
        </a:p>
      </dgm:t>
    </dgm:pt>
    <dgm:pt modelId="{B99092B8-07D5-4E7B-8646-A4374AD98E72}" type="parTrans" cxnId="{47BCCF14-3178-4CE7-9344-EA3AE65CF96E}">
      <dgm:prSet/>
      <dgm:spPr/>
      <dgm:t>
        <a:bodyPr/>
        <a:lstStyle/>
        <a:p>
          <a:endParaRPr lang="en-US" sz="1600">
            <a:latin typeface="Times New Roman" panose="02020603050405020304" pitchFamily="18" charset="0"/>
            <a:cs typeface="Times New Roman" panose="02020603050405020304" pitchFamily="18" charset="0"/>
          </a:endParaRPr>
        </a:p>
      </dgm:t>
    </dgm:pt>
    <dgm:pt modelId="{46F4810E-4977-4FCE-9E4C-4BDD32CD18BC}" type="sibTrans" cxnId="{47BCCF14-3178-4CE7-9344-EA3AE65CF96E}">
      <dgm:prSet/>
      <dgm:spPr/>
      <dgm:t>
        <a:bodyPr/>
        <a:lstStyle/>
        <a:p>
          <a:endParaRPr lang="en-US" sz="1600">
            <a:latin typeface="Times New Roman" panose="02020603050405020304" pitchFamily="18" charset="0"/>
            <a:cs typeface="Times New Roman" panose="02020603050405020304" pitchFamily="18" charset="0"/>
          </a:endParaRPr>
        </a:p>
      </dgm:t>
    </dgm:pt>
    <dgm:pt modelId="{E7654305-6A21-48AD-B301-A006958529B4}">
      <dgm:prSet phldrT="[Text]" custT="1"/>
      <dgm:spPr/>
      <dgm:t>
        <a:bodyPr/>
        <a:lstStyle/>
        <a:p>
          <a:r>
            <a:rPr lang="en-GB" sz="1600" dirty="0">
              <a:latin typeface="Times New Roman" panose="02020603050405020304" pitchFamily="18" charset="0"/>
              <a:cs typeface="Times New Roman" panose="02020603050405020304" pitchFamily="18" charset="0"/>
            </a:rPr>
            <a:t>Teams reduce noise through clear channels and shared norms. </a:t>
          </a:r>
          <a:endParaRPr lang="en-US" sz="1600" dirty="0">
            <a:latin typeface="Times New Roman" panose="02020603050405020304" pitchFamily="18" charset="0"/>
            <a:cs typeface="Times New Roman" panose="02020603050405020304" pitchFamily="18" charset="0"/>
          </a:endParaRPr>
        </a:p>
      </dgm:t>
    </dgm:pt>
    <dgm:pt modelId="{35290C0D-1467-4A36-BE3E-12F3394E922F}" type="parTrans" cxnId="{3AE044E2-2D1B-405E-ACDE-8AA72D16A919}">
      <dgm:prSet/>
      <dgm:spPr/>
      <dgm:t>
        <a:bodyPr/>
        <a:lstStyle/>
        <a:p>
          <a:endParaRPr lang="en-US" sz="1600">
            <a:latin typeface="Times New Roman" panose="02020603050405020304" pitchFamily="18" charset="0"/>
            <a:cs typeface="Times New Roman" panose="02020603050405020304" pitchFamily="18" charset="0"/>
          </a:endParaRPr>
        </a:p>
      </dgm:t>
    </dgm:pt>
    <dgm:pt modelId="{5CB782A0-6E20-4E8C-9C4C-10FE6DADBEC0}" type="sibTrans" cxnId="{3AE044E2-2D1B-405E-ACDE-8AA72D16A919}">
      <dgm:prSet/>
      <dgm:spPr/>
      <dgm:t>
        <a:bodyPr/>
        <a:lstStyle/>
        <a:p>
          <a:endParaRPr lang="en-US" sz="1600">
            <a:latin typeface="Times New Roman" panose="02020603050405020304" pitchFamily="18" charset="0"/>
            <a:cs typeface="Times New Roman" panose="02020603050405020304" pitchFamily="18" charset="0"/>
          </a:endParaRPr>
        </a:p>
      </dgm:t>
    </dgm:pt>
    <dgm:pt modelId="{F4E5B389-4994-414C-A8A6-8DA346C1601A}">
      <dgm:prSet phldrT="[Text]" custT="1"/>
      <dgm:spPr/>
      <dgm:t>
        <a:bodyPr/>
        <a:lstStyle/>
        <a:p>
          <a:r>
            <a:rPr lang="en-GB" sz="1600" dirty="0">
              <a:latin typeface="Times New Roman" panose="02020603050405020304" pitchFamily="18" charset="0"/>
              <a:cs typeface="Times New Roman" panose="02020603050405020304" pitchFamily="18" charset="0"/>
            </a:rPr>
            <a:t>In groups often struggle with ‘noise’ such as unclear messages, distractions, and lack of </a:t>
          </a:r>
          <a:r>
            <a:rPr lang="en-US" sz="1600" dirty="0">
              <a:latin typeface="Times New Roman" panose="02020603050405020304" pitchFamily="18" charset="0"/>
              <a:cs typeface="Times New Roman" panose="02020603050405020304" pitchFamily="18" charset="0"/>
            </a:rPr>
            <a:t>coordination (Kubota, 2019). </a:t>
          </a:r>
        </a:p>
      </dgm:t>
    </dgm:pt>
    <dgm:pt modelId="{3C622045-B7EA-4FCC-A9A1-91FC9AF8A1A3}" type="parTrans" cxnId="{952668C1-4613-40B4-BD9E-6109BBC67E22}">
      <dgm:prSet/>
      <dgm:spPr/>
      <dgm:t>
        <a:bodyPr/>
        <a:lstStyle/>
        <a:p>
          <a:endParaRPr lang="en-US" sz="1600">
            <a:latin typeface="Times New Roman" panose="02020603050405020304" pitchFamily="18" charset="0"/>
            <a:cs typeface="Times New Roman" panose="02020603050405020304" pitchFamily="18" charset="0"/>
          </a:endParaRPr>
        </a:p>
      </dgm:t>
    </dgm:pt>
    <dgm:pt modelId="{3CFF98D4-149F-4891-B4E4-1102FEC58C44}" type="sibTrans" cxnId="{952668C1-4613-40B4-BD9E-6109BBC67E22}">
      <dgm:prSet/>
      <dgm:spPr/>
      <dgm:t>
        <a:bodyPr/>
        <a:lstStyle/>
        <a:p>
          <a:endParaRPr lang="en-US" sz="1600">
            <a:latin typeface="Times New Roman" panose="02020603050405020304" pitchFamily="18" charset="0"/>
            <a:cs typeface="Times New Roman" panose="02020603050405020304" pitchFamily="18" charset="0"/>
          </a:endParaRPr>
        </a:p>
      </dgm:t>
    </dgm:pt>
    <dgm:pt modelId="{75B48985-2AEB-4986-BBE7-9FE5236EDEEB}" type="pres">
      <dgm:prSet presAssocID="{3E751564-D305-4887-BA71-136EC806A5D9}" presName="Name0" presStyleCnt="0">
        <dgm:presLayoutVars>
          <dgm:chMax/>
          <dgm:chPref/>
          <dgm:dir/>
        </dgm:presLayoutVars>
      </dgm:prSet>
      <dgm:spPr/>
    </dgm:pt>
    <dgm:pt modelId="{B363F769-F60F-46A2-B5BB-498B9922278C}" type="pres">
      <dgm:prSet presAssocID="{2C0791BE-90ED-42FB-BDA5-C26CDC72B417}" presName="parenttextcomposite" presStyleCnt="0"/>
      <dgm:spPr/>
    </dgm:pt>
    <dgm:pt modelId="{82F57982-86BA-4673-80C9-470F22626AA6}" type="pres">
      <dgm:prSet presAssocID="{2C0791BE-90ED-42FB-BDA5-C26CDC72B417}" presName="parenttext" presStyleLbl="revTx" presStyleIdx="0" presStyleCnt="2">
        <dgm:presLayoutVars>
          <dgm:chMax/>
          <dgm:chPref val="2"/>
          <dgm:bulletEnabled val="1"/>
        </dgm:presLayoutVars>
      </dgm:prSet>
      <dgm:spPr/>
    </dgm:pt>
    <dgm:pt modelId="{9E3DAAB1-6B96-4D75-BC2C-8D3A0318AAEA}" type="pres">
      <dgm:prSet presAssocID="{2C0791BE-90ED-42FB-BDA5-C26CDC72B417}" presName="composite" presStyleCnt="0"/>
      <dgm:spPr/>
    </dgm:pt>
    <dgm:pt modelId="{02951DF1-3AF9-4B90-89E9-D6710EB8A9E8}" type="pres">
      <dgm:prSet presAssocID="{2C0791BE-90ED-42FB-BDA5-C26CDC72B417}" presName="chevron1" presStyleLbl="alignNode1" presStyleIdx="0" presStyleCnt="14"/>
      <dgm:spPr/>
    </dgm:pt>
    <dgm:pt modelId="{692AA55D-463B-4C9F-945F-A2F8E7AD003B}" type="pres">
      <dgm:prSet presAssocID="{2C0791BE-90ED-42FB-BDA5-C26CDC72B417}" presName="chevron2" presStyleLbl="alignNode1" presStyleIdx="1" presStyleCnt="14"/>
      <dgm:spPr/>
    </dgm:pt>
    <dgm:pt modelId="{C1167C52-C7F5-428A-8384-E5E1CFB89C91}" type="pres">
      <dgm:prSet presAssocID="{2C0791BE-90ED-42FB-BDA5-C26CDC72B417}" presName="chevron3" presStyleLbl="alignNode1" presStyleIdx="2" presStyleCnt="14"/>
      <dgm:spPr/>
    </dgm:pt>
    <dgm:pt modelId="{87FCE4F0-19CA-4869-B2AD-BC576C8FBBB6}" type="pres">
      <dgm:prSet presAssocID="{2C0791BE-90ED-42FB-BDA5-C26CDC72B417}" presName="chevron4" presStyleLbl="alignNode1" presStyleIdx="3" presStyleCnt="14"/>
      <dgm:spPr/>
    </dgm:pt>
    <dgm:pt modelId="{ADBE6FA6-549F-4431-8603-BE2DE0492C97}" type="pres">
      <dgm:prSet presAssocID="{2C0791BE-90ED-42FB-BDA5-C26CDC72B417}" presName="chevron5" presStyleLbl="alignNode1" presStyleIdx="4" presStyleCnt="14"/>
      <dgm:spPr/>
    </dgm:pt>
    <dgm:pt modelId="{B1B95D98-7C39-4786-8956-C93E4079A967}" type="pres">
      <dgm:prSet presAssocID="{2C0791BE-90ED-42FB-BDA5-C26CDC72B417}" presName="chevron6" presStyleLbl="alignNode1" presStyleIdx="5" presStyleCnt="14"/>
      <dgm:spPr/>
    </dgm:pt>
    <dgm:pt modelId="{A06A5877-ADFE-4B3C-9B4E-09F25C98EBC1}" type="pres">
      <dgm:prSet presAssocID="{2C0791BE-90ED-42FB-BDA5-C26CDC72B417}" presName="chevron7" presStyleLbl="alignNode1" presStyleIdx="6" presStyleCnt="14"/>
      <dgm:spPr/>
    </dgm:pt>
    <dgm:pt modelId="{AA1C55E0-A3FD-4DB0-B37A-D4FD893D8945}" type="pres">
      <dgm:prSet presAssocID="{2C0791BE-90ED-42FB-BDA5-C26CDC72B417}" presName="childtext" presStyleLbl="solidFgAcc1" presStyleIdx="0" presStyleCnt="1">
        <dgm:presLayoutVars>
          <dgm:chMax/>
          <dgm:chPref val="0"/>
          <dgm:bulletEnabled val="1"/>
        </dgm:presLayoutVars>
      </dgm:prSet>
      <dgm:spPr/>
    </dgm:pt>
    <dgm:pt modelId="{77764A02-B7AB-4FB6-A30C-1254D31401A0}" type="pres">
      <dgm:prSet presAssocID="{46F4810E-4977-4FCE-9E4C-4BDD32CD18BC}" presName="sibTrans" presStyleCnt="0"/>
      <dgm:spPr/>
    </dgm:pt>
    <dgm:pt modelId="{8B642415-99B6-4352-9A9F-1BFB922E3B0D}" type="pres">
      <dgm:prSet presAssocID="{F4E5B389-4994-414C-A8A6-8DA346C1601A}" presName="parenttextcomposite" presStyleCnt="0"/>
      <dgm:spPr/>
    </dgm:pt>
    <dgm:pt modelId="{F39CCF33-6EE0-4770-BD9A-A12CA8D65794}" type="pres">
      <dgm:prSet presAssocID="{F4E5B389-4994-414C-A8A6-8DA346C1601A}" presName="parenttext" presStyleLbl="revTx" presStyleIdx="1" presStyleCnt="2">
        <dgm:presLayoutVars>
          <dgm:chMax/>
          <dgm:chPref val="2"/>
          <dgm:bulletEnabled val="1"/>
        </dgm:presLayoutVars>
      </dgm:prSet>
      <dgm:spPr/>
    </dgm:pt>
    <dgm:pt modelId="{BDFC42C4-D0F2-4255-9E47-BCB6E34AB201}" type="pres">
      <dgm:prSet presAssocID="{F4E5B389-4994-414C-A8A6-8DA346C1601A}" presName="parallelogramComposite" presStyleCnt="0"/>
      <dgm:spPr/>
    </dgm:pt>
    <dgm:pt modelId="{FE953908-9051-4FE7-B7F9-38C6C355B632}" type="pres">
      <dgm:prSet presAssocID="{F4E5B389-4994-414C-A8A6-8DA346C1601A}" presName="parallelogram1" presStyleLbl="alignNode1" presStyleIdx="7" presStyleCnt="14"/>
      <dgm:spPr/>
    </dgm:pt>
    <dgm:pt modelId="{8FB6D4D2-738C-43E5-A98D-440E24B70034}" type="pres">
      <dgm:prSet presAssocID="{F4E5B389-4994-414C-A8A6-8DA346C1601A}" presName="parallelogram2" presStyleLbl="alignNode1" presStyleIdx="8" presStyleCnt="14"/>
      <dgm:spPr/>
    </dgm:pt>
    <dgm:pt modelId="{AD43B17B-7541-4116-ADDF-2640CB3D6621}" type="pres">
      <dgm:prSet presAssocID="{F4E5B389-4994-414C-A8A6-8DA346C1601A}" presName="parallelogram3" presStyleLbl="alignNode1" presStyleIdx="9" presStyleCnt="14"/>
      <dgm:spPr/>
    </dgm:pt>
    <dgm:pt modelId="{59179073-B0E8-45E1-B08F-971B81B8B754}" type="pres">
      <dgm:prSet presAssocID="{F4E5B389-4994-414C-A8A6-8DA346C1601A}" presName="parallelogram4" presStyleLbl="alignNode1" presStyleIdx="10" presStyleCnt="14"/>
      <dgm:spPr/>
    </dgm:pt>
    <dgm:pt modelId="{37C8AA71-A151-495A-8E81-7A819980FE2E}" type="pres">
      <dgm:prSet presAssocID="{F4E5B389-4994-414C-A8A6-8DA346C1601A}" presName="parallelogram5" presStyleLbl="alignNode1" presStyleIdx="11" presStyleCnt="14"/>
      <dgm:spPr/>
    </dgm:pt>
    <dgm:pt modelId="{4C956BB8-85F3-418B-ABA1-48C94269780C}" type="pres">
      <dgm:prSet presAssocID="{F4E5B389-4994-414C-A8A6-8DA346C1601A}" presName="parallelogram6" presStyleLbl="alignNode1" presStyleIdx="12" presStyleCnt="14"/>
      <dgm:spPr/>
    </dgm:pt>
    <dgm:pt modelId="{9CC60D73-2C9C-4C75-8F3A-8A6030E0F877}" type="pres">
      <dgm:prSet presAssocID="{F4E5B389-4994-414C-A8A6-8DA346C1601A}" presName="parallelogram7" presStyleLbl="alignNode1" presStyleIdx="13" presStyleCnt="14"/>
      <dgm:spPr/>
    </dgm:pt>
  </dgm:ptLst>
  <dgm:cxnLst>
    <dgm:cxn modelId="{47BCCF14-3178-4CE7-9344-EA3AE65CF96E}" srcId="{3E751564-D305-4887-BA71-136EC806A5D9}" destId="{2C0791BE-90ED-42FB-BDA5-C26CDC72B417}" srcOrd="0" destOrd="0" parTransId="{B99092B8-07D5-4E7B-8646-A4374AD98E72}" sibTransId="{46F4810E-4977-4FCE-9E4C-4BDD32CD18BC}"/>
    <dgm:cxn modelId="{126F6653-E0F6-4F17-B24A-C58114616C26}" type="presOf" srcId="{3E751564-D305-4887-BA71-136EC806A5D9}" destId="{75B48985-2AEB-4986-BBE7-9FE5236EDEEB}" srcOrd="0" destOrd="0" presId="urn:microsoft.com/office/officeart/2008/layout/VerticalAccentList"/>
    <dgm:cxn modelId="{FBD7DA9C-4D78-4C60-9769-E228E4704406}" type="presOf" srcId="{2C0791BE-90ED-42FB-BDA5-C26CDC72B417}" destId="{82F57982-86BA-4673-80C9-470F22626AA6}" srcOrd="0" destOrd="0" presId="urn:microsoft.com/office/officeart/2008/layout/VerticalAccentList"/>
    <dgm:cxn modelId="{9DF19CA4-1518-469B-9E51-246B7095A3D3}" type="presOf" srcId="{E7654305-6A21-48AD-B301-A006958529B4}" destId="{AA1C55E0-A3FD-4DB0-B37A-D4FD893D8945}" srcOrd="0" destOrd="0" presId="urn:microsoft.com/office/officeart/2008/layout/VerticalAccentList"/>
    <dgm:cxn modelId="{6C00D3A9-FD3F-4961-A27C-0913B269D8B5}" type="presOf" srcId="{F4E5B389-4994-414C-A8A6-8DA346C1601A}" destId="{F39CCF33-6EE0-4770-BD9A-A12CA8D65794}" srcOrd="0" destOrd="0" presId="urn:microsoft.com/office/officeart/2008/layout/VerticalAccentList"/>
    <dgm:cxn modelId="{952668C1-4613-40B4-BD9E-6109BBC67E22}" srcId="{3E751564-D305-4887-BA71-136EC806A5D9}" destId="{F4E5B389-4994-414C-A8A6-8DA346C1601A}" srcOrd="1" destOrd="0" parTransId="{3C622045-B7EA-4FCC-A9A1-91FC9AF8A1A3}" sibTransId="{3CFF98D4-149F-4891-B4E4-1102FEC58C44}"/>
    <dgm:cxn modelId="{3AE044E2-2D1B-405E-ACDE-8AA72D16A919}" srcId="{2C0791BE-90ED-42FB-BDA5-C26CDC72B417}" destId="{E7654305-6A21-48AD-B301-A006958529B4}" srcOrd="0" destOrd="0" parTransId="{35290C0D-1467-4A36-BE3E-12F3394E922F}" sibTransId="{5CB782A0-6E20-4E8C-9C4C-10FE6DADBEC0}"/>
    <dgm:cxn modelId="{4D377916-7F68-4A89-8399-90F3D4E7ACAB}" type="presParOf" srcId="{75B48985-2AEB-4986-BBE7-9FE5236EDEEB}" destId="{B363F769-F60F-46A2-B5BB-498B9922278C}" srcOrd="0" destOrd="0" presId="urn:microsoft.com/office/officeart/2008/layout/VerticalAccentList"/>
    <dgm:cxn modelId="{0B8CB095-7865-4B24-9073-B38ABFD74693}" type="presParOf" srcId="{B363F769-F60F-46A2-B5BB-498B9922278C}" destId="{82F57982-86BA-4673-80C9-470F22626AA6}" srcOrd="0" destOrd="0" presId="urn:microsoft.com/office/officeart/2008/layout/VerticalAccentList"/>
    <dgm:cxn modelId="{CA6711A8-A397-4D23-9316-0CB682EF29E1}" type="presParOf" srcId="{75B48985-2AEB-4986-BBE7-9FE5236EDEEB}" destId="{9E3DAAB1-6B96-4D75-BC2C-8D3A0318AAEA}" srcOrd="1" destOrd="0" presId="urn:microsoft.com/office/officeart/2008/layout/VerticalAccentList"/>
    <dgm:cxn modelId="{E38F2E0C-50AD-40AA-ABCD-9718D4372BE5}" type="presParOf" srcId="{9E3DAAB1-6B96-4D75-BC2C-8D3A0318AAEA}" destId="{02951DF1-3AF9-4B90-89E9-D6710EB8A9E8}" srcOrd="0" destOrd="0" presId="urn:microsoft.com/office/officeart/2008/layout/VerticalAccentList"/>
    <dgm:cxn modelId="{C83179CE-223B-4F4A-9302-FFCA7FBB627F}" type="presParOf" srcId="{9E3DAAB1-6B96-4D75-BC2C-8D3A0318AAEA}" destId="{692AA55D-463B-4C9F-945F-A2F8E7AD003B}" srcOrd="1" destOrd="0" presId="urn:microsoft.com/office/officeart/2008/layout/VerticalAccentList"/>
    <dgm:cxn modelId="{FE815E6F-92EE-4C8E-A02D-D705DD9B1A97}" type="presParOf" srcId="{9E3DAAB1-6B96-4D75-BC2C-8D3A0318AAEA}" destId="{C1167C52-C7F5-428A-8384-E5E1CFB89C91}" srcOrd="2" destOrd="0" presId="urn:microsoft.com/office/officeart/2008/layout/VerticalAccentList"/>
    <dgm:cxn modelId="{E5CF7F37-52AA-4934-AF98-555BC336994F}" type="presParOf" srcId="{9E3DAAB1-6B96-4D75-BC2C-8D3A0318AAEA}" destId="{87FCE4F0-19CA-4869-B2AD-BC576C8FBBB6}" srcOrd="3" destOrd="0" presId="urn:microsoft.com/office/officeart/2008/layout/VerticalAccentList"/>
    <dgm:cxn modelId="{FCA00366-784A-465F-A043-1AA1132CBF43}" type="presParOf" srcId="{9E3DAAB1-6B96-4D75-BC2C-8D3A0318AAEA}" destId="{ADBE6FA6-549F-4431-8603-BE2DE0492C97}" srcOrd="4" destOrd="0" presId="urn:microsoft.com/office/officeart/2008/layout/VerticalAccentList"/>
    <dgm:cxn modelId="{1BC9DE98-350B-46A2-9AF5-EB5877959B0C}" type="presParOf" srcId="{9E3DAAB1-6B96-4D75-BC2C-8D3A0318AAEA}" destId="{B1B95D98-7C39-4786-8956-C93E4079A967}" srcOrd="5" destOrd="0" presId="urn:microsoft.com/office/officeart/2008/layout/VerticalAccentList"/>
    <dgm:cxn modelId="{1948E024-C39F-4040-AFE2-4C3F7FA83CAF}" type="presParOf" srcId="{9E3DAAB1-6B96-4D75-BC2C-8D3A0318AAEA}" destId="{A06A5877-ADFE-4B3C-9B4E-09F25C98EBC1}" srcOrd="6" destOrd="0" presId="urn:microsoft.com/office/officeart/2008/layout/VerticalAccentList"/>
    <dgm:cxn modelId="{44B8ADF6-55C5-496A-B3BB-1E6FC23B21FC}" type="presParOf" srcId="{9E3DAAB1-6B96-4D75-BC2C-8D3A0318AAEA}" destId="{AA1C55E0-A3FD-4DB0-B37A-D4FD893D8945}" srcOrd="7" destOrd="0" presId="urn:microsoft.com/office/officeart/2008/layout/VerticalAccentList"/>
    <dgm:cxn modelId="{E40314C6-B3EB-4AD0-8C68-8BD3C737B861}" type="presParOf" srcId="{75B48985-2AEB-4986-BBE7-9FE5236EDEEB}" destId="{77764A02-B7AB-4FB6-A30C-1254D31401A0}" srcOrd="2" destOrd="0" presId="urn:microsoft.com/office/officeart/2008/layout/VerticalAccentList"/>
    <dgm:cxn modelId="{01A85061-7D13-40F1-B6F8-CAF17B9DA77D}" type="presParOf" srcId="{75B48985-2AEB-4986-BBE7-9FE5236EDEEB}" destId="{8B642415-99B6-4352-9A9F-1BFB922E3B0D}" srcOrd="3" destOrd="0" presId="urn:microsoft.com/office/officeart/2008/layout/VerticalAccentList"/>
    <dgm:cxn modelId="{EE8FBC1C-FAB6-40D7-9B87-CBAF0018FA51}" type="presParOf" srcId="{8B642415-99B6-4352-9A9F-1BFB922E3B0D}" destId="{F39CCF33-6EE0-4770-BD9A-A12CA8D65794}" srcOrd="0" destOrd="0" presId="urn:microsoft.com/office/officeart/2008/layout/VerticalAccentList"/>
    <dgm:cxn modelId="{13CFC064-68DE-4FBA-9A04-4F4EC17F209A}" type="presParOf" srcId="{75B48985-2AEB-4986-BBE7-9FE5236EDEEB}" destId="{BDFC42C4-D0F2-4255-9E47-BCB6E34AB201}" srcOrd="4" destOrd="0" presId="urn:microsoft.com/office/officeart/2008/layout/VerticalAccentList"/>
    <dgm:cxn modelId="{27837931-154F-4407-AC87-5EC6E31C5621}" type="presParOf" srcId="{BDFC42C4-D0F2-4255-9E47-BCB6E34AB201}" destId="{FE953908-9051-4FE7-B7F9-38C6C355B632}" srcOrd="0" destOrd="0" presId="urn:microsoft.com/office/officeart/2008/layout/VerticalAccentList"/>
    <dgm:cxn modelId="{BC97136D-9B39-4AD8-8850-947F14D3939E}" type="presParOf" srcId="{BDFC42C4-D0F2-4255-9E47-BCB6E34AB201}" destId="{8FB6D4D2-738C-43E5-A98D-440E24B70034}" srcOrd="1" destOrd="0" presId="urn:microsoft.com/office/officeart/2008/layout/VerticalAccentList"/>
    <dgm:cxn modelId="{C9CB1E19-B712-4897-BE8D-496601B584FC}" type="presParOf" srcId="{BDFC42C4-D0F2-4255-9E47-BCB6E34AB201}" destId="{AD43B17B-7541-4116-ADDF-2640CB3D6621}" srcOrd="2" destOrd="0" presId="urn:microsoft.com/office/officeart/2008/layout/VerticalAccentList"/>
    <dgm:cxn modelId="{6F49830A-90B3-40A3-8FE8-415BE2530385}" type="presParOf" srcId="{BDFC42C4-D0F2-4255-9E47-BCB6E34AB201}" destId="{59179073-B0E8-45E1-B08F-971B81B8B754}" srcOrd="3" destOrd="0" presId="urn:microsoft.com/office/officeart/2008/layout/VerticalAccentList"/>
    <dgm:cxn modelId="{063F62A1-9C0C-44F2-901B-D781A831F5B6}" type="presParOf" srcId="{BDFC42C4-D0F2-4255-9E47-BCB6E34AB201}" destId="{37C8AA71-A151-495A-8E81-7A819980FE2E}" srcOrd="4" destOrd="0" presId="urn:microsoft.com/office/officeart/2008/layout/VerticalAccentList"/>
    <dgm:cxn modelId="{0CF8F761-192B-4562-8A09-63208ACC8426}" type="presParOf" srcId="{BDFC42C4-D0F2-4255-9E47-BCB6E34AB201}" destId="{4C956BB8-85F3-418B-ABA1-48C94269780C}" srcOrd="5" destOrd="0" presId="urn:microsoft.com/office/officeart/2008/layout/VerticalAccentList"/>
    <dgm:cxn modelId="{8F2390D4-6BFB-4511-9B8A-564BB882A1C9}" type="presParOf" srcId="{BDFC42C4-D0F2-4255-9E47-BCB6E34AB201}" destId="{9CC60D73-2C9C-4C75-8F3A-8A6030E0F877}" srcOrd="6" destOrd="0" presId="urn:microsoft.com/office/officeart/2008/layout/VerticalAccen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01D47D8-42DC-41B9-8A7C-70426E81C256}" type="doc">
      <dgm:prSet loTypeId="urn:microsoft.com/office/officeart/2005/8/layout/process1" loCatId="process" qsTypeId="urn:microsoft.com/office/officeart/2005/8/quickstyle/simple1" qsCatId="simple" csTypeId="urn:microsoft.com/office/officeart/2005/8/colors/colorful3" csCatId="colorful" phldr="1"/>
      <dgm:spPr/>
    </dgm:pt>
    <dgm:pt modelId="{4FDABBC9-C002-44BB-9DC3-19FA687B4CB0}">
      <dgm:prSet phldrT="[Text]" custT="1"/>
      <dgm:spPr/>
      <dgm:t>
        <a:bodyPr/>
        <a:lstStyle/>
        <a:p>
          <a:pPr algn="ctr"/>
          <a:r>
            <a:rPr lang="en-GB" sz="1600" dirty="0" err="1">
              <a:solidFill>
                <a:schemeClr val="tx1"/>
              </a:solidFill>
              <a:latin typeface="Times New Roman" panose="02020603050405020304" pitchFamily="18" charset="0"/>
              <a:cs typeface="Times New Roman" panose="02020603050405020304" pitchFamily="18" charset="0"/>
            </a:rPr>
            <a:t>Berlo</a:t>
          </a:r>
          <a:r>
            <a:rPr lang="en-GB" sz="1600" dirty="0">
              <a:solidFill>
                <a:schemeClr val="tx1"/>
              </a:solidFill>
              <a:latin typeface="Times New Roman" panose="02020603050405020304" pitchFamily="18" charset="0"/>
              <a:cs typeface="Times New Roman" panose="02020603050405020304" pitchFamily="18" charset="0"/>
            </a:rPr>
            <a:t> emphasised the influence of Source, Message, Channel, and Receiver on communication quality.</a:t>
          </a:r>
          <a:endParaRPr lang="en-US" sz="1600" dirty="0">
            <a:solidFill>
              <a:schemeClr val="tx1"/>
            </a:solidFill>
            <a:latin typeface="Times New Roman" panose="02020603050405020304" pitchFamily="18" charset="0"/>
            <a:cs typeface="Times New Roman" panose="02020603050405020304" pitchFamily="18" charset="0"/>
          </a:endParaRPr>
        </a:p>
      </dgm:t>
    </dgm:pt>
    <dgm:pt modelId="{5A53075D-FA58-4495-A98D-556D3C5AA50A}" type="parTrans" cxnId="{39199CDB-B607-4934-B019-4CA1D52AF196}">
      <dgm:prSet/>
      <dgm:spPr/>
      <dgm:t>
        <a:bodyPr/>
        <a:lstStyle/>
        <a:p>
          <a:pPr algn="ctr"/>
          <a:endParaRPr lang="en-US" sz="1600">
            <a:solidFill>
              <a:schemeClr val="tx1"/>
            </a:solidFill>
            <a:latin typeface="Times New Roman" panose="02020603050405020304" pitchFamily="18" charset="0"/>
            <a:cs typeface="Times New Roman" panose="02020603050405020304" pitchFamily="18" charset="0"/>
          </a:endParaRPr>
        </a:p>
      </dgm:t>
    </dgm:pt>
    <dgm:pt modelId="{969CDB23-08E0-4B0F-A97F-DDA4C5244285}" type="sibTrans" cxnId="{39199CDB-B607-4934-B019-4CA1D52AF196}">
      <dgm:prSet custT="1"/>
      <dgm:spPr/>
      <dgm:t>
        <a:bodyPr/>
        <a:lstStyle/>
        <a:p>
          <a:pPr algn="ctr"/>
          <a:endParaRPr lang="en-US" sz="1600">
            <a:solidFill>
              <a:schemeClr val="tx1"/>
            </a:solidFill>
            <a:latin typeface="Times New Roman" panose="02020603050405020304" pitchFamily="18" charset="0"/>
            <a:cs typeface="Times New Roman" panose="02020603050405020304" pitchFamily="18" charset="0"/>
          </a:endParaRPr>
        </a:p>
      </dgm:t>
    </dgm:pt>
    <dgm:pt modelId="{DDE5AEED-7C1B-4562-9911-D9FC13F21EE7}">
      <dgm:prSet phldrT="[Text]" custT="1"/>
      <dgm:spPr/>
      <dgm:t>
        <a:bodyPr/>
        <a:lstStyle/>
        <a:p>
          <a:pPr algn="ctr"/>
          <a:r>
            <a:rPr lang="en-GB" sz="1600" dirty="0">
              <a:solidFill>
                <a:schemeClr val="tx1"/>
              </a:solidFill>
              <a:latin typeface="Times New Roman" panose="02020603050405020304" pitchFamily="18" charset="0"/>
              <a:cs typeface="Times New Roman" panose="02020603050405020304" pitchFamily="18" charset="0"/>
            </a:rPr>
            <a:t>In teams, all elements, particularly attitudes, skills, and knowledge, are harmonised, improving communication. </a:t>
          </a:r>
          <a:endParaRPr lang="en-US" sz="1600" dirty="0">
            <a:solidFill>
              <a:schemeClr val="tx1"/>
            </a:solidFill>
            <a:latin typeface="Times New Roman" panose="02020603050405020304" pitchFamily="18" charset="0"/>
            <a:cs typeface="Times New Roman" panose="02020603050405020304" pitchFamily="18" charset="0"/>
          </a:endParaRPr>
        </a:p>
      </dgm:t>
    </dgm:pt>
    <dgm:pt modelId="{F763DE7D-1E14-4E27-8AF1-A9002A3ECD00}" type="parTrans" cxnId="{2E864635-CBE9-4FC5-B366-A6ABCEB9FF23}">
      <dgm:prSet/>
      <dgm:spPr/>
      <dgm:t>
        <a:bodyPr/>
        <a:lstStyle/>
        <a:p>
          <a:pPr algn="ctr"/>
          <a:endParaRPr lang="en-US" sz="1600">
            <a:solidFill>
              <a:schemeClr val="tx1"/>
            </a:solidFill>
            <a:latin typeface="Times New Roman" panose="02020603050405020304" pitchFamily="18" charset="0"/>
            <a:cs typeface="Times New Roman" panose="02020603050405020304" pitchFamily="18" charset="0"/>
          </a:endParaRPr>
        </a:p>
      </dgm:t>
    </dgm:pt>
    <dgm:pt modelId="{440F3EBB-5B16-4346-89FD-5F87ED610EF5}" type="sibTrans" cxnId="{2E864635-CBE9-4FC5-B366-A6ABCEB9FF23}">
      <dgm:prSet custT="1"/>
      <dgm:spPr/>
      <dgm:t>
        <a:bodyPr/>
        <a:lstStyle/>
        <a:p>
          <a:pPr algn="ctr"/>
          <a:endParaRPr lang="en-US" sz="1600">
            <a:solidFill>
              <a:schemeClr val="tx1"/>
            </a:solidFill>
            <a:latin typeface="Times New Roman" panose="02020603050405020304" pitchFamily="18" charset="0"/>
            <a:cs typeface="Times New Roman" panose="02020603050405020304" pitchFamily="18" charset="0"/>
          </a:endParaRPr>
        </a:p>
      </dgm:t>
    </dgm:pt>
    <dgm:pt modelId="{F2BF5978-8EB8-4282-B6B7-DD50165E7B8B}">
      <dgm:prSet phldrT="[Text]" custT="1"/>
      <dgm:spPr/>
      <dgm:t>
        <a:bodyPr/>
        <a:lstStyle/>
        <a:p>
          <a:pPr algn="ctr"/>
          <a:r>
            <a:rPr lang="en-GB" sz="1600" dirty="0">
              <a:solidFill>
                <a:schemeClr val="tx1"/>
              </a:solidFill>
              <a:latin typeface="Times New Roman" panose="02020603050405020304" pitchFamily="18" charset="0"/>
              <a:cs typeface="Times New Roman" panose="02020603050405020304" pitchFamily="18" charset="0"/>
            </a:rPr>
            <a:t>Groups, varying backgrounds and perspectives often reduce clarity and effectiveness </a:t>
          </a:r>
          <a:r>
            <a:rPr lang="en-US" sz="1600" dirty="0">
              <a:solidFill>
                <a:schemeClr val="tx1"/>
              </a:solidFill>
              <a:latin typeface="Times New Roman" panose="02020603050405020304" pitchFamily="18" charset="0"/>
              <a:cs typeface="Times New Roman" panose="02020603050405020304" pitchFamily="18" charset="0"/>
            </a:rPr>
            <a:t>(</a:t>
          </a:r>
          <a:r>
            <a:rPr lang="en-US" sz="1600" dirty="0" err="1">
              <a:solidFill>
                <a:schemeClr val="tx1"/>
              </a:solidFill>
              <a:latin typeface="Times New Roman" panose="02020603050405020304" pitchFamily="18" charset="0"/>
              <a:cs typeface="Times New Roman" panose="02020603050405020304" pitchFamily="18" charset="0"/>
            </a:rPr>
            <a:t>Muyanga</a:t>
          </a:r>
          <a:r>
            <a:rPr lang="en-US" sz="1600" dirty="0">
              <a:solidFill>
                <a:schemeClr val="tx1"/>
              </a:solidFill>
              <a:latin typeface="Times New Roman" panose="02020603050405020304" pitchFamily="18" charset="0"/>
              <a:cs typeface="Times New Roman" panose="02020603050405020304" pitchFamily="18" charset="0"/>
            </a:rPr>
            <a:t>, 2021). </a:t>
          </a:r>
        </a:p>
      </dgm:t>
    </dgm:pt>
    <dgm:pt modelId="{AF7D86AC-61AD-42D6-B25F-9102CF9C9D4F}" type="parTrans" cxnId="{39F9FB9B-F4FF-4F3C-B500-3FC45F8283D4}">
      <dgm:prSet/>
      <dgm:spPr/>
      <dgm:t>
        <a:bodyPr/>
        <a:lstStyle/>
        <a:p>
          <a:pPr algn="ctr"/>
          <a:endParaRPr lang="en-US" sz="1600">
            <a:solidFill>
              <a:schemeClr val="tx1"/>
            </a:solidFill>
            <a:latin typeface="Times New Roman" panose="02020603050405020304" pitchFamily="18" charset="0"/>
            <a:cs typeface="Times New Roman" panose="02020603050405020304" pitchFamily="18" charset="0"/>
          </a:endParaRPr>
        </a:p>
      </dgm:t>
    </dgm:pt>
    <dgm:pt modelId="{DAFE87F3-FD39-470D-9A0B-CFE55C6D2119}" type="sibTrans" cxnId="{39F9FB9B-F4FF-4F3C-B500-3FC45F8283D4}">
      <dgm:prSet/>
      <dgm:spPr/>
      <dgm:t>
        <a:bodyPr/>
        <a:lstStyle/>
        <a:p>
          <a:pPr algn="ctr"/>
          <a:endParaRPr lang="en-US" sz="1600">
            <a:solidFill>
              <a:schemeClr val="tx1"/>
            </a:solidFill>
            <a:latin typeface="Times New Roman" panose="02020603050405020304" pitchFamily="18" charset="0"/>
            <a:cs typeface="Times New Roman" panose="02020603050405020304" pitchFamily="18" charset="0"/>
          </a:endParaRPr>
        </a:p>
      </dgm:t>
    </dgm:pt>
    <dgm:pt modelId="{6456A3BF-D92E-46B3-8F9B-1FA23B4887CB}" type="pres">
      <dgm:prSet presAssocID="{B01D47D8-42DC-41B9-8A7C-70426E81C256}" presName="Name0" presStyleCnt="0">
        <dgm:presLayoutVars>
          <dgm:dir/>
          <dgm:resizeHandles val="exact"/>
        </dgm:presLayoutVars>
      </dgm:prSet>
      <dgm:spPr/>
    </dgm:pt>
    <dgm:pt modelId="{042D58F5-7888-4274-811E-E84019D8B45C}" type="pres">
      <dgm:prSet presAssocID="{4FDABBC9-C002-44BB-9DC3-19FA687B4CB0}" presName="node" presStyleLbl="node1" presStyleIdx="0" presStyleCnt="3">
        <dgm:presLayoutVars>
          <dgm:bulletEnabled val="1"/>
        </dgm:presLayoutVars>
      </dgm:prSet>
      <dgm:spPr/>
    </dgm:pt>
    <dgm:pt modelId="{3147F995-C2BC-465A-B365-F1D2C423C443}" type="pres">
      <dgm:prSet presAssocID="{969CDB23-08E0-4B0F-A97F-DDA4C5244285}" presName="sibTrans" presStyleLbl="sibTrans2D1" presStyleIdx="0" presStyleCnt="2"/>
      <dgm:spPr/>
    </dgm:pt>
    <dgm:pt modelId="{D34F0C94-8599-45FD-A29A-0C17CB6D1763}" type="pres">
      <dgm:prSet presAssocID="{969CDB23-08E0-4B0F-A97F-DDA4C5244285}" presName="connectorText" presStyleLbl="sibTrans2D1" presStyleIdx="0" presStyleCnt="2"/>
      <dgm:spPr/>
    </dgm:pt>
    <dgm:pt modelId="{DFB8E946-A112-4BED-ADBC-489BD1D861FA}" type="pres">
      <dgm:prSet presAssocID="{DDE5AEED-7C1B-4562-9911-D9FC13F21EE7}" presName="node" presStyleLbl="node1" presStyleIdx="1" presStyleCnt="3">
        <dgm:presLayoutVars>
          <dgm:bulletEnabled val="1"/>
        </dgm:presLayoutVars>
      </dgm:prSet>
      <dgm:spPr/>
    </dgm:pt>
    <dgm:pt modelId="{9FBB9026-58A3-4706-97FB-ACF8B7C7ED23}" type="pres">
      <dgm:prSet presAssocID="{440F3EBB-5B16-4346-89FD-5F87ED610EF5}" presName="sibTrans" presStyleLbl="sibTrans2D1" presStyleIdx="1" presStyleCnt="2"/>
      <dgm:spPr/>
    </dgm:pt>
    <dgm:pt modelId="{3F563FF7-BD91-4459-A1FE-2E91434798A3}" type="pres">
      <dgm:prSet presAssocID="{440F3EBB-5B16-4346-89FD-5F87ED610EF5}" presName="connectorText" presStyleLbl="sibTrans2D1" presStyleIdx="1" presStyleCnt="2"/>
      <dgm:spPr/>
    </dgm:pt>
    <dgm:pt modelId="{E55DADA1-5367-413F-A7F0-DC230018CC3C}" type="pres">
      <dgm:prSet presAssocID="{F2BF5978-8EB8-4282-B6B7-DD50165E7B8B}" presName="node" presStyleLbl="node1" presStyleIdx="2" presStyleCnt="3">
        <dgm:presLayoutVars>
          <dgm:bulletEnabled val="1"/>
        </dgm:presLayoutVars>
      </dgm:prSet>
      <dgm:spPr/>
    </dgm:pt>
  </dgm:ptLst>
  <dgm:cxnLst>
    <dgm:cxn modelId="{8E904306-4162-43F5-93AE-C9757DA20BC1}" type="presOf" srcId="{969CDB23-08E0-4B0F-A97F-DDA4C5244285}" destId="{3147F995-C2BC-465A-B365-F1D2C423C443}" srcOrd="0" destOrd="0" presId="urn:microsoft.com/office/officeart/2005/8/layout/process1"/>
    <dgm:cxn modelId="{047C7311-C5BC-488F-8BBF-8637FB3855CA}" type="presOf" srcId="{969CDB23-08E0-4B0F-A97F-DDA4C5244285}" destId="{D34F0C94-8599-45FD-A29A-0C17CB6D1763}" srcOrd="1" destOrd="0" presId="urn:microsoft.com/office/officeart/2005/8/layout/process1"/>
    <dgm:cxn modelId="{058F7021-7CFC-46D6-8F74-4FC892BE6E8E}" type="presOf" srcId="{440F3EBB-5B16-4346-89FD-5F87ED610EF5}" destId="{9FBB9026-58A3-4706-97FB-ACF8B7C7ED23}" srcOrd="0" destOrd="0" presId="urn:microsoft.com/office/officeart/2005/8/layout/process1"/>
    <dgm:cxn modelId="{2E864635-CBE9-4FC5-B366-A6ABCEB9FF23}" srcId="{B01D47D8-42DC-41B9-8A7C-70426E81C256}" destId="{DDE5AEED-7C1B-4562-9911-D9FC13F21EE7}" srcOrd="1" destOrd="0" parTransId="{F763DE7D-1E14-4E27-8AF1-A9002A3ECD00}" sibTransId="{440F3EBB-5B16-4346-89FD-5F87ED610EF5}"/>
    <dgm:cxn modelId="{C90FC669-6876-49EF-BC4C-B9011B19DD1D}" type="presOf" srcId="{F2BF5978-8EB8-4282-B6B7-DD50165E7B8B}" destId="{E55DADA1-5367-413F-A7F0-DC230018CC3C}" srcOrd="0" destOrd="0" presId="urn:microsoft.com/office/officeart/2005/8/layout/process1"/>
    <dgm:cxn modelId="{C08B2E76-FF27-420A-AB3B-16562B327B75}" type="presOf" srcId="{B01D47D8-42DC-41B9-8A7C-70426E81C256}" destId="{6456A3BF-D92E-46B3-8F9B-1FA23B4887CB}" srcOrd="0" destOrd="0" presId="urn:microsoft.com/office/officeart/2005/8/layout/process1"/>
    <dgm:cxn modelId="{7CF99E90-B0F4-4429-A9B4-A2F13A45BE57}" type="presOf" srcId="{440F3EBB-5B16-4346-89FD-5F87ED610EF5}" destId="{3F563FF7-BD91-4459-A1FE-2E91434798A3}" srcOrd="1" destOrd="0" presId="urn:microsoft.com/office/officeart/2005/8/layout/process1"/>
    <dgm:cxn modelId="{39F9FB9B-F4FF-4F3C-B500-3FC45F8283D4}" srcId="{B01D47D8-42DC-41B9-8A7C-70426E81C256}" destId="{F2BF5978-8EB8-4282-B6B7-DD50165E7B8B}" srcOrd="2" destOrd="0" parTransId="{AF7D86AC-61AD-42D6-B25F-9102CF9C9D4F}" sibTransId="{DAFE87F3-FD39-470D-9A0B-CFE55C6D2119}"/>
    <dgm:cxn modelId="{39199CDB-B607-4934-B019-4CA1D52AF196}" srcId="{B01D47D8-42DC-41B9-8A7C-70426E81C256}" destId="{4FDABBC9-C002-44BB-9DC3-19FA687B4CB0}" srcOrd="0" destOrd="0" parTransId="{5A53075D-FA58-4495-A98D-556D3C5AA50A}" sibTransId="{969CDB23-08E0-4B0F-A97F-DDA4C5244285}"/>
    <dgm:cxn modelId="{FAC4C5E5-CAF5-4341-8591-9E814704C79C}" type="presOf" srcId="{4FDABBC9-C002-44BB-9DC3-19FA687B4CB0}" destId="{042D58F5-7888-4274-811E-E84019D8B45C}" srcOrd="0" destOrd="0" presId="urn:microsoft.com/office/officeart/2005/8/layout/process1"/>
    <dgm:cxn modelId="{6918B5F8-EAB2-49D5-BCA5-3BB50487BFB0}" type="presOf" srcId="{DDE5AEED-7C1B-4562-9911-D9FC13F21EE7}" destId="{DFB8E946-A112-4BED-ADBC-489BD1D861FA}" srcOrd="0" destOrd="0" presId="urn:microsoft.com/office/officeart/2005/8/layout/process1"/>
    <dgm:cxn modelId="{BF06DD91-E8EC-4BDC-BFFD-FBDB5F22B65C}" type="presParOf" srcId="{6456A3BF-D92E-46B3-8F9B-1FA23B4887CB}" destId="{042D58F5-7888-4274-811E-E84019D8B45C}" srcOrd="0" destOrd="0" presId="urn:microsoft.com/office/officeart/2005/8/layout/process1"/>
    <dgm:cxn modelId="{8DD0E6E3-7477-4CF7-9C53-27C67C3EAAFD}" type="presParOf" srcId="{6456A3BF-D92E-46B3-8F9B-1FA23B4887CB}" destId="{3147F995-C2BC-465A-B365-F1D2C423C443}" srcOrd="1" destOrd="0" presId="urn:microsoft.com/office/officeart/2005/8/layout/process1"/>
    <dgm:cxn modelId="{C6E3A3E8-541C-4972-BD8D-DFECFEA5CC54}" type="presParOf" srcId="{3147F995-C2BC-465A-B365-F1D2C423C443}" destId="{D34F0C94-8599-45FD-A29A-0C17CB6D1763}" srcOrd="0" destOrd="0" presId="urn:microsoft.com/office/officeart/2005/8/layout/process1"/>
    <dgm:cxn modelId="{73D7476F-9D6B-4970-AC62-4FD8F17BF4A4}" type="presParOf" srcId="{6456A3BF-D92E-46B3-8F9B-1FA23B4887CB}" destId="{DFB8E946-A112-4BED-ADBC-489BD1D861FA}" srcOrd="2" destOrd="0" presId="urn:microsoft.com/office/officeart/2005/8/layout/process1"/>
    <dgm:cxn modelId="{08C0AAE6-60AD-43FB-83EA-C9BC767CE475}" type="presParOf" srcId="{6456A3BF-D92E-46B3-8F9B-1FA23B4887CB}" destId="{9FBB9026-58A3-4706-97FB-ACF8B7C7ED23}" srcOrd="3" destOrd="0" presId="urn:microsoft.com/office/officeart/2005/8/layout/process1"/>
    <dgm:cxn modelId="{006756B8-4AA6-449E-B2FB-B34D3260B304}" type="presParOf" srcId="{9FBB9026-58A3-4706-97FB-ACF8B7C7ED23}" destId="{3F563FF7-BD91-4459-A1FE-2E91434798A3}" srcOrd="0" destOrd="0" presId="urn:microsoft.com/office/officeart/2005/8/layout/process1"/>
    <dgm:cxn modelId="{82A9E997-5888-44FB-98C4-A9D2E631BF00}" type="presParOf" srcId="{6456A3BF-D92E-46B3-8F9B-1FA23B4887CB}" destId="{E55DADA1-5367-413F-A7F0-DC230018CC3C}"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1506F0-D2D4-4536-B564-1A58A872A718}">
      <dsp:nvSpPr>
        <dsp:cNvPr id="0" name=""/>
        <dsp:cNvSpPr/>
      </dsp:nvSpPr>
      <dsp:spPr>
        <a:xfrm>
          <a:off x="0" y="618180"/>
          <a:ext cx="7315200" cy="9828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DE81A42-AEE0-42EC-9CAF-1E38406FFAC0}">
      <dsp:nvSpPr>
        <dsp:cNvPr id="0" name=""/>
        <dsp:cNvSpPr/>
      </dsp:nvSpPr>
      <dsp:spPr>
        <a:xfrm>
          <a:off x="365760" y="42540"/>
          <a:ext cx="5120640" cy="115128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3548" tIns="0" rIns="193548" bIns="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In groups, communication tends to be informal, less structured, and may involve misunderstandings. </a:t>
          </a:r>
          <a:endParaRPr lang="en-US" sz="1800" kern="1200" dirty="0">
            <a:latin typeface="Times New Roman" panose="02020603050405020304" pitchFamily="18" charset="0"/>
            <a:cs typeface="Times New Roman" panose="02020603050405020304" pitchFamily="18" charset="0"/>
          </a:endParaRPr>
        </a:p>
      </dsp:txBody>
      <dsp:txXfrm>
        <a:off x="421961" y="98741"/>
        <a:ext cx="5008238" cy="1038878"/>
      </dsp:txXfrm>
    </dsp:sp>
    <dsp:sp modelId="{5A92A111-D069-436A-B574-03D7CCE3C0DA}">
      <dsp:nvSpPr>
        <dsp:cNvPr id="0" name=""/>
        <dsp:cNvSpPr/>
      </dsp:nvSpPr>
      <dsp:spPr>
        <a:xfrm>
          <a:off x="0" y="2387220"/>
          <a:ext cx="7315200" cy="982800"/>
        </a:xfrm>
        <a:prstGeom prst="rect">
          <a:avLst/>
        </a:prstGeom>
        <a:solidFill>
          <a:schemeClr val="lt1">
            <a:alpha val="90000"/>
            <a:hueOff val="0"/>
            <a:satOff val="0"/>
            <a:lumOff val="0"/>
            <a:alphaOff val="0"/>
          </a:schemeClr>
        </a:solidFill>
        <a:ln w="25400" cap="flat" cmpd="sng" algn="ctr">
          <a:solidFill>
            <a:schemeClr val="accent2">
              <a:hueOff val="2340759"/>
              <a:satOff val="-2919"/>
              <a:lumOff val="686"/>
              <a:alphaOff val="0"/>
            </a:schemeClr>
          </a:solidFill>
          <a:prstDash val="solid"/>
        </a:ln>
        <a:effectLst/>
      </dsp:spPr>
      <dsp:style>
        <a:lnRef idx="2">
          <a:scrgbClr r="0" g="0" b="0"/>
        </a:lnRef>
        <a:fillRef idx="1">
          <a:scrgbClr r="0" g="0" b="0"/>
        </a:fillRef>
        <a:effectRef idx="0">
          <a:scrgbClr r="0" g="0" b="0"/>
        </a:effectRef>
        <a:fontRef idx="minor"/>
      </dsp:style>
    </dsp:sp>
    <dsp:sp modelId="{11FFBDC0-B80B-4929-B557-02DA7591713F}">
      <dsp:nvSpPr>
        <dsp:cNvPr id="0" name=""/>
        <dsp:cNvSpPr/>
      </dsp:nvSpPr>
      <dsp:spPr>
        <a:xfrm>
          <a:off x="365760" y="1811580"/>
          <a:ext cx="5120640" cy="1151280"/>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3548" tIns="0" rIns="193548" bIns="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The teams engage in continuous, purposeful communication that supports collaboration and problem-solving.</a:t>
          </a:r>
          <a:endParaRPr lang="en-US" sz="1800" kern="1200" dirty="0">
            <a:latin typeface="Times New Roman" panose="02020603050405020304" pitchFamily="18" charset="0"/>
            <a:cs typeface="Times New Roman" panose="02020603050405020304" pitchFamily="18" charset="0"/>
          </a:endParaRPr>
        </a:p>
      </dsp:txBody>
      <dsp:txXfrm>
        <a:off x="421961" y="1867781"/>
        <a:ext cx="5008238" cy="1038878"/>
      </dsp:txXfrm>
    </dsp:sp>
    <dsp:sp modelId="{D42DABB4-B56B-406A-B5C5-1974E6739A24}">
      <dsp:nvSpPr>
        <dsp:cNvPr id="0" name=""/>
        <dsp:cNvSpPr/>
      </dsp:nvSpPr>
      <dsp:spPr>
        <a:xfrm>
          <a:off x="0" y="4156259"/>
          <a:ext cx="7315200" cy="982800"/>
        </a:xfrm>
        <a:prstGeom prst="rect">
          <a:avLst/>
        </a:prstGeom>
        <a:solidFill>
          <a:schemeClr val="lt1">
            <a:alpha val="90000"/>
            <a:hueOff val="0"/>
            <a:satOff val="0"/>
            <a:lumOff val="0"/>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dsp:style>
    </dsp:sp>
    <dsp:sp modelId="{CDBC1FB0-3EFB-4EE5-8C8D-2665D744B062}">
      <dsp:nvSpPr>
        <dsp:cNvPr id="0" name=""/>
        <dsp:cNvSpPr/>
      </dsp:nvSpPr>
      <dsp:spPr>
        <a:xfrm>
          <a:off x="365760" y="3580620"/>
          <a:ext cx="5120640" cy="115128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3548" tIns="0" rIns="193548" bIns="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Feedback in teams is more frequent and constructive compared to that in groups </a:t>
          </a:r>
          <a:r>
            <a:rPr lang="en-US" sz="1800" kern="1200" dirty="0">
              <a:latin typeface="Times New Roman" panose="02020603050405020304" pitchFamily="18" charset="0"/>
              <a:cs typeface="Times New Roman" panose="02020603050405020304" pitchFamily="18" charset="0"/>
            </a:rPr>
            <a:t>(van den </a:t>
          </a:r>
          <a:r>
            <a:rPr lang="en-US" sz="1800" kern="1200" dirty="0" err="1">
              <a:latin typeface="Times New Roman" panose="02020603050405020304" pitchFamily="18" charset="0"/>
              <a:cs typeface="Times New Roman" panose="02020603050405020304" pitchFamily="18" charset="0"/>
            </a:rPr>
            <a:t>Oever</a:t>
          </a:r>
          <a:r>
            <a:rPr lang="en-US" sz="1800" kern="1200" dirty="0">
              <a:latin typeface="Times New Roman" panose="02020603050405020304" pitchFamily="18" charset="0"/>
              <a:cs typeface="Times New Roman" panose="02020603050405020304" pitchFamily="18" charset="0"/>
            </a:rPr>
            <a:t> et al., 2021).</a:t>
          </a:r>
        </a:p>
      </dsp:txBody>
      <dsp:txXfrm>
        <a:off x="421961" y="3636821"/>
        <a:ext cx="5008238" cy="10388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0A5880-9E37-42C5-B68D-BC2E04C3CAAA}">
      <dsp:nvSpPr>
        <dsp:cNvPr id="0" name=""/>
        <dsp:cNvSpPr/>
      </dsp:nvSpPr>
      <dsp:spPr>
        <a:xfrm>
          <a:off x="1168918" y="1624"/>
          <a:ext cx="2576577" cy="1545946"/>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Times New Roman" panose="02020603050405020304" pitchFamily="18" charset="0"/>
              <a:cs typeface="Times New Roman" panose="02020603050405020304" pitchFamily="18" charset="0"/>
            </a:rPr>
            <a:t>The decision-making in groups may be influenced by dominant personalities, often resulting in slower or unequal outcomes. </a:t>
          </a:r>
          <a:endParaRPr lang="en-US" sz="1600" kern="1200" dirty="0">
            <a:solidFill>
              <a:schemeClr val="tx1"/>
            </a:solidFill>
            <a:latin typeface="Times New Roman" panose="02020603050405020304" pitchFamily="18" charset="0"/>
            <a:cs typeface="Times New Roman" panose="02020603050405020304" pitchFamily="18" charset="0"/>
          </a:endParaRPr>
        </a:p>
      </dsp:txBody>
      <dsp:txXfrm>
        <a:off x="1168918" y="1624"/>
        <a:ext cx="2576577" cy="1545946"/>
      </dsp:txXfrm>
    </dsp:sp>
    <dsp:sp modelId="{1B22870B-6238-495C-BAF1-ACEB30E00CAC}">
      <dsp:nvSpPr>
        <dsp:cNvPr id="0" name=""/>
        <dsp:cNvSpPr/>
      </dsp:nvSpPr>
      <dsp:spPr>
        <a:xfrm>
          <a:off x="4003154" y="1624"/>
          <a:ext cx="2576577" cy="1545946"/>
        </a:xfrm>
        <a:prstGeom prst="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Times New Roman" panose="02020603050405020304" pitchFamily="18" charset="0"/>
              <a:cs typeface="Times New Roman" panose="02020603050405020304" pitchFamily="18" charset="0"/>
            </a:rPr>
            <a:t>Teams promote joint decision-making, valuing each member’s input. </a:t>
          </a:r>
          <a:endParaRPr lang="en-US" sz="1600" kern="1200" dirty="0">
            <a:solidFill>
              <a:schemeClr val="tx1"/>
            </a:solidFill>
            <a:latin typeface="Times New Roman" panose="02020603050405020304" pitchFamily="18" charset="0"/>
            <a:cs typeface="Times New Roman" panose="02020603050405020304" pitchFamily="18" charset="0"/>
          </a:endParaRPr>
        </a:p>
      </dsp:txBody>
      <dsp:txXfrm>
        <a:off x="4003154" y="1624"/>
        <a:ext cx="2576577" cy="1545946"/>
      </dsp:txXfrm>
    </dsp:sp>
    <dsp:sp modelId="{189F67E2-5B1E-45DA-817D-2C6F9854FA04}">
      <dsp:nvSpPr>
        <dsp:cNvPr id="0" name=""/>
        <dsp:cNvSpPr/>
      </dsp:nvSpPr>
      <dsp:spPr>
        <a:xfrm>
          <a:off x="1168918" y="1805228"/>
          <a:ext cx="2576577" cy="1545946"/>
        </a:xfrm>
        <a:prstGeom prst="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Times New Roman" panose="02020603050405020304" pitchFamily="18" charset="0"/>
              <a:cs typeface="Times New Roman" panose="02020603050405020304" pitchFamily="18" charset="0"/>
            </a:rPr>
            <a:t>This leads to better commitment and faster resolutions.</a:t>
          </a:r>
          <a:endParaRPr lang="en-US" sz="1600" kern="1200" dirty="0">
            <a:solidFill>
              <a:schemeClr val="tx1"/>
            </a:solidFill>
            <a:latin typeface="Times New Roman" panose="02020603050405020304" pitchFamily="18" charset="0"/>
            <a:cs typeface="Times New Roman" panose="02020603050405020304" pitchFamily="18" charset="0"/>
          </a:endParaRPr>
        </a:p>
      </dsp:txBody>
      <dsp:txXfrm>
        <a:off x="1168918" y="1805228"/>
        <a:ext cx="2576577" cy="1545946"/>
      </dsp:txXfrm>
    </dsp:sp>
    <dsp:sp modelId="{50783DA3-89F1-451C-95A7-9CC84CE0B632}">
      <dsp:nvSpPr>
        <dsp:cNvPr id="0" name=""/>
        <dsp:cNvSpPr/>
      </dsp:nvSpPr>
      <dsp:spPr>
        <a:xfrm>
          <a:off x="4003154" y="1805228"/>
          <a:ext cx="2576577" cy="1545946"/>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Times New Roman" panose="02020603050405020304" pitchFamily="18" charset="0"/>
              <a:cs typeface="Times New Roman" panose="02020603050405020304" pitchFamily="18" charset="0"/>
            </a:rPr>
            <a:t>Team decisions are often consensus-based and aligned with shared objectives</a:t>
          </a:r>
          <a:r>
            <a:rPr lang="en-US" sz="1600" kern="1200" dirty="0">
              <a:solidFill>
                <a:schemeClr val="tx1"/>
              </a:solidFill>
              <a:latin typeface="Times New Roman" panose="02020603050405020304" pitchFamily="18" charset="0"/>
              <a:cs typeface="Times New Roman" panose="02020603050405020304" pitchFamily="18" charset="0"/>
            </a:rPr>
            <a:t> (van den </a:t>
          </a:r>
          <a:r>
            <a:rPr lang="en-US" sz="1600" kern="1200" dirty="0" err="1">
              <a:solidFill>
                <a:schemeClr val="tx1"/>
              </a:solidFill>
              <a:latin typeface="Times New Roman" panose="02020603050405020304" pitchFamily="18" charset="0"/>
              <a:cs typeface="Times New Roman" panose="02020603050405020304" pitchFamily="18" charset="0"/>
            </a:rPr>
            <a:t>Oever</a:t>
          </a:r>
          <a:r>
            <a:rPr lang="en-US" sz="1600" kern="1200" dirty="0">
              <a:solidFill>
                <a:schemeClr val="tx1"/>
              </a:solidFill>
              <a:latin typeface="Times New Roman" panose="02020603050405020304" pitchFamily="18" charset="0"/>
              <a:cs typeface="Times New Roman" panose="02020603050405020304" pitchFamily="18" charset="0"/>
            </a:rPr>
            <a:t> et al., 2021)</a:t>
          </a:r>
          <a:r>
            <a:rPr lang="en-GB" sz="1600" kern="1200" dirty="0">
              <a:solidFill>
                <a:schemeClr val="tx1"/>
              </a:solidFill>
              <a:latin typeface="Times New Roman" panose="02020603050405020304" pitchFamily="18" charset="0"/>
              <a:cs typeface="Times New Roman" panose="02020603050405020304" pitchFamily="18" charset="0"/>
            </a:rPr>
            <a:t>.</a:t>
          </a:r>
          <a:endParaRPr lang="en-US" sz="1600" kern="1200" dirty="0">
            <a:solidFill>
              <a:schemeClr val="tx1"/>
            </a:solidFill>
            <a:latin typeface="Times New Roman" panose="02020603050405020304" pitchFamily="18" charset="0"/>
            <a:cs typeface="Times New Roman" panose="02020603050405020304" pitchFamily="18" charset="0"/>
          </a:endParaRPr>
        </a:p>
      </dsp:txBody>
      <dsp:txXfrm>
        <a:off x="4003154" y="1805228"/>
        <a:ext cx="2576577" cy="15459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BC8289-878B-4B62-BA65-123854D867B0}">
      <dsp:nvSpPr>
        <dsp:cNvPr id="0" name=""/>
        <dsp:cNvSpPr/>
      </dsp:nvSpPr>
      <dsp:spPr>
        <a:xfrm>
          <a:off x="308584" y="0"/>
          <a:ext cx="4648200" cy="4648200"/>
        </a:xfrm>
        <a:prstGeom prst="triangl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C0D0F4-53DD-435B-A447-A8A3CE262011}">
      <dsp:nvSpPr>
        <dsp:cNvPr id="0" name=""/>
        <dsp:cNvSpPr/>
      </dsp:nvSpPr>
      <dsp:spPr>
        <a:xfrm>
          <a:off x="2660601" y="429065"/>
          <a:ext cx="3021330" cy="1100316"/>
        </a:xfrm>
        <a:prstGeom prst="round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Groups may have loosely defined or even overlapping roles, which can be confusing. </a:t>
          </a:r>
          <a:endParaRPr lang="en-US" sz="1600" kern="1200" dirty="0">
            <a:latin typeface="Times New Roman" panose="02020603050405020304" pitchFamily="18" charset="0"/>
            <a:cs typeface="Times New Roman" panose="02020603050405020304" pitchFamily="18" charset="0"/>
          </a:endParaRPr>
        </a:p>
      </dsp:txBody>
      <dsp:txXfrm>
        <a:off x="2714314" y="482778"/>
        <a:ext cx="2913904" cy="992890"/>
      </dsp:txXfrm>
    </dsp:sp>
    <dsp:sp modelId="{D198BCAE-B051-4386-992B-2F4F615AAE70}">
      <dsp:nvSpPr>
        <dsp:cNvPr id="0" name=""/>
        <dsp:cNvSpPr/>
      </dsp:nvSpPr>
      <dsp:spPr>
        <a:xfrm>
          <a:off x="2632684" y="1705172"/>
          <a:ext cx="3021330" cy="1100316"/>
        </a:xfrm>
        <a:prstGeom prst="roundRect">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Teams operate with clearly assigned roles and responsibilities tailored to individual strengths. </a:t>
          </a:r>
          <a:endParaRPr lang="en-US" sz="1600" kern="1200" dirty="0">
            <a:latin typeface="Times New Roman" panose="02020603050405020304" pitchFamily="18" charset="0"/>
            <a:cs typeface="Times New Roman" panose="02020603050405020304" pitchFamily="18" charset="0"/>
          </a:endParaRPr>
        </a:p>
      </dsp:txBody>
      <dsp:txXfrm>
        <a:off x="2686397" y="1758885"/>
        <a:ext cx="2913904" cy="992890"/>
      </dsp:txXfrm>
    </dsp:sp>
    <dsp:sp modelId="{2D52ED80-2C7F-432B-948A-EA7F0DC41E1C}">
      <dsp:nvSpPr>
        <dsp:cNvPr id="0" name=""/>
        <dsp:cNvSpPr/>
      </dsp:nvSpPr>
      <dsp:spPr>
        <a:xfrm>
          <a:off x="2632684" y="2943027"/>
          <a:ext cx="3021330" cy="1100316"/>
        </a:xfrm>
        <a:prstGeom prst="round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Teams have leaders or coordinators, while group leadership is often absent or informal </a:t>
          </a:r>
          <a:r>
            <a:rPr lang="en-US" sz="1600" kern="1200" dirty="0">
              <a:latin typeface="Times New Roman" panose="02020603050405020304" pitchFamily="18" charset="0"/>
              <a:cs typeface="Times New Roman" panose="02020603050405020304" pitchFamily="18" charset="0"/>
            </a:rPr>
            <a:t>(</a:t>
          </a:r>
          <a:r>
            <a:rPr lang="en-US" sz="1600" kern="1200" dirty="0" err="1">
              <a:latin typeface="Times New Roman" panose="02020603050405020304" pitchFamily="18" charset="0"/>
              <a:cs typeface="Times New Roman" panose="02020603050405020304" pitchFamily="18" charset="0"/>
            </a:rPr>
            <a:t>Michaelsen</a:t>
          </a:r>
          <a:r>
            <a:rPr lang="en-US" sz="1600" kern="1200" dirty="0">
              <a:latin typeface="Times New Roman" panose="02020603050405020304" pitchFamily="18" charset="0"/>
              <a:cs typeface="Times New Roman" panose="02020603050405020304" pitchFamily="18" charset="0"/>
            </a:rPr>
            <a:t> et al., 2023).</a:t>
          </a:r>
        </a:p>
      </dsp:txBody>
      <dsp:txXfrm>
        <a:off x="2686397" y="2996740"/>
        <a:ext cx="2913904" cy="9928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1C31E7-A3D7-456F-B14F-0452E1E41D6B}">
      <dsp:nvSpPr>
        <dsp:cNvPr id="0" name=""/>
        <dsp:cNvSpPr/>
      </dsp:nvSpPr>
      <dsp:spPr>
        <a:xfrm>
          <a:off x="862965" y="0"/>
          <a:ext cx="9780270" cy="5738520"/>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6FD6DD-8866-4E8C-AA9A-4373C25FBF23}">
      <dsp:nvSpPr>
        <dsp:cNvPr id="0" name=""/>
        <dsp:cNvSpPr/>
      </dsp:nvSpPr>
      <dsp:spPr>
        <a:xfrm>
          <a:off x="140" y="1721556"/>
          <a:ext cx="1683793" cy="2295408"/>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Schramm’s model views communication as a two-way process involving encoding, decoding, and feedback. </a:t>
          </a:r>
          <a:endParaRPr lang="en-US" sz="1600" kern="1200" dirty="0">
            <a:latin typeface="Times New Roman" panose="02020603050405020304" pitchFamily="18" charset="0"/>
            <a:cs typeface="Times New Roman" panose="02020603050405020304" pitchFamily="18" charset="0"/>
          </a:endParaRPr>
        </a:p>
      </dsp:txBody>
      <dsp:txXfrm>
        <a:off x="82336" y="1803752"/>
        <a:ext cx="1519401" cy="2131016"/>
      </dsp:txXfrm>
    </dsp:sp>
    <dsp:sp modelId="{414D1DDA-505E-4404-8146-1F5382CA96CE}">
      <dsp:nvSpPr>
        <dsp:cNvPr id="0" name=""/>
        <dsp:cNvSpPr/>
      </dsp:nvSpPr>
      <dsp:spPr>
        <a:xfrm>
          <a:off x="1964565" y="1721556"/>
          <a:ext cx="1683793" cy="2295408"/>
        </a:xfrm>
        <a:prstGeom prst="roundRect">
          <a:avLst/>
        </a:prstGeom>
        <a:solidFill>
          <a:schemeClr val="accent3">
            <a:hueOff val="2250053"/>
            <a:satOff val="-3376"/>
            <a:lumOff val="-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In teams, shared experiences and goals improve decoding and understanding. </a:t>
          </a:r>
          <a:endParaRPr lang="en-US" sz="1600" kern="1200" dirty="0">
            <a:latin typeface="Times New Roman" panose="02020603050405020304" pitchFamily="18" charset="0"/>
            <a:cs typeface="Times New Roman" panose="02020603050405020304" pitchFamily="18" charset="0"/>
          </a:endParaRPr>
        </a:p>
      </dsp:txBody>
      <dsp:txXfrm>
        <a:off x="2046761" y="1803752"/>
        <a:ext cx="1519401" cy="2131016"/>
      </dsp:txXfrm>
    </dsp:sp>
    <dsp:sp modelId="{F8DC9307-E804-4524-81EC-A0E43D04D2AA}">
      <dsp:nvSpPr>
        <dsp:cNvPr id="0" name=""/>
        <dsp:cNvSpPr/>
      </dsp:nvSpPr>
      <dsp:spPr>
        <a:xfrm>
          <a:off x="3928990" y="1721556"/>
          <a:ext cx="1683793" cy="2295408"/>
        </a:xfrm>
        <a:prstGeom prst="roundRect">
          <a:avLst/>
        </a:prstGeom>
        <a:solidFill>
          <a:schemeClr val="accent3">
            <a:hueOff val="4500106"/>
            <a:satOff val="-6752"/>
            <a:lumOff val="-10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In groups, a lack of shared context may result in frequent miscommunication</a:t>
          </a:r>
          <a:endParaRPr lang="en-US" sz="1600" kern="1200" dirty="0">
            <a:latin typeface="Times New Roman" panose="02020603050405020304" pitchFamily="18" charset="0"/>
            <a:cs typeface="Times New Roman" panose="02020603050405020304" pitchFamily="18" charset="0"/>
          </a:endParaRPr>
        </a:p>
      </dsp:txBody>
      <dsp:txXfrm>
        <a:off x="4011186" y="1803752"/>
        <a:ext cx="1519401" cy="2131016"/>
      </dsp:txXfrm>
    </dsp:sp>
    <dsp:sp modelId="{3329BF9E-D164-448C-ABB9-2A9D56EAD2D5}">
      <dsp:nvSpPr>
        <dsp:cNvPr id="0" name=""/>
        <dsp:cNvSpPr/>
      </dsp:nvSpPr>
      <dsp:spPr>
        <a:xfrm>
          <a:off x="5893416" y="1721556"/>
          <a:ext cx="1683793" cy="2295408"/>
        </a:xfrm>
        <a:prstGeom prst="roundRect">
          <a:avLst/>
        </a:prstGeom>
        <a:solidFill>
          <a:schemeClr val="accent3">
            <a:hueOff val="6750158"/>
            <a:satOff val="-10128"/>
            <a:lumOff val="-164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Effective communication in teams happens when the sender and receiver share a similar background or knowledge base. </a:t>
          </a:r>
        </a:p>
      </dsp:txBody>
      <dsp:txXfrm>
        <a:off x="5975612" y="1803752"/>
        <a:ext cx="1519401" cy="2131016"/>
      </dsp:txXfrm>
    </dsp:sp>
    <dsp:sp modelId="{C3B02B55-F65E-497D-9B3C-0FDF3AAE3BA5}">
      <dsp:nvSpPr>
        <dsp:cNvPr id="0" name=""/>
        <dsp:cNvSpPr/>
      </dsp:nvSpPr>
      <dsp:spPr>
        <a:xfrm>
          <a:off x="7857841" y="1721556"/>
          <a:ext cx="1683793" cy="2295408"/>
        </a:xfrm>
        <a:prstGeom prst="roundRect">
          <a:avLst/>
        </a:prstGeom>
        <a:solidFill>
          <a:schemeClr val="accent3">
            <a:hueOff val="9000211"/>
            <a:satOff val="-13504"/>
            <a:lumOff val="-219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Times New Roman" panose="02020603050405020304" pitchFamily="18" charset="0"/>
              <a:cs typeface="Times New Roman" panose="02020603050405020304" pitchFamily="18" charset="0"/>
            </a:rPr>
            <a:t>Feedback is an essential element that ensures messages are understood correctly.</a:t>
          </a:r>
        </a:p>
      </dsp:txBody>
      <dsp:txXfrm>
        <a:off x="7940037" y="1803752"/>
        <a:ext cx="1519401" cy="2131016"/>
      </dsp:txXfrm>
    </dsp:sp>
    <dsp:sp modelId="{037592FA-2C2E-487C-AB89-513EC538FA71}">
      <dsp:nvSpPr>
        <dsp:cNvPr id="0" name=""/>
        <dsp:cNvSpPr/>
      </dsp:nvSpPr>
      <dsp:spPr>
        <a:xfrm>
          <a:off x="9822266" y="1721556"/>
          <a:ext cx="1683793" cy="2295408"/>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Times New Roman" panose="02020603050405020304" pitchFamily="18" charset="0"/>
              <a:cs typeface="Times New Roman" panose="02020603050405020304" pitchFamily="18" charset="0"/>
            </a:rPr>
            <a:t>Groups often lack this loop, leading to unclear or one-sided </a:t>
          </a:r>
          <a:r>
            <a:rPr lang="en-US" sz="1600" kern="1200">
              <a:latin typeface="Times New Roman" panose="02020603050405020304" pitchFamily="18" charset="0"/>
              <a:cs typeface="Times New Roman" panose="02020603050405020304" pitchFamily="18" charset="0"/>
            </a:rPr>
            <a:t>exchanges (Prusty et al., 2022).</a:t>
          </a:r>
          <a:endParaRPr lang="en-GB" sz="1600" kern="1200">
            <a:latin typeface="Times New Roman" panose="02020603050405020304" pitchFamily="18" charset="0"/>
            <a:cs typeface="Times New Roman" panose="02020603050405020304" pitchFamily="18" charset="0"/>
          </a:endParaRPr>
        </a:p>
      </dsp:txBody>
      <dsp:txXfrm>
        <a:off x="9904462" y="1803752"/>
        <a:ext cx="1519401" cy="21310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F57982-86BA-4673-80C9-470F22626AA6}">
      <dsp:nvSpPr>
        <dsp:cNvPr id="0" name=""/>
        <dsp:cNvSpPr/>
      </dsp:nvSpPr>
      <dsp:spPr>
        <a:xfrm>
          <a:off x="103212" y="1711174"/>
          <a:ext cx="6172200" cy="561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b" anchorCtr="0">
          <a:noAutofit/>
        </a:bodyPr>
        <a:lstStyle/>
        <a:p>
          <a:pPr marL="0" lvl="0" indent="0" algn="l" defTabSz="711200">
            <a:lnSpc>
              <a:spcPct val="9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This model sees communication as linear: sender to receiver, with possible interference (noise). </a:t>
          </a:r>
          <a:endParaRPr lang="en-US" sz="1600" kern="1200" dirty="0">
            <a:latin typeface="Times New Roman" panose="02020603050405020304" pitchFamily="18" charset="0"/>
            <a:cs typeface="Times New Roman" panose="02020603050405020304" pitchFamily="18" charset="0"/>
          </a:endParaRPr>
        </a:p>
      </dsp:txBody>
      <dsp:txXfrm>
        <a:off x="103212" y="1711174"/>
        <a:ext cx="6172200" cy="561109"/>
      </dsp:txXfrm>
    </dsp:sp>
    <dsp:sp modelId="{02951DF1-3AF9-4B90-89E9-D6710EB8A9E8}">
      <dsp:nvSpPr>
        <dsp:cNvPr id="0" name=""/>
        <dsp:cNvSpPr/>
      </dsp:nvSpPr>
      <dsp:spPr>
        <a:xfrm>
          <a:off x="103212" y="2272283"/>
          <a:ext cx="1444294" cy="1143000"/>
        </a:xfrm>
        <a:prstGeom prst="chevron">
          <a:avLst>
            <a:gd name="adj" fmla="val 70610"/>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2AA55D-463B-4C9F-945F-A2F8E7AD003B}">
      <dsp:nvSpPr>
        <dsp:cNvPr id="0" name=""/>
        <dsp:cNvSpPr/>
      </dsp:nvSpPr>
      <dsp:spPr>
        <a:xfrm>
          <a:off x="970749" y="2272283"/>
          <a:ext cx="1444294" cy="1143000"/>
        </a:xfrm>
        <a:prstGeom prst="chevron">
          <a:avLst>
            <a:gd name="adj" fmla="val 70610"/>
          </a:avLst>
        </a:prstGeom>
        <a:solidFill>
          <a:schemeClr val="accent3">
            <a:hueOff val="865405"/>
            <a:satOff val="-1298"/>
            <a:lumOff val="-211"/>
            <a:alphaOff val="0"/>
          </a:schemeClr>
        </a:solidFill>
        <a:ln w="25400" cap="flat" cmpd="sng" algn="ctr">
          <a:solidFill>
            <a:schemeClr val="accent3">
              <a:hueOff val="865405"/>
              <a:satOff val="-1298"/>
              <a:lumOff val="-21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167C52-C7F5-428A-8384-E5E1CFB89C91}">
      <dsp:nvSpPr>
        <dsp:cNvPr id="0" name=""/>
        <dsp:cNvSpPr/>
      </dsp:nvSpPr>
      <dsp:spPr>
        <a:xfrm>
          <a:off x="1838972" y="2272283"/>
          <a:ext cx="1444294" cy="1143000"/>
        </a:xfrm>
        <a:prstGeom prst="chevron">
          <a:avLst>
            <a:gd name="adj" fmla="val 70610"/>
          </a:avLst>
        </a:prstGeom>
        <a:solidFill>
          <a:schemeClr val="accent3">
            <a:hueOff val="1730810"/>
            <a:satOff val="-2597"/>
            <a:lumOff val="-422"/>
            <a:alphaOff val="0"/>
          </a:schemeClr>
        </a:solidFill>
        <a:ln w="25400" cap="flat" cmpd="sng" algn="ctr">
          <a:solidFill>
            <a:schemeClr val="accent3">
              <a:hueOff val="1730810"/>
              <a:satOff val="-2597"/>
              <a:lumOff val="-42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FCE4F0-19CA-4869-B2AD-BC576C8FBBB6}">
      <dsp:nvSpPr>
        <dsp:cNvPr id="0" name=""/>
        <dsp:cNvSpPr/>
      </dsp:nvSpPr>
      <dsp:spPr>
        <a:xfrm>
          <a:off x="2706509" y="2272283"/>
          <a:ext cx="1444294" cy="1143000"/>
        </a:xfrm>
        <a:prstGeom prst="chevron">
          <a:avLst>
            <a:gd name="adj" fmla="val 70610"/>
          </a:avLst>
        </a:prstGeom>
        <a:solidFill>
          <a:schemeClr val="accent3">
            <a:hueOff val="2596215"/>
            <a:satOff val="-3895"/>
            <a:lumOff val="-633"/>
            <a:alphaOff val="0"/>
          </a:schemeClr>
        </a:solidFill>
        <a:ln w="25400" cap="flat" cmpd="sng" algn="ctr">
          <a:solidFill>
            <a:schemeClr val="accent3">
              <a:hueOff val="2596215"/>
              <a:satOff val="-3895"/>
              <a:lumOff val="-63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BE6FA6-549F-4431-8603-BE2DE0492C97}">
      <dsp:nvSpPr>
        <dsp:cNvPr id="0" name=""/>
        <dsp:cNvSpPr/>
      </dsp:nvSpPr>
      <dsp:spPr>
        <a:xfrm>
          <a:off x="3574732" y="2272283"/>
          <a:ext cx="1444294" cy="1143000"/>
        </a:xfrm>
        <a:prstGeom prst="chevron">
          <a:avLst>
            <a:gd name="adj" fmla="val 70610"/>
          </a:avLst>
        </a:prstGeom>
        <a:solidFill>
          <a:schemeClr val="accent3">
            <a:hueOff val="3461620"/>
            <a:satOff val="-5194"/>
            <a:lumOff val="-845"/>
            <a:alphaOff val="0"/>
          </a:schemeClr>
        </a:solidFill>
        <a:ln w="25400" cap="flat" cmpd="sng" algn="ctr">
          <a:solidFill>
            <a:schemeClr val="accent3">
              <a:hueOff val="3461620"/>
              <a:satOff val="-5194"/>
              <a:lumOff val="-84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B95D98-7C39-4786-8956-C93E4079A967}">
      <dsp:nvSpPr>
        <dsp:cNvPr id="0" name=""/>
        <dsp:cNvSpPr/>
      </dsp:nvSpPr>
      <dsp:spPr>
        <a:xfrm>
          <a:off x="4442269" y="2272283"/>
          <a:ext cx="1444294" cy="1143000"/>
        </a:xfrm>
        <a:prstGeom prst="chevron">
          <a:avLst>
            <a:gd name="adj" fmla="val 70610"/>
          </a:avLst>
        </a:prstGeom>
        <a:solidFill>
          <a:schemeClr val="accent3">
            <a:hueOff val="4327024"/>
            <a:satOff val="-6492"/>
            <a:lumOff val="-1056"/>
            <a:alphaOff val="0"/>
          </a:schemeClr>
        </a:solidFill>
        <a:ln w="25400" cap="flat" cmpd="sng" algn="ctr">
          <a:solidFill>
            <a:schemeClr val="accent3">
              <a:hueOff val="4327024"/>
              <a:satOff val="-6492"/>
              <a:lumOff val="-105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6A5877-ADFE-4B3C-9B4E-09F25C98EBC1}">
      <dsp:nvSpPr>
        <dsp:cNvPr id="0" name=""/>
        <dsp:cNvSpPr/>
      </dsp:nvSpPr>
      <dsp:spPr>
        <a:xfrm>
          <a:off x="5310492" y="2272283"/>
          <a:ext cx="1444294" cy="1143000"/>
        </a:xfrm>
        <a:prstGeom prst="chevron">
          <a:avLst>
            <a:gd name="adj" fmla="val 70610"/>
          </a:avLst>
        </a:prstGeom>
        <a:solidFill>
          <a:schemeClr val="accent3">
            <a:hueOff val="5192429"/>
            <a:satOff val="-7791"/>
            <a:lumOff val="-1267"/>
            <a:alphaOff val="0"/>
          </a:schemeClr>
        </a:solidFill>
        <a:ln w="25400" cap="flat" cmpd="sng" algn="ctr">
          <a:solidFill>
            <a:schemeClr val="accent3">
              <a:hueOff val="5192429"/>
              <a:satOff val="-7791"/>
              <a:lumOff val="-126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1C55E0-A3FD-4DB0-B37A-D4FD893D8945}">
      <dsp:nvSpPr>
        <dsp:cNvPr id="0" name=""/>
        <dsp:cNvSpPr/>
      </dsp:nvSpPr>
      <dsp:spPr>
        <a:xfrm>
          <a:off x="103212" y="2386583"/>
          <a:ext cx="6252438" cy="914400"/>
        </a:xfrm>
        <a:prstGeom prst="rect">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Teams reduce noise through clear channels and shared norms. </a:t>
          </a:r>
          <a:endParaRPr lang="en-US" sz="1600" kern="1200" dirty="0">
            <a:latin typeface="Times New Roman" panose="02020603050405020304" pitchFamily="18" charset="0"/>
            <a:cs typeface="Times New Roman" panose="02020603050405020304" pitchFamily="18" charset="0"/>
          </a:endParaRPr>
        </a:p>
      </dsp:txBody>
      <dsp:txXfrm>
        <a:off x="103212" y="2386583"/>
        <a:ext cx="6252438" cy="914400"/>
      </dsp:txXfrm>
    </dsp:sp>
    <dsp:sp modelId="{F39CCF33-6EE0-4770-BD9A-A12CA8D65794}">
      <dsp:nvSpPr>
        <dsp:cNvPr id="0" name=""/>
        <dsp:cNvSpPr/>
      </dsp:nvSpPr>
      <dsp:spPr>
        <a:xfrm>
          <a:off x="103212" y="3534156"/>
          <a:ext cx="6172200" cy="561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b" anchorCtr="0">
          <a:noAutofit/>
        </a:bodyPr>
        <a:lstStyle/>
        <a:p>
          <a:pPr marL="0" lvl="0" indent="0" algn="l" defTabSz="711200">
            <a:lnSpc>
              <a:spcPct val="9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In groups often struggle with ‘noise’ such as unclear messages, distractions, and lack of </a:t>
          </a:r>
          <a:r>
            <a:rPr lang="en-US" sz="1600" kern="1200" dirty="0">
              <a:latin typeface="Times New Roman" panose="02020603050405020304" pitchFamily="18" charset="0"/>
              <a:cs typeface="Times New Roman" panose="02020603050405020304" pitchFamily="18" charset="0"/>
            </a:rPr>
            <a:t>coordination (Kubota, 2019). </a:t>
          </a:r>
        </a:p>
      </dsp:txBody>
      <dsp:txXfrm>
        <a:off x="103212" y="3534156"/>
        <a:ext cx="6172200" cy="561109"/>
      </dsp:txXfrm>
    </dsp:sp>
    <dsp:sp modelId="{FE953908-9051-4FE7-B7F9-38C6C355B632}">
      <dsp:nvSpPr>
        <dsp:cNvPr id="0" name=""/>
        <dsp:cNvSpPr/>
      </dsp:nvSpPr>
      <dsp:spPr>
        <a:xfrm>
          <a:off x="103212" y="4095265"/>
          <a:ext cx="822960" cy="137160"/>
        </a:xfrm>
        <a:prstGeom prst="parallelogram">
          <a:avLst>
            <a:gd name="adj" fmla="val 140840"/>
          </a:avLst>
        </a:prstGeom>
        <a:solidFill>
          <a:schemeClr val="accent3">
            <a:hueOff val="6057835"/>
            <a:satOff val="-9089"/>
            <a:lumOff val="-1478"/>
            <a:alphaOff val="0"/>
          </a:schemeClr>
        </a:solidFill>
        <a:ln w="25400" cap="flat" cmpd="sng" algn="ctr">
          <a:solidFill>
            <a:schemeClr val="accent3">
              <a:hueOff val="6057835"/>
              <a:satOff val="-9089"/>
              <a:lumOff val="-147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B6D4D2-738C-43E5-A98D-440E24B70034}">
      <dsp:nvSpPr>
        <dsp:cNvPr id="0" name=""/>
        <dsp:cNvSpPr/>
      </dsp:nvSpPr>
      <dsp:spPr>
        <a:xfrm>
          <a:off x="974178" y="4095265"/>
          <a:ext cx="822960" cy="137160"/>
        </a:xfrm>
        <a:prstGeom prst="parallelogram">
          <a:avLst>
            <a:gd name="adj" fmla="val 140840"/>
          </a:avLst>
        </a:prstGeom>
        <a:solidFill>
          <a:schemeClr val="accent3">
            <a:hueOff val="6923239"/>
            <a:satOff val="-10388"/>
            <a:lumOff val="-1689"/>
            <a:alphaOff val="0"/>
          </a:schemeClr>
        </a:solidFill>
        <a:ln w="25400" cap="flat" cmpd="sng" algn="ctr">
          <a:solidFill>
            <a:schemeClr val="accent3">
              <a:hueOff val="6923239"/>
              <a:satOff val="-10388"/>
              <a:lumOff val="-168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43B17B-7541-4116-ADDF-2640CB3D6621}">
      <dsp:nvSpPr>
        <dsp:cNvPr id="0" name=""/>
        <dsp:cNvSpPr/>
      </dsp:nvSpPr>
      <dsp:spPr>
        <a:xfrm>
          <a:off x="1845144" y="4095265"/>
          <a:ext cx="822960" cy="137160"/>
        </a:xfrm>
        <a:prstGeom prst="parallelogram">
          <a:avLst>
            <a:gd name="adj" fmla="val 140840"/>
          </a:avLst>
        </a:prstGeom>
        <a:solidFill>
          <a:schemeClr val="accent3">
            <a:hueOff val="7788645"/>
            <a:satOff val="-11686"/>
            <a:lumOff val="-1900"/>
            <a:alphaOff val="0"/>
          </a:schemeClr>
        </a:solidFill>
        <a:ln w="25400" cap="flat" cmpd="sng" algn="ctr">
          <a:solidFill>
            <a:schemeClr val="accent3">
              <a:hueOff val="7788645"/>
              <a:satOff val="-11686"/>
              <a:lumOff val="-190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179073-B0E8-45E1-B08F-971B81B8B754}">
      <dsp:nvSpPr>
        <dsp:cNvPr id="0" name=""/>
        <dsp:cNvSpPr/>
      </dsp:nvSpPr>
      <dsp:spPr>
        <a:xfrm>
          <a:off x="2716110" y="4095265"/>
          <a:ext cx="822960" cy="137160"/>
        </a:xfrm>
        <a:prstGeom prst="parallelogram">
          <a:avLst>
            <a:gd name="adj" fmla="val 140840"/>
          </a:avLst>
        </a:prstGeom>
        <a:solidFill>
          <a:schemeClr val="accent3">
            <a:hueOff val="8654049"/>
            <a:satOff val="-12985"/>
            <a:lumOff val="-2112"/>
            <a:alphaOff val="0"/>
          </a:schemeClr>
        </a:solidFill>
        <a:ln w="25400" cap="flat" cmpd="sng" algn="ctr">
          <a:solidFill>
            <a:schemeClr val="accent3">
              <a:hueOff val="8654049"/>
              <a:satOff val="-12985"/>
              <a:lumOff val="-211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C8AA71-A151-495A-8E81-7A819980FE2E}">
      <dsp:nvSpPr>
        <dsp:cNvPr id="0" name=""/>
        <dsp:cNvSpPr/>
      </dsp:nvSpPr>
      <dsp:spPr>
        <a:xfrm>
          <a:off x="3587076" y="4095265"/>
          <a:ext cx="822960" cy="137160"/>
        </a:xfrm>
        <a:prstGeom prst="parallelogram">
          <a:avLst>
            <a:gd name="adj" fmla="val 140840"/>
          </a:avLst>
        </a:prstGeom>
        <a:solidFill>
          <a:schemeClr val="accent3">
            <a:hueOff val="9519454"/>
            <a:satOff val="-14283"/>
            <a:lumOff val="-2323"/>
            <a:alphaOff val="0"/>
          </a:schemeClr>
        </a:solidFill>
        <a:ln w="25400" cap="flat" cmpd="sng" algn="ctr">
          <a:solidFill>
            <a:schemeClr val="accent3">
              <a:hueOff val="9519454"/>
              <a:satOff val="-14283"/>
              <a:lumOff val="-232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956BB8-85F3-418B-ABA1-48C94269780C}">
      <dsp:nvSpPr>
        <dsp:cNvPr id="0" name=""/>
        <dsp:cNvSpPr/>
      </dsp:nvSpPr>
      <dsp:spPr>
        <a:xfrm>
          <a:off x="4458042" y="4095265"/>
          <a:ext cx="822960" cy="137160"/>
        </a:xfrm>
        <a:prstGeom prst="parallelogram">
          <a:avLst>
            <a:gd name="adj" fmla="val 140840"/>
          </a:avLst>
        </a:prstGeom>
        <a:solidFill>
          <a:schemeClr val="accent3">
            <a:hueOff val="10384859"/>
            <a:satOff val="-15582"/>
            <a:lumOff val="-2534"/>
            <a:alphaOff val="0"/>
          </a:schemeClr>
        </a:solidFill>
        <a:ln w="25400" cap="flat" cmpd="sng" algn="ctr">
          <a:solidFill>
            <a:schemeClr val="accent3">
              <a:hueOff val="10384859"/>
              <a:satOff val="-15582"/>
              <a:lumOff val="-253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C60D73-2C9C-4C75-8F3A-8A6030E0F877}">
      <dsp:nvSpPr>
        <dsp:cNvPr id="0" name=""/>
        <dsp:cNvSpPr/>
      </dsp:nvSpPr>
      <dsp:spPr>
        <a:xfrm>
          <a:off x="5329008" y="4095265"/>
          <a:ext cx="822960" cy="137160"/>
        </a:xfrm>
        <a:prstGeom prst="parallelogram">
          <a:avLst>
            <a:gd name="adj" fmla="val 140840"/>
          </a:avLst>
        </a:prstGeom>
        <a:solidFill>
          <a:schemeClr val="accent3">
            <a:hueOff val="11250264"/>
            <a:satOff val="-16880"/>
            <a:lumOff val="-2745"/>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2D58F5-7888-4274-811E-E84019D8B45C}">
      <dsp:nvSpPr>
        <dsp:cNvPr id="0" name=""/>
        <dsp:cNvSpPr/>
      </dsp:nvSpPr>
      <dsp:spPr>
        <a:xfrm>
          <a:off x="5290" y="1325460"/>
          <a:ext cx="1581373" cy="2149679"/>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err="1">
              <a:solidFill>
                <a:schemeClr val="tx1"/>
              </a:solidFill>
              <a:latin typeface="Times New Roman" panose="02020603050405020304" pitchFamily="18" charset="0"/>
              <a:cs typeface="Times New Roman" panose="02020603050405020304" pitchFamily="18" charset="0"/>
            </a:rPr>
            <a:t>Berlo</a:t>
          </a:r>
          <a:r>
            <a:rPr lang="en-GB" sz="1600" kern="1200" dirty="0">
              <a:solidFill>
                <a:schemeClr val="tx1"/>
              </a:solidFill>
              <a:latin typeface="Times New Roman" panose="02020603050405020304" pitchFamily="18" charset="0"/>
              <a:cs typeface="Times New Roman" panose="02020603050405020304" pitchFamily="18" charset="0"/>
            </a:rPr>
            <a:t> emphasised the influence of Source, Message, Channel, and Receiver on communication quality.</a:t>
          </a:r>
          <a:endParaRPr lang="en-US" sz="1600" kern="1200" dirty="0">
            <a:solidFill>
              <a:schemeClr val="tx1"/>
            </a:solidFill>
            <a:latin typeface="Times New Roman" panose="02020603050405020304" pitchFamily="18" charset="0"/>
            <a:cs typeface="Times New Roman" panose="02020603050405020304" pitchFamily="18" charset="0"/>
          </a:endParaRPr>
        </a:p>
      </dsp:txBody>
      <dsp:txXfrm>
        <a:off x="51607" y="1371777"/>
        <a:ext cx="1488739" cy="2057045"/>
      </dsp:txXfrm>
    </dsp:sp>
    <dsp:sp modelId="{3147F995-C2BC-465A-B365-F1D2C423C443}">
      <dsp:nvSpPr>
        <dsp:cNvPr id="0" name=""/>
        <dsp:cNvSpPr/>
      </dsp:nvSpPr>
      <dsp:spPr>
        <a:xfrm>
          <a:off x="1744801" y="2204209"/>
          <a:ext cx="335251" cy="39218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solidFill>
              <a:schemeClr val="tx1"/>
            </a:solidFill>
            <a:latin typeface="Times New Roman" panose="02020603050405020304" pitchFamily="18" charset="0"/>
            <a:cs typeface="Times New Roman" panose="02020603050405020304" pitchFamily="18" charset="0"/>
          </a:endParaRPr>
        </a:p>
      </dsp:txBody>
      <dsp:txXfrm>
        <a:off x="1744801" y="2282645"/>
        <a:ext cx="234676" cy="235308"/>
      </dsp:txXfrm>
    </dsp:sp>
    <dsp:sp modelId="{DFB8E946-A112-4BED-ADBC-489BD1D861FA}">
      <dsp:nvSpPr>
        <dsp:cNvPr id="0" name=""/>
        <dsp:cNvSpPr/>
      </dsp:nvSpPr>
      <dsp:spPr>
        <a:xfrm>
          <a:off x="2219213" y="1325460"/>
          <a:ext cx="1581373" cy="2149679"/>
        </a:xfrm>
        <a:prstGeom prst="roundRect">
          <a:avLst>
            <a:gd name="adj" fmla="val 10000"/>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Times New Roman" panose="02020603050405020304" pitchFamily="18" charset="0"/>
              <a:cs typeface="Times New Roman" panose="02020603050405020304" pitchFamily="18" charset="0"/>
            </a:rPr>
            <a:t>In teams, all elements, particularly attitudes, skills, and knowledge, are harmonised, improving communication. </a:t>
          </a:r>
          <a:endParaRPr lang="en-US" sz="1600" kern="1200" dirty="0">
            <a:solidFill>
              <a:schemeClr val="tx1"/>
            </a:solidFill>
            <a:latin typeface="Times New Roman" panose="02020603050405020304" pitchFamily="18" charset="0"/>
            <a:cs typeface="Times New Roman" panose="02020603050405020304" pitchFamily="18" charset="0"/>
          </a:endParaRPr>
        </a:p>
      </dsp:txBody>
      <dsp:txXfrm>
        <a:off x="2265530" y="1371777"/>
        <a:ext cx="1488739" cy="2057045"/>
      </dsp:txXfrm>
    </dsp:sp>
    <dsp:sp modelId="{9FBB9026-58A3-4706-97FB-ACF8B7C7ED23}">
      <dsp:nvSpPr>
        <dsp:cNvPr id="0" name=""/>
        <dsp:cNvSpPr/>
      </dsp:nvSpPr>
      <dsp:spPr>
        <a:xfrm>
          <a:off x="3958723" y="2204209"/>
          <a:ext cx="335251" cy="392180"/>
        </a:xfrm>
        <a:prstGeom prst="rightArrow">
          <a:avLst>
            <a:gd name="adj1" fmla="val 60000"/>
            <a:gd name="adj2" fmla="val 50000"/>
          </a:avLst>
        </a:prstGeom>
        <a:solidFill>
          <a:schemeClr val="accent3">
            <a:hueOff val="11250264"/>
            <a:satOff val="-16880"/>
            <a:lumOff val="-274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solidFill>
              <a:schemeClr val="tx1"/>
            </a:solidFill>
            <a:latin typeface="Times New Roman" panose="02020603050405020304" pitchFamily="18" charset="0"/>
            <a:cs typeface="Times New Roman" panose="02020603050405020304" pitchFamily="18" charset="0"/>
          </a:endParaRPr>
        </a:p>
      </dsp:txBody>
      <dsp:txXfrm>
        <a:off x="3958723" y="2282645"/>
        <a:ext cx="234676" cy="235308"/>
      </dsp:txXfrm>
    </dsp:sp>
    <dsp:sp modelId="{E55DADA1-5367-413F-A7F0-DC230018CC3C}">
      <dsp:nvSpPr>
        <dsp:cNvPr id="0" name=""/>
        <dsp:cNvSpPr/>
      </dsp:nvSpPr>
      <dsp:spPr>
        <a:xfrm>
          <a:off x="4433135" y="1325460"/>
          <a:ext cx="1581373" cy="2149679"/>
        </a:xfrm>
        <a:prstGeom prst="roundRect">
          <a:avLst>
            <a:gd name="adj" fmla="val 1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Times New Roman" panose="02020603050405020304" pitchFamily="18" charset="0"/>
              <a:cs typeface="Times New Roman" panose="02020603050405020304" pitchFamily="18" charset="0"/>
            </a:rPr>
            <a:t>Groups, varying backgrounds and perspectives often reduce clarity and effectiveness </a:t>
          </a:r>
          <a:r>
            <a:rPr lang="en-US" sz="1600" kern="1200" dirty="0">
              <a:solidFill>
                <a:schemeClr val="tx1"/>
              </a:solidFill>
              <a:latin typeface="Times New Roman" panose="02020603050405020304" pitchFamily="18" charset="0"/>
              <a:cs typeface="Times New Roman" panose="02020603050405020304" pitchFamily="18" charset="0"/>
            </a:rPr>
            <a:t>(</a:t>
          </a:r>
          <a:r>
            <a:rPr lang="en-US" sz="1600" kern="1200" dirty="0" err="1">
              <a:solidFill>
                <a:schemeClr val="tx1"/>
              </a:solidFill>
              <a:latin typeface="Times New Roman" panose="02020603050405020304" pitchFamily="18" charset="0"/>
              <a:cs typeface="Times New Roman" panose="02020603050405020304" pitchFamily="18" charset="0"/>
            </a:rPr>
            <a:t>Muyanga</a:t>
          </a:r>
          <a:r>
            <a:rPr lang="en-US" sz="1600" kern="1200" dirty="0">
              <a:solidFill>
                <a:schemeClr val="tx1"/>
              </a:solidFill>
              <a:latin typeface="Times New Roman" panose="02020603050405020304" pitchFamily="18" charset="0"/>
              <a:cs typeface="Times New Roman" panose="02020603050405020304" pitchFamily="18" charset="0"/>
            </a:rPr>
            <a:t>, 2021). </a:t>
          </a:r>
        </a:p>
      </dsp:txBody>
      <dsp:txXfrm>
        <a:off x="4479452" y="1371777"/>
        <a:ext cx="1488739" cy="2057045"/>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374D0D46-5900-4C24-8379-E744D3685D93}" type="datetimeFigureOut">
              <a:rPr lang="en-GB" smtClean="0"/>
              <a:t>26/06/2025</a:t>
            </a:fld>
            <a:endParaRPr lang="en-GB"/>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ECA0F193-3FF9-40B2-A562-BBE0C741D742}" type="slidenum">
              <a:rPr lang="en-GB" smtClean="0"/>
              <a:t>‹#›</a:t>
            </a:fld>
            <a:endParaRPr lang="en-GB"/>
          </a:p>
        </p:txBody>
      </p:sp>
    </p:spTree>
    <p:extLst>
      <p:ext uri="{BB962C8B-B14F-4D97-AF65-F5344CB8AC3E}">
        <p14:creationId xmlns:p14="http://schemas.microsoft.com/office/powerpoint/2010/main" val="3533036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7C0A68-881D-412F-8F2F-6F931FA08769}" type="slidenum">
              <a:rPr lang="en-GB" smtClean="0"/>
              <a:t>1</a:t>
            </a:fld>
            <a:endParaRPr lang="en-GB"/>
          </a:p>
        </p:txBody>
      </p:sp>
    </p:spTree>
    <p:extLst>
      <p:ext uri="{BB962C8B-B14F-4D97-AF65-F5344CB8AC3E}">
        <p14:creationId xmlns:p14="http://schemas.microsoft.com/office/powerpoint/2010/main" val="4228846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group comprises several people that can work separately and without the same objectives. A team is a cohesive unit where members work collaboratively toward a common objective. Teams require synergy, while groups may function with minimal collaboration </a:t>
            </a:r>
            <a:r>
              <a:rPr lang="en-US" sz="1200" kern="1200" dirty="0">
                <a:solidFill>
                  <a:schemeClr val="tx1"/>
                </a:solidFill>
                <a:effectLst/>
                <a:latin typeface="+mn-lt"/>
                <a:ea typeface="+mn-ea"/>
                <a:cs typeface="+mn-cs"/>
              </a:rPr>
              <a:t>(Fink, 2023)</a:t>
            </a:r>
            <a:r>
              <a:rPr lang="en-GB" sz="120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10"/>
          </p:nvPr>
        </p:nvSpPr>
        <p:spPr/>
        <p:txBody>
          <a:bodyPr/>
          <a:lstStyle/>
          <a:p>
            <a:fld id="{ECA0F193-3FF9-40B2-A562-BBE0C741D742}" type="slidenum">
              <a:rPr lang="en-GB" smtClean="0"/>
              <a:t>2</a:t>
            </a:fld>
            <a:endParaRPr lang="en-GB"/>
          </a:p>
        </p:txBody>
      </p:sp>
    </p:spTree>
    <p:extLst>
      <p:ext uri="{BB962C8B-B14F-4D97-AF65-F5344CB8AC3E}">
        <p14:creationId xmlns:p14="http://schemas.microsoft.com/office/powerpoint/2010/main" val="39578438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Groups are often formed for general or individual purposes. Their goals can be diverse and may not align. The teams are created with a shared mission or objective. Every member contributes to achieving this common goal. Moreover, teams rely on collective responsibility, whereas group members may focus on personal </a:t>
            </a:r>
            <a:r>
              <a:rPr lang="en-US" sz="1200" kern="1200" dirty="0">
                <a:solidFill>
                  <a:schemeClr val="tx1"/>
                </a:solidFill>
                <a:effectLst/>
                <a:latin typeface="+mn-lt"/>
                <a:ea typeface="+mn-ea"/>
                <a:cs typeface="+mn-cs"/>
              </a:rPr>
              <a:t>outcomes (</a:t>
            </a:r>
            <a:r>
              <a:rPr lang="en-US" sz="1200" kern="1200" dirty="0" err="1">
                <a:solidFill>
                  <a:schemeClr val="tx1"/>
                </a:solidFill>
                <a:effectLst/>
                <a:latin typeface="+mn-lt"/>
                <a:ea typeface="+mn-ea"/>
                <a:cs typeface="+mn-cs"/>
              </a:rPr>
              <a:t>Michaelsen</a:t>
            </a:r>
            <a:r>
              <a:rPr lang="en-US" sz="1200" kern="1200" dirty="0">
                <a:solidFill>
                  <a:schemeClr val="tx1"/>
                </a:solidFill>
                <a:effectLst/>
                <a:latin typeface="+mn-lt"/>
                <a:ea typeface="+mn-ea"/>
                <a:cs typeface="+mn-cs"/>
              </a:rPr>
              <a:t> et al., 2023).</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CA0F193-3FF9-40B2-A562-BBE0C741D742}" type="slidenum">
              <a:rPr lang="en-GB" smtClean="0"/>
              <a:t>3</a:t>
            </a:fld>
            <a:endParaRPr lang="en-GB"/>
          </a:p>
        </p:txBody>
      </p:sp>
    </p:spTree>
    <p:extLst>
      <p:ext uri="{BB962C8B-B14F-4D97-AF65-F5344CB8AC3E}">
        <p14:creationId xmlns:p14="http://schemas.microsoft.com/office/powerpoint/2010/main" val="39304359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groups, communication tends to be informal, less structured, and may involve misunderstandings. The teams engage in continuous, purposeful communication that supports collaboration and problem-solving. Moreover, feedback in teams is more frequent and constructive compared to that in groups </a:t>
            </a:r>
            <a:r>
              <a:rPr lang="en-US" sz="1200" kern="1200" dirty="0">
                <a:solidFill>
                  <a:schemeClr val="tx1"/>
                </a:solidFill>
                <a:effectLst/>
                <a:latin typeface="+mn-lt"/>
                <a:ea typeface="+mn-ea"/>
                <a:cs typeface="+mn-cs"/>
              </a:rPr>
              <a:t>(van den </a:t>
            </a:r>
            <a:r>
              <a:rPr lang="en-US" sz="1200" kern="1200" dirty="0" err="1">
                <a:solidFill>
                  <a:schemeClr val="tx1"/>
                </a:solidFill>
                <a:effectLst/>
                <a:latin typeface="+mn-lt"/>
                <a:ea typeface="+mn-ea"/>
                <a:cs typeface="+mn-cs"/>
              </a:rPr>
              <a:t>Oever</a:t>
            </a:r>
            <a:r>
              <a:rPr lang="en-US" sz="1200" kern="1200" dirty="0">
                <a:solidFill>
                  <a:schemeClr val="tx1"/>
                </a:solidFill>
                <a:effectLst/>
                <a:latin typeface="+mn-lt"/>
                <a:ea typeface="+mn-ea"/>
                <a:cs typeface="+mn-cs"/>
              </a:rPr>
              <a:t> et al., 2021).</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CA0F193-3FF9-40B2-A562-BBE0C741D742}" type="slidenum">
              <a:rPr lang="en-GB" smtClean="0"/>
              <a:t>4</a:t>
            </a:fld>
            <a:endParaRPr lang="en-GB"/>
          </a:p>
        </p:txBody>
      </p:sp>
    </p:spTree>
    <p:extLst>
      <p:ext uri="{BB962C8B-B14F-4D97-AF65-F5344CB8AC3E}">
        <p14:creationId xmlns:p14="http://schemas.microsoft.com/office/powerpoint/2010/main" val="1456040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decision-making in groups may be influenced by dominant personalities, often resulting in slower or unequal outcomes. The teams promote joint decision-making, valuing each member’s input. This leads to better commitment and faster resolutions. The team decisions are often consensus-based and aligned with shared objectives</a:t>
            </a:r>
            <a:r>
              <a:rPr lang="en-US" sz="1200" kern="1200" dirty="0">
                <a:solidFill>
                  <a:schemeClr val="tx1"/>
                </a:solidFill>
                <a:effectLst/>
                <a:latin typeface="+mn-lt"/>
                <a:ea typeface="+mn-ea"/>
                <a:cs typeface="+mn-cs"/>
              </a:rPr>
              <a:t> (van den </a:t>
            </a:r>
            <a:r>
              <a:rPr lang="en-US" sz="1200" kern="1200" dirty="0" err="1">
                <a:solidFill>
                  <a:schemeClr val="tx1"/>
                </a:solidFill>
                <a:effectLst/>
                <a:latin typeface="+mn-lt"/>
                <a:ea typeface="+mn-ea"/>
                <a:cs typeface="+mn-cs"/>
              </a:rPr>
              <a:t>Oever</a:t>
            </a:r>
            <a:r>
              <a:rPr lang="en-US" sz="1200" kern="1200" dirty="0">
                <a:solidFill>
                  <a:schemeClr val="tx1"/>
                </a:solidFill>
                <a:effectLst/>
                <a:latin typeface="+mn-lt"/>
                <a:ea typeface="+mn-ea"/>
                <a:cs typeface="+mn-cs"/>
              </a:rPr>
              <a:t> et al., 2021)</a:t>
            </a:r>
            <a:r>
              <a:rPr lang="en-GB" sz="120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10"/>
          </p:nvPr>
        </p:nvSpPr>
        <p:spPr/>
        <p:txBody>
          <a:bodyPr/>
          <a:lstStyle/>
          <a:p>
            <a:fld id="{ECA0F193-3FF9-40B2-A562-BBE0C741D742}" type="slidenum">
              <a:rPr lang="en-GB" smtClean="0"/>
              <a:t>5</a:t>
            </a:fld>
            <a:endParaRPr lang="en-GB"/>
          </a:p>
        </p:txBody>
      </p:sp>
    </p:spTree>
    <p:extLst>
      <p:ext uri="{BB962C8B-B14F-4D97-AF65-F5344CB8AC3E}">
        <p14:creationId xmlns:p14="http://schemas.microsoft.com/office/powerpoint/2010/main" val="34347999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Groups may have loosely defined or even overlapping roles, which can be confusing. The teams operate with clearly assigned roles and responsibilities tailored to individual strengths. Moreover, teams have leaders or coordinators, while group leadership is often absent or informal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Michaelsen</a:t>
            </a:r>
            <a:r>
              <a:rPr lang="en-US" sz="1200" kern="1200" dirty="0">
                <a:solidFill>
                  <a:schemeClr val="tx1"/>
                </a:solidFill>
                <a:effectLst/>
                <a:latin typeface="+mn-lt"/>
                <a:ea typeface="+mn-ea"/>
                <a:cs typeface="+mn-cs"/>
              </a:rPr>
              <a:t> et al., 2023).</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CA0F193-3FF9-40B2-A562-BBE0C741D742}" type="slidenum">
              <a:rPr lang="en-GB" smtClean="0"/>
              <a:t>6</a:t>
            </a:fld>
            <a:endParaRPr lang="en-GB"/>
          </a:p>
        </p:txBody>
      </p:sp>
    </p:spTree>
    <p:extLst>
      <p:ext uri="{BB962C8B-B14F-4D97-AF65-F5344CB8AC3E}">
        <p14:creationId xmlns:p14="http://schemas.microsoft.com/office/powerpoint/2010/main" val="1148434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Schramm’s model views communication as a two-way process involving encoding, decoding, and feedback. In teams, shared experiences and goals improve decoding and understanding. While in groups, a lack of shared context may result in frequent miscommunication. The effective communication in teams happens when the sender and receiver share a similar background or knowledge base. Feedback is an essential element that ensures messages are understood correctly. Groups often lack this loop, leading to unclear or one-sided </a:t>
            </a:r>
            <a:r>
              <a:rPr lang="en-US" sz="1200" kern="1200" dirty="0">
                <a:solidFill>
                  <a:schemeClr val="tx1"/>
                </a:solidFill>
                <a:effectLst/>
                <a:latin typeface="+mn-lt"/>
                <a:ea typeface="+mn-ea"/>
                <a:cs typeface="+mn-cs"/>
              </a:rPr>
              <a:t>exchanges (</a:t>
            </a:r>
            <a:r>
              <a:rPr lang="en-US" sz="1200" kern="1200" dirty="0" err="1">
                <a:solidFill>
                  <a:schemeClr val="tx1"/>
                </a:solidFill>
                <a:effectLst/>
                <a:latin typeface="+mn-lt"/>
                <a:ea typeface="+mn-ea"/>
                <a:cs typeface="+mn-cs"/>
              </a:rPr>
              <a:t>Prusty</a:t>
            </a:r>
            <a:r>
              <a:rPr lang="en-US" sz="1200" kern="1200" dirty="0">
                <a:solidFill>
                  <a:schemeClr val="tx1"/>
                </a:solidFill>
                <a:effectLst/>
                <a:latin typeface="+mn-lt"/>
                <a:ea typeface="+mn-ea"/>
                <a:cs typeface="+mn-cs"/>
              </a:rPr>
              <a:t> et al., 2022).</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CA0F193-3FF9-40B2-A562-BBE0C741D742}" type="slidenum">
              <a:rPr lang="en-GB" smtClean="0"/>
              <a:t>7</a:t>
            </a:fld>
            <a:endParaRPr lang="en-GB"/>
          </a:p>
        </p:txBody>
      </p:sp>
    </p:spTree>
    <p:extLst>
      <p:ext uri="{BB962C8B-B14F-4D97-AF65-F5344CB8AC3E}">
        <p14:creationId xmlns:p14="http://schemas.microsoft.com/office/powerpoint/2010/main" val="39294304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model sees communication as linear: sender to receiver, with possible interference (noise). Teams reduce noise through clear channels and shared norms. While in groups often struggle with ‘noise’ such as unclear messages, distractions, and lack of </a:t>
            </a:r>
            <a:r>
              <a:rPr lang="en-US" sz="1200" kern="1200" dirty="0">
                <a:solidFill>
                  <a:schemeClr val="tx1"/>
                </a:solidFill>
                <a:effectLst/>
                <a:latin typeface="+mn-lt"/>
                <a:ea typeface="+mn-ea"/>
                <a:cs typeface="+mn-cs"/>
              </a:rPr>
              <a:t>coordination (Kubota, 2019).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CA0F193-3FF9-40B2-A562-BBE0C741D742}" type="slidenum">
              <a:rPr lang="en-GB" smtClean="0"/>
              <a:t>8</a:t>
            </a:fld>
            <a:endParaRPr lang="en-GB"/>
          </a:p>
        </p:txBody>
      </p:sp>
    </p:spTree>
    <p:extLst>
      <p:ext uri="{BB962C8B-B14F-4D97-AF65-F5344CB8AC3E}">
        <p14:creationId xmlns:p14="http://schemas.microsoft.com/office/powerpoint/2010/main" val="16981473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Berlo</a:t>
            </a:r>
            <a:r>
              <a:rPr lang="en-GB" sz="1200" kern="1200" dirty="0">
                <a:solidFill>
                  <a:schemeClr val="tx1"/>
                </a:solidFill>
                <a:effectLst/>
                <a:latin typeface="+mn-lt"/>
                <a:ea typeface="+mn-ea"/>
                <a:cs typeface="+mn-cs"/>
              </a:rPr>
              <a:t> emphasised the influence of Source, Message, Channel, and Receiver on communication quality. In teams, all elements, particularly attitudes, skills, and knowledge, are harmonised, improving communication. While in groups, varying backgrounds and perspectives often reduce clarity and effectiveness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Muyanga</a:t>
            </a:r>
            <a:r>
              <a:rPr lang="en-US" sz="1200" kern="1200" dirty="0">
                <a:solidFill>
                  <a:schemeClr val="tx1"/>
                </a:solidFill>
                <a:effectLst/>
                <a:latin typeface="+mn-lt"/>
                <a:ea typeface="+mn-ea"/>
                <a:cs typeface="+mn-cs"/>
              </a:rPr>
              <a:t>, 2021).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CA0F193-3FF9-40B2-A562-BBE0C741D742}" type="slidenum">
              <a:rPr lang="en-GB" smtClean="0"/>
              <a:t>9</a:t>
            </a:fld>
            <a:endParaRPr lang="en-GB"/>
          </a:p>
        </p:txBody>
      </p:sp>
    </p:spTree>
    <p:extLst>
      <p:ext uri="{BB962C8B-B14F-4D97-AF65-F5344CB8AC3E}">
        <p14:creationId xmlns:p14="http://schemas.microsoft.com/office/powerpoint/2010/main" val="36088145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4400" b="0" i="0">
                <a:solidFill>
                  <a:schemeClr val="tx1"/>
                </a:solidFill>
                <a:latin typeface="Calibri Light"/>
                <a:cs typeface="Calibri Light"/>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6/26/2025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6/26/2025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6/26/2025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4171950" cy="6858000"/>
          </a:xfrm>
          <a:custGeom>
            <a:avLst/>
            <a:gdLst/>
            <a:ahLst/>
            <a:cxnLst/>
            <a:rect l="l" t="t" r="r" b="b"/>
            <a:pathLst>
              <a:path w="4171950" h="6858000">
                <a:moveTo>
                  <a:pt x="2262124" y="0"/>
                </a:moveTo>
                <a:lnTo>
                  <a:pt x="0" y="0"/>
                </a:lnTo>
                <a:lnTo>
                  <a:pt x="0" y="6857999"/>
                </a:lnTo>
                <a:lnTo>
                  <a:pt x="2262124" y="6857999"/>
                </a:lnTo>
                <a:lnTo>
                  <a:pt x="2390521" y="6775778"/>
                </a:lnTo>
                <a:lnTo>
                  <a:pt x="2430159" y="6748686"/>
                </a:lnTo>
                <a:lnTo>
                  <a:pt x="2469457" y="6721137"/>
                </a:lnTo>
                <a:lnTo>
                  <a:pt x="2508411" y="6693136"/>
                </a:lnTo>
                <a:lnTo>
                  <a:pt x="2547016" y="6664686"/>
                </a:lnTo>
                <a:lnTo>
                  <a:pt x="2585269" y="6635792"/>
                </a:lnTo>
                <a:lnTo>
                  <a:pt x="2623167" y="6606457"/>
                </a:lnTo>
                <a:lnTo>
                  <a:pt x="2660705" y="6576685"/>
                </a:lnTo>
                <a:lnTo>
                  <a:pt x="2697880" y="6546479"/>
                </a:lnTo>
                <a:lnTo>
                  <a:pt x="2734687" y="6515844"/>
                </a:lnTo>
                <a:lnTo>
                  <a:pt x="2771123" y="6484784"/>
                </a:lnTo>
                <a:lnTo>
                  <a:pt x="2807185" y="6453301"/>
                </a:lnTo>
                <a:lnTo>
                  <a:pt x="2842867" y="6421401"/>
                </a:lnTo>
                <a:lnTo>
                  <a:pt x="2878168" y="6389086"/>
                </a:lnTo>
                <a:lnTo>
                  <a:pt x="2913081" y="6356362"/>
                </a:lnTo>
                <a:lnTo>
                  <a:pt x="2947605" y="6323230"/>
                </a:lnTo>
                <a:lnTo>
                  <a:pt x="2981734" y="6289696"/>
                </a:lnTo>
                <a:lnTo>
                  <a:pt x="3015466" y="6255763"/>
                </a:lnTo>
                <a:lnTo>
                  <a:pt x="3048796" y="6221435"/>
                </a:lnTo>
                <a:lnTo>
                  <a:pt x="3081721" y="6186716"/>
                </a:lnTo>
                <a:lnTo>
                  <a:pt x="3114236" y="6151609"/>
                </a:lnTo>
                <a:lnTo>
                  <a:pt x="3146338" y="6116118"/>
                </a:lnTo>
                <a:lnTo>
                  <a:pt x="3178023" y="6080248"/>
                </a:lnTo>
                <a:lnTo>
                  <a:pt x="3209288" y="6044002"/>
                </a:lnTo>
                <a:lnTo>
                  <a:pt x="3240128" y="6007384"/>
                </a:lnTo>
                <a:lnTo>
                  <a:pt x="3270539" y="5970397"/>
                </a:lnTo>
                <a:lnTo>
                  <a:pt x="3300519" y="5933046"/>
                </a:lnTo>
                <a:lnTo>
                  <a:pt x="3330062" y="5895333"/>
                </a:lnTo>
                <a:lnTo>
                  <a:pt x="3359165" y="5857265"/>
                </a:lnTo>
                <a:lnTo>
                  <a:pt x="3387825" y="5818842"/>
                </a:lnTo>
                <a:lnTo>
                  <a:pt x="3416037" y="5780071"/>
                </a:lnTo>
                <a:lnTo>
                  <a:pt x="3443798" y="5740954"/>
                </a:lnTo>
                <a:lnTo>
                  <a:pt x="3471104" y="5701496"/>
                </a:lnTo>
                <a:lnTo>
                  <a:pt x="3497950" y="5661700"/>
                </a:lnTo>
                <a:lnTo>
                  <a:pt x="3524334" y="5621569"/>
                </a:lnTo>
                <a:lnTo>
                  <a:pt x="3550252" y="5581109"/>
                </a:lnTo>
                <a:lnTo>
                  <a:pt x="3575698" y="5540322"/>
                </a:lnTo>
                <a:lnTo>
                  <a:pt x="3600671" y="5499213"/>
                </a:lnTo>
                <a:lnTo>
                  <a:pt x="3625166" y="5457784"/>
                </a:lnTo>
                <a:lnTo>
                  <a:pt x="3649178" y="5416041"/>
                </a:lnTo>
                <a:lnTo>
                  <a:pt x="3672705" y="5373987"/>
                </a:lnTo>
                <a:lnTo>
                  <a:pt x="3695743" y="5331626"/>
                </a:lnTo>
                <a:lnTo>
                  <a:pt x="3718287" y="5288961"/>
                </a:lnTo>
                <a:lnTo>
                  <a:pt x="3740334" y="5245996"/>
                </a:lnTo>
                <a:lnTo>
                  <a:pt x="3761879" y="5202736"/>
                </a:lnTo>
                <a:lnTo>
                  <a:pt x="3782920" y="5159183"/>
                </a:lnTo>
                <a:lnTo>
                  <a:pt x="3803453" y="5115342"/>
                </a:lnTo>
                <a:lnTo>
                  <a:pt x="3823473" y="5071217"/>
                </a:lnTo>
                <a:lnTo>
                  <a:pt x="3842976" y="5026811"/>
                </a:lnTo>
                <a:lnTo>
                  <a:pt x="3861960" y="4982129"/>
                </a:lnTo>
                <a:lnTo>
                  <a:pt x="3880420" y="4937174"/>
                </a:lnTo>
                <a:lnTo>
                  <a:pt x="3898351" y="4891949"/>
                </a:lnTo>
                <a:lnTo>
                  <a:pt x="3915752" y="4846459"/>
                </a:lnTo>
                <a:lnTo>
                  <a:pt x="3932617" y="4800708"/>
                </a:lnTo>
                <a:lnTo>
                  <a:pt x="3948942" y="4754699"/>
                </a:lnTo>
                <a:lnTo>
                  <a:pt x="3964725" y="4708436"/>
                </a:lnTo>
                <a:lnTo>
                  <a:pt x="3979961" y="4661923"/>
                </a:lnTo>
                <a:lnTo>
                  <a:pt x="3994646" y="4615164"/>
                </a:lnTo>
                <a:lnTo>
                  <a:pt x="4008776" y="4568162"/>
                </a:lnTo>
                <a:lnTo>
                  <a:pt x="4022349" y="4520922"/>
                </a:lnTo>
                <a:lnTo>
                  <a:pt x="4035359" y="4473447"/>
                </a:lnTo>
                <a:lnTo>
                  <a:pt x="4047803" y="4425741"/>
                </a:lnTo>
                <a:lnTo>
                  <a:pt x="4059677" y="4377808"/>
                </a:lnTo>
                <a:lnTo>
                  <a:pt x="4070978" y="4329652"/>
                </a:lnTo>
                <a:lnTo>
                  <a:pt x="4081701" y="4281276"/>
                </a:lnTo>
                <a:lnTo>
                  <a:pt x="4091844" y="4232684"/>
                </a:lnTo>
                <a:lnTo>
                  <a:pt x="4101401" y="4183881"/>
                </a:lnTo>
                <a:lnTo>
                  <a:pt x="4110369" y="4134870"/>
                </a:lnTo>
                <a:lnTo>
                  <a:pt x="4118744" y="4085654"/>
                </a:lnTo>
                <a:lnTo>
                  <a:pt x="4126523" y="4036238"/>
                </a:lnTo>
                <a:lnTo>
                  <a:pt x="4133702" y="3986625"/>
                </a:lnTo>
                <a:lnTo>
                  <a:pt x="4140276" y="3936819"/>
                </a:lnTo>
                <a:lnTo>
                  <a:pt x="4146242" y="3886825"/>
                </a:lnTo>
                <a:lnTo>
                  <a:pt x="4151597" y="3836645"/>
                </a:lnTo>
                <a:lnTo>
                  <a:pt x="4156336" y="3786284"/>
                </a:lnTo>
                <a:lnTo>
                  <a:pt x="4160455" y="3735745"/>
                </a:lnTo>
                <a:lnTo>
                  <a:pt x="4163952" y="3685033"/>
                </a:lnTo>
                <a:lnTo>
                  <a:pt x="4166821" y="3634151"/>
                </a:lnTo>
                <a:lnTo>
                  <a:pt x="4169059" y="3583103"/>
                </a:lnTo>
                <a:lnTo>
                  <a:pt x="4170662" y="3531892"/>
                </a:lnTo>
                <a:lnTo>
                  <a:pt x="4171627" y="3480523"/>
                </a:lnTo>
                <a:lnTo>
                  <a:pt x="4171950" y="3429000"/>
                </a:lnTo>
                <a:lnTo>
                  <a:pt x="4171627" y="3377476"/>
                </a:lnTo>
                <a:lnTo>
                  <a:pt x="4170662" y="3326107"/>
                </a:lnTo>
                <a:lnTo>
                  <a:pt x="4169059" y="3274897"/>
                </a:lnTo>
                <a:lnTo>
                  <a:pt x="4166821" y="3223849"/>
                </a:lnTo>
                <a:lnTo>
                  <a:pt x="4163952" y="3172967"/>
                </a:lnTo>
                <a:lnTo>
                  <a:pt x="4160455" y="3122255"/>
                </a:lnTo>
                <a:lnTo>
                  <a:pt x="4156336" y="3071716"/>
                </a:lnTo>
                <a:lnTo>
                  <a:pt x="4151597" y="3021356"/>
                </a:lnTo>
                <a:lnTo>
                  <a:pt x="4146242" y="2971176"/>
                </a:lnTo>
                <a:lnTo>
                  <a:pt x="4140276" y="2921182"/>
                </a:lnTo>
                <a:lnTo>
                  <a:pt x="4133702" y="2871377"/>
                </a:lnTo>
                <a:lnTo>
                  <a:pt x="4126523" y="2821765"/>
                </a:lnTo>
                <a:lnTo>
                  <a:pt x="4118744" y="2772349"/>
                </a:lnTo>
                <a:lnTo>
                  <a:pt x="4110369" y="2723134"/>
                </a:lnTo>
                <a:lnTo>
                  <a:pt x="4101401" y="2674123"/>
                </a:lnTo>
                <a:lnTo>
                  <a:pt x="4091844" y="2625320"/>
                </a:lnTo>
                <a:lnTo>
                  <a:pt x="4081701" y="2576729"/>
                </a:lnTo>
                <a:lnTo>
                  <a:pt x="4070978" y="2528354"/>
                </a:lnTo>
                <a:lnTo>
                  <a:pt x="4059677" y="2480198"/>
                </a:lnTo>
                <a:lnTo>
                  <a:pt x="4047803" y="2432266"/>
                </a:lnTo>
                <a:lnTo>
                  <a:pt x="4035359" y="2384560"/>
                </a:lnTo>
                <a:lnTo>
                  <a:pt x="4022349" y="2337086"/>
                </a:lnTo>
                <a:lnTo>
                  <a:pt x="4008776" y="2289846"/>
                </a:lnTo>
                <a:lnTo>
                  <a:pt x="3994646" y="2242846"/>
                </a:lnTo>
                <a:lnTo>
                  <a:pt x="3979961" y="2196087"/>
                </a:lnTo>
                <a:lnTo>
                  <a:pt x="3964725" y="2149575"/>
                </a:lnTo>
                <a:lnTo>
                  <a:pt x="3948942" y="2103312"/>
                </a:lnTo>
                <a:lnTo>
                  <a:pt x="3932617" y="2057304"/>
                </a:lnTo>
                <a:lnTo>
                  <a:pt x="3915752" y="2011553"/>
                </a:lnTo>
                <a:lnTo>
                  <a:pt x="3898351" y="1966064"/>
                </a:lnTo>
                <a:lnTo>
                  <a:pt x="3880420" y="1920840"/>
                </a:lnTo>
                <a:lnTo>
                  <a:pt x="3861960" y="1875885"/>
                </a:lnTo>
                <a:lnTo>
                  <a:pt x="3842976" y="1831203"/>
                </a:lnTo>
                <a:lnTo>
                  <a:pt x="3823473" y="1786797"/>
                </a:lnTo>
                <a:lnTo>
                  <a:pt x="3803453" y="1742673"/>
                </a:lnTo>
                <a:lnTo>
                  <a:pt x="3782920" y="1698832"/>
                </a:lnTo>
                <a:lnTo>
                  <a:pt x="3761879" y="1655280"/>
                </a:lnTo>
                <a:lnTo>
                  <a:pt x="3740334" y="1612020"/>
                </a:lnTo>
                <a:lnTo>
                  <a:pt x="3718287" y="1569055"/>
                </a:lnTo>
                <a:lnTo>
                  <a:pt x="3695743" y="1526391"/>
                </a:lnTo>
                <a:lnTo>
                  <a:pt x="3672705" y="1484029"/>
                </a:lnTo>
                <a:lnTo>
                  <a:pt x="3649178" y="1441975"/>
                </a:lnTo>
                <a:lnTo>
                  <a:pt x="3625166" y="1400232"/>
                </a:lnTo>
                <a:lnTo>
                  <a:pt x="3600671" y="1358804"/>
                </a:lnTo>
                <a:lnTo>
                  <a:pt x="3575698" y="1317694"/>
                </a:lnTo>
                <a:lnTo>
                  <a:pt x="3550252" y="1276907"/>
                </a:lnTo>
                <a:lnTo>
                  <a:pt x="3524334" y="1236446"/>
                </a:lnTo>
                <a:lnTo>
                  <a:pt x="3497950" y="1196316"/>
                </a:lnTo>
                <a:lnTo>
                  <a:pt x="3471104" y="1156519"/>
                </a:lnTo>
                <a:lnTo>
                  <a:pt x="3443798" y="1117060"/>
                </a:lnTo>
                <a:lnTo>
                  <a:pt x="3416037" y="1077943"/>
                </a:lnTo>
                <a:lnTo>
                  <a:pt x="3387825" y="1039171"/>
                </a:lnTo>
                <a:lnTo>
                  <a:pt x="3359165" y="1000748"/>
                </a:lnTo>
                <a:lnTo>
                  <a:pt x="3330062" y="962678"/>
                </a:lnTo>
                <a:lnTo>
                  <a:pt x="3300519" y="924965"/>
                </a:lnTo>
                <a:lnTo>
                  <a:pt x="3270539" y="887613"/>
                </a:lnTo>
                <a:lnTo>
                  <a:pt x="3240128" y="850625"/>
                </a:lnTo>
                <a:lnTo>
                  <a:pt x="3209288" y="814006"/>
                </a:lnTo>
                <a:lnTo>
                  <a:pt x="3178023" y="777758"/>
                </a:lnTo>
                <a:lnTo>
                  <a:pt x="3146338" y="741886"/>
                </a:lnTo>
                <a:lnTo>
                  <a:pt x="3114236" y="706395"/>
                </a:lnTo>
                <a:lnTo>
                  <a:pt x="3081721" y="671286"/>
                </a:lnTo>
                <a:lnTo>
                  <a:pt x="3048796" y="636565"/>
                </a:lnTo>
                <a:lnTo>
                  <a:pt x="3015466" y="602235"/>
                </a:lnTo>
                <a:lnTo>
                  <a:pt x="2981734" y="568300"/>
                </a:lnTo>
                <a:lnTo>
                  <a:pt x="2947605" y="534764"/>
                </a:lnTo>
                <a:lnTo>
                  <a:pt x="2913081" y="501631"/>
                </a:lnTo>
                <a:lnTo>
                  <a:pt x="2878168" y="468903"/>
                </a:lnTo>
                <a:lnTo>
                  <a:pt x="2842867" y="436586"/>
                </a:lnTo>
                <a:lnTo>
                  <a:pt x="2807185" y="404684"/>
                </a:lnTo>
                <a:lnTo>
                  <a:pt x="2771123" y="373198"/>
                </a:lnTo>
                <a:lnTo>
                  <a:pt x="2734687" y="342135"/>
                </a:lnTo>
                <a:lnTo>
                  <a:pt x="2697880" y="311497"/>
                </a:lnTo>
                <a:lnTo>
                  <a:pt x="2660705" y="281288"/>
                </a:lnTo>
                <a:lnTo>
                  <a:pt x="2623167" y="251513"/>
                </a:lnTo>
                <a:lnTo>
                  <a:pt x="2585269" y="222174"/>
                </a:lnTo>
                <a:lnTo>
                  <a:pt x="2547016" y="193276"/>
                </a:lnTo>
                <a:lnTo>
                  <a:pt x="2508411" y="164823"/>
                </a:lnTo>
                <a:lnTo>
                  <a:pt x="2469457" y="136818"/>
                </a:lnTo>
                <a:lnTo>
                  <a:pt x="2430159" y="109265"/>
                </a:lnTo>
                <a:lnTo>
                  <a:pt x="2390521" y="82169"/>
                </a:lnTo>
                <a:lnTo>
                  <a:pt x="2262124" y="0"/>
                </a:lnTo>
                <a:close/>
              </a:path>
            </a:pathLst>
          </a:custGeom>
          <a:solidFill>
            <a:srgbClr val="EC7C30"/>
          </a:solidFill>
        </p:spPr>
        <p:txBody>
          <a:bodyPr wrap="square" lIns="0" tIns="0" rIns="0" bIns="0" rtlCol="0"/>
          <a:lstStyle/>
          <a:p>
            <a:endParaRPr/>
          </a:p>
        </p:txBody>
      </p:sp>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6/26/2025</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6/26/2025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917575" y="307593"/>
            <a:ext cx="8162925" cy="1301750"/>
          </a:xfrm>
          <a:prstGeom prst="rect">
            <a:avLst/>
          </a:prstGeom>
        </p:spPr>
        <p:txBody>
          <a:bodyPr wrap="square" lIns="0" tIns="0" rIns="0" bIns="0">
            <a:spAutoFit/>
          </a:bodyPr>
          <a:lstStyle>
            <a:lvl1pPr>
              <a:defRPr sz="4400" b="0" i="0">
                <a:solidFill>
                  <a:schemeClr val="tx1"/>
                </a:solidFill>
                <a:latin typeface="Calibri Light"/>
                <a:cs typeface="Calibri Light"/>
              </a:defRPr>
            </a:lvl1pPr>
          </a:lstStyle>
          <a:p>
            <a:endParaRPr/>
          </a:p>
        </p:txBody>
      </p:sp>
      <p:sp>
        <p:nvSpPr>
          <p:cNvPr id="3" name="Holder 3"/>
          <p:cNvSpPr>
            <a:spLocks noGrp="1"/>
          </p:cNvSpPr>
          <p:nvPr>
            <p:ph type="body" idx="1"/>
          </p:nvPr>
        </p:nvSpPr>
        <p:spPr>
          <a:xfrm>
            <a:off x="1987550" y="3297935"/>
            <a:ext cx="8216900" cy="2786379"/>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6/26/2025</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0" y="10886"/>
            <a:ext cx="12192000" cy="4352925"/>
            <a:chOff x="0" y="0"/>
            <a:chExt cx="12192000" cy="4352925"/>
          </a:xfrm>
        </p:grpSpPr>
        <p:pic>
          <p:nvPicPr>
            <p:cNvPr id="3" name="object 3"/>
            <p:cNvPicPr/>
            <p:nvPr/>
          </p:nvPicPr>
          <p:blipFill>
            <a:blip r:embed="rId3" cstate="print"/>
            <a:stretch>
              <a:fillRect/>
            </a:stretch>
          </p:blipFill>
          <p:spPr>
            <a:xfrm>
              <a:off x="0" y="0"/>
              <a:ext cx="12192000" cy="4352925"/>
            </a:xfrm>
            <a:prstGeom prst="rect">
              <a:avLst/>
            </a:prstGeom>
          </p:spPr>
        </p:pic>
        <p:pic>
          <p:nvPicPr>
            <p:cNvPr id="4" name="object 4"/>
            <p:cNvPicPr/>
            <p:nvPr/>
          </p:nvPicPr>
          <p:blipFill>
            <a:blip r:embed="rId4" cstate="print"/>
            <a:stretch>
              <a:fillRect/>
            </a:stretch>
          </p:blipFill>
          <p:spPr>
            <a:xfrm>
              <a:off x="0" y="0"/>
              <a:ext cx="12192000" cy="4352925"/>
            </a:xfrm>
            <a:prstGeom prst="rect">
              <a:avLst/>
            </a:prstGeom>
          </p:spPr>
        </p:pic>
      </p:grpSp>
      <p:sp>
        <p:nvSpPr>
          <p:cNvPr id="5" name="object 5"/>
          <p:cNvSpPr txBox="1">
            <a:spLocks noGrp="1"/>
          </p:cNvSpPr>
          <p:nvPr>
            <p:ph type="title"/>
          </p:nvPr>
        </p:nvSpPr>
        <p:spPr>
          <a:xfrm>
            <a:off x="685800" y="609600"/>
            <a:ext cx="5642992" cy="2344873"/>
          </a:xfrm>
          <a:prstGeom prst="rect">
            <a:avLst/>
          </a:prstGeom>
        </p:spPr>
        <p:txBody>
          <a:bodyPr vert="horz" wrap="square" lIns="0" tIns="86995" rIns="0" bIns="0" rtlCol="0">
            <a:spAutoFit/>
          </a:bodyPr>
          <a:lstStyle/>
          <a:p>
            <a:pPr marL="12700" marR="5080" algn="ctr">
              <a:lnSpc>
                <a:spcPts val="4430"/>
              </a:lnSpc>
              <a:spcBef>
                <a:spcPts val="685"/>
              </a:spcBef>
            </a:pPr>
            <a:r>
              <a:rPr lang="en-GB" sz="4000" b="1" dirty="0">
                <a:solidFill>
                  <a:schemeClr val="bg1"/>
                </a:solidFill>
                <a:latin typeface="Times New Roman" panose="02020603050405020304" pitchFamily="18" charset="0"/>
                <a:cs typeface="Times New Roman" panose="02020603050405020304" pitchFamily="18" charset="0"/>
              </a:rPr>
              <a:t>Effective Team working and communication</a:t>
            </a:r>
            <a:br>
              <a:rPr lang="en-GB" sz="4000" b="1" dirty="0">
                <a:solidFill>
                  <a:schemeClr val="bg1"/>
                </a:solidFill>
                <a:latin typeface="Times New Roman" panose="02020603050405020304" pitchFamily="18" charset="0"/>
                <a:cs typeface="Times New Roman" panose="02020603050405020304" pitchFamily="18" charset="0"/>
              </a:rPr>
            </a:br>
            <a:br>
              <a:rPr lang="en-GB" sz="4000" b="1" dirty="0">
                <a:solidFill>
                  <a:schemeClr val="bg1"/>
                </a:solidFill>
                <a:latin typeface="Times New Roman" panose="02020603050405020304" pitchFamily="18" charset="0"/>
                <a:cs typeface="Times New Roman" panose="02020603050405020304" pitchFamily="18" charset="0"/>
              </a:rPr>
            </a:br>
            <a:r>
              <a:rPr sz="4100" spc="-20" dirty="0">
                <a:solidFill>
                  <a:srgbClr val="FFFFFF"/>
                </a:solidFill>
                <a:latin typeface="Times New Roman" panose="02020603050405020304" pitchFamily="18" charset="0"/>
                <a:cs typeface="Times New Roman" panose="02020603050405020304" pitchFamily="18" charset="0"/>
              </a:rPr>
              <a:t>Date</a:t>
            </a:r>
            <a:r>
              <a:rPr lang="en-GB" sz="4100" spc="-20" dirty="0">
                <a:solidFill>
                  <a:srgbClr val="FFFFFF"/>
                </a:solidFill>
                <a:latin typeface="Times New Roman" panose="02020603050405020304" pitchFamily="18" charset="0"/>
                <a:cs typeface="Times New Roman" panose="02020603050405020304" pitchFamily="18" charset="0"/>
              </a:rPr>
              <a:t>: </a:t>
            </a:r>
            <a:endParaRPr sz="4100" dirty="0">
              <a:latin typeface="Times New Roman" panose="02020603050405020304" pitchFamily="18" charset="0"/>
              <a:cs typeface="Times New Roman" panose="02020603050405020304" pitchFamily="18" charset="0"/>
            </a:endParaRPr>
          </a:p>
        </p:txBody>
      </p:sp>
      <p:sp>
        <p:nvSpPr>
          <p:cNvPr id="6" name="object 6"/>
          <p:cNvSpPr txBox="1"/>
          <p:nvPr/>
        </p:nvSpPr>
        <p:spPr>
          <a:xfrm>
            <a:off x="1066800" y="3059403"/>
            <a:ext cx="7391400" cy="1001556"/>
          </a:xfrm>
          <a:prstGeom prst="rect">
            <a:avLst/>
          </a:prstGeom>
        </p:spPr>
        <p:txBody>
          <a:bodyPr vert="horz" wrap="square" lIns="0" tIns="16510" rIns="0" bIns="0" rtlCol="0">
            <a:spAutoFit/>
          </a:bodyPr>
          <a:lstStyle/>
          <a:p>
            <a:r>
              <a:rPr lang="en-GB" sz="3200" b="1" dirty="0">
                <a:solidFill>
                  <a:schemeClr val="bg1"/>
                </a:solidFill>
                <a:latin typeface="Times New Roman" panose="02020603050405020304" pitchFamily="18" charset="0"/>
                <a:cs typeface="Times New Roman" panose="02020603050405020304" pitchFamily="18" charset="0"/>
              </a:rPr>
              <a:t>Student Name: Dorina Whittingham</a:t>
            </a:r>
          </a:p>
          <a:p>
            <a:r>
              <a:rPr lang="en-GB" sz="3200" b="1" dirty="0">
                <a:solidFill>
                  <a:schemeClr val="bg1"/>
                </a:solidFill>
                <a:latin typeface="Times New Roman" panose="02020603050405020304" pitchFamily="18" charset="0"/>
                <a:cs typeface="Times New Roman" panose="02020603050405020304" pitchFamily="18" charset="0"/>
              </a:rPr>
              <a:t>Student ID</a:t>
            </a:r>
            <a:r>
              <a:rPr lang="en-GB" sz="3200" b="1">
                <a:solidFill>
                  <a:schemeClr val="bg1"/>
                </a:solidFill>
                <a:latin typeface="Times New Roman" panose="02020603050405020304" pitchFamily="18" charset="0"/>
                <a:cs typeface="Times New Roman" panose="02020603050405020304" pitchFamily="18" charset="0"/>
              </a:rPr>
              <a:t>: 2421723</a:t>
            </a:r>
            <a:endParaRPr lang="en-GB" sz="3200" b="1" dirty="0">
              <a:solidFill>
                <a:schemeClr val="bg1"/>
              </a:solidFill>
              <a:latin typeface="Times New Roman" panose="02020603050405020304" pitchFamily="18" charset="0"/>
              <a:cs typeface="Times New Roman" panose="02020603050405020304" pitchFamily="18" charset="0"/>
            </a:endParaRPr>
          </a:p>
        </p:txBody>
      </p:sp>
      <p:sp>
        <p:nvSpPr>
          <p:cNvPr id="7" name="object 7"/>
          <p:cNvSpPr txBox="1"/>
          <p:nvPr/>
        </p:nvSpPr>
        <p:spPr>
          <a:xfrm>
            <a:off x="1752600" y="4995182"/>
            <a:ext cx="5633448" cy="1133644"/>
          </a:xfrm>
          <a:prstGeom prst="rect">
            <a:avLst/>
          </a:prstGeom>
        </p:spPr>
        <p:txBody>
          <a:bodyPr vert="horz" wrap="square" lIns="0" tIns="12700" rIns="0" bIns="0" rtlCol="0">
            <a:spAutoFit/>
          </a:bodyPr>
          <a:lstStyle/>
          <a:p>
            <a:r>
              <a:rPr lang="en-GB" sz="2400" b="1" dirty="0">
                <a:latin typeface="Times New Roman" panose="02020603050405020304" pitchFamily="18" charset="0"/>
                <a:cs typeface="Times New Roman" panose="02020603050405020304" pitchFamily="18" charset="0"/>
              </a:rPr>
              <a:t>Topic: </a:t>
            </a:r>
            <a:r>
              <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Difference between Group and Team</a:t>
            </a:r>
            <a:endParaRPr lang="en-GB" sz="2400" dirty="0"/>
          </a:p>
          <a:p>
            <a:pPr marL="12700">
              <a:lnSpc>
                <a:spcPct val="100000"/>
              </a:lnSpc>
              <a:spcBef>
                <a:spcPts val="100"/>
              </a:spcBef>
            </a:pPr>
            <a:endParaRPr sz="2400" dirty="0">
              <a:latin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96900" y="1458732"/>
            <a:ext cx="4064000" cy="464101"/>
          </a:xfrm>
          <a:prstGeom prst="rect">
            <a:avLst/>
          </a:prstGeom>
        </p:spPr>
        <p:txBody>
          <a:bodyPr vert="horz" wrap="square" lIns="0" tIns="75565" rIns="0" bIns="0" rtlCol="0">
            <a:spAutoFit/>
          </a:bodyPr>
          <a:lstStyle/>
          <a:p>
            <a:pPr marL="12700" marR="5080" algn="ctr">
              <a:lnSpc>
                <a:spcPct val="90200"/>
              </a:lnSpc>
              <a:spcBef>
                <a:spcPts val="595"/>
              </a:spcBef>
              <a:tabLst>
                <a:tab pos="1059180" algn="l"/>
              </a:tabLst>
            </a:pPr>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Group vs. Team </a:t>
            </a:r>
            <a:endParaRPr sz="2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pSp>
        <p:nvGrpSpPr>
          <p:cNvPr id="3" name="object 3"/>
          <p:cNvGrpSpPr/>
          <p:nvPr/>
        </p:nvGrpSpPr>
        <p:grpSpPr>
          <a:xfrm>
            <a:off x="620712" y="2561067"/>
            <a:ext cx="3521710" cy="92710"/>
            <a:chOff x="620712" y="2561067"/>
            <a:chExt cx="3521710" cy="92710"/>
          </a:xfrm>
        </p:grpSpPr>
        <p:sp>
          <p:nvSpPr>
            <p:cNvPr id="4" name="object 4"/>
            <p:cNvSpPr/>
            <p:nvPr/>
          </p:nvSpPr>
          <p:spPr>
            <a:xfrm>
              <a:off x="642239" y="2585339"/>
              <a:ext cx="3477895" cy="44450"/>
            </a:xfrm>
            <a:custGeom>
              <a:avLst/>
              <a:gdLst/>
              <a:ahLst/>
              <a:cxnLst/>
              <a:rect l="l" t="t" r="r" b="b"/>
              <a:pathLst>
                <a:path w="3477895" h="44450">
                  <a:moveTo>
                    <a:pt x="279676" y="0"/>
                  </a:moveTo>
                  <a:lnTo>
                    <a:pt x="233216" y="85"/>
                  </a:lnTo>
                  <a:lnTo>
                    <a:pt x="187827" y="776"/>
                  </a:lnTo>
                  <a:lnTo>
                    <a:pt x="142694" y="2107"/>
                  </a:lnTo>
                  <a:lnTo>
                    <a:pt x="97005" y="4113"/>
                  </a:lnTo>
                  <a:lnTo>
                    <a:pt x="49944" y="6828"/>
                  </a:lnTo>
                  <a:lnTo>
                    <a:pt x="698" y="10286"/>
                  </a:lnTo>
                  <a:lnTo>
                    <a:pt x="0" y="14096"/>
                  </a:lnTo>
                  <a:lnTo>
                    <a:pt x="889" y="25145"/>
                  </a:lnTo>
                  <a:lnTo>
                    <a:pt x="698" y="29336"/>
                  </a:lnTo>
                  <a:lnTo>
                    <a:pt x="112834" y="31483"/>
                  </a:lnTo>
                  <a:lnTo>
                    <a:pt x="222680" y="32680"/>
                  </a:lnTo>
                  <a:lnTo>
                    <a:pt x="330042" y="33069"/>
                  </a:lnTo>
                  <a:lnTo>
                    <a:pt x="434724" y="32789"/>
                  </a:lnTo>
                  <a:lnTo>
                    <a:pt x="586301" y="31421"/>
                  </a:lnTo>
                  <a:lnTo>
                    <a:pt x="774587" y="28491"/>
                  </a:lnTo>
                  <a:lnTo>
                    <a:pt x="953849" y="24059"/>
                  </a:lnTo>
                  <a:lnTo>
                    <a:pt x="1048490" y="22161"/>
                  </a:lnTo>
                  <a:lnTo>
                    <a:pt x="1097723" y="21529"/>
                  </a:lnTo>
                  <a:lnTo>
                    <a:pt x="1148483" y="21198"/>
                  </a:lnTo>
                  <a:lnTo>
                    <a:pt x="1200959" y="21237"/>
                  </a:lnTo>
                  <a:lnTo>
                    <a:pt x="1255339" y="21712"/>
                  </a:lnTo>
                  <a:lnTo>
                    <a:pt x="1311812" y="22692"/>
                  </a:lnTo>
                  <a:lnTo>
                    <a:pt x="1370567" y="24244"/>
                  </a:lnTo>
                  <a:lnTo>
                    <a:pt x="1431793" y="26436"/>
                  </a:lnTo>
                  <a:lnTo>
                    <a:pt x="1495679" y="29336"/>
                  </a:lnTo>
                  <a:lnTo>
                    <a:pt x="1568684" y="32040"/>
                  </a:lnTo>
                  <a:lnTo>
                    <a:pt x="1637201" y="32900"/>
                  </a:lnTo>
                  <a:lnTo>
                    <a:pt x="1701446" y="32297"/>
                  </a:lnTo>
                  <a:lnTo>
                    <a:pt x="1761633" y="30610"/>
                  </a:lnTo>
                  <a:lnTo>
                    <a:pt x="1817978" y="28220"/>
                  </a:lnTo>
                  <a:lnTo>
                    <a:pt x="1919999" y="22847"/>
                  </a:lnTo>
                  <a:lnTo>
                    <a:pt x="1966106" y="20624"/>
                  </a:lnTo>
                  <a:lnTo>
                    <a:pt x="2009231" y="19217"/>
                  </a:lnTo>
                  <a:lnTo>
                    <a:pt x="2049588" y="19004"/>
                  </a:lnTo>
                  <a:lnTo>
                    <a:pt x="2087393" y="20367"/>
                  </a:lnTo>
                  <a:lnTo>
                    <a:pt x="2122860" y="23684"/>
                  </a:lnTo>
                  <a:lnTo>
                    <a:pt x="2156206" y="29336"/>
                  </a:lnTo>
                  <a:lnTo>
                    <a:pt x="2189615" y="35326"/>
                  </a:lnTo>
                  <a:lnTo>
                    <a:pt x="2225255" y="39592"/>
                  </a:lnTo>
                  <a:lnTo>
                    <a:pt x="2263307" y="42332"/>
                  </a:lnTo>
                  <a:lnTo>
                    <a:pt x="2303954" y="43745"/>
                  </a:lnTo>
                  <a:lnTo>
                    <a:pt x="2347380" y="44028"/>
                  </a:lnTo>
                  <a:lnTo>
                    <a:pt x="2393766" y="43379"/>
                  </a:lnTo>
                  <a:lnTo>
                    <a:pt x="2443297" y="41995"/>
                  </a:lnTo>
                  <a:lnTo>
                    <a:pt x="2676511" y="33068"/>
                  </a:lnTo>
                  <a:lnTo>
                    <a:pt x="2744501" y="30976"/>
                  </a:lnTo>
                  <a:lnTo>
                    <a:pt x="2816733" y="29336"/>
                  </a:lnTo>
                  <a:lnTo>
                    <a:pt x="2888805" y="28223"/>
                  </a:lnTo>
                  <a:lnTo>
                    <a:pt x="2956375" y="27585"/>
                  </a:lnTo>
                  <a:lnTo>
                    <a:pt x="3019703" y="27344"/>
                  </a:lnTo>
                  <a:lnTo>
                    <a:pt x="3134683" y="27734"/>
                  </a:lnTo>
                  <a:lnTo>
                    <a:pt x="3325283" y="29792"/>
                  </a:lnTo>
                  <a:lnTo>
                    <a:pt x="3405098" y="30195"/>
                  </a:lnTo>
                  <a:lnTo>
                    <a:pt x="3442052" y="29963"/>
                  </a:lnTo>
                  <a:lnTo>
                    <a:pt x="3477387" y="29336"/>
                  </a:lnTo>
                  <a:lnTo>
                    <a:pt x="3477387" y="10286"/>
                  </a:lnTo>
                  <a:lnTo>
                    <a:pt x="3406421" y="8483"/>
                  </a:lnTo>
                  <a:lnTo>
                    <a:pt x="3337996" y="7222"/>
                  </a:lnTo>
                  <a:lnTo>
                    <a:pt x="3272092" y="6441"/>
                  </a:lnTo>
                  <a:lnTo>
                    <a:pt x="3208690" y="6079"/>
                  </a:lnTo>
                  <a:lnTo>
                    <a:pt x="3147773" y="6074"/>
                  </a:lnTo>
                  <a:lnTo>
                    <a:pt x="3089322" y="6364"/>
                  </a:lnTo>
                  <a:lnTo>
                    <a:pt x="2979740" y="7579"/>
                  </a:lnTo>
                  <a:lnTo>
                    <a:pt x="2747621" y="11442"/>
                  </a:lnTo>
                  <a:lnTo>
                    <a:pt x="2671116" y="12015"/>
                  </a:lnTo>
                  <a:lnTo>
                    <a:pt x="2636290" y="11846"/>
                  </a:lnTo>
                  <a:lnTo>
                    <a:pt x="2603725" y="11290"/>
                  </a:lnTo>
                  <a:lnTo>
                    <a:pt x="2527719" y="8965"/>
                  </a:lnTo>
                  <a:lnTo>
                    <a:pt x="2478818" y="8655"/>
                  </a:lnTo>
                  <a:lnTo>
                    <a:pt x="2427470" y="9126"/>
                  </a:lnTo>
                  <a:lnTo>
                    <a:pt x="2374443" y="10145"/>
                  </a:lnTo>
                  <a:lnTo>
                    <a:pt x="2213008" y="14184"/>
                  </a:lnTo>
                  <a:lnTo>
                    <a:pt x="2160980" y="15084"/>
                  </a:lnTo>
                  <a:lnTo>
                    <a:pt x="2111128" y="15376"/>
                  </a:lnTo>
                  <a:lnTo>
                    <a:pt x="2064225" y="14829"/>
                  </a:lnTo>
                  <a:lnTo>
                    <a:pt x="2021039" y="13209"/>
                  </a:lnTo>
                  <a:lnTo>
                    <a:pt x="1982343" y="10286"/>
                  </a:lnTo>
                  <a:lnTo>
                    <a:pt x="1945928" y="7087"/>
                  </a:lnTo>
                  <a:lnTo>
                    <a:pt x="1908707" y="4792"/>
                  </a:lnTo>
                  <a:lnTo>
                    <a:pt x="1870221" y="3303"/>
                  </a:lnTo>
                  <a:lnTo>
                    <a:pt x="1830013" y="2525"/>
                  </a:lnTo>
                  <a:lnTo>
                    <a:pt x="1787625" y="2361"/>
                  </a:lnTo>
                  <a:lnTo>
                    <a:pt x="1742598" y="2714"/>
                  </a:lnTo>
                  <a:lnTo>
                    <a:pt x="1694476" y="3488"/>
                  </a:lnTo>
                  <a:lnTo>
                    <a:pt x="1461878" y="8858"/>
                  </a:lnTo>
                  <a:lnTo>
                    <a:pt x="1127792" y="15310"/>
                  </a:lnTo>
                  <a:lnTo>
                    <a:pt x="1032360" y="16570"/>
                  </a:lnTo>
                  <a:lnTo>
                    <a:pt x="937769" y="16980"/>
                  </a:lnTo>
                  <a:lnTo>
                    <a:pt x="889771" y="16778"/>
                  </a:lnTo>
                  <a:lnTo>
                    <a:pt x="840763" y="16257"/>
                  </a:lnTo>
                  <a:lnTo>
                    <a:pt x="790338" y="15383"/>
                  </a:lnTo>
                  <a:lnTo>
                    <a:pt x="738089" y="14120"/>
                  </a:lnTo>
                  <a:lnTo>
                    <a:pt x="683608" y="12433"/>
                  </a:lnTo>
                  <a:lnTo>
                    <a:pt x="556517" y="7459"/>
                  </a:lnTo>
                  <a:lnTo>
                    <a:pt x="433616" y="3036"/>
                  </a:lnTo>
                  <a:lnTo>
                    <a:pt x="379062" y="1509"/>
                  </a:lnTo>
                  <a:lnTo>
                    <a:pt x="328020" y="486"/>
                  </a:lnTo>
                  <a:lnTo>
                    <a:pt x="279676" y="0"/>
                  </a:lnTo>
                  <a:close/>
                </a:path>
              </a:pathLst>
            </a:custGeom>
            <a:solidFill>
              <a:srgbClr val="EC7C30"/>
            </a:solidFill>
          </p:spPr>
          <p:txBody>
            <a:bodyPr wrap="square" lIns="0" tIns="0" rIns="0" bIns="0" rtlCol="0"/>
            <a:lstStyle/>
            <a:p>
              <a:endParaRPr/>
            </a:p>
          </p:txBody>
        </p:sp>
        <p:sp>
          <p:nvSpPr>
            <p:cNvPr id="5" name="object 5"/>
            <p:cNvSpPr/>
            <p:nvPr/>
          </p:nvSpPr>
          <p:spPr>
            <a:xfrm>
              <a:off x="642937" y="2583292"/>
              <a:ext cx="3477260" cy="48260"/>
            </a:xfrm>
            <a:custGeom>
              <a:avLst/>
              <a:gdLst/>
              <a:ahLst/>
              <a:cxnLst/>
              <a:rect l="l" t="t" r="r" b="b"/>
              <a:pathLst>
                <a:path w="3477260" h="48260">
                  <a:moveTo>
                    <a:pt x="0" y="12333"/>
                  </a:moveTo>
                  <a:lnTo>
                    <a:pt x="48792" y="9908"/>
                  </a:lnTo>
                  <a:lnTo>
                    <a:pt x="98751" y="8980"/>
                  </a:lnTo>
                  <a:lnTo>
                    <a:pt x="149618" y="9267"/>
                  </a:lnTo>
                  <a:lnTo>
                    <a:pt x="201137" y="10489"/>
                  </a:lnTo>
                  <a:lnTo>
                    <a:pt x="253048" y="12364"/>
                  </a:lnTo>
                  <a:lnTo>
                    <a:pt x="305095" y="14612"/>
                  </a:lnTo>
                  <a:lnTo>
                    <a:pt x="357019" y="16952"/>
                  </a:lnTo>
                  <a:lnTo>
                    <a:pt x="408562" y="19104"/>
                  </a:lnTo>
                  <a:lnTo>
                    <a:pt x="459467" y="20786"/>
                  </a:lnTo>
                  <a:lnTo>
                    <a:pt x="509475" y="21719"/>
                  </a:lnTo>
                  <a:lnTo>
                    <a:pt x="558329" y="21620"/>
                  </a:lnTo>
                  <a:lnTo>
                    <a:pt x="605772" y="20210"/>
                  </a:lnTo>
                  <a:lnTo>
                    <a:pt x="651544" y="17208"/>
                  </a:lnTo>
                  <a:lnTo>
                    <a:pt x="695388" y="12333"/>
                  </a:lnTo>
                  <a:lnTo>
                    <a:pt x="742079" y="7309"/>
                  </a:lnTo>
                  <a:lnTo>
                    <a:pt x="789923" y="4725"/>
                  </a:lnTo>
                  <a:lnTo>
                    <a:pt x="838793" y="4144"/>
                  </a:lnTo>
                  <a:lnTo>
                    <a:pt x="888561" y="5128"/>
                  </a:lnTo>
                  <a:lnTo>
                    <a:pt x="939101" y="7241"/>
                  </a:lnTo>
                  <a:lnTo>
                    <a:pt x="990285" y="10046"/>
                  </a:lnTo>
                  <a:lnTo>
                    <a:pt x="1041986" y="13105"/>
                  </a:lnTo>
                  <a:lnTo>
                    <a:pt x="1094076" y="15981"/>
                  </a:lnTo>
                  <a:lnTo>
                    <a:pt x="1146429" y="18239"/>
                  </a:lnTo>
                  <a:lnTo>
                    <a:pt x="1198916" y="19439"/>
                  </a:lnTo>
                  <a:lnTo>
                    <a:pt x="1251411" y="19147"/>
                  </a:lnTo>
                  <a:lnTo>
                    <a:pt x="1303787" y="16923"/>
                  </a:lnTo>
                  <a:lnTo>
                    <a:pt x="1355915" y="12333"/>
                  </a:lnTo>
                  <a:lnTo>
                    <a:pt x="1408114" y="7717"/>
                  </a:lnTo>
                  <a:lnTo>
                    <a:pt x="1460678" y="5477"/>
                  </a:lnTo>
                  <a:lnTo>
                    <a:pt x="1513445" y="5174"/>
                  </a:lnTo>
                  <a:lnTo>
                    <a:pt x="1566250" y="6370"/>
                  </a:lnTo>
                  <a:lnTo>
                    <a:pt x="1618933" y="8628"/>
                  </a:lnTo>
                  <a:lnTo>
                    <a:pt x="1671330" y="11510"/>
                  </a:lnTo>
                  <a:lnTo>
                    <a:pt x="1723278" y="14576"/>
                  </a:lnTo>
                  <a:lnTo>
                    <a:pt x="1774616" y="17389"/>
                  </a:lnTo>
                  <a:lnTo>
                    <a:pt x="1825179" y="19512"/>
                  </a:lnTo>
                  <a:lnTo>
                    <a:pt x="1874806" y="20506"/>
                  </a:lnTo>
                  <a:lnTo>
                    <a:pt x="1923334" y="19932"/>
                  </a:lnTo>
                  <a:lnTo>
                    <a:pt x="1970600" y="17354"/>
                  </a:lnTo>
                  <a:lnTo>
                    <a:pt x="2016442" y="12333"/>
                  </a:lnTo>
                  <a:lnTo>
                    <a:pt x="2055514" y="7489"/>
                  </a:lnTo>
                  <a:lnTo>
                    <a:pt x="2094826" y="3982"/>
                  </a:lnTo>
                  <a:lnTo>
                    <a:pt x="2134716" y="1665"/>
                  </a:lnTo>
                  <a:lnTo>
                    <a:pt x="2175520" y="387"/>
                  </a:lnTo>
                  <a:lnTo>
                    <a:pt x="2217577" y="0"/>
                  </a:lnTo>
                  <a:lnTo>
                    <a:pt x="2261225" y="354"/>
                  </a:lnTo>
                  <a:lnTo>
                    <a:pt x="2306801" y="1301"/>
                  </a:lnTo>
                  <a:lnTo>
                    <a:pt x="2354643" y="2692"/>
                  </a:lnTo>
                  <a:lnTo>
                    <a:pt x="2405089" y="4377"/>
                  </a:lnTo>
                  <a:lnTo>
                    <a:pt x="2458477" y="6208"/>
                  </a:lnTo>
                  <a:lnTo>
                    <a:pt x="2515145" y="8036"/>
                  </a:lnTo>
                  <a:lnTo>
                    <a:pt x="2575429" y="9711"/>
                  </a:lnTo>
                  <a:lnTo>
                    <a:pt x="2639668" y="11085"/>
                  </a:lnTo>
                  <a:lnTo>
                    <a:pt x="2708200" y="12009"/>
                  </a:lnTo>
                  <a:lnTo>
                    <a:pt x="2781363" y="12333"/>
                  </a:lnTo>
                  <a:lnTo>
                    <a:pt x="2858635" y="12055"/>
                  </a:lnTo>
                  <a:lnTo>
                    <a:pt x="2928974" y="11400"/>
                  </a:lnTo>
                  <a:lnTo>
                    <a:pt x="2993052" y="10472"/>
                  </a:lnTo>
                  <a:lnTo>
                    <a:pt x="3051540" y="9378"/>
                  </a:lnTo>
                  <a:lnTo>
                    <a:pt x="3105109" y="8221"/>
                  </a:lnTo>
                  <a:lnTo>
                    <a:pt x="3154431" y="7107"/>
                  </a:lnTo>
                  <a:lnTo>
                    <a:pt x="3200177" y="6141"/>
                  </a:lnTo>
                  <a:lnTo>
                    <a:pt x="3243019" y="5428"/>
                  </a:lnTo>
                  <a:lnTo>
                    <a:pt x="3283629" y="5072"/>
                  </a:lnTo>
                  <a:lnTo>
                    <a:pt x="3322677" y="5179"/>
                  </a:lnTo>
                  <a:lnTo>
                    <a:pt x="3360836" y="5854"/>
                  </a:lnTo>
                  <a:lnTo>
                    <a:pt x="3398776" y="7201"/>
                  </a:lnTo>
                  <a:lnTo>
                    <a:pt x="3437170" y="9325"/>
                  </a:lnTo>
                  <a:lnTo>
                    <a:pt x="3476688" y="12333"/>
                  </a:lnTo>
                  <a:lnTo>
                    <a:pt x="3476180" y="20080"/>
                  </a:lnTo>
                  <a:lnTo>
                    <a:pt x="3476180" y="22493"/>
                  </a:lnTo>
                  <a:lnTo>
                    <a:pt x="3476688" y="31383"/>
                  </a:lnTo>
                  <a:lnTo>
                    <a:pt x="3424365" y="33238"/>
                  </a:lnTo>
                  <a:lnTo>
                    <a:pt x="3370951" y="33849"/>
                  </a:lnTo>
                  <a:lnTo>
                    <a:pt x="3316821" y="33454"/>
                  </a:lnTo>
                  <a:lnTo>
                    <a:pt x="3262351" y="32293"/>
                  </a:lnTo>
                  <a:lnTo>
                    <a:pt x="3207914" y="30608"/>
                  </a:lnTo>
                  <a:lnTo>
                    <a:pt x="3153885" y="28637"/>
                  </a:lnTo>
                  <a:lnTo>
                    <a:pt x="3100641" y="26620"/>
                  </a:lnTo>
                  <a:lnTo>
                    <a:pt x="3048555" y="24798"/>
                  </a:lnTo>
                  <a:lnTo>
                    <a:pt x="2998003" y="23410"/>
                  </a:lnTo>
                  <a:lnTo>
                    <a:pt x="2949358" y="22696"/>
                  </a:lnTo>
                  <a:lnTo>
                    <a:pt x="2902998" y="22897"/>
                  </a:lnTo>
                  <a:lnTo>
                    <a:pt x="2859295" y="24251"/>
                  </a:lnTo>
                  <a:lnTo>
                    <a:pt x="2818625" y="27000"/>
                  </a:lnTo>
                  <a:lnTo>
                    <a:pt x="2781363" y="31383"/>
                  </a:lnTo>
                  <a:lnTo>
                    <a:pt x="2737850" y="36619"/>
                  </a:lnTo>
                  <a:lnTo>
                    <a:pt x="2690591" y="40211"/>
                  </a:lnTo>
                  <a:lnTo>
                    <a:pt x="2640397" y="42366"/>
                  </a:lnTo>
                  <a:lnTo>
                    <a:pt x="2588078" y="43292"/>
                  </a:lnTo>
                  <a:lnTo>
                    <a:pt x="2534446" y="43197"/>
                  </a:lnTo>
                  <a:lnTo>
                    <a:pt x="2480310" y="42289"/>
                  </a:lnTo>
                  <a:lnTo>
                    <a:pt x="2426480" y="40774"/>
                  </a:lnTo>
                  <a:lnTo>
                    <a:pt x="2373768" y="38861"/>
                  </a:lnTo>
                  <a:lnTo>
                    <a:pt x="2322984" y="36758"/>
                  </a:lnTo>
                  <a:lnTo>
                    <a:pt x="2274939" y="34672"/>
                  </a:lnTo>
                  <a:lnTo>
                    <a:pt x="2230442" y="32811"/>
                  </a:lnTo>
                  <a:lnTo>
                    <a:pt x="2190305" y="31383"/>
                  </a:lnTo>
                  <a:lnTo>
                    <a:pt x="2154269" y="30061"/>
                  </a:lnTo>
                  <a:lnTo>
                    <a:pt x="2115743" y="28372"/>
                  </a:lnTo>
                  <a:lnTo>
                    <a:pt x="2074734" y="26477"/>
                  </a:lnTo>
                  <a:lnTo>
                    <a:pt x="2031250" y="24534"/>
                  </a:lnTo>
                  <a:lnTo>
                    <a:pt x="1985299" y="22705"/>
                  </a:lnTo>
                  <a:lnTo>
                    <a:pt x="1936888" y="21149"/>
                  </a:lnTo>
                  <a:lnTo>
                    <a:pt x="1886025" y="20028"/>
                  </a:lnTo>
                  <a:lnTo>
                    <a:pt x="1832717" y="19500"/>
                  </a:lnTo>
                  <a:lnTo>
                    <a:pt x="1776972" y="19727"/>
                  </a:lnTo>
                  <a:lnTo>
                    <a:pt x="1718799" y="20868"/>
                  </a:lnTo>
                  <a:lnTo>
                    <a:pt x="1658203" y="23085"/>
                  </a:lnTo>
                  <a:lnTo>
                    <a:pt x="1595194" y="26536"/>
                  </a:lnTo>
                  <a:lnTo>
                    <a:pt x="1529778" y="31383"/>
                  </a:lnTo>
                  <a:lnTo>
                    <a:pt x="1464714" y="36450"/>
                  </a:lnTo>
                  <a:lnTo>
                    <a:pt x="1402692" y="40539"/>
                  </a:lnTo>
                  <a:lnTo>
                    <a:pt x="1343529" y="43687"/>
                  </a:lnTo>
                  <a:lnTo>
                    <a:pt x="1287044" y="45929"/>
                  </a:lnTo>
                  <a:lnTo>
                    <a:pt x="1233054" y="47302"/>
                  </a:lnTo>
                  <a:lnTo>
                    <a:pt x="1181378" y="47843"/>
                  </a:lnTo>
                  <a:lnTo>
                    <a:pt x="1131833" y="47589"/>
                  </a:lnTo>
                  <a:lnTo>
                    <a:pt x="1084237" y="46574"/>
                  </a:lnTo>
                  <a:lnTo>
                    <a:pt x="1038409" y="44836"/>
                  </a:lnTo>
                  <a:lnTo>
                    <a:pt x="994165" y="42412"/>
                  </a:lnTo>
                  <a:lnTo>
                    <a:pt x="951325" y="39337"/>
                  </a:lnTo>
                  <a:lnTo>
                    <a:pt x="909705" y="35649"/>
                  </a:lnTo>
                  <a:lnTo>
                    <a:pt x="869124" y="31383"/>
                  </a:lnTo>
                  <a:lnTo>
                    <a:pt x="835557" y="28556"/>
                  </a:lnTo>
                  <a:lnTo>
                    <a:pt x="796642" y="26953"/>
                  </a:lnTo>
                  <a:lnTo>
                    <a:pt x="753008" y="26399"/>
                  </a:lnTo>
                  <a:lnTo>
                    <a:pt x="705287" y="26721"/>
                  </a:lnTo>
                  <a:lnTo>
                    <a:pt x="654109" y="27744"/>
                  </a:lnTo>
                  <a:lnTo>
                    <a:pt x="600105" y="29294"/>
                  </a:lnTo>
                  <a:lnTo>
                    <a:pt x="543907" y="31198"/>
                  </a:lnTo>
                  <a:lnTo>
                    <a:pt x="486145" y="33281"/>
                  </a:lnTo>
                  <a:lnTo>
                    <a:pt x="427449" y="35369"/>
                  </a:lnTo>
                  <a:lnTo>
                    <a:pt x="368452" y="37289"/>
                  </a:lnTo>
                  <a:lnTo>
                    <a:pt x="309783" y="38866"/>
                  </a:lnTo>
                  <a:lnTo>
                    <a:pt x="252073" y="39925"/>
                  </a:lnTo>
                  <a:lnTo>
                    <a:pt x="195954" y="40295"/>
                  </a:lnTo>
                  <a:lnTo>
                    <a:pt x="142057" y="39799"/>
                  </a:lnTo>
                  <a:lnTo>
                    <a:pt x="91011" y="38264"/>
                  </a:lnTo>
                  <a:lnTo>
                    <a:pt x="43448" y="35517"/>
                  </a:lnTo>
                  <a:lnTo>
                    <a:pt x="0" y="31383"/>
                  </a:lnTo>
                  <a:lnTo>
                    <a:pt x="63" y="24398"/>
                  </a:lnTo>
                  <a:lnTo>
                    <a:pt x="63" y="16143"/>
                  </a:lnTo>
                  <a:lnTo>
                    <a:pt x="0" y="12333"/>
                  </a:lnTo>
                  <a:close/>
                </a:path>
              </a:pathLst>
            </a:custGeom>
            <a:ln w="44450">
              <a:solidFill>
                <a:srgbClr val="EC7C30"/>
              </a:solidFill>
            </a:ln>
          </p:spPr>
          <p:txBody>
            <a:bodyPr wrap="square" lIns="0" tIns="0" rIns="0" bIns="0" rtlCol="0"/>
            <a:lstStyle/>
            <a:p>
              <a:endParaRPr/>
            </a:p>
          </p:txBody>
        </p:sp>
      </p:grpSp>
      <p:sp>
        <p:nvSpPr>
          <p:cNvPr id="6" name="object 6"/>
          <p:cNvSpPr txBox="1"/>
          <p:nvPr/>
        </p:nvSpPr>
        <p:spPr>
          <a:xfrm>
            <a:off x="152400" y="3276600"/>
            <a:ext cx="4953000" cy="2562496"/>
          </a:xfrm>
          <a:prstGeom prst="rect">
            <a:avLst/>
          </a:prstGeom>
        </p:spPr>
        <p:txBody>
          <a:bodyPr vert="horz" wrap="square" lIns="0" tIns="41910" rIns="0" bIns="0" rtlCol="0">
            <a:spAutoFit/>
          </a:bodyPr>
          <a:lstStyle/>
          <a:p>
            <a:pPr marL="298450" marR="5080" indent="-285750" algn="just">
              <a:lnSpc>
                <a:spcPct val="150000"/>
              </a:lnSpc>
              <a:spcBef>
                <a:spcPts val="330"/>
              </a:spcBef>
              <a:buFont typeface="Arial" panose="020B0604020202020204" pitchFamily="34" charset="0"/>
              <a:buChar char="•"/>
            </a:pPr>
            <a:r>
              <a:rPr lang="en-GB" sz="1800" dirty="0">
                <a:latin typeface="Times New Roman" panose="02020603050405020304" pitchFamily="18" charset="0"/>
                <a:cs typeface="Times New Roman" panose="02020603050405020304" pitchFamily="18" charset="0"/>
              </a:rPr>
              <a:t>A group comprises several people that can work separately and without the same objectives. </a:t>
            </a:r>
          </a:p>
          <a:p>
            <a:pPr marL="298450" marR="5080" indent="-285750" algn="just">
              <a:lnSpc>
                <a:spcPct val="150000"/>
              </a:lnSpc>
              <a:spcBef>
                <a:spcPts val="330"/>
              </a:spcBef>
              <a:buFont typeface="Arial" panose="020B0604020202020204" pitchFamily="34" charset="0"/>
              <a:buChar char="•"/>
            </a:pPr>
            <a:r>
              <a:rPr lang="en-GB" sz="1800" dirty="0">
                <a:latin typeface="Times New Roman" panose="02020603050405020304" pitchFamily="18" charset="0"/>
                <a:cs typeface="Times New Roman" panose="02020603050405020304" pitchFamily="18" charset="0"/>
              </a:rPr>
              <a:t>A team is a cohesive unit where members work collaboratively toward a common objective. </a:t>
            </a:r>
          </a:p>
          <a:p>
            <a:pPr marL="298450" marR="5080" indent="-285750" algn="just">
              <a:lnSpc>
                <a:spcPct val="150000"/>
              </a:lnSpc>
              <a:spcBef>
                <a:spcPts val="330"/>
              </a:spcBef>
              <a:buFont typeface="Arial" panose="020B0604020202020204" pitchFamily="34" charset="0"/>
              <a:buChar char="•"/>
            </a:pPr>
            <a:r>
              <a:rPr lang="en-GB" sz="1800" dirty="0">
                <a:latin typeface="Times New Roman" panose="02020603050405020304" pitchFamily="18" charset="0"/>
                <a:cs typeface="Times New Roman" panose="02020603050405020304" pitchFamily="18" charset="0"/>
              </a:rPr>
              <a:t>Teams require synergy, while groups may function with minimal collaboration </a:t>
            </a:r>
            <a:r>
              <a:rPr lang="en-US" sz="1800" dirty="0">
                <a:latin typeface="Times New Roman" panose="02020603050405020304" pitchFamily="18" charset="0"/>
                <a:cs typeface="Times New Roman" panose="02020603050405020304" pitchFamily="18" charset="0"/>
              </a:rPr>
              <a:t>(Fink, 2023)</a:t>
            </a:r>
            <a:r>
              <a:rPr lang="en-GB" sz="1800" dirty="0">
                <a:latin typeface="Times New Roman" panose="02020603050405020304" pitchFamily="18" charset="0"/>
                <a:cs typeface="Times New Roman" panose="02020603050405020304" pitchFamily="18" charset="0"/>
              </a:rPr>
              <a:t>.</a:t>
            </a:r>
          </a:p>
        </p:txBody>
      </p:sp>
      <p:pic>
        <p:nvPicPr>
          <p:cNvPr id="7" name="object 7"/>
          <p:cNvPicPr/>
          <p:nvPr/>
        </p:nvPicPr>
        <p:blipFill>
          <a:blip r:embed="rId3" cstate="print"/>
          <a:stretch>
            <a:fillRect/>
          </a:stretch>
        </p:blipFill>
        <p:spPr>
          <a:xfrm>
            <a:off x="5315001" y="58"/>
            <a:ext cx="6876998" cy="685787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19455" y="749680"/>
            <a:ext cx="4233545" cy="543097"/>
          </a:xfrm>
          <a:prstGeom prst="rect">
            <a:avLst/>
          </a:prstGeom>
        </p:spPr>
        <p:txBody>
          <a:bodyPr vert="horz" wrap="square" lIns="0" tIns="67945" rIns="0" bIns="0" rtlCol="0">
            <a:spAutoFit/>
          </a:bodyPr>
          <a:lstStyle/>
          <a:p>
            <a:pPr marL="12700" marR="5080" algn="ctr">
              <a:lnSpc>
                <a:spcPts val="3679"/>
              </a:lnSpc>
              <a:spcBef>
                <a:spcPts val="535"/>
              </a:spcBef>
            </a:pPr>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Purpose and Goals</a:t>
            </a:r>
            <a:endParaRPr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object 3"/>
          <p:cNvSpPr txBox="1"/>
          <p:nvPr/>
        </p:nvSpPr>
        <p:spPr>
          <a:xfrm>
            <a:off x="362433" y="2209800"/>
            <a:ext cx="4742967" cy="4692760"/>
          </a:xfrm>
          <a:prstGeom prst="rect">
            <a:avLst/>
          </a:prstGeom>
        </p:spPr>
        <p:txBody>
          <a:bodyPr vert="horz" wrap="square" lIns="0" tIns="40640" rIns="0" bIns="0" rtlCol="0">
            <a:spAutoFit/>
          </a:bodyPr>
          <a:lstStyle/>
          <a:p>
            <a:pPr marL="241300" marR="5080" indent="-228600" algn="just">
              <a:lnSpc>
                <a:spcPct val="150000"/>
              </a:lnSpc>
              <a:spcBef>
                <a:spcPts val="320"/>
              </a:spcBef>
              <a:buFont typeface="Arial MT"/>
              <a:buChar char="•"/>
              <a:tabLst>
                <a:tab pos="241300" algn="l"/>
              </a:tabLst>
            </a:pPr>
            <a:r>
              <a:rPr lang="en-GB" dirty="0">
                <a:latin typeface="Times New Roman" panose="02020603050405020304" pitchFamily="18" charset="0"/>
                <a:cs typeface="Times New Roman" panose="02020603050405020304" pitchFamily="18" charset="0"/>
              </a:rPr>
              <a:t>Groups are often formed for general or individual purposes.</a:t>
            </a:r>
          </a:p>
          <a:p>
            <a:pPr marL="241300" marR="5080" indent="-228600" algn="just">
              <a:lnSpc>
                <a:spcPct val="150000"/>
              </a:lnSpc>
              <a:spcBef>
                <a:spcPts val="320"/>
              </a:spcBef>
              <a:buFont typeface="Arial MT"/>
              <a:buChar char="•"/>
              <a:tabLst>
                <a:tab pos="241300" algn="l"/>
              </a:tabLst>
            </a:pPr>
            <a:r>
              <a:rPr lang="en-GB" dirty="0">
                <a:latin typeface="Times New Roman" panose="02020603050405020304" pitchFamily="18" charset="0"/>
                <a:cs typeface="Times New Roman" panose="02020603050405020304" pitchFamily="18" charset="0"/>
              </a:rPr>
              <a:t>Their goals can be diverse and may not align. </a:t>
            </a:r>
          </a:p>
          <a:p>
            <a:pPr marL="241300" marR="5080" indent="-228600" algn="just">
              <a:lnSpc>
                <a:spcPct val="150000"/>
              </a:lnSpc>
              <a:spcBef>
                <a:spcPts val="320"/>
              </a:spcBef>
              <a:buFont typeface="Arial MT"/>
              <a:buChar char="•"/>
              <a:tabLst>
                <a:tab pos="241300" algn="l"/>
              </a:tabLst>
            </a:pPr>
            <a:r>
              <a:rPr lang="en-GB" dirty="0">
                <a:latin typeface="Times New Roman" panose="02020603050405020304" pitchFamily="18" charset="0"/>
                <a:cs typeface="Times New Roman" panose="02020603050405020304" pitchFamily="18" charset="0"/>
              </a:rPr>
              <a:t>The teams are created with a shared mission or objective. </a:t>
            </a:r>
          </a:p>
          <a:p>
            <a:pPr marL="241300" marR="5080" indent="-228600" algn="just">
              <a:lnSpc>
                <a:spcPct val="150000"/>
              </a:lnSpc>
              <a:spcBef>
                <a:spcPts val="320"/>
              </a:spcBef>
              <a:buFont typeface="Arial MT"/>
              <a:buChar char="•"/>
              <a:tabLst>
                <a:tab pos="241300" algn="l"/>
              </a:tabLst>
            </a:pPr>
            <a:r>
              <a:rPr lang="en-GB" dirty="0">
                <a:latin typeface="Times New Roman" panose="02020603050405020304" pitchFamily="18" charset="0"/>
                <a:cs typeface="Times New Roman" panose="02020603050405020304" pitchFamily="18" charset="0"/>
              </a:rPr>
              <a:t>Every member contributes to achieving this common goal.</a:t>
            </a:r>
          </a:p>
          <a:p>
            <a:pPr marL="241300" marR="5080" indent="-228600" algn="just">
              <a:lnSpc>
                <a:spcPct val="150000"/>
              </a:lnSpc>
              <a:spcBef>
                <a:spcPts val="320"/>
              </a:spcBef>
              <a:buFont typeface="Arial MT"/>
              <a:buChar char="•"/>
              <a:tabLst>
                <a:tab pos="241300" algn="l"/>
              </a:tabLst>
            </a:pPr>
            <a:r>
              <a:rPr lang="en-GB" dirty="0">
                <a:latin typeface="Times New Roman" panose="02020603050405020304" pitchFamily="18" charset="0"/>
                <a:cs typeface="Times New Roman" panose="02020603050405020304" pitchFamily="18" charset="0"/>
              </a:rPr>
              <a:t>Teams rely on collective responsibility, whereas group members may focus on personal </a:t>
            </a:r>
            <a:r>
              <a:rPr lang="en-US" dirty="0">
                <a:latin typeface="Times New Roman" panose="02020603050405020304" pitchFamily="18" charset="0"/>
                <a:cs typeface="Times New Roman" panose="02020603050405020304" pitchFamily="18" charset="0"/>
              </a:rPr>
              <a:t>outcomes (</a:t>
            </a:r>
            <a:r>
              <a:rPr lang="en-US" dirty="0" err="1">
                <a:latin typeface="Times New Roman" panose="02020603050405020304" pitchFamily="18" charset="0"/>
                <a:cs typeface="Times New Roman" panose="02020603050405020304" pitchFamily="18" charset="0"/>
              </a:rPr>
              <a:t>Michaelsen</a:t>
            </a:r>
            <a:r>
              <a:rPr lang="en-US" dirty="0">
                <a:latin typeface="Times New Roman" panose="02020603050405020304" pitchFamily="18" charset="0"/>
                <a:cs typeface="Times New Roman" panose="02020603050405020304" pitchFamily="18" charset="0"/>
              </a:rPr>
              <a:t> et al., 2023).</a:t>
            </a:r>
            <a:endParaRPr lang="en-GB" dirty="0">
              <a:latin typeface="Times New Roman" panose="02020603050405020304" pitchFamily="18" charset="0"/>
              <a:cs typeface="Times New Roman" panose="02020603050405020304" pitchFamily="18" charset="0"/>
            </a:endParaRPr>
          </a:p>
          <a:p>
            <a:pPr marL="241300" marR="5080" indent="-228600">
              <a:lnSpc>
                <a:spcPct val="92400"/>
              </a:lnSpc>
              <a:spcBef>
                <a:spcPts val="320"/>
              </a:spcBef>
              <a:buFont typeface="Arial MT"/>
              <a:buChar char="•"/>
              <a:tabLst>
                <a:tab pos="241300" algn="l"/>
              </a:tabLst>
            </a:pPr>
            <a:endParaRPr sz="2150" dirty="0">
              <a:latin typeface="Calibri"/>
              <a:cs typeface="Calibri"/>
            </a:endParaRPr>
          </a:p>
        </p:txBody>
      </p:sp>
      <p:pic>
        <p:nvPicPr>
          <p:cNvPr id="4" name="object 4"/>
          <p:cNvPicPr/>
          <p:nvPr/>
        </p:nvPicPr>
        <p:blipFill>
          <a:blip r:embed="rId3" cstate="print"/>
          <a:stretch>
            <a:fillRect/>
          </a:stretch>
        </p:blipFill>
        <p:spPr>
          <a:xfrm>
            <a:off x="5315001" y="0"/>
            <a:ext cx="6876998" cy="6857998"/>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7575" y="307593"/>
            <a:ext cx="8162925" cy="430887"/>
          </a:xfrm>
        </p:spPr>
        <p:txBody>
          <a:bodyPr/>
          <a:lstStyle/>
          <a:p>
            <a:pPr algn="ctr"/>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Communication Patterns</a:t>
            </a:r>
            <a:endParaRPr lang="en-GB" sz="2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3683655461"/>
              </p:ext>
            </p:extLst>
          </p:nvPr>
        </p:nvGraphicFramePr>
        <p:xfrm>
          <a:off x="457200" y="1524000"/>
          <a:ext cx="7315200" cy="5181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7924800" y="3124200"/>
            <a:ext cx="4117500" cy="1752600"/>
          </a:xfrm>
          <a:prstGeom prst="rect">
            <a:avLst/>
          </a:prstGeom>
        </p:spPr>
      </p:pic>
    </p:spTree>
    <p:extLst>
      <p:ext uri="{BB962C8B-B14F-4D97-AF65-F5344CB8AC3E}">
        <p14:creationId xmlns:p14="http://schemas.microsoft.com/office/powerpoint/2010/main" val="5938434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04800" y="2743200"/>
            <a:ext cx="3321367" cy="858953"/>
          </a:xfrm>
          <a:prstGeom prst="rect">
            <a:avLst/>
          </a:prstGeom>
        </p:spPr>
        <p:txBody>
          <a:bodyPr vert="horz" wrap="square" lIns="0" tIns="82550" rIns="0" bIns="0" rtlCol="0">
            <a:spAutoFit/>
          </a:bodyPr>
          <a:lstStyle/>
          <a:p>
            <a:pPr marL="12700" marR="5080" algn="ctr">
              <a:lnSpc>
                <a:spcPct val="90100"/>
              </a:lnSpc>
              <a:spcBef>
                <a:spcPts val="650"/>
              </a:spcBef>
            </a:pPr>
            <a:r>
              <a:rPr lang="en-GB" sz="28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Decision-Making Styles</a:t>
            </a:r>
            <a:endParaRPr sz="2800" spc="-1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object 3"/>
          <p:cNvSpPr/>
          <p:nvPr/>
        </p:nvSpPr>
        <p:spPr>
          <a:xfrm>
            <a:off x="9596501" y="4500498"/>
            <a:ext cx="2038350" cy="2038985"/>
          </a:xfrm>
          <a:custGeom>
            <a:avLst/>
            <a:gdLst/>
            <a:ahLst/>
            <a:cxnLst/>
            <a:rect l="l" t="t" r="r" b="b"/>
            <a:pathLst>
              <a:path w="2038350" h="2038984">
                <a:moveTo>
                  <a:pt x="0" y="2038413"/>
                </a:moveTo>
                <a:lnTo>
                  <a:pt x="48112" y="2037856"/>
                </a:lnTo>
                <a:lnTo>
                  <a:pt x="95952" y="2036194"/>
                </a:lnTo>
                <a:lnTo>
                  <a:pt x="143507" y="2033439"/>
                </a:lnTo>
                <a:lnTo>
                  <a:pt x="190763" y="2029604"/>
                </a:lnTo>
                <a:lnTo>
                  <a:pt x="237710" y="2024700"/>
                </a:lnTo>
                <a:lnTo>
                  <a:pt x="284335" y="2018739"/>
                </a:lnTo>
                <a:lnTo>
                  <a:pt x="330625" y="2011734"/>
                </a:lnTo>
                <a:lnTo>
                  <a:pt x="376569" y="2003698"/>
                </a:lnTo>
                <a:lnTo>
                  <a:pt x="422154" y="1994642"/>
                </a:lnTo>
                <a:lnTo>
                  <a:pt x="467368" y="1984579"/>
                </a:lnTo>
                <a:lnTo>
                  <a:pt x="512198" y="1973520"/>
                </a:lnTo>
                <a:lnTo>
                  <a:pt x="556633" y="1961479"/>
                </a:lnTo>
                <a:lnTo>
                  <a:pt x="600660" y="1948467"/>
                </a:lnTo>
                <a:lnTo>
                  <a:pt x="644267" y="1934496"/>
                </a:lnTo>
                <a:lnTo>
                  <a:pt x="687442" y="1919580"/>
                </a:lnTo>
                <a:lnTo>
                  <a:pt x="730173" y="1903729"/>
                </a:lnTo>
                <a:lnTo>
                  <a:pt x="772446" y="1886957"/>
                </a:lnTo>
                <a:lnTo>
                  <a:pt x="814251" y="1869275"/>
                </a:lnTo>
                <a:lnTo>
                  <a:pt x="855575" y="1850696"/>
                </a:lnTo>
                <a:lnTo>
                  <a:pt x="896405" y="1831232"/>
                </a:lnTo>
                <a:lnTo>
                  <a:pt x="936729" y="1810895"/>
                </a:lnTo>
                <a:lnTo>
                  <a:pt x="976536" y="1789698"/>
                </a:lnTo>
                <a:lnTo>
                  <a:pt x="1015812" y="1767652"/>
                </a:lnTo>
                <a:lnTo>
                  <a:pt x="1054546" y="1744770"/>
                </a:lnTo>
                <a:lnTo>
                  <a:pt x="1092725" y="1721064"/>
                </a:lnTo>
                <a:lnTo>
                  <a:pt x="1130338" y="1696547"/>
                </a:lnTo>
                <a:lnTo>
                  <a:pt x="1167371" y="1671231"/>
                </a:lnTo>
                <a:lnTo>
                  <a:pt x="1203813" y="1645127"/>
                </a:lnTo>
                <a:lnTo>
                  <a:pt x="1239652" y="1618248"/>
                </a:lnTo>
                <a:lnTo>
                  <a:pt x="1274874" y="1590607"/>
                </a:lnTo>
                <a:lnTo>
                  <a:pt x="1309469" y="1562215"/>
                </a:lnTo>
                <a:lnTo>
                  <a:pt x="1343423" y="1533085"/>
                </a:lnTo>
                <a:lnTo>
                  <a:pt x="1376725" y="1503229"/>
                </a:lnTo>
                <a:lnTo>
                  <a:pt x="1409362" y="1472659"/>
                </a:lnTo>
                <a:lnTo>
                  <a:pt x="1441323" y="1441388"/>
                </a:lnTo>
                <a:lnTo>
                  <a:pt x="1472593" y="1409427"/>
                </a:lnTo>
                <a:lnTo>
                  <a:pt x="1503163" y="1376789"/>
                </a:lnTo>
                <a:lnTo>
                  <a:pt x="1533019" y="1343487"/>
                </a:lnTo>
                <a:lnTo>
                  <a:pt x="1562148" y="1309532"/>
                </a:lnTo>
                <a:lnTo>
                  <a:pt x="1590540" y="1274937"/>
                </a:lnTo>
                <a:lnTo>
                  <a:pt x="1618181" y="1239713"/>
                </a:lnTo>
                <a:lnTo>
                  <a:pt x="1645060" y="1203874"/>
                </a:lnTo>
                <a:lnTo>
                  <a:pt x="1671164" y="1167431"/>
                </a:lnTo>
                <a:lnTo>
                  <a:pt x="1696480" y="1130397"/>
                </a:lnTo>
                <a:lnTo>
                  <a:pt x="1720998" y="1092783"/>
                </a:lnTo>
                <a:lnTo>
                  <a:pt x="1744703" y="1054603"/>
                </a:lnTo>
                <a:lnTo>
                  <a:pt x="1767585" y="1015868"/>
                </a:lnTo>
                <a:lnTo>
                  <a:pt x="1789631" y="976590"/>
                </a:lnTo>
                <a:lnTo>
                  <a:pt x="1810828" y="936782"/>
                </a:lnTo>
                <a:lnTo>
                  <a:pt x="1831165" y="896456"/>
                </a:lnTo>
                <a:lnTo>
                  <a:pt x="1850630" y="855625"/>
                </a:lnTo>
                <a:lnTo>
                  <a:pt x="1869209" y="814299"/>
                </a:lnTo>
                <a:lnTo>
                  <a:pt x="1886891" y="772493"/>
                </a:lnTo>
                <a:lnTo>
                  <a:pt x="1903663" y="730217"/>
                </a:lnTo>
                <a:lnTo>
                  <a:pt x="1919514" y="687485"/>
                </a:lnTo>
                <a:lnTo>
                  <a:pt x="1934431" y="644308"/>
                </a:lnTo>
                <a:lnTo>
                  <a:pt x="1948402" y="600699"/>
                </a:lnTo>
                <a:lnTo>
                  <a:pt x="1961414" y="556669"/>
                </a:lnTo>
                <a:lnTo>
                  <a:pt x="1973455" y="512232"/>
                </a:lnTo>
                <a:lnTo>
                  <a:pt x="1984514" y="467399"/>
                </a:lnTo>
                <a:lnTo>
                  <a:pt x="1994578" y="422183"/>
                </a:lnTo>
                <a:lnTo>
                  <a:pt x="2003634" y="376595"/>
                </a:lnTo>
                <a:lnTo>
                  <a:pt x="2011670" y="330649"/>
                </a:lnTo>
                <a:lnTo>
                  <a:pt x="2018675" y="284355"/>
                </a:lnTo>
                <a:lnTo>
                  <a:pt x="2024636" y="237728"/>
                </a:lnTo>
                <a:lnTo>
                  <a:pt x="2029540" y="190777"/>
                </a:lnTo>
                <a:lnTo>
                  <a:pt x="2033376" y="143517"/>
                </a:lnTo>
                <a:lnTo>
                  <a:pt x="2036131" y="95960"/>
                </a:lnTo>
                <a:lnTo>
                  <a:pt x="2037793" y="48116"/>
                </a:lnTo>
                <a:lnTo>
                  <a:pt x="2038350" y="0"/>
                </a:lnTo>
              </a:path>
            </a:pathLst>
          </a:custGeom>
          <a:ln w="127000">
            <a:solidFill>
              <a:srgbClr val="FFC000"/>
            </a:solidFill>
            <a:prstDash val="dash"/>
          </a:ln>
        </p:spPr>
        <p:txBody>
          <a:bodyPr wrap="square" lIns="0" tIns="0" rIns="0" bIns="0" rtlCol="0"/>
          <a:lstStyle/>
          <a:p>
            <a:endParaRPr/>
          </a:p>
        </p:txBody>
      </p:sp>
      <p:graphicFrame>
        <p:nvGraphicFramePr>
          <p:cNvPr id="5" name="Diagram 4"/>
          <p:cNvGraphicFramePr/>
          <p:nvPr>
            <p:extLst>
              <p:ext uri="{D42A27DB-BD31-4B8C-83A1-F6EECF244321}">
                <p14:modId xmlns:p14="http://schemas.microsoft.com/office/powerpoint/2010/main" val="613290381"/>
              </p:ext>
            </p:extLst>
          </p:nvPr>
        </p:nvGraphicFramePr>
        <p:xfrm>
          <a:off x="3886200" y="533400"/>
          <a:ext cx="7748651" cy="3352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p:cNvPicPr>
            <a:picLocks noChangeAspect="1"/>
          </p:cNvPicPr>
          <p:nvPr/>
        </p:nvPicPr>
        <p:blipFill>
          <a:blip r:embed="rId8"/>
          <a:stretch>
            <a:fillRect/>
          </a:stretch>
        </p:blipFill>
        <p:spPr>
          <a:xfrm>
            <a:off x="5744388" y="4114800"/>
            <a:ext cx="3859040" cy="25146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19455" y="400938"/>
            <a:ext cx="3387725" cy="464101"/>
          </a:xfrm>
          <a:prstGeom prst="rect">
            <a:avLst/>
          </a:prstGeom>
        </p:spPr>
        <p:txBody>
          <a:bodyPr vert="horz" wrap="square" lIns="0" tIns="75565" rIns="0" bIns="0" rtlCol="0">
            <a:spAutoFit/>
          </a:bodyPr>
          <a:lstStyle/>
          <a:p>
            <a:pPr marL="12700" marR="5080" algn="ctr">
              <a:lnSpc>
                <a:spcPct val="90200"/>
              </a:lnSpc>
              <a:spcBef>
                <a:spcPts val="595"/>
              </a:spcBef>
            </a:pPr>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Structure and Roles</a:t>
            </a:r>
            <a:endParaRPr sz="2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5" name="Diagram 4"/>
          <p:cNvGraphicFramePr/>
          <p:nvPr>
            <p:extLst>
              <p:ext uri="{D42A27DB-BD31-4B8C-83A1-F6EECF244321}">
                <p14:modId xmlns:p14="http://schemas.microsoft.com/office/powerpoint/2010/main" val="1349397221"/>
              </p:ext>
            </p:extLst>
          </p:nvPr>
        </p:nvGraphicFramePr>
        <p:xfrm>
          <a:off x="133400" y="1600200"/>
          <a:ext cx="5962599" cy="4648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p:cNvPicPr>
            <a:picLocks noChangeAspect="1"/>
          </p:cNvPicPr>
          <p:nvPr/>
        </p:nvPicPr>
        <p:blipFill>
          <a:blip r:embed="rId8"/>
          <a:stretch>
            <a:fillRect/>
          </a:stretch>
        </p:blipFill>
        <p:spPr>
          <a:xfrm>
            <a:off x="6019800" y="2438400"/>
            <a:ext cx="5930565" cy="28956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7575" y="307593"/>
            <a:ext cx="8162925" cy="430887"/>
          </a:xfrm>
        </p:spPr>
        <p:txBody>
          <a:bodyPr/>
          <a:lstStyle/>
          <a:p>
            <a:pPr algn="ctr"/>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Schramm’s Model of Communication</a:t>
            </a:r>
            <a:endParaRPr lang="en-GB" sz="2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4068431353"/>
              </p:ext>
            </p:extLst>
          </p:nvPr>
        </p:nvGraphicFramePr>
        <p:xfrm>
          <a:off x="152400" y="914400"/>
          <a:ext cx="11506200" cy="5738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75978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7575" y="307593"/>
            <a:ext cx="8162925" cy="430887"/>
          </a:xfrm>
        </p:spPr>
        <p:txBody>
          <a:bodyPr/>
          <a:lstStyle/>
          <a:p>
            <a:pPr algn="ctr"/>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Shannon and Weaver Model</a:t>
            </a:r>
            <a:endParaRPr lang="en-GB" sz="2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2445975313"/>
              </p:ext>
            </p:extLst>
          </p:nvPr>
        </p:nvGraphicFramePr>
        <p:xfrm>
          <a:off x="304800" y="536684"/>
          <a:ext cx="6858000" cy="594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7239000" y="2327384"/>
            <a:ext cx="4667019" cy="2362200"/>
          </a:xfrm>
          <a:prstGeom prst="rect">
            <a:avLst/>
          </a:prstGeom>
        </p:spPr>
      </p:pic>
    </p:spTree>
    <p:extLst>
      <p:ext uri="{BB962C8B-B14F-4D97-AF65-F5344CB8AC3E}">
        <p14:creationId xmlns:p14="http://schemas.microsoft.com/office/powerpoint/2010/main" val="11020861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7575" y="307593"/>
            <a:ext cx="8162925" cy="430887"/>
          </a:xfrm>
        </p:spPr>
        <p:txBody>
          <a:bodyPr/>
          <a:lstStyle/>
          <a:p>
            <a:pPr algn="ctr"/>
            <a:r>
              <a:rPr lang="en-GB" sz="2800" b="1" dirty="0" err="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Berlo’s</a:t>
            </a:r>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SMCR Model</a:t>
            </a:r>
            <a:endParaRPr lang="en-GB" sz="2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1282623491"/>
              </p:ext>
            </p:extLst>
          </p:nvPr>
        </p:nvGraphicFramePr>
        <p:xfrm>
          <a:off x="304800" y="1143000"/>
          <a:ext cx="6019800" cy="480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7026308" y="2286000"/>
            <a:ext cx="5069525" cy="2438400"/>
          </a:xfrm>
          <a:prstGeom prst="rect">
            <a:avLst/>
          </a:prstGeom>
        </p:spPr>
      </p:pic>
    </p:spTree>
    <p:extLst>
      <p:ext uri="{BB962C8B-B14F-4D97-AF65-F5344CB8AC3E}">
        <p14:creationId xmlns:p14="http://schemas.microsoft.com/office/powerpoint/2010/main" val="32028128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7575" y="307593"/>
            <a:ext cx="8162925" cy="430887"/>
          </a:xfrm>
        </p:spPr>
        <p:txBody>
          <a:bodyPr/>
          <a:lstStyle/>
          <a:p>
            <a:pPr algn="ctr"/>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p>
        </p:txBody>
      </p:sp>
      <p:sp>
        <p:nvSpPr>
          <p:cNvPr id="4" name="TextBox 3"/>
          <p:cNvSpPr txBox="1"/>
          <p:nvPr/>
        </p:nvSpPr>
        <p:spPr>
          <a:xfrm>
            <a:off x="304800" y="1143000"/>
            <a:ext cx="10972800" cy="5355312"/>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Fink, L. D. (2023). Beyond small groups: Harnessing the extraordinary power of learning teams. In </a:t>
            </a:r>
            <a:r>
              <a:rPr lang="en-GB" sz="1800" i="1" dirty="0">
                <a:latin typeface="Times New Roman" panose="02020603050405020304" pitchFamily="18" charset="0"/>
                <a:cs typeface="Times New Roman" panose="02020603050405020304" pitchFamily="18" charset="0"/>
              </a:rPr>
              <a:t>Team-based learning</a:t>
            </a:r>
            <a:r>
              <a:rPr lang="en-GB" sz="1800" dirty="0">
                <a:latin typeface="Times New Roman" panose="02020603050405020304" pitchFamily="18" charset="0"/>
                <a:cs typeface="Times New Roman" panose="02020603050405020304" pitchFamily="18" charset="0"/>
              </a:rPr>
              <a:t> (pp. 3-26). Routledge.</a:t>
            </a:r>
          </a:p>
          <a:p>
            <a:pPr marL="285750" indent="-285750" algn="just">
              <a:lnSpc>
                <a:spcPct val="150000"/>
              </a:lnSpc>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Kubota, M. (2019). What is" Communication"?-Beyond the Shannon and Weaver’s Model. </a:t>
            </a:r>
            <a:r>
              <a:rPr lang="en-GB" sz="1800" i="1" dirty="0">
                <a:latin typeface="Times New Roman" panose="02020603050405020304" pitchFamily="18" charset="0"/>
                <a:cs typeface="Times New Roman" panose="02020603050405020304" pitchFamily="18" charset="0"/>
              </a:rPr>
              <a:t>International Journal for Educational Media and Technology</a:t>
            </a:r>
            <a:r>
              <a:rPr lang="en-GB" sz="1800" dirty="0">
                <a:latin typeface="Times New Roman" panose="02020603050405020304" pitchFamily="18" charset="0"/>
                <a:cs typeface="Times New Roman" panose="02020603050405020304" pitchFamily="18" charset="0"/>
              </a:rPr>
              <a:t>, </a:t>
            </a:r>
            <a:r>
              <a:rPr lang="en-GB" sz="1800" i="1" dirty="0">
                <a:latin typeface="Times New Roman" panose="02020603050405020304" pitchFamily="18" charset="0"/>
                <a:cs typeface="Times New Roman" panose="02020603050405020304" pitchFamily="18" charset="0"/>
              </a:rPr>
              <a:t>13</a:t>
            </a:r>
            <a:r>
              <a:rPr lang="en-GB" sz="1800" dirty="0">
                <a:latin typeface="Times New Roman" panose="02020603050405020304" pitchFamily="18" charset="0"/>
                <a:cs typeface="Times New Roman" panose="02020603050405020304" pitchFamily="18" charset="0"/>
              </a:rPr>
              <a:t>(1).</a:t>
            </a:r>
          </a:p>
          <a:p>
            <a:pPr marL="285750" indent="-285750" algn="just">
              <a:lnSpc>
                <a:spcPct val="150000"/>
              </a:lnSpc>
              <a:buFont typeface="Arial" panose="020B0604020202020204" pitchFamily="34" charset="0"/>
              <a:buChar char="•"/>
            </a:pPr>
            <a:r>
              <a:rPr lang="en-US" sz="1800" dirty="0" err="1">
                <a:latin typeface="Times New Roman" panose="02020603050405020304" pitchFamily="18" charset="0"/>
                <a:cs typeface="Times New Roman" panose="02020603050405020304" pitchFamily="18" charset="0"/>
              </a:rPr>
              <a:t>Michaelsen</a:t>
            </a:r>
            <a:r>
              <a:rPr lang="en-US" sz="1800" dirty="0">
                <a:latin typeface="Times New Roman" panose="02020603050405020304" pitchFamily="18" charset="0"/>
                <a:cs typeface="Times New Roman" panose="02020603050405020304" pitchFamily="18" charset="0"/>
              </a:rPr>
              <a:t>, L. K., Knight, A. B., and Fink, L. D. (Eds.). (2023). </a:t>
            </a:r>
            <a:r>
              <a:rPr lang="en-GB" sz="1800" i="1" dirty="0">
                <a:latin typeface="Times New Roman" panose="02020603050405020304" pitchFamily="18" charset="0"/>
                <a:cs typeface="Times New Roman" panose="02020603050405020304" pitchFamily="18" charset="0"/>
              </a:rPr>
              <a:t>Team-based learning: A transformative use of small groups in college teaching</a:t>
            </a:r>
            <a:r>
              <a:rPr lang="en-GB" sz="1800" dirty="0">
                <a:latin typeface="Times New Roman" panose="02020603050405020304" pitchFamily="18" charset="0"/>
                <a:cs typeface="Times New Roman" panose="02020603050405020304" pitchFamily="18" charset="0"/>
              </a:rPr>
              <a:t>. Taylor and Francis.</a:t>
            </a:r>
          </a:p>
          <a:p>
            <a:pPr marL="285750" indent="-285750" algn="just">
              <a:lnSpc>
                <a:spcPct val="150000"/>
              </a:lnSpc>
              <a:buFont typeface="Arial" panose="020B0604020202020204" pitchFamily="34" charset="0"/>
              <a:buChar char="•"/>
            </a:pPr>
            <a:r>
              <a:rPr lang="en-US" sz="1800" dirty="0" err="1">
                <a:latin typeface="Times New Roman" panose="02020603050405020304" pitchFamily="18" charset="0"/>
                <a:cs typeface="Times New Roman" panose="02020603050405020304" pitchFamily="18" charset="0"/>
              </a:rPr>
              <a:t>Muyanga</a:t>
            </a:r>
            <a:r>
              <a:rPr lang="en-US" sz="1800" dirty="0">
                <a:latin typeface="Times New Roman" panose="02020603050405020304" pitchFamily="18" charset="0"/>
                <a:cs typeface="Times New Roman" panose="02020603050405020304" pitchFamily="18" charset="0"/>
              </a:rPr>
              <a:t>, C. C. (2021). </a:t>
            </a:r>
            <a:r>
              <a:rPr lang="en-GB" sz="1800" i="1" dirty="0">
                <a:latin typeface="Times New Roman" panose="02020603050405020304" pitchFamily="18" charset="0"/>
                <a:cs typeface="Times New Roman" panose="02020603050405020304" pitchFamily="18" charset="0"/>
              </a:rPr>
              <a:t>Assessment of effective communication in international schools in Lusaka based on BERLO'S SMCR MODEL</a:t>
            </a:r>
            <a:r>
              <a:rPr lang="en-GB" sz="1800" dirty="0">
                <a:latin typeface="Times New Roman" panose="02020603050405020304" pitchFamily="18" charset="0"/>
                <a:cs typeface="Times New Roman" panose="02020603050405020304" pitchFamily="18" charset="0"/>
              </a:rPr>
              <a:t> (Doctoral dissertation, The University of Zambia).</a:t>
            </a:r>
          </a:p>
          <a:p>
            <a:pPr marL="285750" indent="-285750" algn="just">
              <a:lnSpc>
                <a:spcPct val="150000"/>
              </a:lnSpc>
              <a:buFont typeface="Arial" panose="020B0604020202020204" pitchFamily="34" charset="0"/>
              <a:buChar char="•"/>
            </a:pPr>
            <a:r>
              <a:rPr lang="en-US" sz="1800" dirty="0" err="1">
                <a:latin typeface="Times New Roman" panose="02020603050405020304" pitchFamily="18" charset="0"/>
                <a:cs typeface="Times New Roman" panose="02020603050405020304" pitchFamily="18" charset="0"/>
              </a:rPr>
              <a:t>Prusty</a:t>
            </a:r>
            <a:r>
              <a:rPr lang="en-US" sz="1800" dirty="0">
                <a:latin typeface="Times New Roman" panose="02020603050405020304" pitchFamily="18" charset="0"/>
                <a:cs typeface="Times New Roman" panose="02020603050405020304" pitchFamily="18" charset="0"/>
              </a:rPr>
              <a:t>, S., Kumar, M., and Dhole, R. (2022). Extension Communication Models and Strategies. </a:t>
            </a:r>
            <a:r>
              <a:rPr lang="en-GB" sz="1800" i="1" dirty="0">
                <a:latin typeface="Times New Roman" panose="02020603050405020304" pitchFamily="18" charset="0"/>
                <a:cs typeface="Times New Roman" panose="02020603050405020304" pitchFamily="18" charset="0"/>
              </a:rPr>
              <a:t>Emerging Trends in Agricultural Extension</a:t>
            </a:r>
            <a:r>
              <a:rPr lang="en-GB" sz="1800" dirty="0">
                <a:latin typeface="Times New Roman" panose="02020603050405020304" pitchFamily="18" charset="0"/>
                <a:cs typeface="Times New Roman" panose="02020603050405020304" pitchFamily="18" charset="0"/>
              </a:rPr>
              <a:t>, </a:t>
            </a:r>
            <a:r>
              <a:rPr lang="en-GB" sz="1800" i="1" dirty="0">
                <a:latin typeface="Times New Roman" panose="02020603050405020304" pitchFamily="18" charset="0"/>
                <a:cs typeface="Times New Roman" panose="02020603050405020304" pitchFamily="18" charset="0"/>
              </a:rPr>
              <a:t>1</a:t>
            </a:r>
            <a:r>
              <a:rPr lang="en-GB" sz="1800" dirty="0">
                <a:latin typeface="Times New Roman" panose="02020603050405020304" pitchFamily="18" charset="0"/>
                <a:cs typeface="Times New Roman" panose="02020603050405020304" pitchFamily="18" charset="0"/>
              </a:rPr>
              <a:t>, 35-54.</a:t>
            </a:r>
          </a:p>
          <a:p>
            <a:pPr marL="285750" indent="-285750" algn="just">
              <a:lnSpc>
                <a:spcPct val="150000"/>
              </a:lnSpc>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van den </a:t>
            </a:r>
            <a:r>
              <a:rPr lang="en-US" sz="1800" dirty="0" err="1">
                <a:latin typeface="Times New Roman" panose="02020603050405020304" pitchFamily="18" charset="0"/>
                <a:cs typeface="Times New Roman" panose="02020603050405020304" pitchFamily="18" charset="0"/>
              </a:rPr>
              <a:t>Oever</a:t>
            </a:r>
            <a:r>
              <a:rPr lang="en-US" sz="1800" dirty="0">
                <a:latin typeface="Times New Roman" panose="02020603050405020304" pitchFamily="18" charset="0"/>
                <a:cs typeface="Times New Roman" panose="02020603050405020304" pitchFamily="18" charset="0"/>
              </a:rPr>
              <a:t>, F., and </a:t>
            </a:r>
            <a:r>
              <a:rPr lang="en-US" sz="1800" dirty="0" err="1">
                <a:latin typeface="Times New Roman" panose="02020603050405020304" pitchFamily="18" charset="0"/>
                <a:cs typeface="Times New Roman" panose="02020603050405020304" pitchFamily="18" charset="0"/>
              </a:rPr>
              <a:t>Schraagen</a:t>
            </a:r>
            <a:r>
              <a:rPr lang="en-US" sz="1800" dirty="0">
                <a:latin typeface="Times New Roman" panose="02020603050405020304" pitchFamily="18" charset="0"/>
                <a:cs typeface="Times New Roman" panose="02020603050405020304" pitchFamily="18" charset="0"/>
              </a:rPr>
              <a:t>, J. M. (2021). Team communication patterns in critical situations. </a:t>
            </a:r>
            <a:r>
              <a:rPr lang="en-GB" sz="1800" i="1" dirty="0">
                <a:latin typeface="Times New Roman" panose="02020603050405020304" pitchFamily="18" charset="0"/>
                <a:cs typeface="Times New Roman" panose="02020603050405020304" pitchFamily="18" charset="0"/>
              </a:rPr>
              <a:t>Journal of Cognitive Engineering and Decision Making</a:t>
            </a:r>
            <a:r>
              <a:rPr lang="en-GB" sz="1800" dirty="0">
                <a:latin typeface="Times New Roman" panose="02020603050405020304" pitchFamily="18" charset="0"/>
                <a:cs typeface="Times New Roman" panose="02020603050405020304" pitchFamily="18" charset="0"/>
              </a:rPr>
              <a:t>, </a:t>
            </a:r>
            <a:r>
              <a:rPr lang="en-GB" sz="1800" i="1" dirty="0">
                <a:latin typeface="Times New Roman" panose="02020603050405020304" pitchFamily="18" charset="0"/>
                <a:cs typeface="Times New Roman" panose="02020603050405020304" pitchFamily="18" charset="0"/>
              </a:rPr>
              <a:t>15</a:t>
            </a:r>
            <a:r>
              <a:rPr lang="en-GB" sz="1800" dirty="0">
                <a:latin typeface="Times New Roman" panose="02020603050405020304" pitchFamily="18" charset="0"/>
                <a:cs typeface="Times New Roman" panose="02020603050405020304" pitchFamily="18" charset="0"/>
              </a:rPr>
              <a:t>(1), 28-51.</a:t>
            </a:r>
          </a:p>
          <a:p>
            <a:endParaRPr lang="en-GB" dirty="0"/>
          </a:p>
        </p:txBody>
      </p:sp>
    </p:spTree>
    <p:extLst>
      <p:ext uri="{BB962C8B-B14F-4D97-AF65-F5344CB8AC3E}">
        <p14:creationId xmlns:p14="http://schemas.microsoft.com/office/powerpoint/2010/main" val="16061653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48</TotalTime>
  <Words>1200</Words>
  <Application>Microsoft Office PowerPoint</Application>
  <PresentationFormat>Widescreen</PresentationFormat>
  <Paragraphs>66</Paragraphs>
  <Slides>10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Arial MT</vt:lpstr>
      <vt:lpstr>Calibri</vt:lpstr>
      <vt:lpstr>Calibri Light</vt:lpstr>
      <vt:lpstr>Times New Roman</vt:lpstr>
      <vt:lpstr>Office Theme</vt:lpstr>
      <vt:lpstr>Effective Team working and communication  Date: </vt:lpstr>
      <vt:lpstr>Group vs. Team </vt:lpstr>
      <vt:lpstr>Purpose and Goals</vt:lpstr>
      <vt:lpstr>Communication Patterns</vt:lpstr>
      <vt:lpstr>Decision-Making Styles</vt:lpstr>
      <vt:lpstr>Structure and Roles</vt:lpstr>
      <vt:lpstr>Schramm’s Model of Communication</vt:lpstr>
      <vt:lpstr>Shannon and Weaver Model</vt:lpstr>
      <vt:lpstr>Berlo’s SMCR Model</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Difference between Group and Team</dc:title>
  <dc:creator>DORINA</dc:creator>
  <cp:lastModifiedBy>Dorina Whittingham (2421723)</cp:lastModifiedBy>
  <cp:revision>8</cp:revision>
  <dcterms:created xsi:type="dcterms:W3CDTF">2025-06-19T05:54:05Z</dcterms:created>
  <dcterms:modified xsi:type="dcterms:W3CDTF">2025-06-25T23:23:06Z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2025-05-20T00:00:00Z</vt:filetime>
  </property>
  <property fmtid="{D5CDD505-2E9C-101B-9397-08002B2CF9AE}" pid="3" name="LastSaved">
    <vt:filetime>2025-06-19T00:00:00Z</vt:filetime>
  </property>
</Properties>
</file>