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5"/>
  </p:notesMasterIdLst>
  <p:sldIdLst>
    <p:sldId id="404" r:id="rId2"/>
    <p:sldId id="256" r:id="rId3"/>
    <p:sldId id="405" r:id="rId4"/>
    <p:sldId id="400" r:id="rId5"/>
    <p:sldId id="373" r:id="rId6"/>
    <p:sldId id="436" r:id="rId7"/>
    <p:sldId id="376" r:id="rId8"/>
    <p:sldId id="406" r:id="rId9"/>
    <p:sldId id="410" r:id="rId10"/>
    <p:sldId id="372" r:id="rId11"/>
    <p:sldId id="375" r:id="rId12"/>
    <p:sldId id="377" r:id="rId13"/>
    <p:sldId id="378" r:id="rId14"/>
    <p:sldId id="393" r:id="rId15"/>
    <p:sldId id="396" r:id="rId16"/>
    <p:sldId id="380" r:id="rId17"/>
    <p:sldId id="383" r:id="rId18"/>
    <p:sldId id="402" r:id="rId19"/>
    <p:sldId id="381" r:id="rId20"/>
    <p:sldId id="382" r:id="rId21"/>
    <p:sldId id="435" r:id="rId22"/>
    <p:sldId id="437" r:id="rId23"/>
    <p:sldId id="385" r:id="rId24"/>
    <p:sldId id="386" r:id="rId25"/>
    <p:sldId id="387" r:id="rId26"/>
    <p:sldId id="384" r:id="rId27"/>
    <p:sldId id="388" r:id="rId28"/>
    <p:sldId id="389" r:id="rId29"/>
    <p:sldId id="390" r:id="rId30"/>
    <p:sldId id="391" r:id="rId31"/>
    <p:sldId id="379" r:id="rId32"/>
    <p:sldId id="392" r:id="rId33"/>
    <p:sldId id="394" r:id="rId34"/>
    <p:sldId id="397" r:id="rId35"/>
    <p:sldId id="408" r:id="rId36"/>
    <p:sldId id="409" r:id="rId37"/>
    <p:sldId id="395" r:id="rId38"/>
    <p:sldId id="399" r:id="rId39"/>
    <p:sldId id="432" r:id="rId40"/>
    <p:sldId id="433" r:id="rId41"/>
    <p:sldId id="434" r:id="rId42"/>
    <p:sldId id="371" r:id="rId43"/>
    <p:sldId id="398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15CAB3-09CC-4867-944A-6D51F075922C}" v="17" dt="2022-09-13T12:55:21.6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45" autoAdjust="0"/>
    <p:restoredTop sz="94660"/>
  </p:normalViewPr>
  <p:slideViewPr>
    <p:cSldViewPr snapToGrid="0">
      <p:cViewPr varScale="1">
        <p:scale>
          <a:sx n="88" d="100"/>
          <a:sy n="88" d="100"/>
        </p:scale>
        <p:origin x="225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Young" userId="450ac887-d51d-4f28-b5bb-9aa773a39bcf" providerId="ADAL" clId="{8D15CAB3-09CC-4867-944A-6D51F075922C}"/>
    <pc:docChg chg="custSel addSld delSld modSld sldOrd">
      <pc:chgData name="Natasha Young" userId="450ac887-d51d-4f28-b5bb-9aa773a39bcf" providerId="ADAL" clId="{8D15CAB3-09CC-4867-944A-6D51F075922C}" dt="2022-09-13T12:59:59.212" v="1432" actId="207"/>
      <pc:docMkLst>
        <pc:docMk/>
      </pc:docMkLst>
      <pc:sldChg chg="modSp mod">
        <pc:chgData name="Natasha Young" userId="450ac887-d51d-4f28-b5bb-9aa773a39bcf" providerId="ADAL" clId="{8D15CAB3-09CC-4867-944A-6D51F075922C}" dt="2022-08-31T12:19:15.895" v="178" actId="20577"/>
        <pc:sldMkLst>
          <pc:docMk/>
          <pc:sldMk cId="2664919054" sldId="256"/>
        </pc:sldMkLst>
        <pc:spChg chg="mod">
          <ac:chgData name="Natasha Young" userId="450ac887-d51d-4f28-b5bb-9aa773a39bcf" providerId="ADAL" clId="{8D15CAB3-09CC-4867-944A-6D51F075922C}" dt="2022-08-27T21:44:12.154" v="115" actId="27636"/>
          <ac:spMkLst>
            <pc:docMk/>
            <pc:sldMk cId="2664919054" sldId="256"/>
            <ac:spMk id="2" creationId="{0378842D-923E-76F0-6E95-D9C063286180}"/>
          </ac:spMkLst>
        </pc:spChg>
        <pc:spChg chg="mod">
          <ac:chgData name="Natasha Young" userId="450ac887-d51d-4f28-b5bb-9aa773a39bcf" providerId="ADAL" clId="{8D15CAB3-09CC-4867-944A-6D51F075922C}" dt="2022-08-31T12:19:15.895" v="178" actId="20577"/>
          <ac:spMkLst>
            <pc:docMk/>
            <pc:sldMk cId="2664919054" sldId="256"/>
            <ac:spMk id="3" creationId="{3410CF8B-507C-08EE-3B34-0D35C9A03834}"/>
          </ac:spMkLst>
        </pc:spChg>
      </pc:sldChg>
      <pc:sldChg chg="del">
        <pc:chgData name="Natasha Young" userId="450ac887-d51d-4f28-b5bb-9aa773a39bcf" providerId="ADAL" clId="{8D15CAB3-09CC-4867-944A-6D51F075922C}" dt="2022-08-27T21:43:11.638" v="112" actId="47"/>
        <pc:sldMkLst>
          <pc:docMk/>
          <pc:sldMk cId="3588207047" sldId="258"/>
        </pc:sldMkLst>
      </pc:sldChg>
      <pc:sldChg chg="del">
        <pc:chgData name="Natasha Young" userId="450ac887-d51d-4f28-b5bb-9aa773a39bcf" providerId="ADAL" clId="{8D15CAB3-09CC-4867-944A-6D51F075922C}" dt="2022-08-27T21:43:11.638" v="112" actId="47"/>
        <pc:sldMkLst>
          <pc:docMk/>
          <pc:sldMk cId="3983214836" sldId="259"/>
        </pc:sldMkLst>
      </pc:sldChg>
      <pc:sldChg chg="del">
        <pc:chgData name="Natasha Young" userId="450ac887-d51d-4f28-b5bb-9aa773a39bcf" providerId="ADAL" clId="{8D15CAB3-09CC-4867-944A-6D51F075922C}" dt="2022-08-27T21:43:11.638" v="112" actId="47"/>
        <pc:sldMkLst>
          <pc:docMk/>
          <pc:sldMk cId="3653171787" sldId="260"/>
        </pc:sldMkLst>
      </pc:sldChg>
      <pc:sldChg chg="del">
        <pc:chgData name="Natasha Young" userId="450ac887-d51d-4f28-b5bb-9aa773a39bcf" providerId="ADAL" clId="{8D15CAB3-09CC-4867-944A-6D51F075922C}" dt="2022-08-27T21:43:11.638" v="112" actId="47"/>
        <pc:sldMkLst>
          <pc:docMk/>
          <pc:sldMk cId="4011149118" sldId="261"/>
        </pc:sldMkLst>
      </pc:sldChg>
      <pc:sldChg chg="del">
        <pc:chgData name="Natasha Young" userId="450ac887-d51d-4f28-b5bb-9aa773a39bcf" providerId="ADAL" clId="{8D15CAB3-09CC-4867-944A-6D51F075922C}" dt="2022-08-27T21:43:11.638" v="112" actId="47"/>
        <pc:sldMkLst>
          <pc:docMk/>
          <pc:sldMk cId="3537409575" sldId="262"/>
        </pc:sldMkLst>
      </pc:sldChg>
      <pc:sldChg chg="del">
        <pc:chgData name="Natasha Young" userId="450ac887-d51d-4f28-b5bb-9aa773a39bcf" providerId="ADAL" clId="{8D15CAB3-09CC-4867-944A-6D51F075922C}" dt="2022-08-27T21:43:11.638" v="112" actId="47"/>
        <pc:sldMkLst>
          <pc:docMk/>
          <pc:sldMk cId="788463550" sldId="263"/>
        </pc:sldMkLst>
      </pc:sldChg>
      <pc:sldChg chg="modSp mod">
        <pc:chgData name="Natasha Young" userId="450ac887-d51d-4f28-b5bb-9aa773a39bcf" providerId="ADAL" clId="{8D15CAB3-09CC-4867-944A-6D51F075922C}" dt="2022-08-27T21:40:47.176" v="100" actId="207"/>
        <pc:sldMkLst>
          <pc:docMk/>
          <pc:sldMk cId="3582839498" sldId="371"/>
        </pc:sldMkLst>
        <pc:spChg chg="mod">
          <ac:chgData name="Natasha Young" userId="450ac887-d51d-4f28-b5bb-9aa773a39bcf" providerId="ADAL" clId="{8D15CAB3-09CC-4867-944A-6D51F075922C}" dt="2022-08-27T21:40:47.176" v="100" actId="207"/>
          <ac:spMkLst>
            <pc:docMk/>
            <pc:sldMk cId="3582839498" sldId="371"/>
            <ac:spMk id="6" creationId="{00000000-0000-0000-0000-000000000000}"/>
          </ac:spMkLst>
        </pc:spChg>
        <pc:spChg chg="mod">
          <ac:chgData name="Natasha Young" userId="450ac887-d51d-4f28-b5bb-9aa773a39bcf" providerId="ADAL" clId="{8D15CAB3-09CC-4867-944A-6D51F075922C}" dt="2022-08-27T21:40:36.140" v="98" actId="1076"/>
          <ac:spMkLst>
            <pc:docMk/>
            <pc:sldMk cId="3582839498" sldId="371"/>
            <ac:spMk id="7" creationId="{00000000-0000-0000-0000-000000000000}"/>
          </ac:spMkLst>
        </pc:spChg>
      </pc:sldChg>
      <pc:sldChg chg="modNotesTx">
        <pc:chgData name="Natasha Young" userId="450ac887-d51d-4f28-b5bb-9aa773a39bcf" providerId="ADAL" clId="{8D15CAB3-09CC-4867-944A-6D51F075922C}" dt="2022-09-13T11:50:25.540" v="1135" actId="20577"/>
        <pc:sldMkLst>
          <pc:docMk/>
          <pc:sldMk cId="3309652199" sldId="372"/>
        </pc:sldMkLst>
      </pc:sldChg>
      <pc:sldChg chg="modNotesTx">
        <pc:chgData name="Natasha Young" userId="450ac887-d51d-4f28-b5bb-9aa773a39bcf" providerId="ADAL" clId="{8D15CAB3-09CC-4867-944A-6D51F075922C}" dt="2022-09-13T11:49:55.693" v="1131" actId="20577"/>
        <pc:sldMkLst>
          <pc:docMk/>
          <pc:sldMk cId="1898909337" sldId="373"/>
        </pc:sldMkLst>
      </pc:sldChg>
      <pc:sldChg chg="modSp mod modNotesTx">
        <pc:chgData name="Natasha Young" userId="450ac887-d51d-4f28-b5bb-9aa773a39bcf" providerId="ADAL" clId="{8D15CAB3-09CC-4867-944A-6D51F075922C}" dt="2022-09-13T11:50:35.534" v="1136" actId="20577"/>
        <pc:sldMkLst>
          <pc:docMk/>
          <pc:sldMk cId="339965071" sldId="375"/>
        </pc:sldMkLst>
        <pc:spChg chg="mod">
          <ac:chgData name="Natasha Young" userId="450ac887-d51d-4f28-b5bb-9aa773a39bcf" providerId="ADAL" clId="{8D15CAB3-09CC-4867-944A-6D51F075922C}" dt="2022-09-01T22:26:42.134" v="188" actId="12"/>
          <ac:spMkLst>
            <pc:docMk/>
            <pc:sldMk cId="339965071" sldId="375"/>
            <ac:spMk id="5123" creationId="{00000000-0000-0000-0000-000000000000}"/>
          </ac:spMkLst>
        </pc:spChg>
        <pc:spChg chg="mod">
          <ac:chgData name="Natasha Young" userId="450ac887-d51d-4f28-b5bb-9aa773a39bcf" providerId="ADAL" clId="{8D15CAB3-09CC-4867-944A-6D51F075922C}" dt="2022-09-01T22:26:46.229" v="190" actId="12"/>
          <ac:spMkLst>
            <pc:docMk/>
            <pc:sldMk cId="339965071" sldId="375"/>
            <ac:spMk id="5124" creationId="{00000000-0000-0000-0000-000000000000}"/>
          </ac:spMkLst>
        </pc:spChg>
      </pc:sldChg>
      <pc:sldChg chg="modNotesTx">
        <pc:chgData name="Natasha Young" userId="450ac887-d51d-4f28-b5bb-9aa773a39bcf" providerId="ADAL" clId="{8D15CAB3-09CC-4867-944A-6D51F075922C}" dt="2022-09-13T11:50:07.326" v="1132" actId="20577"/>
        <pc:sldMkLst>
          <pc:docMk/>
          <pc:sldMk cId="321393789" sldId="376"/>
        </pc:sldMkLst>
      </pc:sldChg>
      <pc:sldChg chg="modSp mod modNotesTx">
        <pc:chgData name="Natasha Young" userId="450ac887-d51d-4f28-b5bb-9aa773a39bcf" providerId="ADAL" clId="{8D15CAB3-09CC-4867-944A-6D51F075922C}" dt="2022-09-13T11:50:39.623" v="1137" actId="20577"/>
        <pc:sldMkLst>
          <pc:docMk/>
          <pc:sldMk cId="2254663895" sldId="377"/>
        </pc:sldMkLst>
        <pc:spChg chg="mod">
          <ac:chgData name="Natasha Young" userId="450ac887-d51d-4f28-b5bb-9aa773a39bcf" providerId="ADAL" clId="{8D15CAB3-09CC-4867-944A-6D51F075922C}" dt="2022-09-01T22:26:56.647" v="192" actId="12"/>
          <ac:spMkLst>
            <pc:docMk/>
            <pc:sldMk cId="2254663895" sldId="377"/>
            <ac:spMk id="5123" creationId="{00000000-0000-0000-0000-000000000000}"/>
          </ac:spMkLst>
        </pc:spChg>
        <pc:spChg chg="mod">
          <ac:chgData name="Natasha Young" userId="450ac887-d51d-4f28-b5bb-9aa773a39bcf" providerId="ADAL" clId="{8D15CAB3-09CC-4867-944A-6D51F075922C}" dt="2022-09-01T22:27:00.796" v="194" actId="12"/>
          <ac:spMkLst>
            <pc:docMk/>
            <pc:sldMk cId="2254663895" sldId="377"/>
            <ac:spMk id="5124" creationId="{00000000-0000-0000-0000-000000000000}"/>
          </ac:spMkLst>
        </pc:spChg>
      </pc:sldChg>
      <pc:sldChg chg="modNotesTx">
        <pc:chgData name="Natasha Young" userId="450ac887-d51d-4f28-b5bb-9aa773a39bcf" providerId="ADAL" clId="{8D15CAB3-09CC-4867-944A-6D51F075922C}" dt="2022-09-13T11:50:51.834" v="1138" actId="20577"/>
        <pc:sldMkLst>
          <pc:docMk/>
          <pc:sldMk cId="2178521701" sldId="378"/>
        </pc:sldMkLst>
      </pc:sldChg>
      <pc:sldChg chg="modSp mod modNotesTx">
        <pc:chgData name="Natasha Young" userId="450ac887-d51d-4f28-b5bb-9aa773a39bcf" providerId="ADAL" clId="{8D15CAB3-09CC-4867-944A-6D51F075922C}" dt="2022-09-13T11:52:22.632" v="1165" actId="20577"/>
        <pc:sldMkLst>
          <pc:docMk/>
          <pc:sldMk cId="2288858071" sldId="379"/>
        </pc:sldMkLst>
        <pc:spChg chg="mod">
          <ac:chgData name="Natasha Young" userId="450ac887-d51d-4f28-b5bb-9aa773a39bcf" providerId="ADAL" clId="{8D15CAB3-09CC-4867-944A-6D51F075922C}" dt="2022-09-01T22:31:36.932" v="265" actId="12"/>
          <ac:spMkLst>
            <pc:docMk/>
            <pc:sldMk cId="2288858071" sldId="379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1:33.186" v="263" actId="12"/>
          <ac:spMkLst>
            <pc:docMk/>
            <pc:sldMk cId="2288858071" sldId="379"/>
            <ac:spMk id="5123" creationId="{00000000-0000-0000-0000-000000000000}"/>
          </ac:spMkLst>
        </pc:spChg>
      </pc:sldChg>
      <pc:sldChg chg="modNotesTx">
        <pc:chgData name="Natasha Young" userId="450ac887-d51d-4f28-b5bb-9aa773a39bcf" providerId="ADAL" clId="{8D15CAB3-09CC-4867-944A-6D51F075922C}" dt="2022-09-13T11:51:11.931" v="1141" actId="20577"/>
        <pc:sldMkLst>
          <pc:docMk/>
          <pc:sldMk cId="1152391792" sldId="380"/>
        </pc:sldMkLst>
      </pc:sldChg>
      <pc:sldChg chg="modSp mod modNotesTx">
        <pc:chgData name="Natasha Young" userId="450ac887-d51d-4f28-b5bb-9aa773a39bcf" providerId="ADAL" clId="{8D15CAB3-09CC-4867-944A-6D51F075922C}" dt="2022-09-13T11:51:25.460" v="1144" actId="20577"/>
        <pc:sldMkLst>
          <pc:docMk/>
          <pc:sldMk cId="2264234740" sldId="381"/>
        </pc:sldMkLst>
        <pc:spChg chg="mod">
          <ac:chgData name="Natasha Young" userId="450ac887-d51d-4f28-b5bb-9aa773a39bcf" providerId="ADAL" clId="{8D15CAB3-09CC-4867-944A-6D51F075922C}" dt="2022-09-01T22:29:52.820" v="215" actId="12"/>
          <ac:spMkLst>
            <pc:docMk/>
            <pc:sldMk cId="2264234740" sldId="381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29:47.367" v="212" actId="12"/>
          <ac:spMkLst>
            <pc:docMk/>
            <pc:sldMk cId="2264234740" sldId="381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1:30.362" v="1145" actId="20577"/>
        <pc:sldMkLst>
          <pc:docMk/>
          <pc:sldMk cId="3018614599" sldId="382"/>
        </pc:sldMkLst>
        <pc:spChg chg="mod">
          <ac:chgData name="Natasha Young" userId="450ac887-d51d-4f28-b5bb-9aa773a39bcf" providerId="ADAL" clId="{8D15CAB3-09CC-4867-944A-6D51F075922C}" dt="2022-09-01T22:30:03.869" v="219" actId="12"/>
          <ac:spMkLst>
            <pc:docMk/>
            <pc:sldMk cId="3018614599" sldId="382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29:58.668" v="217" actId="12"/>
          <ac:spMkLst>
            <pc:docMk/>
            <pc:sldMk cId="3018614599" sldId="382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1:17.036" v="1142" actId="20577"/>
        <pc:sldMkLst>
          <pc:docMk/>
          <pc:sldMk cId="2204093888" sldId="383"/>
        </pc:sldMkLst>
        <pc:spChg chg="mod">
          <ac:chgData name="Natasha Young" userId="450ac887-d51d-4f28-b5bb-9aa773a39bcf" providerId="ADAL" clId="{8D15CAB3-09CC-4867-944A-6D51F075922C}" dt="2022-09-01T22:28:47.750" v="205" actId="12"/>
          <ac:spMkLst>
            <pc:docMk/>
            <pc:sldMk cId="2204093888" sldId="383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28:43.347" v="204" actId="12"/>
          <ac:spMkLst>
            <pc:docMk/>
            <pc:sldMk cId="2204093888" sldId="383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1:56.035" v="1160" actId="20577"/>
        <pc:sldMkLst>
          <pc:docMk/>
          <pc:sldMk cId="1908488966" sldId="384"/>
        </pc:sldMkLst>
        <pc:spChg chg="mod">
          <ac:chgData name="Natasha Young" userId="450ac887-d51d-4f28-b5bb-9aa773a39bcf" providerId="ADAL" clId="{8D15CAB3-09CC-4867-944A-6D51F075922C}" dt="2022-09-01T22:30:44.333" v="239" actId="12"/>
          <ac:spMkLst>
            <pc:docMk/>
            <pc:sldMk cId="1908488966" sldId="384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0:40.947" v="237" actId="12"/>
          <ac:spMkLst>
            <pc:docMk/>
            <pc:sldMk cId="1908488966" sldId="384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1:39.302" v="1147" actId="20577"/>
        <pc:sldMkLst>
          <pc:docMk/>
          <pc:sldMk cId="2301190509" sldId="385"/>
        </pc:sldMkLst>
        <pc:spChg chg="mod">
          <ac:chgData name="Natasha Young" userId="450ac887-d51d-4f28-b5bb-9aa773a39bcf" providerId="ADAL" clId="{8D15CAB3-09CC-4867-944A-6D51F075922C}" dt="2022-09-01T22:30:15.872" v="227" actId="12"/>
          <ac:spMkLst>
            <pc:docMk/>
            <pc:sldMk cId="2301190509" sldId="385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0:11.331" v="225" actId="27636"/>
          <ac:spMkLst>
            <pc:docMk/>
            <pc:sldMk cId="2301190509" sldId="385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1:43.223" v="1148" actId="20577"/>
        <pc:sldMkLst>
          <pc:docMk/>
          <pc:sldMk cId="2806403725" sldId="386"/>
        </pc:sldMkLst>
        <pc:spChg chg="mod">
          <ac:chgData name="Natasha Young" userId="450ac887-d51d-4f28-b5bb-9aa773a39bcf" providerId="ADAL" clId="{8D15CAB3-09CC-4867-944A-6D51F075922C}" dt="2022-09-01T22:30:20.967" v="229" actId="12"/>
          <ac:spMkLst>
            <pc:docMk/>
            <pc:sldMk cId="2806403725" sldId="386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0:24.254" v="231" actId="12"/>
          <ac:spMkLst>
            <pc:docMk/>
            <pc:sldMk cId="2806403725" sldId="386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1:48.727" v="1159" actId="6549"/>
        <pc:sldMkLst>
          <pc:docMk/>
          <pc:sldMk cId="4121123044" sldId="387"/>
        </pc:sldMkLst>
        <pc:spChg chg="mod">
          <ac:chgData name="Natasha Young" userId="450ac887-d51d-4f28-b5bb-9aa773a39bcf" providerId="ADAL" clId="{8D15CAB3-09CC-4867-944A-6D51F075922C}" dt="2022-09-01T22:30:35.727" v="235" actId="12"/>
          <ac:spMkLst>
            <pc:docMk/>
            <pc:sldMk cId="4121123044" sldId="387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0:31.256" v="233" actId="12"/>
          <ac:spMkLst>
            <pc:docMk/>
            <pc:sldMk cId="4121123044" sldId="387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2:01.839" v="1161" actId="20577"/>
        <pc:sldMkLst>
          <pc:docMk/>
          <pc:sldMk cId="1626562658" sldId="388"/>
        </pc:sldMkLst>
        <pc:spChg chg="mod">
          <ac:chgData name="Natasha Young" userId="450ac887-d51d-4f28-b5bb-9aa773a39bcf" providerId="ADAL" clId="{8D15CAB3-09CC-4867-944A-6D51F075922C}" dt="2022-09-01T22:30:57.392" v="253" actId="27636"/>
          <ac:spMkLst>
            <pc:docMk/>
            <pc:sldMk cId="1626562658" sldId="388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0:57.382" v="252" actId="27636"/>
          <ac:spMkLst>
            <pc:docMk/>
            <pc:sldMk cId="1626562658" sldId="388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2:07.190" v="1162" actId="20577"/>
        <pc:sldMkLst>
          <pc:docMk/>
          <pc:sldMk cId="2275839386" sldId="389"/>
        </pc:sldMkLst>
        <pc:spChg chg="mod">
          <ac:chgData name="Natasha Young" userId="450ac887-d51d-4f28-b5bb-9aa773a39bcf" providerId="ADAL" clId="{8D15CAB3-09CC-4867-944A-6D51F075922C}" dt="2022-09-01T22:31:09.875" v="257" actId="12"/>
          <ac:spMkLst>
            <pc:docMk/>
            <pc:sldMk cId="2275839386" sldId="389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1:05.238" v="255" actId="12"/>
          <ac:spMkLst>
            <pc:docMk/>
            <pc:sldMk cId="2275839386" sldId="389"/>
            <ac:spMk id="5123" creationId="{00000000-0000-0000-0000-000000000000}"/>
          </ac:spMkLst>
        </pc:spChg>
      </pc:sldChg>
      <pc:sldChg chg="modNotesTx">
        <pc:chgData name="Natasha Young" userId="450ac887-d51d-4f28-b5bb-9aa773a39bcf" providerId="ADAL" clId="{8D15CAB3-09CC-4867-944A-6D51F075922C}" dt="2022-09-13T11:52:12.924" v="1163" actId="20577"/>
        <pc:sldMkLst>
          <pc:docMk/>
          <pc:sldMk cId="2000020999" sldId="390"/>
        </pc:sldMkLst>
      </pc:sldChg>
      <pc:sldChg chg="modSp mod modNotesTx">
        <pc:chgData name="Natasha Young" userId="450ac887-d51d-4f28-b5bb-9aa773a39bcf" providerId="ADAL" clId="{8D15CAB3-09CC-4867-944A-6D51F075922C}" dt="2022-09-13T11:52:18.344" v="1164" actId="20577"/>
        <pc:sldMkLst>
          <pc:docMk/>
          <pc:sldMk cId="3117987271" sldId="391"/>
        </pc:sldMkLst>
        <pc:spChg chg="mod">
          <ac:chgData name="Natasha Young" userId="450ac887-d51d-4f28-b5bb-9aa773a39bcf" providerId="ADAL" clId="{8D15CAB3-09CC-4867-944A-6D51F075922C}" dt="2022-09-01T22:31:26.266" v="261" actId="12"/>
          <ac:spMkLst>
            <pc:docMk/>
            <pc:sldMk cId="3117987271" sldId="391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1:21.200" v="259" actId="12"/>
          <ac:spMkLst>
            <pc:docMk/>
            <pc:sldMk cId="3117987271" sldId="391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2:28.255" v="1166" actId="20577"/>
        <pc:sldMkLst>
          <pc:docMk/>
          <pc:sldMk cId="337707148" sldId="392"/>
        </pc:sldMkLst>
        <pc:spChg chg="mod">
          <ac:chgData name="Natasha Young" userId="450ac887-d51d-4f28-b5bb-9aa773a39bcf" providerId="ADAL" clId="{8D15CAB3-09CC-4867-944A-6D51F075922C}" dt="2022-09-01T22:31:46.296" v="266" actId="207"/>
          <ac:spMkLst>
            <pc:docMk/>
            <pc:sldMk cId="337707148" sldId="392"/>
            <ac:spMk id="3" creationId="{D60667B7-BA35-42D4-85F6-A376A56D8204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0:59.026" v="1139" actId="20577"/>
        <pc:sldMkLst>
          <pc:docMk/>
          <pc:sldMk cId="790762322" sldId="393"/>
        </pc:sldMkLst>
        <pc:spChg chg="mod">
          <ac:chgData name="Natasha Young" userId="450ac887-d51d-4f28-b5bb-9aa773a39bcf" providerId="ADAL" clId="{8D15CAB3-09CC-4867-944A-6D51F075922C}" dt="2022-09-01T22:27:41.040" v="199" actId="207"/>
          <ac:spMkLst>
            <pc:docMk/>
            <pc:sldMk cId="790762322" sldId="393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28:05.828" v="202" actId="20577"/>
          <ac:spMkLst>
            <pc:docMk/>
            <pc:sldMk cId="790762322" sldId="393"/>
            <ac:spMk id="5122" creationId="{00000000-0000-0000-0000-000000000000}"/>
          </ac:spMkLst>
        </pc:spChg>
        <pc:spChg chg="mod">
          <ac:chgData name="Natasha Young" userId="450ac887-d51d-4f28-b5bb-9aa773a39bcf" providerId="ADAL" clId="{8D15CAB3-09CC-4867-944A-6D51F075922C}" dt="2022-09-01T22:27:19.395" v="196" actId="12"/>
          <ac:spMkLst>
            <pc:docMk/>
            <pc:sldMk cId="790762322" sldId="393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2:32.973" v="1167" actId="20577"/>
        <pc:sldMkLst>
          <pc:docMk/>
          <pc:sldMk cId="1307390305" sldId="394"/>
        </pc:sldMkLst>
        <pc:spChg chg="mod">
          <ac:chgData name="Natasha Young" userId="450ac887-d51d-4f28-b5bb-9aa773a39bcf" providerId="ADAL" clId="{8D15CAB3-09CC-4867-944A-6D51F075922C}" dt="2022-09-01T22:32:00.188" v="270" actId="12"/>
          <ac:spMkLst>
            <pc:docMk/>
            <pc:sldMk cId="1307390305" sldId="394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1:54.644" v="268" actId="12"/>
          <ac:spMkLst>
            <pc:docMk/>
            <pc:sldMk cId="1307390305" sldId="394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2:54.442" v="1171" actId="20577"/>
        <pc:sldMkLst>
          <pc:docMk/>
          <pc:sldMk cId="1585629683" sldId="395"/>
        </pc:sldMkLst>
        <pc:spChg chg="mod">
          <ac:chgData name="Natasha Young" userId="450ac887-d51d-4f28-b5bb-9aa773a39bcf" providerId="ADAL" clId="{8D15CAB3-09CC-4867-944A-6D51F075922C}" dt="2022-09-01T22:32:27.435" v="276" actId="12"/>
          <ac:spMkLst>
            <pc:docMk/>
            <pc:sldMk cId="1585629683" sldId="395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2:31.296" v="278" actId="12"/>
          <ac:spMkLst>
            <pc:docMk/>
            <pc:sldMk cId="1585629683" sldId="395"/>
            <ac:spMk id="5123" creationId="{00000000-0000-0000-0000-000000000000}"/>
          </ac:spMkLst>
        </pc:spChg>
      </pc:sldChg>
      <pc:sldChg chg="modNotesTx">
        <pc:chgData name="Natasha Young" userId="450ac887-d51d-4f28-b5bb-9aa773a39bcf" providerId="ADAL" clId="{8D15CAB3-09CC-4867-944A-6D51F075922C}" dt="2022-09-13T11:51:05.707" v="1140" actId="20577"/>
        <pc:sldMkLst>
          <pc:docMk/>
          <pc:sldMk cId="4123016782" sldId="396"/>
        </pc:sldMkLst>
      </pc:sldChg>
      <pc:sldChg chg="modNotesTx">
        <pc:chgData name="Natasha Young" userId="450ac887-d51d-4f28-b5bb-9aa773a39bcf" providerId="ADAL" clId="{8D15CAB3-09CC-4867-944A-6D51F075922C}" dt="2022-09-13T11:52:37.223" v="1168" actId="20577"/>
        <pc:sldMkLst>
          <pc:docMk/>
          <pc:sldMk cId="320353925" sldId="397"/>
        </pc:sldMkLst>
      </pc:sldChg>
      <pc:sldChg chg="modSp mod">
        <pc:chgData name="Natasha Young" userId="450ac887-d51d-4f28-b5bb-9aa773a39bcf" providerId="ADAL" clId="{8D15CAB3-09CC-4867-944A-6D51F075922C}" dt="2022-09-01T22:58:25.784" v="1122" actId="20577"/>
        <pc:sldMkLst>
          <pc:docMk/>
          <pc:sldMk cId="3396880964" sldId="398"/>
        </pc:sldMkLst>
        <pc:spChg chg="mod">
          <ac:chgData name="Natasha Young" userId="450ac887-d51d-4f28-b5bb-9aa773a39bcf" providerId="ADAL" clId="{8D15CAB3-09CC-4867-944A-6D51F075922C}" dt="2022-08-27T21:43:25.510" v="113" actId="1076"/>
          <ac:spMkLst>
            <pc:docMk/>
            <pc:sldMk cId="3396880964" sldId="398"/>
            <ac:spMk id="6" creationId="{00000000-0000-0000-0000-000000000000}"/>
          </ac:spMkLst>
        </pc:spChg>
        <pc:spChg chg="mod">
          <ac:chgData name="Natasha Young" userId="450ac887-d51d-4f28-b5bb-9aa773a39bcf" providerId="ADAL" clId="{8D15CAB3-09CC-4867-944A-6D51F075922C}" dt="2022-09-01T22:58:25.784" v="1122" actId="20577"/>
          <ac:spMkLst>
            <pc:docMk/>
            <pc:sldMk cId="3396880964" sldId="398"/>
            <ac:spMk id="7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2:59.304" v="1172" actId="20577"/>
        <pc:sldMkLst>
          <pc:docMk/>
          <pc:sldMk cId="1657054032" sldId="399"/>
        </pc:sldMkLst>
        <pc:spChg chg="mod">
          <ac:chgData name="Natasha Young" userId="450ac887-d51d-4f28-b5bb-9aa773a39bcf" providerId="ADAL" clId="{8D15CAB3-09CC-4867-944A-6D51F075922C}" dt="2022-08-27T21:36:59.184" v="59" actId="207"/>
          <ac:spMkLst>
            <pc:docMk/>
            <pc:sldMk cId="1657054032" sldId="399"/>
            <ac:spMk id="10" creationId="{B544AA76-C2CB-433B-912C-D599F9306E2E}"/>
          </ac:spMkLst>
        </pc:spChg>
        <pc:spChg chg="mod">
          <ac:chgData name="Natasha Young" userId="450ac887-d51d-4f28-b5bb-9aa773a39bcf" providerId="ADAL" clId="{8D15CAB3-09CC-4867-944A-6D51F075922C}" dt="2022-08-27T21:34:53.045" v="21" actId="20577"/>
          <ac:spMkLst>
            <pc:docMk/>
            <pc:sldMk cId="1657054032" sldId="399"/>
            <ac:spMk id="12" creationId="{E13DE471-31CA-4B2A-980D-66EC4737812F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49:45.852" v="1130" actId="20577"/>
        <pc:sldMkLst>
          <pc:docMk/>
          <pc:sldMk cId="748477072" sldId="400"/>
        </pc:sldMkLst>
        <pc:spChg chg="mod">
          <ac:chgData name="Natasha Young" userId="450ac887-d51d-4f28-b5bb-9aa773a39bcf" providerId="ADAL" clId="{8D15CAB3-09CC-4867-944A-6D51F075922C}" dt="2022-09-01T22:25:52.188" v="184" actId="12"/>
          <ac:spMkLst>
            <pc:docMk/>
            <pc:sldMk cId="748477072" sldId="400"/>
            <ac:spMk id="12" creationId="{EDCD0A85-12A5-44C6-996B-909F6AB3B109}"/>
          </ac:spMkLst>
        </pc:spChg>
        <pc:spChg chg="mod">
          <ac:chgData name="Natasha Young" userId="450ac887-d51d-4f28-b5bb-9aa773a39bcf" providerId="ADAL" clId="{8D15CAB3-09CC-4867-944A-6D51F075922C}" dt="2022-09-01T22:26:03.688" v="186" actId="12"/>
          <ac:spMkLst>
            <pc:docMk/>
            <pc:sldMk cId="748477072" sldId="400"/>
            <ac:spMk id="13" creationId="{4C867928-E19A-458B-9EF0-C341D9908CDE}"/>
          </ac:spMkLst>
        </pc:spChg>
      </pc:sldChg>
      <pc:sldChg chg="modSp del mod">
        <pc:chgData name="Natasha Young" userId="450ac887-d51d-4f28-b5bb-9aa773a39bcf" providerId="ADAL" clId="{8D15CAB3-09CC-4867-944A-6D51F075922C}" dt="2022-08-27T21:42:50.892" v="111" actId="2696"/>
        <pc:sldMkLst>
          <pc:docMk/>
          <pc:sldMk cId="2807867205" sldId="401"/>
        </pc:sldMkLst>
        <pc:spChg chg="mod">
          <ac:chgData name="Natasha Young" userId="450ac887-d51d-4f28-b5bb-9aa773a39bcf" providerId="ADAL" clId="{8D15CAB3-09CC-4867-944A-6D51F075922C}" dt="2022-08-27T21:42:41.771" v="108" actId="21"/>
          <ac:spMkLst>
            <pc:docMk/>
            <pc:sldMk cId="2807867205" sldId="401"/>
            <ac:spMk id="7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1:21.173" v="1143" actId="20577"/>
        <pc:sldMkLst>
          <pc:docMk/>
          <pc:sldMk cId="2828107834" sldId="402"/>
        </pc:sldMkLst>
        <pc:spChg chg="mod">
          <ac:chgData name="Natasha Young" userId="450ac887-d51d-4f28-b5bb-9aa773a39bcf" providerId="ADAL" clId="{8D15CAB3-09CC-4867-944A-6D51F075922C}" dt="2022-09-01T22:29:40.636" v="210" actId="20577"/>
          <ac:spMkLst>
            <pc:docMk/>
            <pc:sldMk cId="2828107834" sldId="402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28:57.748" v="207" actId="12"/>
          <ac:spMkLst>
            <pc:docMk/>
            <pc:sldMk cId="2828107834" sldId="402"/>
            <ac:spMk id="5123" creationId="{00000000-0000-0000-0000-000000000000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49:33.360" v="1129" actId="20577"/>
        <pc:sldMkLst>
          <pc:docMk/>
          <pc:sldMk cId="2628114863" sldId="405"/>
        </pc:sldMkLst>
        <pc:spChg chg="mod">
          <ac:chgData name="Natasha Young" userId="450ac887-d51d-4f28-b5bb-9aa773a39bcf" providerId="ADAL" clId="{8D15CAB3-09CC-4867-944A-6D51F075922C}" dt="2022-09-01T22:25:22.289" v="180" actId="12"/>
          <ac:spMkLst>
            <pc:docMk/>
            <pc:sldMk cId="2628114863" sldId="405"/>
            <ac:spMk id="12" creationId="{EDCD0A85-12A5-44C6-996B-909F6AB3B109}"/>
          </ac:spMkLst>
        </pc:spChg>
        <pc:spChg chg="mod">
          <ac:chgData name="Natasha Young" userId="450ac887-d51d-4f28-b5bb-9aa773a39bcf" providerId="ADAL" clId="{8D15CAB3-09CC-4867-944A-6D51F075922C}" dt="2022-09-01T22:25:27.491" v="182" actId="12"/>
          <ac:spMkLst>
            <pc:docMk/>
            <pc:sldMk cId="2628114863" sldId="405"/>
            <ac:spMk id="13" creationId="{4C867928-E19A-458B-9EF0-C341D9908CDE}"/>
          </ac:spMkLst>
        </pc:spChg>
      </pc:sldChg>
      <pc:sldChg chg="modNotesTx">
        <pc:chgData name="Natasha Young" userId="450ac887-d51d-4f28-b5bb-9aa773a39bcf" providerId="ADAL" clId="{8D15CAB3-09CC-4867-944A-6D51F075922C}" dt="2022-09-13T11:50:13.172" v="1133" actId="20577"/>
        <pc:sldMkLst>
          <pc:docMk/>
          <pc:sldMk cId="2872759829" sldId="406"/>
        </pc:sldMkLst>
      </pc:sldChg>
      <pc:sldChg chg="modSp mod modNotesTx">
        <pc:chgData name="Natasha Young" userId="450ac887-d51d-4f28-b5bb-9aa773a39bcf" providerId="ADAL" clId="{8D15CAB3-09CC-4867-944A-6D51F075922C}" dt="2022-09-13T11:52:45.604" v="1169" actId="20577"/>
        <pc:sldMkLst>
          <pc:docMk/>
          <pc:sldMk cId="3649090902" sldId="408"/>
        </pc:sldMkLst>
        <pc:spChg chg="mod">
          <ac:chgData name="Natasha Young" userId="450ac887-d51d-4f28-b5bb-9aa773a39bcf" providerId="ADAL" clId="{8D15CAB3-09CC-4867-944A-6D51F075922C}" dt="2022-09-01T22:32:14.136" v="272" actId="12"/>
          <ac:spMkLst>
            <pc:docMk/>
            <pc:sldMk cId="3649090902" sldId="408"/>
            <ac:spMk id="3" creationId="{D60667B7-BA35-42D4-85F6-A376A56D8204}"/>
          </ac:spMkLst>
        </pc:spChg>
        <pc:spChg chg="mod">
          <ac:chgData name="Natasha Young" userId="450ac887-d51d-4f28-b5bb-9aa773a39bcf" providerId="ADAL" clId="{8D15CAB3-09CC-4867-944A-6D51F075922C}" dt="2022-09-01T22:32:17.467" v="274" actId="12"/>
          <ac:spMkLst>
            <pc:docMk/>
            <pc:sldMk cId="3649090902" sldId="408"/>
            <ac:spMk id="5123" creationId="{00000000-0000-0000-0000-000000000000}"/>
          </ac:spMkLst>
        </pc:spChg>
      </pc:sldChg>
      <pc:sldChg chg="modNotesTx">
        <pc:chgData name="Natasha Young" userId="450ac887-d51d-4f28-b5bb-9aa773a39bcf" providerId="ADAL" clId="{8D15CAB3-09CC-4867-944A-6D51F075922C}" dt="2022-09-13T11:52:49.558" v="1170" actId="20577"/>
        <pc:sldMkLst>
          <pc:docMk/>
          <pc:sldMk cId="1639032919" sldId="409"/>
        </pc:sldMkLst>
      </pc:sldChg>
      <pc:sldChg chg="modNotesTx">
        <pc:chgData name="Natasha Young" userId="450ac887-d51d-4f28-b5bb-9aa773a39bcf" providerId="ADAL" clId="{8D15CAB3-09CC-4867-944A-6D51F075922C}" dt="2022-09-13T11:50:20.312" v="1134" actId="20577"/>
        <pc:sldMkLst>
          <pc:docMk/>
          <pc:sldMk cId="4274425702" sldId="410"/>
        </pc:sldMkLst>
      </pc:sldChg>
      <pc:sldChg chg="del">
        <pc:chgData name="Natasha Young" userId="450ac887-d51d-4f28-b5bb-9aa773a39bcf" providerId="ADAL" clId="{8D15CAB3-09CC-4867-944A-6D51F075922C}" dt="2022-08-27T21:33:10.507" v="2" actId="2696"/>
        <pc:sldMkLst>
          <pc:docMk/>
          <pc:sldMk cId="2970284866" sldId="431"/>
        </pc:sldMkLst>
      </pc:sldChg>
      <pc:sldChg chg="modSp mod modNotesTx">
        <pc:chgData name="Natasha Young" userId="450ac887-d51d-4f28-b5bb-9aa773a39bcf" providerId="ADAL" clId="{8D15CAB3-09CC-4867-944A-6D51F075922C}" dt="2022-09-13T11:53:03.697" v="1173" actId="20577"/>
        <pc:sldMkLst>
          <pc:docMk/>
          <pc:sldMk cId="3263581378" sldId="432"/>
        </pc:sldMkLst>
        <pc:spChg chg="mod">
          <ac:chgData name="Natasha Young" userId="450ac887-d51d-4f28-b5bb-9aa773a39bcf" providerId="ADAL" clId="{8D15CAB3-09CC-4867-944A-6D51F075922C}" dt="2022-08-27T21:37:09.496" v="60" actId="207"/>
          <ac:spMkLst>
            <pc:docMk/>
            <pc:sldMk cId="3263581378" sldId="432"/>
            <ac:spMk id="2" creationId="{B34E8B0F-0424-4FB2-9226-04A0159D2D83}"/>
          </ac:spMkLst>
        </pc:spChg>
      </pc:sldChg>
      <pc:sldChg chg="modSp mod modNotesTx">
        <pc:chgData name="Natasha Young" userId="450ac887-d51d-4f28-b5bb-9aa773a39bcf" providerId="ADAL" clId="{8D15CAB3-09CC-4867-944A-6D51F075922C}" dt="2022-09-13T11:53:07.872" v="1174" actId="20577"/>
        <pc:sldMkLst>
          <pc:docMk/>
          <pc:sldMk cId="4276046150" sldId="433"/>
        </pc:sldMkLst>
        <pc:spChg chg="mod">
          <ac:chgData name="Natasha Young" userId="450ac887-d51d-4f28-b5bb-9aa773a39bcf" providerId="ADAL" clId="{8D15CAB3-09CC-4867-944A-6D51F075922C}" dt="2022-08-27T21:37:41.937" v="72" actId="207"/>
          <ac:spMkLst>
            <pc:docMk/>
            <pc:sldMk cId="4276046150" sldId="433"/>
            <ac:spMk id="2" creationId="{7CBA89F0-B4AF-4841-B40A-9B8DDDB884B5}"/>
          </ac:spMkLst>
        </pc:spChg>
      </pc:sldChg>
      <pc:sldChg chg="modSp add mod ord">
        <pc:chgData name="Natasha Young" userId="450ac887-d51d-4f28-b5bb-9aa773a39bcf" providerId="ADAL" clId="{8D15CAB3-09CC-4867-944A-6D51F075922C}" dt="2022-08-27T21:39:33.845" v="90"/>
        <pc:sldMkLst>
          <pc:docMk/>
          <pc:sldMk cId="2552116989" sldId="434"/>
        </pc:sldMkLst>
        <pc:spChg chg="mod">
          <ac:chgData name="Natasha Young" userId="450ac887-d51d-4f28-b5bb-9aa773a39bcf" providerId="ADAL" clId="{8D15CAB3-09CC-4867-944A-6D51F075922C}" dt="2022-08-27T21:39:25.122" v="88" actId="207"/>
          <ac:spMkLst>
            <pc:docMk/>
            <pc:sldMk cId="2552116989" sldId="434"/>
            <ac:spMk id="6" creationId="{00000000-0000-0000-0000-000000000000}"/>
          </ac:spMkLst>
        </pc:spChg>
        <pc:spChg chg="mod">
          <ac:chgData name="Natasha Young" userId="450ac887-d51d-4f28-b5bb-9aa773a39bcf" providerId="ADAL" clId="{8D15CAB3-09CC-4867-944A-6D51F075922C}" dt="2022-08-27T21:39:06.268" v="85" actId="1076"/>
          <ac:spMkLst>
            <pc:docMk/>
            <pc:sldMk cId="2552116989" sldId="434"/>
            <ac:spMk id="7" creationId="{00000000-0000-0000-0000-000000000000}"/>
          </ac:spMkLst>
        </pc:spChg>
      </pc:sldChg>
      <pc:sldChg chg="addSp modSp new mod modNotesTx">
        <pc:chgData name="Natasha Young" userId="450ac887-d51d-4f28-b5bb-9aa773a39bcf" providerId="ADAL" clId="{8D15CAB3-09CC-4867-944A-6D51F075922C}" dt="2022-09-13T11:51:35.204" v="1146" actId="20577"/>
        <pc:sldMkLst>
          <pc:docMk/>
          <pc:sldMk cId="3676573532" sldId="435"/>
        </pc:sldMkLst>
        <pc:spChg chg="mod">
          <ac:chgData name="Natasha Young" userId="450ac887-d51d-4f28-b5bb-9aa773a39bcf" providerId="ADAL" clId="{8D15CAB3-09CC-4867-944A-6D51F075922C}" dt="2022-09-01T22:35:43.653" v="301" actId="122"/>
          <ac:spMkLst>
            <pc:docMk/>
            <pc:sldMk cId="3676573532" sldId="435"/>
            <ac:spMk id="2" creationId="{D9BDA02E-FF79-E8B6-0C63-D34CBA5DF056}"/>
          </ac:spMkLst>
        </pc:spChg>
        <pc:spChg chg="mod">
          <ac:chgData name="Natasha Young" userId="450ac887-d51d-4f28-b5bb-9aa773a39bcf" providerId="ADAL" clId="{8D15CAB3-09CC-4867-944A-6D51F075922C}" dt="2022-09-01T22:59:17.326" v="1124" actId="1076"/>
          <ac:spMkLst>
            <pc:docMk/>
            <pc:sldMk cId="3676573532" sldId="435"/>
            <ac:spMk id="3" creationId="{F06C4452-A886-5D3E-3FB5-D4F2333B5625}"/>
          </ac:spMkLst>
        </pc:spChg>
        <pc:spChg chg="mod">
          <ac:chgData name="Natasha Young" userId="450ac887-d51d-4f28-b5bb-9aa773a39bcf" providerId="ADAL" clId="{8D15CAB3-09CC-4867-944A-6D51F075922C}" dt="2022-09-01T22:59:23.444" v="1126" actId="1076"/>
          <ac:spMkLst>
            <pc:docMk/>
            <pc:sldMk cId="3676573532" sldId="435"/>
            <ac:spMk id="4" creationId="{D0F28172-CB11-7BC8-BD3B-2B2F90928E34}"/>
          </ac:spMkLst>
        </pc:spChg>
        <pc:picChg chg="add mod">
          <ac:chgData name="Natasha Young" userId="450ac887-d51d-4f28-b5bb-9aa773a39bcf" providerId="ADAL" clId="{8D15CAB3-09CC-4867-944A-6D51F075922C}" dt="2022-09-01T22:59:28.392" v="1128" actId="14100"/>
          <ac:picMkLst>
            <pc:docMk/>
            <pc:sldMk cId="3676573532" sldId="435"/>
            <ac:picMk id="2050" creationId="{3B76A499-BF5B-EC88-B2BB-37510C246CC2}"/>
          </ac:picMkLst>
        </pc:picChg>
      </pc:sldChg>
      <pc:sldChg chg="addSp delSp modSp new mod">
        <pc:chgData name="Natasha Young" userId="450ac887-d51d-4f28-b5bb-9aa773a39bcf" providerId="ADAL" clId="{8D15CAB3-09CC-4867-944A-6D51F075922C}" dt="2022-09-01T22:57:38.911" v="1050" actId="14100"/>
        <pc:sldMkLst>
          <pc:docMk/>
          <pc:sldMk cId="2167451902" sldId="436"/>
        </pc:sldMkLst>
        <pc:spChg chg="mod">
          <ac:chgData name="Natasha Young" userId="450ac887-d51d-4f28-b5bb-9aa773a39bcf" providerId="ADAL" clId="{8D15CAB3-09CC-4867-944A-6D51F075922C}" dt="2022-09-01T22:53:00.275" v="876" actId="207"/>
          <ac:spMkLst>
            <pc:docMk/>
            <pc:sldMk cId="2167451902" sldId="436"/>
            <ac:spMk id="2" creationId="{923D8192-BE60-E1ED-3747-5FD51F5574E5}"/>
          </ac:spMkLst>
        </pc:spChg>
        <pc:spChg chg="add del">
          <ac:chgData name="Natasha Young" userId="450ac887-d51d-4f28-b5bb-9aa773a39bcf" providerId="ADAL" clId="{8D15CAB3-09CC-4867-944A-6D51F075922C}" dt="2022-09-01T22:51:49.607" v="798" actId="478"/>
          <ac:spMkLst>
            <pc:docMk/>
            <pc:sldMk cId="2167451902" sldId="436"/>
            <ac:spMk id="3" creationId="{9F0AF16D-812E-357F-6557-5B5E56FA18D6}"/>
          </ac:spMkLst>
        </pc:spChg>
        <pc:spChg chg="add mod">
          <ac:chgData name="Natasha Young" userId="450ac887-d51d-4f28-b5bb-9aa773a39bcf" providerId="ADAL" clId="{8D15CAB3-09CC-4867-944A-6D51F075922C}" dt="2022-09-01T22:51:46.850" v="797"/>
          <ac:spMkLst>
            <pc:docMk/>
            <pc:sldMk cId="2167451902" sldId="436"/>
            <ac:spMk id="4" creationId="{A682BF1B-7D59-BBAB-442F-CF830C92FA8E}"/>
          </ac:spMkLst>
        </pc:spChg>
        <pc:spChg chg="add del">
          <ac:chgData name="Natasha Young" userId="450ac887-d51d-4f28-b5bb-9aa773a39bcf" providerId="ADAL" clId="{8D15CAB3-09CC-4867-944A-6D51F075922C}" dt="2022-09-01T22:51:59.569" v="800" actId="478"/>
          <ac:spMkLst>
            <pc:docMk/>
            <pc:sldMk cId="2167451902" sldId="436"/>
            <ac:spMk id="5" creationId="{80DC78C1-EA2F-87AE-583D-73D0B260F870}"/>
          </ac:spMkLst>
        </pc:spChg>
        <pc:spChg chg="add mod">
          <ac:chgData name="Natasha Young" userId="450ac887-d51d-4f28-b5bb-9aa773a39bcf" providerId="ADAL" clId="{8D15CAB3-09CC-4867-944A-6D51F075922C}" dt="2022-09-01T22:57:38.911" v="1050" actId="14100"/>
          <ac:spMkLst>
            <pc:docMk/>
            <pc:sldMk cId="2167451902" sldId="436"/>
            <ac:spMk id="7" creationId="{C86C8F92-03F7-680D-5F0E-9566E2AA5B53}"/>
          </ac:spMkLst>
        </pc:spChg>
        <pc:picChg chg="add mod">
          <ac:chgData name="Natasha Young" userId="450ac887-d51d-4f28-b5bb-9aa773a39bcf" providerId="ADAL" clId="{8D15CAB3-09CC-4867-944A-6D51F075922C}" dt="2022-09-01T22:52:12.955" v="803" actId="1076"/>
          <ac:picMkLst>
            <pc:docMk/>
            <pc:sldMk cId="2167451902" sldId="436"/>
            <ac:picMk id="6" creationId="{17CBC055-FBF7-7A42-CCC8-F827D8557FBB}"/>
          </ac:picMkLst>
        </pc:picChg>
      </pc:sldChg>
      <pc:sldChg chg="addSp delSp modSp add mod">
        <pc:chgData name="Natasha Young" userId="450ac887-d51d-4f28-b5bb-9aa773a39bcf" providerId="ADAL" clId="{8D15CAB3-09CC-4867-944A-6D51F075922C}" dt="2022-09-13T12:59:59.212" v="1432" actId="207"/>
        <pc:sldMkLst>
          <pc:docMk/>
          <pc:sldMk cId="773203211" sldId="437"/>
        </pc:sldMkLst>
        <pc:spChg chg="mod">
          <ac:chgData name="Natasha Young" userId="450ac887-d51d-4f28-b5bb-9aa773a39bcf" providerId="ADAL" clId="{8D15CAB3-09CC-4867-944A-6D51F075922C}" dt="2022-09-13T12:53:35.848" v="1204" actId="20577"/>
          <ac:spMkLst>
            <pc:docMk/>
            <pc:sldMk cId="773203211" sldId="437"/>
            <ac:spMk id="2" creationId="{D9BDA02E-FF79-E8B6-0C63-D34CBA5DF056}"/>
          </ac:spMkLst>
        </pc:spChg>
        <pc:spChg chg="mod">
          <ac:chgData name="Natasha Young" userId="450ac887-d51d-4f28-b5bb-9aa773a39bcf" providerId="ADAL" clId="{8D15CAB3-09CC-4867-944A-6D51F075922C}" dt="2022-09-13T12:59:41.613" v="1431" actId="20577"/>
          <ac:spMkLst>
            <pc:docMk/>
            <pc:sldMk cId="773203211" sldId="437"/>
            <ac:spMk id="3" creationId="{F06C4452-A886-5D3E-3FB5-D4F2333B5625}"/>
          </ac:spMkLst>
        </pc:spChg>
        <pc:spChg chg="mod">
          <ac:chgData name="Natasha Young" userId="450ac887-d51d-4f28-b5bb-9aa773a39bcf" providerId="ADAL" clId="{8D15CAB3-09CC-4867-944A-6D51F075922C}" dt="2022-09-13T12:59:59.212" v="1432" actId="207"/>
          <ac:spMkLst>
            <pc:docMk/>
            <pc:sldMk cId="773203211" sldId="437"/>
            <ac:spMk id="4" creationId="{D0F28172-CB11-7BC8-BD3B-2B2F90928E34}"/>
          </ac:spMkLst>
        </pc:spChg>
        <pc:picChg chg="add mod">
          <ac:chgData name="Natasha Young" userId="450ac887-d51d-4f28-b5bb-9aa773a39bcf" providerId="ADAL" clId="{8D15CAB3-09CC-4867-944A-6D51F075922C}" dt="2022-09-13T12:55:21.694" v="1209" actId="1076"/>
          <ac:picMkLst>
            <pc:docMk/>
            <pc:sldMk cId="773203211" sldId="437"/>
            <ac:picMk id="1026" creationId="{B4346E0B-7D93-8DC6-B523-9EF7951ED4A5}"/>
          </ac:picMkLst>
        </pc:picChg>
        <pc:picChg chg="del">
          <ac:chgData name="Natasha Young" userId="450ac887-d51d-4f28-b5bb-9aa773a39bcf" providerId="ADAL" clId="{8D15CAB3-09CC-4867-944A-6D51F075922C}" dt="2022-09-13T12:53:06.564" v="1176" actId="478"/>
          <ac:picMkLst>
            <pc:docMk/>
            <pc:sldMk cId="773203211" sldId="437"/>
            <ac:picMk id="2050" creationId="{3B76A499-BF5B-EC88-B2BB-37510C246CC2}"/>
          </ac:picMkLst>
        </pc:picChg>
      </pc:sldChg>
      <pc:sldMasterChg chg="delSldLayout">
        <pc:chgData name="Natasha Young" userId="450ac887-d51d-4f28-b5bb-9aa773a39bcf" providerId="ADAL" clId="{8D15CAB3-09CC-4867-944A-6D51F075922C}" dt="2022-08-27T21:33:10.507" v="2" actId="2696"/>
        <pc:sldMasterMkLst>
          <pc:docMk/>
          <pc:sldMasterMk cId="196625660" sldId="2147483660"/>
        </pc:sldMasterMkLst>
        <pc:sldLayoutChg chg="del">
          <pc:chgData name="Natasha Young" userId="450ac887-d51d-4f28-b5bb-9aa773a39bcf" providerId="ADAL" clId="{8D15CAB3-09CC-4867-944A-6D51F075922C}" dt="2022-08-27T21:33:10.507" v="2" actId="2696"/>
          <pc:sldLayoutMkLst>
            <pc:docMk/>
            <pc:sldMasterMk cId="196625660" sldId="2147483660"/>
            <pc:sldLayoutMk cId="3487686820" sldId="214748367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5BBAA3-61BD-4834-9CF7-A74CAADFC4C9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107306-EDD7-491F-B3DF-117DF4C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131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9094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90225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831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Arial" pitchFamily="34" charset="0"/>
              </a:rPr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992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60C586A-00EF-4095-9A95-C161326251CA}" type="slidenum">
              <a:rPr lang="cy-GB" altLang="en-US" smtClean="0"/>
              <a:pPr>
                <a:defRPr/>
              </a:pPr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2643439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7610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5707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11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257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1157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60C586A-00EF-4095-9A95-C161326251CA}" type="slidenum">
              <a:rPr lang="cy-GB" altLang="en-US" smtClean="0"/>
              <a:pPr>
                <a:defRPr/>
              </a:pPr>
              <a:t>13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8362337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5051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7346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3294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17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41424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0131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409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0363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07306-EDD7-491F-B3DF-117DF4C1A82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8126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107306-EDD7-491F-B3DF-117DF4C1A82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2052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05338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24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99188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25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44450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01823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27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8797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28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506914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20930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5745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31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66677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32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22074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1431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34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71370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35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31854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74322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37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62947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38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41345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60C586A-00EF-4095-9A95-C161326251CA}" type="slidenum">
              <a:rPr lang="cy-GB" altLang="en-US" smtClean="0"/>
              <a:pPr>
                <a:defRPr/>
              </a:pPr>
              <a:t>39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64877814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60C586A-00EF-4095-9A95-C161326251CA}" type="slidenum">
              <a:rPr lang="cy-GB" altLang="en-US" smtClean="0"/>
              <a:pPr>
                <a:defRPr/>
              </a:pPr>
              <a:t>40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67991801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AED868C-9DCF-45CE-9CF6-791F5AC5F2A0}" type="slidenum">
              <a:rPr lang="cy-GB" altLang="en-US" sz="1200" smtClean="0">
                <a:latin typeface="Arial" panose="020B0604020202020204" pitchFamily="34" charset="0"/>
              </a:rPr>
              <a:pPr/>
              <a:t>41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538841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AED868C-9DCF-45CE-9CF6-791F5AC5F2A0}" type="slidenum">
              <a:rPr lang="cy-GB" altLang="en-US" sz="1200" smtClean="0">
                <a:latin typeface="Arial" panose="020B0604020202020204" pitchFamily="34" charset="0"/>
              </a:rPr>
              <a:pPr/>
              <a:t>42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63212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AED868C-9DCF-45CE-9CF6-791F5AC5F2A0}" type="slidenum">
              <a:rPr lang="cy-GB" altLang="en-US" sz="1200" smtClean="0">
                <a:latin typeface="Arial" panose="020B0604020202020204" pitchFamily="34" charset="0"/>
              </a:rPr>
              <a:pPr/>
              <a:t>43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907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552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58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18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735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466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39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980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5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770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54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709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848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9173-99AA-4F96-BB28-5EF913F67958}" type="datetimeFigureOut">
              <a:rPr lang="en-GB" smtClean="0"/>
              <a:t>13/09/2022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25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hqumfpxuzI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hBfnXACsOI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mBqwWlJg8U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3004430.2020.1854242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naeyc.org/our-work/families/10-things-every-parent-play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chologynoteshq.com/piagetstheory/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simplypsychology.org/Sigmund-Freud.html" TargetMode="External"/><Relationship Id="rId4" Type="http://schemas.openxmlformats.org/officeDocument/2006/relationships/hyperlink" Target="https://www.psychologynoteshq.com/freud-psychosexual-development/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naturevsnurture.html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verywellmind.com/child-development-theories-2795068" TargetMode="External"/><Relationship Id="rId5" Type="http://schemas.openxmlformats.org/officeDocument/2006/relationships/hyperlink" Target="https://www.suemarie.info/2017/10/bronfenbrenners-bioecological-approach.html" TargetMode="External"/><Relationship Id="rId4" Type="http://schemas.openxmlformats.org/officeDocument/2006/relationships/hyperlink" Target="https://www.simplypsychology.org/maslow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8842D-923E-76F0-6E95-D9C0632861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ECEY4001/C</a:t>
            </a:r>
            <a:br>
              <a:rPr lang="en-GB" dirty="0"/>
            </a:b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Dynol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10CF8B-507C-08EE-3B34-0D35C9A038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4800" dirty="0" err="1"/>
              <a:t>Darlith</a:t>
            </a:r>
            <a:r>
              <a:rPr lang="en-GB" sz="4800" dirty="0"/>
              <a:t> 2 - </a:t>
            </a:r>
            <a:r>
              <a:rPr lang="en-GB" sz="4800" dirty="0" err="1"/>
              <a:t>Damcaniaethwyr</a:t>
            </a:r>
            <a:endParaRPr lang="en-GB" sz="4800" dirty="0"/>
          </a:p>
          <a:p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Lecture 2 </a:t>
            </a:r>
            <a:r>
              <a:rPr lang="en-GB" sz="4800">
                <a:solidFill>
                  <a:schemeClr val="accent6">
                    <a:lumMod val="75000"/>
                  </a:schemeClr>
                </a:solidFill>
              </a:rPr>
              <a:t>- Theorists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919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E14F42F-5123-4E45-BE7E-3C8A19F46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2481" y="276559"/>
            <a:ext cx="7407037" cy="1151409"/>
          </a:xfrm>
        </p:spPr>
        <p:txBody>
          <a:bodyPr>
            <a:noAutofit/>
          </a:bodyPr>
          <a:lstStyle/>
          <a:p>
            <a:pPr algn="ctr" eaLnBrk="1" hangingPunct="1"/>
            <a:r>
              <a:rPr lang="cy-GB" altLang="en-US" sz="4800" dirty="0">
                <a:latin typeface="+mn-lt"/>
              </a:rPr>
              <a:t>Trosolwg o’r Modwl </a:t>
            </a:r>
            <a:br>
              <a:rPr lang="cy-GB" altLang="en-US" sz="4800" dirty="0">
                <a:latin typeface="+mn-lt"/>
              </a:rPr>
            </a:br>
            <a:r>
              <a:rPr lang="en-US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Overview of Module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DCD0A85-12A5-44C6-996B-909F6AB3B1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6658" y="1906479"/>
            <a:ext cx="4774865" cy="3370999"/>
          </a:xfrm>
        </p:spPr>
        <p:txBody>
          <a:bodyPr>
            <a:normAutofit fontScale="70000" lnSpcReduction="20000"/>
          </a:bodyPr>
          <a:lstStyle/>
          <a:p>
            <a:r>
              <a:rPr lang="cy-GB" altLang="en-US" sz="4500" dirty="0">
                <a:ea typeface="ＭＳ Ｐゴシック" pitchFamily="34" charset="-128"/>
              </a:rPr>
              <a:t>Deilliannau Dysgu</a:t>
            </a:r>
          </a:p>
          <a:p>
            <a:r>
              <a:rPr lang="cy-GB" altLang="en-US" sz="4500" dirty="0">
                <a:ea typeface="ＭＳ Ｐゴシック" pitchFamily="34" charset="-128"/>
              </a:rPr>
              <a:t>Cysylltiadau </a:t>
            </a:r>
            <a:r>
              <a:rPr lang="cy-GB" altLang="en-US" sz="4500" noProof="1">
                <a:ea typeface="ＭＳ Ｐゴシック" pitchFamily="34" charset="-128"/>
              </a:rPr>
              <a:t>â’r</a:t>
            </a:r>
            <a:r>
              <a:rPr lang="cy-GB" altLang="en-US" sz="4500" dirty="0">
                <a:ea typeface="ＭＳ Ｐゴシック" pitchFamily="34" charset="-128"/>
              </a:rPr>
              <a:t> Safonau Galwedigaethol Cenedlaethol</a:t>
            </a:r>
          </a:p>
          <a:p>
            <a:r>
              <a:rPr lang="cy-GB" altLang="en-US" sz="4500" dirty="0">
                <a:ea typeface="ＭＳ Ｐゴシック" pitchFamily="34" charset="-128"/>
              </a:rPr>
              <a:t>Strwythur y Modwl</a:t>
            </a:r>
          </a:p>
          <a:p>
            <a:r>
              <a:rPr lang="cy-GB" altLang="en-US" sz="4500" dirty="0">
                <a:ea typeface="ＭＳ Ｐゴシック" pitchFamily="34" charset="-128"/>
              </a:rPr>
              <a:t>Asesiad</a:t>
            </a:r>
          </a:p>
          <a:p>
            <a:r>
              <a:rPr lang="cy-GB" altLang="en-US" sz="4500" dirty="0">
                <a:ea typeface="ＭＳ Ｐゴシック" pitchFamily="34" charset="-128"/>
              </a:rPr>
              <a:t>Cyfleoedd Ymarfer</a:t>
            </a:r>
          </a:p>
          <a:p>
            <a:pPr marL="0" indent="0">
              <a:buNone/>
            </a:pPr>
            <a:endParaRPr lang="en-GB" altLang="en-US" dirty="0">
              <a:ea typeface="ＭＳ Ｐゴシック" pitchFamily="34" charset="-128"/>
            </a:endParaRP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C867928-E19A-458B-9EF0-C341D9908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46827" y="1905980"/>
            <a:ext cx="4718409" cy="3370999"/>
          </a:xfrm>
        </p:spPr>
        <p:txBody>
          <a:bodyPr>
            <a:noAutofit/>
          </a:bodyPr>
          <a:lstStyle/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Learning Outcomes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Links to National Occupational Standards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Module Structure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Assessment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Practice Opportunities</a:t>
            </a:r>
          </a:p>
        </p:txBody>
      </p:sp>
    </p:spTree>
    <p:extLst>
      <p:ext uri="{BB962C8B-B14F-4D97-AF65-F5344CB8AC3E}">
        <p14:creationId xmlns:p14="http://schemas.microsoft.com/office/powerpoint/2010/main" val="2628114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E14F42F-5123-4E45-BE7E-3C8A19F46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858" y="332657"/>
            <a:ext cx="5256584" cy="1151409"/>
          </a:xfrm>
        </p:spPr>
        <p:txBody>
          <a:bodyPr>
            <a:noAutofit/>
          </a:bodyPr>
          <a:lstStyle/>
          <a:p>
            <a:pPr algn="ctr" eaLnBrk="1" hangingPunct="1"/>
            <a:r>
              <a:rPr lang="cy-GB" altLang="en-US" sz="4800" dirty="0">
                <a:latin typeface="+mn-lt"/>
              </a:rPr>
              <a:t>Cynnwys y Modiwl </a:t>
            </a:r>
            <a:br>
              <a:rPr lang="cy-GB" altLang="en-US" sz="4800" dirty="0">
                <a:latin typeface="+mn-lt"/>
              </a:rPr>
            </a:br>
            <a:r>
              <a:rPr lang="en-US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Content of Module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DCD0A85-12A5-44C6-996B-909F6AB3B1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5546" y="1484066"/>
            <a:ext cx="5021340" cy="3728876"/>
          </a:xfrm>
        </p:spPr>
        <p:txBody>
          <a:bodyPr>
            <a:noAutofit/>
          </a:bodyPr>
          <a:lstStyle/>
          <a:p>
            <a:r>
              <a:rPr lang="cy-GB" altLang="en-US" sz="2400" dirty="0">
                <a:ea typeface="ＭＳ Ｐゴシック" pitchFamily="34" charset="-128"/>
              </a:rPr>
              <a:t>Damcaniaethwyr/ Damcaniaethau dysgu, datblygiad cyfannol</a:t>
            </a:r>
          </a:p>
          <a:p>
            <a:r>
              <a:rPr lang="cy-GB" altLang="en-US" sz="2400" dirty="0">
                <a:ea typeface="ＭＳ Ｐゴシック" pitchFamily="34" charset="-128"/>
              </a:rPr>
              <a:t>Datblygiad niwrolegol</a:t>
            </a:r>
          </a:p>
          <a:p>
            <a:r>
              <a:rPr lang="cy-GB" altLang="en-US" sz="2400" dirty="0">
                <a:ea typeface="ＭＳ Ｐゴシック" pitchFamily="34" charset="-128"/>
              </a:rPr>
              <a:t>Ymlyniad</a:t>
            </a:r>
          </a:p>
          <a:p>
            <a:r>
              <a:rPr lang="cy-GB" altLang="en-US" sz="2400" dirty="0">
                <a:ea typeface="ＭＳ Ｐゴシック" pitchFamily="34" charset="-128"/>
              </a:rPr>
              <a:t>Pontio</a:t>
            </a:r>
          </a:p>
          <a:p>
            <a:r>
              <a:rPr lang="cy-GB" altLang="en-US" sz="2400" dirty="0">
                <a:ea typeface="ＭＳ Ｐゴシック" pitchFamily="34" charset="-128"/>
              </a:rPr>
              <a:t>Chwarae a meddwl ar y cyd yn barhaus</a:t>
            </a:r>
          </a:p>
          <a:p>
            <a:r>
              <a:rPr lang="cy-GB" altLang="en-US" sz="2400" dirty="0">
                <a:ea typeface="ＭＳ Ｐゴシック" pitchFamily="34" charset="-128"/>
              </a:rPr>
              <a:t>Cynhwysiant, Partneriaethau a phlant</a:t>
            </a:r>
          </a:p>
          <a:p>
            <a:r>
              <a:rPr lang="cy-GB" altLang="en-US" sz="2400" dirty="0">
                <a:ea typeface="ＭＳ Ｐゴシック" pitchFamily="34" charset="-128"/>
              </a:rPr>
              <a:t>Modelau Addysgiadol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C867928-E19A-458B-9EF0-C341D9908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85116" y="1558822"/>
            <a:ext cx="4332648" cy="3740356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Theorists/ Theories of learning, holistic development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Neurological development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Attachment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Transitions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Play and Sustained Shared Thinking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Inclusion, Partnerships and children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Educational Models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altLang="en-US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48477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Damcaniaeth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Theory</a:t>
            </a:r>
            <a:endParaRPr lang="en-US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67164" y="2141537"/>
            <a:ext cx="3298249" cy="283295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altLang="en-US" sz="5900" dirty="0"/>
              <a:t>‘</a:t>
            </a:r>
            <a:r>
              <a:rPr lang="cy-GB" altLang="en-US" sz="5900" dirty="0"/>
              <a:t>Set o arsylwadau trefnus sy’n cael eu defnyddio i esbonio ffenomen ddiddorol</a:t>
            </a:r>
            <a:r>
              <a:rPr lang="en-GB" altLang="en-US" sz="5900" dirty="0"/>
              <a:t>’</a:t>
            </a:r>
          </a:p>
          <a:p>
            <a:pPr marL="0" indent="0">
              <a:buNone/>
            </a:pPr>
            <a:r>
              <a:rPr lang="en-GB" altLang="en-US" sz="7000" dirty="0"/>
              <a:t>		</a:t>
            </a:r>
            <a:r>
              <a:rPr lang="en-GB" altLang="en-US" sz="4500" dirty="0"/>
              <a:t>		  (Crowley, 2014)</a:t>
            </a:r>
          </a:p>
          <a:p>
            <a:pPr marL="0" indent="0">
              <a:buNone/>
            </a:pP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7C91C64-D645-9454-9BBB-D7D504C5B5E2}"/>
              </a:ext>
            </a:extLst>
          </p:cNvPr>
          <p:cNvSpPr txBox="1">
            <a:spLocks/>
          </p:cNvSpPr>
          <p:nvPr/>
        </p:nvSpPr>
        <p:spPr>
          <a:xfrm>
            <a:off x="6300759" y="2141537"/>
            <a:ext cx="550229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B148B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B148B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9739CB-CF12-0153-447D-546B93CFD5CC}"/>
              </a:ext>
            </a:extLst>
          </p:cNvPr>
          <p:cNvSpPr txBox="1"/>
          <p:nvPr/>
        </p:nvSpPr>
        <p:spPr>
          <a:xfrm>
            <a:off x="7034708" y="2090172"/>
            <a:ext cx="4156873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‘A set of organised observations that are used to explain an interesting phenomenon’</a:t>
            </a:r>
          </a:p>
          <a:p>
            <a:pPr marL="0" indent="0">
              <a:buNone/>
            </a:pPr>
            <a:r>
              <a:rPr lang="en-GB" altLang="en-US" sz="2800" dirty="0"/>
              <a:t>					</a:t>
            </a:r>
            <a:r>
              <a:rPr lang="en-GB" altLang="en-US" sz="2000" dirty="0">
                <a:solidFill>
                  <a:schemeClr val="accent6">
                    <a:lumMod val="75000"/>
                  </a:schemeClr>
                </a:solidFill>
              </a:rPr>
              <a:t>(Crowley, 2014)</a:t>
            </a:r>
          </a:p>
        </p:txBody>
      </p:sp>
    </p:spTree>
    <p:extLst>
      <p:ext uri="{BB962C8B-B14F-4D97-AF65-F5344CB8AC3E}">
        <p14:creationId xmlns:p14="http://schemas.microsoft.com/office/powerpoint/2010/main" val="1898909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D8192-BE60-E1ED-3747-5FD51F557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Plant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 Development Theories</a:t>
            </a:r>
          </a:p>
        </p:txBody>
      </p:sp>
      <p:sp>
        <p:nvSpPr>
          <p:cNvPr id="4" name="AutoShape 4" descr="Major child development theories">
            <a:extLst>
              <a:ext uri="{FF2B5EF4-FFF2-40B4-BE49-F238E27FC236}">
                <a16:creationId xmlns:a16="http://schemas.microsoft.com/office/drawing/2014/main" id="{A682BF1B-7D59-BBAB-442F-CF830C92FA8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CBC055-FBF7-7A42-CCC8-F827D8557F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3423" y="1540516"/>
            <a:ext cx="6126480" cy="40817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C8F92-03F7-680D-5F0E-9566E2AA5B53}"/>
              </a:ext>
            </a:extLst>
          </p:cNvPr>
          <p:cNvSpPr txBox="1"/>
          <p:nvPr/>
        </p:nvSpPr>
        <p:spPr>
          <a:xfrm>
            <a:off x="9019903" y="4996543"/>
            <a:ext cx="3172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Verywellmind</a:t>
            </a:r>
            <a:r>
              <a:rPr lang="en-GB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2167451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Sut </a:t>
            </a:r>
            <a:r>
              <a:rPr lang="en-GB" sz="4800" dirty="0" err="1"/>
              <a:t>mae</a:t>
            </a:r>
            <a:r>
              <a:rPr lang="en-GB" sz="4800" dirty="0"/>
              <a:t> plant </a:t>
            </a:r>
            <a:r>
              <a:rPr lang="en-GB" sz="4800" dirty="0" err="1"/>
              <a:t>yn</a:t>
            </a:r>
            <a:r>
              <a:rPr lang="en-GB" sz="4800" dirty="0"/>
              <a:t> </a:t>
            </a:r>
            <a:r>
              <a:rPr lang="en-GB" sz="4800" dirty="0" err="1"/>
              <a:t>dysgu</a:t>
            </a:r>
            <a:r>
              <a:rPr lang="en-GB" sz="4800" dirty="0"/>
              <a:t>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How do children learn?</a:t>
            </a:r>
            <a:endParaRPr lang="en-US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 descr="Two toddlers playing with blocks">
            <a:extLst>
              <a:ext uri="{FF2B5EF4-FFF2-40B4-BE49-F238E27FC236}">
                <a16:creationId xmlns:a16="http://schemas.microsoft.com/office/drawing/2014/main" id="{5DC93797-761C-4CC5-A0B5-729A17ACC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316" y="1876833"/>
            <a:ext cx="5217368" cy="310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2BC784-3FDD-4A1F-8C23-A1E38055B805}"/>
              </a:ext>
            </a:extLst>
          </p:cNvPr>
          <p:cNvSpPr txBox="1"/>
          <p:nvPr/>
        </p:nvSpPr>
        <p:spPr>
          <a:xfrm>
            <a:off x="6445679" y="5156156"/>
            <a:ext cx="23866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(Source: </a:t>
            </a:r>
            <a:r>
              <a:rPr lang="en-GB" sz="1600" dirty="0" err="1"/>
              <a:t>Naeyc</a:t>
            </a:r>
            <a:r>
              <a:rPr lang="en-GB" sz="1600" dirty="0"/>
              <a:t>, 2021) </a:t>
            </a:r>
          </a:p>
        </p:txBody>
      </p:sp>
    </p:spTree>
    <p:extLst>
      <p:ext uri="{BB962C8B-B14F-4D97-AF65-F5344CB8AC3E}">
        <p14:creationId xmlns:p14="http://schemas.microsoft.com/office/powerpoint/2010/main" val="321393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A89F0-B4AF-4841-B40A-9B8DDDB88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/>
              <a:t>Natur yn erbyn Magwraeth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Nature vs Nurture</a:t>
            </a:r>
          </a:p>
        </p:txBody>
      </p:sp>
      <p:pic>
        <p:nvPicPr>
          <p:cNvPr id="1026" name="Picture 2" descr="nature nurture psychology">
            <a:extLst>
              <a:ext uri="{FF2B5EF4-FFF2-40B4-BE49-F238E27FC236}">
                <a16:creationId xmlns:a16="http://schemas.microsoft.com/office/drawing/2014/main" id="{56D4DBA6-BE48-41DF-B79A-5EC97E18FC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988840"/>
            <a:ext cx="8496300" cy="329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D2607E-6089-4D06-8715-D4E4679BFCA9}"/>
              </a:ext>
            </a:extLst>
          </p:cNvPr>
          <p:cNvSpPr txBox="1"/>
          <p:nvPr/>
        </p:nvSpPr>
        <p:spPr>
          <a:xfrm>
            <a:off x="6240016" y="5373216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Simply Psychology, 2021)</a:t>
            </a:r>
          </a:p>
        </p:txBody>
      </p:sp>
    </p:spTree>
    <p:extLst>
      <p:ext uri="{BB962C8B-B14F-4D97-AF65-F5344CB8AC3E}">
        <p14:creationId xmlns:p14="http://schemas.microsoft.com/office/powerpoint/2010/main" val="2872759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161634" y="188640"/>
            <a:ext cx="3881436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cy-GB" sz="4000" kern="0" dirty="0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Maslow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3074" name="Picture 2" descr="Maslow&amp;#39;s Hierarchy of Needs | Simply Psychology">
            <a:extLst>
              <a:ext uri="{FF2B5EF4-FFF2-40B4-BE49-F238E27FC236}">
                <a16:creationId xmlns:a16="http://schemas.microsoft.com/office/drawing/2014/main" id="{040EAD22-1A9D-436D-B153-5E878040B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226" y="1113724"/>
            <a:ext cx="5830041" cy="433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764274-E538-4FD4-903C-0AF0028C23EB}"/>
              </a:ext>
            </a:extLst>
          </p:cNvPr>
          <p:cNvSpPr txBox="1"/>
          <p:nvPr/>
        </p:nvSpPr>
        <p:spPr>
          <a:xfrm>
            <a:off x="8319357" y="5374944"/>
            <a:ext cx="4059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Simplypsychology</a:t>
            </a:r>
            <a:r>
              <a:rPr lang="en-GB" dirty="0"/>
              <a:t>, 2020)</a:t>
            </a:r>
          </a:p>
        </p:txBody>
      </p:sp>
      <p:pic>
        <p:nvPicPr>
          <p:cNvPr id="5" name="Picture 2" descr="Heroes of Employee Engagement: No.1 Maslow's Hierarchy of Needs">
            <a:extLst>
              <a:ext uri="{FF2B5EF4-FFF2-40B4-BE49-F238E27FC236}">
                <a16:creationId xmlns:a16="http://schemas.microsoft.com/office/drawing/2014/main" id="{E8BE1E43-06CF-7166-73F1-AACF451102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9" t="8525" r="22486" b="1554"/>
          <a:stretch/>
        </p:blipFill>
        <p:spPr bwMode="auto">
          <a:xfrm>
            <a:off x="835192" y="1993022"/>
            <a:ext cx="4505354" cy="279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425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161634" y="188640"/>
            <a:ext cx="3881436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en-US" sz="4000" kern="0" dirty="0" err="1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D.W.Winnicot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557270" y="1606336"/>
            <a:ext cx="3375211" cy="2831028"/>
          </a:xfrm>
        </p:spPr>
        <p:txBody>
          <a:bodyPr rtlCol="0"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altLang="en-US" dirty="0"/>
              <a:t>“</a:t>
            </a:r>
            <a:r>
              <a:rPr lang="cy-GB" altLang="en-US" dirty="0"/>
              <a:t>Nid oes y fath beth â baban ... os dechreuwch chi ddisgrifio baban, fe welwch chi eich bod </a:t>
            </a:r>
            <a:r>
              <a:rPr lang="cy-GB" altLang="en-US" noProof="1"/>
              <a:t>chi’n </a:t>
            </a:r>
            <a:r>
              <a:rPr lang="cy-GB" altLang="en-US" dirty="0"/>
              <a:t>disgrifio baban a rhywun</a:t>
            </a:r>
            <a:r>
              <a:rPr lang="en-GB" altLang="en-US" dirty="0"/>
              <a:t>.'' (</a:t>
            </a:r>
            <a:r>
              <a:rPr lang="en-GB" altLang="en-US" noProof="1"/>
              <a:t>Winnicott</a:t>
            </a:r>
            <a:r>
              <a:rPr lang="en-GB" altLang="en-US" dirty="0"/>
              <a:t>, 1964)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7735936" y="1606336"/>
            <a:ext cx="3973034" cy="4114800"/>
          </a:xfrm>
        </p:spPr>
        <p:txBody>
          <a:bodyPr rtlCol="0"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"There is no such thing as a baby ... if you set out to describe a baby, you will find you are describing a baby and someone.'' (</a:t>
            </a:r>
            <a:r>
              <a:rPr lang="en-GB" altLang="en-US" noProof="1">
                <a:solidFill>
                  <a:schemeClr val="accent6">
                    <a:lumMod val="75000"/>
                  </a:schemeClr>
                </a:solidFill>
              </a:rPr>
              <a:t>Winnicott, </a:t>
            </a: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1964)</a:t>
            </a:r>
          </a:p>
          <a:p>
            <a:pPr marL="0" indent="0">
              <a:buNone/>
              <a:defRPr/>
            </a:pPr>
            <a:endParaRPr lang="en-GB" altLang="en-US" sz="36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5" name="Picture 2" descr="Donald Woods Winnicott | Institute of Psychoanalysis">
            <a:extLst>
              <a:ext uri="{FF2B5EF4-FFF2-40B4-BE49-F238E27FC236}">
                <a16:creationId xmlns:a16="http://schemas.microsoft.com/office/drawing/2014/main" id="{DF63F1A4-4098-69AB-674F-A927CD63DC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54" r="1" b="17005"/>
          <a:stretch/>
        </p:blipFill>
        <p:spPr bwMode="auto">
          <a:xfrm>
            <a:off x="4456745" y="1668921"/>
            <a:ext cx="2806839" cy="2768443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9652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161634" y="188640"/>
            <a:ext cx="3881436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en-US" sz="4000" kern="0" dirty="0" err="1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Lev</a:t>
            </a:r>
            <a:r>
              <a:rPr lang="cy-GB" altLang="en-US" sz="4000" kern="0" dirty="0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 </a:t>
            </a:r>
            <a:r>
              <a:rPr lang="cy-GB" altLang="en-US" sz="4000" kern="0" dirty="0" err="1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Vygotsky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87999" y="1797069"/>
            <a:ext cx="4242122" cy="4114800"/>
          </a:xfrm>
        </p:spPr>
        <p:txBody>
          <a:bodyPr rtlCol="0">
            <a:normAutofit lnSpcReduction="10000"/>
          </a:bodyPr>
          <a:lstStyle/>
          <a:p>
            <a:r>
              <a:rPr lang="cy-GB" altLang="en-US" dirty="0"/>
              <a:t>Mae’r byd mae plant yn byw </a:t>
            </a:r>
            <a:r>
              <a:rPr lang="cy-GB" altLang="en-US" noProof="1"/>
              <a:t>ynddo’n </a:t>
            </a:r>
            <a:r>
              <a:rPr lang="cy-GB" altLang="en-US" dirty="0"/>
              <a:t>cael ei lunio gan eu teuluoedd, eu cymunedau, eu statws economaidd-gymdeithasol, eu haddysg a’u diwylliant</a:t>
            </a:r>
          </a:p>
          <a:p>
            <a:r>
              <a:rPr lang="cy-GB" altLang="en-US" dirty="0"/>
              <a:t>Parth datblygiad procsimol </a:t>
            </a:r>
          </a:p>
          <a:p>
            <a:r>
              <a:rPr lang="cy-GB" altLang="en-US" noProof="1"/>
              <a:t>Sgaffaldio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7472275" y="1797069"/>
            <a:ext cx="4071042" cy="4114800"/>
          </a:xfrm>
        </p:spPr>
        <p:txBody>
          <a:bodyPr rtlCol="0">
            <a:normAutofit lnSpcReduction="10000"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The world that children inhabit is shaped by their families, communities, socioeconomic status, education and culture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Zone of proximal development 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Scaffolding</a:t>
            </a:r>
          </a:p>
          <a:p>
            <a:pPr marL="0" indent="0">
              <a:buNone/>
              <a:defRPr/>
            </a:pPr>
            <a:endParaRPr lang="en-GB" altLang="en-US" sz="36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5" name="Picture 2" descr="Lev Vygotsky - Wikipedia">
            <a:extLst>
              <a:ext uri="{FF2B5EF4-FFF2-40B4-BE49-F238E27FC236}">
                <a16:creationId xmlns:a16="http://schemas.microsoft.com/office/drawing/2014/main" id="{3C445B3F-7B83-79D8-7C01-E94651C8FA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121" y="1755872"/>
            <a:ext cx="2672268" cy="3693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965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161634" y="188640"/>
            <a:ext cx="3881436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en-US" sz="4000" kern="0" dirty="0" err="1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Sigmund</a:t>
            </a:r>
            <a:r>
              <a:rPr lang="cy-GB" altLang="en-US" sz="4000" kern="0" dirty="0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 </a:t>
            </a:r>
            <a:r>
              <a:rPr lang="cy-GB" altLang="en-US" sz="4000" kern="0" dirty="0" err="1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Freud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51310" y="1482919"/>
            <a:ext cx="4530154" cy="4114800"/>
          </a:xfrm>
        </p:spPr>
        <p:txBody>
          <a:bodyPr rtlCol="0">
            <a:normAutofit fontScale="92500"/>
          </a:bodyPr>
          <a:lstStyle/>
          <a:p>
            <a:r>
              <a:rPr lang="cy-GB" altLang="en-US" dirty="0"/>
              <a:t>Mae plant yn datblygu hyder ynddyn nhw eu hunain a’u galluoedd oherwydd eu rhyngweithio </a:t>
            </a:r>
            <a:r>
              <a:rPr lang="cy-GB" altLang="en-US" noProof="1"/>
              <a:t>â’r</a:t>
            </a:r>
            <a:r>
              <a:rPr lang="cy-GB" altLang="en-US" dirty="0"/>
              <a:t> byd</a:t>
            </a:r>
          </a:p>
          <a:p>
            <a:r>
              <a:rPr lang="cy-GB" altLang="en-US" dirty="0"/>
              <a:t>Yr </a:t>
            </a:r>
            <a:r>
              <a:rPr lang="cy-GB" altLang="en-US" noProof="1"/>
              <a:t>Id</a:t>
            </a:r>
            <a:r>
              <a:rPr lang="cy-GB" altLang="en-US" dirty="0"/>
              <a:t>, yr Ego, yr Uwch-ego</a:t>
            </a:r>
          </a:p>
          <a:p>
            <a:r>
              <a:rPr lang="cy-GB" altLang="en-US" dirty="0"/>
              <a:t>Libido yn erbyn Awydd marw</a:t>
            </a:r>
          </a:p>
          <a:p>
            <a:r>
              <a:rPr lang="cy-GB" altLang="en-US" dirty="0"/>
              <a:t>5 Cam o ddatblygiad seicorywiol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7410538" y="1482919"/>
            <a:ext cx="4242122" cy="4114800"/>
          </a:xfrm>
        </p:spPr>
        <p:txBody>
          <a:bodyPr rtlCol="0">
            <a:normAutofit fontScale="92500"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Children develop confidence in themselves and their abilities because of their interactions with the world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Id, Ego, Superego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Libido vs Death wish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5 Stages of psychosexual Development</a:t>
            </a:r>
          </a:p>
          <a:p>
            <a:pPr marL="0" indent="0">
              <a:buNone/>
              <a:defRPr/>
            </a:pPr>
            <a:endParaRPr lang="en-GB" altLang="en-US" sz="36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5" name="Picture 2" descr="Sigmund Freud - Wikipedia">
            <a:extLst>
              <a:ext uri="{FF2B5EF4-FFF2-40B4-BE49-F238E27FC236}">
                <a16:creationId xmlns:a16="http://schemas.microsoft.com/office/drawing/2014/main" id="{706BD9D9-9E75-3A4A-59A9-6F8791A666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505"/>
          <a:stretch/>
        </p:blipFill>
        <p:spPr bwMode="auto">
          <a:xfrm>
            <a:off x="4512697" y="1778312"/>
            <a:ext cx="2897841" cy="285820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4663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DEF67-C648-4964-A740-35391E337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393" y="-109978"/>
            <a:ext cx="10515600" cy="1325563"/>
          </a:xfrm>
        </p:spPr>
        <p:txBody>
          <a:bodyPr/>
          <a:lstStyle/>
          <a:p>
            <a:pPr algn="ctr"/>
            <a:r>
              <a:rPr lang="cy-GB" altLang="en-US" kern="0" dirty="0" err="1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Sigmund</a:t>
            </a:r>
            <a:r>
              <a:rPr lang="cy-GB" altLang="en-US" kern="0" dirty="0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 </a:t>
            </a:r>
            <a:r>
              <a:rPr lang="cy-GB" altLang="en-US" kern="0" dirty="0" err="1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Freud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41210D-DA7C-4BD1-8D63-47921857E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076" y="1215585"/>
            <a:ext cx="3403451" cy="40983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106230-0C63-446B-B96A-FE4903D23B6D}"/>
              </a:ext>
            </a:extLst>
          </p:cNvPr>
          <p:cNvSpPr txBox="1"/>
          <p:nvPr/>
        </p:nvSpPr>
        <p:spPr>
          <a:xfrm>
            <a:off x="2152651" y="5333602"/>
            <a:ext cx="33937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(Source: Simply Psychology, 2019)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5A636B-B516-45CD-B2F9-7A9712824ED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90" t="5797" r="1534" b="7552"/>
          <a:stretch/>
        </p:blipFill>
        <p:spPr>
          <a:xfrm>
            <a:off x="5978193" y="1119088"/>
            <a:ext cx="5364088" cy="37545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8F65A1-A2F9-4AAF-A04F-5F0399388CB4}"/>
              </a:ext>
            </a:extLst>
          </p:cNvPr>
          <p:cNvSpPr txBox="1"/>
          <p:nvPr/>
        </p:nvSpPr>
        <p:spPr>
          <a:xfrm>
            <a:off x="8016427" y="5313981"/>
            <a:ext cx="35163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(Source: Psychologynoteshq, 2021)</a:t>
            </a:r>
          </a:p>
        </p:txBody>
      </p:sp>
    </p:spTree>
    <p:extLst>
      <p:ext uri="{BB962C8B-B14F-4D97-AF65-F5344CB8AC3E}">
        <p14:creationId xmlns:p14="http://schemas.microsoft.com/office/powerpoint/2010/main" val="2178521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824064" y="188640"/>
            <a:ext cx="6588731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cy-GB" sz="4000" dirty="0">
                <a:latin typeface="+mn-lt"/>
              </a:rPr>
              <a:t>Erik. Erikson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77319" y="2051951"/>
            <a:ext cx="3793997" cy="224758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Suggested 8 stages of development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Promoting interaction between generations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220684" y="2051951"/>
            <a:ext cx="3661309" cy="2031558"/>
          </a:xfrm>
        </p:spPr>
        <p:txBody>
          <a:bodyPr rtlCol="0">
            <a:noAutofit/>
          </a:bodyPr>
          <a:lstStyle/>
          <a:p>
            <a:r>
              <a:rPr lang="cy-GB" altLang="cy-GB" dirty="0"/>
              <a:t>Awgrymodd 8 cam o ddatblygiad</a:t>
            </a:r>
          </a:p>
          <a:p>
            <a:r>
              <a:rPr lang="cy-GB" altLang="cy-GB" dirty="0"/>
              <a:t>Hyrwyddodd rhyngweithiadau rhwng cenedlaethau</a:t>
            </a:r>
          </a:p>
          <a:p>
            <a:pPr marL="0" indent="0">
              <a:buNone/>
            </a:pPr>
            <a:r>
              <a:rPr lang="cy-GB" altLang="cy-GB" dirty="0">
                <a:latin typeface="Lucida Sans" pitchFamily="34" charset="0"/>
              </a:rPr>
              <a:t> </a:t>
            </a:r>
          </a:p>
        </p:txBody>
      </p:sp>
      <p:pic>
        <p:nvPicPr>
          <p:cNvPr id="5" name="Picture 2" descr="The Psychosocial Theories of Erik Erikson: A Basic Understanding - Owlcation">
            <a:extLst>
              <a:ext uri="{FF2B5EF4-FFF2-40B4-BE49-F238E27FC236}">
                <a16:creationId xmlns:a16="http://schemas.microsoft.com/office/drawing/2014/main" id="{AF848EA1-60CA-6528-BD82-D5EE2ED71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72" r="1" b="1"/>
          <a:stretch/>
        </p:blipFill>
        <p:spPr bwMode="auto">
          <a:xfrm>
            <a:off x="4287774" y="1563626"/>
            <a:ext cx="3661309" cy="3611224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0762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5272E5E-81CF-4951-8C31-B1F96A585B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5596" y="0"/>
            <a:ext cx="7500809" cy="579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0167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826321" y="54925"/>
            <a:ext cx="4539358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000" dirty="0" err="1"/>
              <a:t>Urie</a:t>
            </a:r>
            <a:r>
              <a:rPr lang="en-GB" altLang="en-US" sz="4000" dirty="0"/>
              <a:t> Bronfenbrenner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D9D406DD-2D9E-4BB8-BECE-A884F43E6C7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50694" y="1514353"/>
            <a:ext cx="4799427" cy="3829294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6EAEC3C-24F7-4DE3-9F06-8BB4698C4E09}"/>
              </a:ext>
            </a:extLst>
          </p:cNvPr>
          <p:cNvSpPr txBox="1"/>
          <p:nvPr/>
        </p:nvSpPr>
        <p:spPr>
          <a:xfrm>
            <a:off x="8184232" y="5285409"/>
            <a:ext cx="3528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(Source: SusanMarie, 2017)</a:t>
            </a:r>
          </a:p>
        </p:txBody>
      </p:sp>
      <p:pic>
        <p:nvPicPr>
          <p:cNvPr id="5" name="Picture 2" descr="Child Development Theories: Urie Bronfenbrenner">
            <a:extLst>
              <a:ext uri="{FF2B5EF4-FFF2-40B4-BE49-F238E27FC236}">
                <a16:creationId xmlns:a16="http://schemas.microsoft.com/office/drawing/2014/main" id="{0F77326E-370E-FA3F-B988-EC48CD7CE6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24" r="12823"/>
          <a:stretch/>
        </p:blipFill>
        <p:spPr bwMode="auto">
          <a:xfrm>
            <a:off x="641879" y="1258773"/>
            <a:ext cx="4539359" cy="4477263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23917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395699" y="269775"/>
            <a:ext cx="5400600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000" dirty="0"/>
              <a:t>Jean Jacques Rousseau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13748" y="1626960"/>
            <a:ext cx="3754777" cy="4113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Education should follow the child's natural growth</a:t>
            </a:r>
          </a:p>
          <a:p>
            <a:pPr marL="0" indent="0">
              <a:buNone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Should not be dictated by the demands of society</a:t>
            </a:r>
          </a:p>
          <a:p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31958" y="1626961"/>
            <a:ext cx="3149057" cy="4113583"/>
          </a:xfrm>
        </p:spPr>
        <p:txBody>
          <a:bodyPr rtlCol="0">
            <a:normAutofit/>
          </a:bodyPr>
          <a:lstStyle/>
          <a:p>
            <a:r>
              <a:rPr lang="cy-GB" altLang="en-US" dirty="0"/>
              <a:t>Dylai addysg ddilyn tyfiant naturiol y plentyn</a:t>
            </a:r>
          </a:p>
          <a:p>
            <a:r>
              <a:rPr lang="cy-GB" altLang="en-US" dirty="0"/>
              <a:t>Ni ddylai gael ei phennu gan ofynion cymdeithas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pic>
        <p:nvPicPr>
          <p:cNvPr id="5" name="Picture 2" descr="Key Concepts of the Philosophy of Jean-Jacques Rousseau - Owlcation">
            <a:extLst>
              <a:ext uri="{FF2B5EF4-FFF2-40B4-BE49-F238E27FC236}">
                <a16:creationId xmlns:a16="http://schemas.microsoft.com/office/drawing/2014/main" id="{1A67FF36-F757-C13D-69EB-6DC482DA26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43" b="9192"/>
          <a:stretch/>
        </p:blipFill>
        <p:spPr bwMode="auto">
          <a:xfrm>
            <a:off x="4163249" y="1522689"/>
            <a:ext cx="3865499" cy="3812621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40938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395699" y="269775"/>
            <a:ext cx="5400600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cy-GB" sz="4000" dirty="0">
                <a:latin typeface="+mn-lt"/>
              </a:rPr>
              <a:t>Pestalozzi</a:t>
            </a:r>
            <a:r>
              <a:rPr lang="en-GB" altLang="cy-GB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92982" y="1806589"/>
            <a:ext cx="4248471" cy="411358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Learn through doing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Test out ideas, experiment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Find alternative routes to teach something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271171" y="1806590"/>
            <a:ext cx="4248471" cy="411358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dirty="0">
                <a:latin typeface="Lucida Sans" pitchFamily="34" charset="0"/>
              </a:rPr>
              <a:t>Dy</a:t>
            </a:r>
            <a:r>
              <a:rPr lang="cy-GB" altLang="cy-GB" dirty="0"/>
              <a:t>sgu trwy gwneud</a:t>
            </a:r>
          </a:p>
          <a:p>
            <a:pPr>
              <a:defRPr/>
            </a:pPr>
            <a:r>
              <a:rPr lang="cy-GB" altLang="cy-GB" dirty="0"/>
              <a:t>Profi syniadau, arbrofi</a:t>
            </a:r>
          </a:p>
          <a:p>
            <a:pPr>
              <a:defRPr/>
            </a:pPr>
            <a:r>
              <a:rPr lang="cy-GB" altLang="cy-GB" dirty="0"/>
              <a:t>Canfod ffyrdd amgen i ddysgu rhywbeth</a:t>
            </a:r>
          </a:p>
        </p:txBody>
      </p:sp>
      <p:pic>
        <p:nvPicPr>
          <p:cNvPr id="5" name="Picture 2" descr="Johann Heinrich Pestalozzi - Wikipedia">
            <a:extLst>
              <a:ext uri="{FF2B5EF4-FFF2-40B4-BE49-F238E27FC236}">
                <a16:creationId xmlns:a16="http://schemas.microsoft.com/office/drawing/2014/main" id="{48351234-8532-4147-D97F-EDCCABB2D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642" y="1508853"/>
            <a:ext cx="3144790" cy="408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81078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161634" y="157955"/>
            <a:ext cx="3881436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en-US" sz="4000" kern="0" dirty="0" err="1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Frederich</a:t>
            </a:r>
            <a:r>
              <a:rPr lang="cy-GB" altLang="en-US" sz="4000" kern="0" dirty="0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 </a:t>
            </a:r>
            <a:r>
              <a:rPr lang="cy-GB" altLang="en-US" sz="4000" kern="0" dirty="0" err="1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Froebel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02281" y="1628774"/>
            <a:ext cx="3886200" cy="2736329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3300" dirty="0">
                <a:solidFill>
                  <a:schemeClr val="accent6">
                    <a:lumMod val="75000"/>
                  </a:schemeClr>
                </a:solidFill>
              </a:rPr>
              <a:t>Established the first schools for pre-schoolers (Kindergarten)</a:t>
            </a:r>
          </a:p>
          <a:p>
            <a:endParaRPr lang="en-GB" altLang="en-US" sz="33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altLang="en-US" sz="3300" dirty="0">
                <a:solidFill>
                  <a:schemeClr val="accent6">
                    <a:lumMod val="75000"/>
                  </a:schemeClr>
                </a:solidFill>
              </a:rPr>
              <a:t>The natural growth of children through action and play</a:t>
            </a:r>
          </a:p>
          <a:p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759225" y="1556767"/>
            <a:ext cx="4032449" cy="2880345"/>
          </a:xfrm>
        </p:spPr>
        <p:txBody>
          <a:bodyPr rtlCol="0">
            <a:normAutofit fontScale="85000" lnSpcReduction="20000"/>
          </a:bodyPr>
          <a:lstStyle/>
          <a:p>
            <a:r>
              <a:rPr lang="cy-GB" altLang="en-US" sz="3300" dirty="0"/>
              <a:t>Sefydlodd yr ysgolion cyntaf i blant dan oed ysgol (</a:t>
            </a:r>
            <a:r>
              <a:rPr lang="cy-GB" altLang="en-US" sz="3300" noProof="1"/>
              <a:t>Kindergarten</a:t>
            </a:r>
            <a:r>
              <a:rPr lang="cy-GB" altLang="en-US" sz="3300" dirty="0"/>
              <a:t>)</a:t>
            </a:r>
          </a:p>
          <a:p>
            <a:endParaRPr lang="cy-GB" altLang="en-US" sz="3300" dirty="0"/>
          </a:p>
          <a:p>
            <a:r>
              <a:rPr lang="cy-GB" altLang="en-US" sz="3300" dirty="0"/>
              <a:t>Tyfiant naturiol plant drwy weithredu a  chwarae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pic>
        <p:nvPicPr>
          <p:cNvPr id="5" name="Picture 2" descr="Friedrich Fröbel - Wikipedia">
            <a:extLst>
              <a:ext uri="{FF2B5EF4-FFF2-40B4-BE49-F238E27FC236}">
                <a16:creationId xmlns:a16="http://schemas.microsoft.com/office/drawing/2014/main" id="{C5F3D838-3933-B86E-A4C0-3ED0D264BF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79" r="1" b="14880"/>
          <a:stretch/>
        </p:blipFill>
        <p:spPr bwMode="auto">
          <a:xfrm>
            <a:off x="4486557" y="1628774"/>
            <a:ext cx="3231590" cy="3187383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2347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161634" y="188640"/>
            <a:ext cx="3881436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000" dirty="0"/>
              <a:t>John Dewey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27396" y="1331640"/>
            <a:ext cx="4330357" cy="4113584"/>
          </a:xfrm>
        </p:spPr>
        <p:txBody>
          <a:bodyPr>
            <a:normAutofit fontScale="25000" lnSpcReduction="20000"/>
          </a:bodyPr>
          <a:lstStyle/>
          <a:p>
            <a:r>
              <a:rPr lang="en-GB" altLang="en-US" sz="9600" dirty="0">
                <a:solidFill>
                  <a:schemeClr val="accent6">
                    <a:lumMod val="75000"/>
                  </a:schemeClr>
                </a:solidFill>
              </a:rPr>
              <a:t>Children learn best when interacting with others</a:t>
            </a:r>
          </a:p>
          <a:p>
            <a:r>
              <a:rPr lang="en-GB" altLang="en-US" sz="9600" dirty="0">
                <a:solidFill>
                  <a:schemeClr val="accent6">
                    <a:lumMod val="75000"/>
                  </a:schemeClr>
                </a:solidFill>
              </a:rPr>
              <a:t>Children’s interests form the basis for curriculum planning</a:t>
            </a:r>
          </a:p>
          <a:p>
            <a:r>
              <a:rPr lang="en-GB" altLang="en-US" sz="9600" dirty="0">
                <a:solidFill>
                  <a:schemeClr val="accent6">
                    <a:lumMod val="75000"/>
                  </a:schemeClr>
                </a:solidFill>
              </a:rPr>
              <a:t>Education is a process of living and not preparation for future living</a:t>
            </a:r>
          </a:p>
          <a:p>
            <a:r>
              <a:rPr lang="en-GB" altLang="en-US" sz="9600" dirty="0">
                <a:solidFill>
                  <a:schemeClr val="accent6">
                    <a:lumMod val="75000"/>
                  </a:schemeClr>
                </a:solidFill>
              </a:rPr>
              <a:t>Values and culture of families and communities should be reflected in and deepened by what happens in school</a:t>
            </a:r>
          </a:p>
          <a:p>
            <a:r>
              <a:rPr lang="en-GB" altLang="en-US" sz="9600" dirty="0">
                <a:solidFill>
                  <a:schemeClr val="accent6">
                    <a:lumMod val="75000"/>
                  </a:schemeClr>
                </a:solidFill>
              </a:rPr>
              <a:t>Teachers do not just teach a subject but how to live in society</a:t>
            </a:r>
          </a:p>
          <a:p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288000" y="1331640"/>
            <a:ext cx="4648638" cy="4113583"/>
          </a:xfrm>
        </p:spPr>
        <p:txBody>
          <a:bodyPr rtlCol="0">
            <a:normAutofit fontScale="25000" lnSpcReduction="20000"/>
          </a:bodyPr>
          <a:lstStyle/>
          <a:p>
            <a:r>
              <a:rPr lang="cy-GB" altLang="en-US" sz="9600" dirty="0">
                <a:solidFill>
                  <a:prstClr val="black"/>
                </a:solidFill>
              </a:rPr>
              <a:t>Mae plant yn dysgu orau wrth rhyngweithio â phobl eraill</a:t>
            </a:r>
          </a:p>
          <a:p>
            <a:r>
              <a:rPr lang="cy-GB" altLang="en-US" sz="9600" dirty="0">
                <a:solidFill>
                  <a:prstClr val="black"/>
                </a:solidFill>
              </a:rPr>
              <a:t>Diddordebau plant yw’r sail ar gyfer cynllunio’r cwricwlwm</a:t>
            </a:r>
          </a:p>
          <a:p>
            <a:r>
              <a:rPr lang="cy-GB" altLang="en-US" sz="9600" dirty="0">
                <a:solidFill>
                  <a:prstClr val="black"/>
                </a:solidFill>
              </a:rPr>
              <a:t>Mae addysg yn un o brosesau byw ac nid yn baratoad ar gyfer byw yn y dyfodol</a:t>
            </a:r>
          </a:p>
          <a:p>
            <a:r>
              <a:rPr lang="cy-GB" altLang="en-US" sz="9600" dirty="0">
                <a:solidFill>
                  <a:prstClr val="black"/>
                </a:solidFill>
              </a:rPr>
              <a:t>Dylai gwerthoedd a diwylliant teuluoedd a chymunedau gael eu hadlewyrchu a’u dyfnhau gan yr hyn sy’n digwydd yn yr ysgol</a:t>
            </a:r>
          </a:p>
          <a:p>
            <a:r>
              <a:rPr lang="cy-GB" altLang="en-US" sz="9600" dirty="0">
                <a:solidFill>
                  <a:prstClr val="black"/>
                </a:solidFill>
              </a:rPr>
              <a:t>Nid addysgu pwnc yn unig mae athrawon yn addysgu ond sut i fyw mewn cymdeithas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pic>
        <p:nvPicPr>
          <p:cNvPr id="5" name="Picture 4" descr="John Dewey - Theories, Education &amp; Facts - Biography">
            <a:extLst>
              <a:ext uri="{FF2B5EF4-FFF2-40B4-BE49-F238E27FC236}">
                <a16:creationId xmlns:a16="http://schemas.microsoft.com/office/drawing/2014/main" id="{F372B25A-92E3-C8B9-A6E6-55B2E9E61A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834" y="2097674"/>
            <a:ext cx="2581513" cy="2581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86145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DA02E-FF79-E8B6-0C63-D34CBA5DF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Lawrence Kohlberg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C4452-A886-5D3E-3FB5-D4F2333B56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6572" y="1428296"/>
            <a:ext cx="3935186" cy="4351338"/>
          </a:xfrm>
        </p:spPr>
        <p:txBody>
          <a:bodyPr/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Moesol</a:t>
            </a:r>
            <a:endParaRPr lang="en-GB" dirty="0"/>
          </a:p>
          <a:p>
            <a:r>
              <a:rPr lang="en-GB" dirty="0"/>
              <a:t>3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Cyn-confensiynol</a:t>
            </a:r>
            <a:r>
              <a:rPr lang="en-GB" dirty="0"/>
              <a:t>, </a:t>
            </a:r>
            <a:r>
              <a:rPr lang="en-GB" dirty="0" err="1"/>
              <a:t>Confensiynol</a:t>
            </a:r>
            <a:r>
              <a:rPr lang="en-GB" dirty="0"/>
              <a:t> a </a:t>
            </a:r>
            <a:r>
              <a:rPr lang="en-GB" dirty="0" err="1"/>
              <a:t>ôl-confensiynol</a:t>
            </a:r>
            <a:endParaRPr lang="en-GB" dirty="0"/>
          </a:p>
          <a:p>
            <a:r>
              <a:rPr lang="en-GB" dirty="0" err="1"/>
              <a:t>Trefn</a:t>
            </a:r>
            <a:r>
              <a:rPr lang="en-GB" dirty="0"/>
              <a:t> </a:t>
            </a:r>
            <a:r>
              <a:rPr lang="en-GB" dirty="0" err="1"/>
              <a:t>penodedig</a:t>
            </a:r>
            <a:endParaRPr lang="en-GB" dirty="0"/>
          </a:p>
          <a:p>
            <a:r>
              <a:rPr lang="en-GB" dirty="0" err="1"/>
              <a:t>Cysylltiol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gwybyddol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28172-CB11-7BC8-BD3B-2B2F90928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30244" y="1428296"/>
            <a:ext cx="4022271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Moral Development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3 levels; Preconventional, Conventional and Postconventional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Fixed order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Linked to cognitive development</a:t>
            </a:r>
          </a:p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2050" name="Picture 2" descr="Lawrence Kohlberg - Nursing Theory">
            <a:extLst>
              <a:ext uri="{FF2B5EF4-FFF2-40B4-BE49-F238E27FC236}">
                <a16:creationId xmlns:a16="http://schemas.microsoft.com/office/drawing/2014/main" id="{3B76A499-BF5B-EC88-B2BB-37510C246C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943" y="1687620"/>
            <a:ext cx="2261507" cy="2965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5735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DA02E-FF79-E8B6-0C63-D34CBA5DF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Robert Owen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C4452-A886-5D3E-3FB5-D4F2333B56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6572" y="1428296"/>
            <a:ext cx="3935186" cy="4351338"/>
          </a:xfrm>
        </p:spPr>
        <p:txBody>
          <a:bodyPr/>
          <a:lstStyle/>
          <a:p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dwys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 plant</a:t>
            </a:r>
          </a:p>
          <a:p>
            <a:r>
              <a:rPr lang="en-GB" dirty="0" err="1"/>
              <a:t>Cydraddoldeb</a:t>
            </a:r>
            <a:r>
              <a:rPr lang="en-GB" dirty="0"/>
              <a:t> </a:t>
            </a:r>
          </a:p>
          <a:p>
            <a:r>
              <a:rPr lang="en-GB" dirty="0"/>
              <a:t>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dynwared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28172-CB11-7BC8-BD3B-2B2F90928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30244" y="1428296"/>
            <a:ext cx="4022271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Experiences provided to children can have a profound effect on their lives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Equality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Children imitate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1026" name="Picture 2" descr="Robert Owen: pioneer of personnel management | The British Library">
            <a:extLst>
              <a:ext uri="{FF2B5EF4-FFF2-40B4-BE49-F238E27FC236}">
                <a16:creationId xmlns:a16="http://schemas.microsoft.com/office/drawing/2014/main" id="{B4346E0B-7D93-8DC6-B523-9EF7951ED4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96" r="28286"/>
          <a:stretch/>
        </p:blipFill>
        <p:spPr bwMode="auto">
          <a:xfrm>
            <a:off x="5078519" y="1975757"/>
            <a:ext cx="2034963" cy="2612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203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395699" y="269775"/>
            <a:ext cx="5400600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000" dirty="0"/>
              <a:t>Maria Montessori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4550" y="1483865"/>
            <a:ext cx="4392488" cy="4113584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Child centred environments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Provide real tools that work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Keep materials and equipment accessible to children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Create beauty and order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244962" y="1483865"/>
            <a:ext cx="4248471" cy="4113583"/>
          </a:xfrm>
        </p:spPr>
        <p:txBody>
          <a:bodyPr rtlCol="0">
            <a:normAutofit lnSpcReduction="10000"/>
          </a:bodyPr>
          <a:lstStyle/>
          <a:p>
            <a:r>
              <a:rPr lang="cy-GB" altLang="en-US" dirty="0"/>
              <a:t>Amgylcheddau sy’n canolbwyntio ar y plentyn</a:t>
            </a:r>
          </a:p>
          <a:p>
            <a:r>
              <a:rPr lang="cy-GB" altLang="en-US" dirty="0"/>
              <a:t>Darparu offer go iawn sy’n gweithio</a:t>
            </a:r>
          </a:p>
          <a:p>
            <a:r>
              <a:rPr lang="cy-GB" altLang="en-US" dirty="0"/>
              <a:t>Cadw deunyddiau ac offer fel eu bod ar gael i’r plant</a:t>
            </a:r>
          </a:p>
          <a:p>
            <a:r>
              <a:rPr lang="cy-GB" altLang="en-US" dirty="0"/>
              <a:t>Creu prydferthwch a threfn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pic>
        <p:nvPicPr>
          <p:cNvPr id="5" name="Picture 2" descr="Maria Montessori | Biography &amp;amp; Facts | Britannica">
            <a:extLst>
              <a:ext uri="{FF2B5EF4-FFF2-40B4-BE49-F238E27FC236}">
                <a16:creationId xmlns:a16="http://schemas.microsoft.com/office/drawing/2014/main" id="{C7706004-F7CE-2D97-4EA6-E00AF6619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17" y="1756619"/>
            <a:ext cx="2687948" cy="356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11905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395699" y="269775"/>
            <a:ext cx="5400600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000" dirty="0"/>
              <a:t>Maria Montessori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5929" y="1557500"/>
            <a:ext cx="4199882" cy="411358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Competence and responsibility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Allow children to take responsibility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Schedule large      blocks of open time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Observation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946189" y="1557501"/>
            <a:ext cx="4248471" cy="4113583"/>
          </a:xfrm>
        </p:spPr>
        <p:txBody>
          <a:bodyPr rtlCol="0">
            <a:normAutofit/>
          </a:bodyPr>
          <a:lstStyle/>
          <a:p>
            <a:r>
              <a:rPr lang="cy-GB" altLang="en-US" dirty="0"/>
              <a:t>Cymhwysedd a chyfrifoldeb</a:t>
            </a:r>
          </a:p>
          <a:p>
            <a:r>
              <a:rPr lang="cy-GB" altLang="en-US" dirty="0"/>
              <a:t>Gadael i blant gymryd cyfrifoldeb</a:t>
            </a:r>
          </a:p>
          <a:p>
            <a:r>
              <a:rPr lang="cy-GB" altLang="en-US" dirty="0"/>
              <a:t>Cael blociau mawr o amser agored ar yr amserlen</a:t>
            </a:r>
          </a:p>
          <a:p>
            <a:r>
              <a:rPr lang="cy-GB" altLang="en-US" dirty="0"/>
              <a:t>Arsylwi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64037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824064" y="188640"/>
            <a:ext cx="6588731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000" dirty="0"/>
              <a:t>Rachel and Margaret McMillan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17567" y="1692923"/>
            <a:ext cx="3793995" cy="4113584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Founded the nursery school movement in Deptford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Petitioned for        regular medical      checks for young children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Education through the imagination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Tending plants and animals to increase social responsibility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80438" y="1692923"/>
            <a:ext cx="4248471" cy="4113584"/>
          </a:xfrm>
        </p:spPr>
        <p:txBody>
          <a:bodyPr rtlCol="0">
            <a:normAutofit fontScale="92500" lnSpcReduction="20000"/>
          </a:bodyPr>
          <a:lstStyle/>
          <a:p>
            <a:r>
              <a:rPr lang="cy-GB" altLang="en-US" dirty="0">
                <a:solidFill>
                  <a:prstClr val="black"/>
                </a:solidFill>
              </a:rPr>
              <a:t>Sefydlwyd mudiad ysgolion meithrin yn </a:t>
            </a:r>
            <a:r>
              <a:rPr lang="cy-GB" altLang="en-US" dirty="0" err="1">
                <a:solidFill>
                  <a:prstClr val="black"/>
                </a:solidFill>
              </a:rPr>
              <a:t>Deptford</a:t>
            </a:r>
            <a:endParaRPr lang="cy-GB" altLang="en-US" dirty="0">
              <a:solidFill>
                <a:prstClr val="black"/>
              </a:solidFill>
            </a:endParaRPr>
          </a:p>
          <a:p>
            <a:r>
              <a:rPr lang="cy-GB" altLang="en-US" dirty="0">
                <a:solidFill>
                  <a:prstClr val="black"/>
                </a:solidFill>
              </a:rPr>
              <a:t>Wedi ymgyrchu am archwiliadau meddygol rheolaidd ar gyfer plant ifanc</a:t>
            </a:r>
          </a:p>
          <a:p>
            <a:r>
              <a:rPr lang="cy-GB" altLang="en-US" dirty="0">
                <a:solidFill>
                  <a:prstClr val="black"/>
                </a:solidFill>
              </a:rPr>
              <a:t>Addysg </a:t>
            </a:r>
            <a:r>
              <a:rPr lang="cy-GB" altLang="en-US" noProof="1">
                <a:solidFill>
                  <a:prstClr val="black"/>
                </a:solidFill>
              </a:rPr>
              <a:t>drwy’r        </a:t>
            </a:r>
            <a:r>
              <a:rPr lang="cy-GB" altLang="en-US" dirty="0">
                <a:solidFill>
                  <a:prstClr val="black"/>
                </a:solidFill>
              </a:rPr>
              <a:t>dychymyg</a:t>
            </a:r>
          </a:p>
          <a:p>
            <a:r>
              <a:rPr lang="cy-GB" altLang="en-US" dirty="0">
                <a:solidFill>
                  <a:prstClr val="black"/>
                </a:solidFill>
              </a:rPr>
              <a:t>Gofalu am blanhigion ac anifeiliaid i gynyddu cyfrifoldeb cymdeithasol</a:t>
            </a:r>
            <a:endParaRPr lang="en-GB" altLang="en-US" sz="3200" dirty="0">
              <a:solidFill>
                <a:prstClr val="black"/>
              </a:solidFill>
            </a:endParaRP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pic>
        <p:nvPicPr>
          <p:cNvPr id="5" name="Picture 2" descr="PPT - Margaret McMillan 1860-1931 PowerPoint Presentation, free download -  ID:6333979">
            <a:extLst>
              <a:ext uri="{FF2B5EF4-FFF2-40B4-BE49-F238E27FC236}">
                <a16:creationId xmlns:a16="http://schemas.microsoft.com/office/drawing/2014/main" id="{7433A09E-1357-0FA7-25C3-8FAEF11738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50" r="12110"/>
          <a:stretch/>
        </p:blipFill>
        <p:spPr bwMode="auto">
          <a:xfrm>
            <a:off x="3874434" y="1316213"/>
            <a:ext cx="4209569" cy="4151984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11230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395699" y="269775"/>
            <a:ext cx="5400600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000" dirty="0"/>
              <a:t>John Locke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02248" y="1556792"/>
            <a:ext cx="4248471" cy="411358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The child's mind is a blank slate – </a:t>
            </a:r>
            <a:r>
              <a:rPr lang="en-GB" altLang="en-US" i="1" dirty="0">
                <a:solidFill>
                  <a:schemeClr val="accent6">
                    <a:lumMod val="75000"/>
                  </a:schemeClr>
                </a:solidFill>
              </a:rPr>
              <a:t>tabula rasa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Learning should be enjoyable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Teaching should begin in the early years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317889" y="1556793"/>
            <a:ext cx="4248471" cy="4113583"/>
          </a:xfrm>
        </p:spPr>
        <p:txBody>
          <a:bodyPr rtlCol="0">
            <a:normAutofit/>
          </a:bodyPr>
          <a:lstStyle/>
          <a:p>
            <a:r>
              <a:rPr lang="cy-GB" altLang="en-US" dirty="0"/>
              <a:t>Mae meddwl y plentyn yn llechen wag</a:t>
            </a:r>
          </a:p>
          <a:p>
            <a:r>
              <a:rPr lang="cy-GB" altLang="en-US" dirty="0"/>
              <a:t>Dylai dysgu fod yn rhywbeth i’w fwynhau</a:t>
            </a:r>
          </a:p>
          <a:p>
            <a:r>
              <a:rPr lang="cy-GB" altLang="en-US" dirty="0"/>
              <a:t>Dylai addysgu ddechrau yn y blynyddoedd cynnar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pic>
        <p:nvPicPr>
          <p:cNvPr id="5" name="Picture 2" descr="John Locke, English empiricist and early defender of liberty | The  Independent">
            <a:extLst>
              <a:ext uri="{FF2B5EF4-FFF2-40B4-BE49-F238E27FC236}">
                <a16:creationId xmlns:a16="http://schemas.microsoft.com/office/drawing/2014/main" id="{4CD1DC6A-A43D-A41C-63BE-DD73E6EDBB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62" r="4112"/>
          <a:stretch/>
        </p:blipFill>
        <p:spPr bwMode="auto">
          <a:xfrm>
            <a:off x="4477399" y="1656768"/>
            <a:ext cx="3237200" cy="3192917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4889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824064" y="188640"/>
            <a:ext cx="6588731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altLang="en-US" sz="4000" dirty="0"/>
              <a:t>Ivan Pavlov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85649" y="1434872"/>
            <a:ext cx="3793995" cy="2823646"/>
          </a:xfrm>
        </p:spPr>
        <p:txBody>
          <a:bodyPr>
            <a:normAutofit fontScale="92500"/>
          </a:bodyPr>
          <a:lstStyle/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Classical conditioning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A stimulus generated a conditioned response</a:t>
            </a:r>
          </a:p>
          <a:p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Can this be applied to theories of children's learning?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231904" y="1434872"/>
            <a:ext cx="4248471" cy="4113584"/>
          </a:xfrm>
        </p:spPr>
        <p:txBody>
          <a:bodyPr rtlCol="0">
            <a:normAutofit fontScale="92500"/>
          </a:bodyPr>
          <a:lstStyle/>
          <a:p>
            <a:r>
              <a:rPr lang="cy-GB" altLang="en-US" dirty="0">
                <a:ea typeface="ＭＳ Ｐゴシック" pitchFamily="34" charset="-128"/>
              </a:rPr>
              <a:t>Cyflyru clasurol</a:t>
            </a:r>
          </a:p>
          <a:p>
            <a:r>
              <a:rPr lang="cy-GB" altLang="en-US" dirty="0">
                <a:ea typeface="ＭＳ Ｐゴシック" pitchFamily="34" charset="-128"/>
              </a:rPr>
              <a:t>Crëwyd ymateb </a:t>
            </a:r>
            <a:r>
              <a:rPr lang="cy-GB" altLang="en-US" noProof="1">
                <a:ea typeface="ＭＳ Ｐゴシック" pitchFamily="34" charset="-128"/>
              </a:rPr>
              <a:t>cyflyriedig gan</a:t>
            </a:r>
            <a:r>
              <a:rPr lang="cy-GB" altLang="en-US" dirty="0">
                <a:ea typeface="ＭＳ Ｐゴシック" pitchFamily="34" charset="-128"/>
              </a:rPr>
              <a:t> ysgogiad</a:t>
            </a:r>
          </a:p>
          <a:p>
            <a:r>
              <a:rPr lang="cy-GB" altLang="en-US" dirty="0">
                <a:ea typeface="ＭＳ Ｐゴシック" pitchFamily="34" charset="-128"/>
              </a:rPr>
              <a:t>Oes modd cymhwyso hyn i ddamcaniaethau ynghylch dysgu gan blant? </a:t>
            </a:r>
          </a:p>
          <a:p>
            <a:pPr marL="0" indent="0">
              <a:buNone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77C792-4239-46F2-BEBD-F512868D2A38}"/>
              </a:ext>
            </a:extLst>
          </p:cNvPr>
          <p:cNvSpPr txBox="1"/>
          <p:nvPr/>
        </p:nvSpPr>
        <p:spPr>
          <a:xfrm>
            <a:off x="3439316" y="4513595"/>
            <a:ext cx="65887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https://www.youtube.com/watch?v=hhqumfpxuzI</a:t>
            </a:r>
            <a:endParaRPr lang="en-GB" dirty="0"/>
          </a:p>
          <a:p>
            <a:endParaRPr lang="en-US" altLang="en-US" i="1" dirty="0">
              <a:ea typeface="ＭＳ Ｐゴシック" pitchFamily="34" charset="-128"/>
            </a:endParaRPr>
          </a:p>
        </p:txBody>
      </p:sp>
      <p:pic>
        <p:nvPicPr>
          <p:cNvPr id="6" name="Picture 2" descr="Ivan Pavlov | Biography, Theory, Conditioning, Dog, &amp;amp; Facts | Britannica">
            <a:extLst>
              <a:ext uri="{FF2B5EF4-FFF2-40B4-BE49-F238E27FC236}">
                <a16:creationId xmlns:a16="http://schemas.microsoft.com/office/drawing/2014/main" id="{F6BE627E-0D55-333A-D457-88F656C67D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944" y="1766336"/>
            <a:ext cx="3136970" cy="235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5626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824064" y="188640"/>
            <a:ext cx="6588731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000" dirty="0"/>
              <a:t>John. B. Watson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90249" y="1726124"/>
            <a:ext cx="3793995" cy="2823646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The environment is the main factor in development, with children making a wide variety of stimulus response associations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327271" y="1726124"/>
            <a:ext cx="3874482" cy="2823646"/>
          </a:xfrm>
        </p:spPr>
        <p:txBody>
          <a:bodyPr rtlCol="0">
            <a:normAutofit/>
          </a:bodyPr>
          <a:lstStyle/>
          <a:p>
            <a:r>
              <a:rPr lang="cy-GB" altLang="en-US" dirty="0"/>
              <a:t>Yr amgylchedd yw’r prif ffactor mewn datblygiad, gyda phlant yn gwneud amrywiaeth fawr o gysylltiadau  ysgogiad-ymateb</a:t>
            </a:r>
          </a:p>
          <a:p>
            <a:pPr marL="0" indent="0">
              <a:buNone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23A2A7-9690-404B-AA40-DBF9A0F35D94}"/>
              </a:ext>
            </a:extLst>
          </p:cNvPr>
          <p:cNvSpPr txBox="1"/>
          <p:nvPr/>
        </p:nvSpPr>
        <p:spPr>
          <a:xfrm>
            <a:off x="3188459" y="4944254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https://www.youtube.com/watch?v=9hBfnXACsOI</a:t>
            </a:r>
            <a:endParaRPr lang="en-GB" altLang="en-US" dirty="0"/>
          </a:p>
        </p:txBody>
      </p:sp>
      <p:pic>
        <p:nvPicPr>
          <p:cNvPr id="6" name="Picture 2" descr="Child Development Theories: John Watson">
            <a:extLst>
              <a:ext uri="{FF2B5EF4-FFF2-40B4-BE49-F238E27FC236}">
                <a16:creationId xmlns:a16="http://schemas.microsoft.com/office/drawing/2014/main" id="{1F0F53C4-BC98-9BFA-585B-B5D15478DF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309" y="2076539"/>
            <a:ext cx="3709847" cy="2473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8393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824064" y="188640"/>
            <a:ext cx="6588731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000" dirty="0"/>
              <a:t>John. B. Watson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40019" y="1541458"/>
            <a:ext cx="3793995" cy="282364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‘Give me a dozen healthy infants, well formed and I’ll guarantee to take any one at random and train him to become any type of specialist I might select .. doctor lawyer, artist…even a beggar man’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1847530" y="1541458"/>
            <a:ext cx="4248471" cy="2823646"/>
          </a:xfrm>
        </p:spPr>
        <p:txBody>
          <a:bodyPr rtlCol="0">
            <a:normAutofit fontScale="85000" lnSpcReduction="10000"/>
          </a:bodyPr>
          <a:lstStyle/>
          <a:p>
            <a:pPr marL="0" indent="0">
              <a:buNone/>
            </a:pPr>
            <a:r>
              <a:rPr lang="cy-GB" altLang="en-US" dirty="0"/>
              <a:t>‘Rhowch i mi ddwsin o fabanod iach sydd wedi’u ffurfio’n dda ac rwy’n gwarantu i gymryd unrhyw un ar hap a’i hyfforddi i fod yn unrhyw fath o arbenigwr o’m dewis i ..meddyg, cyfreithiwr, artist…cardotyn hyd yn oed’</a:t>
            </a:r>
          </a:p>
          <a:p>
            <a:pPr marL="0" indent="0">
              <a:buNone/>
            </a:pPr>
            <a:endParaRPr lang="cy-GB" altLang="cy-GB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00209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824064" y="188640"/>
            <a:ext cx="6588731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cy-GB" sz="4000" dirty="0">
                <a:latin typeface="+mn-lt"/>
              </a:rPr>
              <a:t>B. F. Skinner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33206" y="1806753"/>
            <a:ext cx="4104453" cy="29676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‘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Operant Conditioning’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Positive reinforcement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Negative reinforcement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316039" y="1803752"/>
            <a:ext cx="4248471" cy="2823646"/>
          </a:xfrm>
        </p:spPr>
        <p:txBody>
          <a:bodyPr rtlCol="0">
            <a:normAutofit/>
          </a:bodyPr>
          <a:lstStyle/>
          <a:p>
            <a:r>
              <a:rPr lang="cy-GB" altLang="cy-GB" dirty="0"/>
              <a:t>Cyflyru Gweithredol</a:t>
            </a:r>
          </a:p>
          <a:p>
            <a:r>
              <a:rPr lang="cy-GB" altLang="cy-GB" dirty="0"/>
              <a:t>Atgyfnerthiad cadarnhaol</a:t>
            </a:r>
          </a:p>
          <a:p>
            <a:r>
              <a:rPr lang="cy-GB" altLang="cy-GB" dirty="0"/>
              <a:t>Atgyfnerthu negyddol</a:t>
            </a:r>
          </a:p>
        </p:txBody>
      </p:sp>
      <p:pic>
        <p:nvPicPr>
          <p:cNvPr id="5" name="Picture 2" descr="B. F. Skinner - Wikiquote">
            <a:extLst>
              <a:ext uri="{FF2B5EF4-FFF2-40B4-BE49-F238E27FC236}">
                <a16:creationId xmlns:a16="http://schemas.microsoft.com/office/drawing/2014/main" id="{575E977F-554A-E173-1C35-0876E4C0E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807" y="1566321"/>
            <a:ext cx="3046760" cy="3725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79872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161634" y="188640"/>
            <a:ext cx="3881436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en-US" sz="4000" kern="0" dirty="0" err="1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Bandura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43070" y="1449261"/>
            <a:ext cx="3886200" cy="2448297"/>
          </a:xfrm>
        </p:spPr>
        <p:txBody>
          <a:bodyPr>
            <a:normAutofit fontScale="92500"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Bandura’s Social Learning Theory posits that people learn from one another, via observation, imitation, and modelling</a:t>
            </a:r>
          </a:p>
          <a:p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248730" y="1449262"/>
            <a:ext cx="4242122" cy="2448297"/>
          </a:xfrm>
        </p:spPr>
        <p:txBody>
          <a:bodyPr rtlCol="0">
            <a:normAutofit fontScale="92500"/>
          </a:bodyPr>
          <a:lstStyle/>
          <a:p>
            <a:pPr>
              <a:defRPr/>
            </a:pPr>
            <a:r>
              <a:rPr lang="cy-GB" altLang="en-US" dirty="0"/>
              <a:t>Mae Damcaniaeth Dysgu Cymdeithasol </a:t>
            </a:r>
            <a:r>
              <a:rPr lang="cy-GB" altLang="en-US" noProof="1"/>
              <a:t>Bandura </a:t>
            </a:r>
            <a:r>
              <a:rPr lang="cy-GB" altLang="en-US" dirty="0"/>
              <a:t>yn rhagdybio bod pobl yn dysgu oddi wrth ei gilydd, drwy arsylwi, efelychu a modelu</a:t>
            </a:r>
            <a:r>
              <a:rPr lang="en-GB" altLang="en-US" dirty="0"/>
              <a:t> 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DC9AF6-4DB6-4C5B-9AAE-8692C704FA2E}"/>
              </a:ext>
            </a:extLst>
          </p:cNvPr>
          <p:cNvSpPr txBox="1"/>
          <p:nvPr/>
        </p:nvSpPr>
        <p:spPr>
          <a:xfrm>
            <a:off x="3599637" y="4935188"/>
            <a:ext cx="5510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https://www.youtube.com/watch?v=dmBqwWlJg8U</a:t>
            </a:r>
            <a:r>
              <a:rPr lang="en-GB" dirty="0"/>
              <a:t> </a:t>
            </a:r>
          </a:p>
        </p:txBody>
      </p:sp>
      <p:pic>
        <p:nvPicPr>
          <p:cNvPr id="6" name="Picture 2" descr="Albert Bandura - Wikipedia">
            <a:extLst>
              <a:ext uri="{FF2B5EF4-FFF2-40B4-BE49-F238E27FC236}">
                <a16:creationId xmlns:a16="http://schemas.microsoft.com/office/drawing/2014/main" id="{01E7E271-A403-D614-341E-23C9D95897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25" r="-2" b="13738"/>
          <a:stretch/>
        </p:blipFill>
        <p:spPr bwMode="auto">
          <a:xfrm>
            <a:off x="4614269" y="1207824"/>
            <a:ext cx="3210298" cy="3166383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88580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824064" y="188640"/>
            <a:ext cx="6588731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cy-GB" sz="4000" dirty="0">
                <a:latin typeface="+mn-lt"/>
              </a:rPr>
              <a:t>J. Bowlby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89273" y="1992381"/>
            <a:ext cx="3793995" cy="28236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Attachment theory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09580" y="2017177"/>
            <a:ext cx="3893149" cy="2823646"/>
          </a:xfrm>
        </p:spPr>
        <p:txBody>
          <a:bodyPr rtlCol="0">
            <a:normAutofit/>
          </a:bodyPr>
          <a:lstStyle/>
          <a:p>
            <a:pPr marL="0" indent="0">
              <a:buNone/>
            </a:pPr>
            <a:r>
              <a:rPr lang="cy-GB" altLang="cy-GB" dirty="0"/>
              <a:t>Damcaniaeth Ymlyniad                                        </a:t>
            </a:r>
          </a:p>
        </p:txBody>
      </p:sp>
      <p:pic>
        <p:nvPicPr>
          <p:cNvPr id="5" name="Picture 2" descr="Early Years Pioneers: John Bowlby | Nursery World">
            <a:extLst>
              <a:ext uri="{FF2B5EF4-FFF2-40B4-BE49-F238E27FC236}">
                <a16:creationId xmlns:a16="http://schemas.microsoft.com/office/drawing/2014/main" id="{41F59A9B-0E0A-D8F4-6C2A-81FB01AAB4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054" y="2017177"/>
            <a:ext cx="3620219" cy="2409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071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824064" y="188640"/>
            <a:ext cx="6588731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cy-GB" sz="4000" dirty="0">
                <a:latin typeface="+mn-lt"/>
              </a:rPr>
              <a:t>Jean Piaget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73371" y="2017177"/>
            <a:ext cx="4104453" cy="3255694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Stages of development</a:t>
            </a:r>
          </a:p>
          <a:p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Sequential</a:t>
            </a:r>
          </a:p>
          <a:p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Importance of interacting with the environment</a:t>
            </a:r>
          </a:p>
          <a:p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Active </a:t>
            </a:r>
          </a:p>
          <a:p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Importance of play</a:t>
            </a:r>
          </a:p>
          <a:p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321649" y="2017177"/>
            <a:ext cx="4248471" cy="2823646"/>
          </a:xfrm>
        </p:spPr>
        <p:txBody>
          <a:bodyPr rtlCol="0">
            <a:normAutofit fontScale="92500" lnSpcReduction="20000"/>
          </a:bodyPr>
          <a:lstStyle/>
          <a:p>
            <a:r>
              <a:rPr lang="cy-GB" altLang="cy-GB" dirty="0"/>
              <a:t>C</a:t>
            </a:r>
            <a:r>
              <a:rPr lang="cy-GB" altLang="cy-GB" sz="3000" dirty="0"/>
              <a:t>amau o ddatblygiad</a:t>
            </a:r>
          </a:p>
          <a:p>
            <a:r>
              <a:rPr lang="cy-GB" altLang="cy-GB" sz="3000" dirty="0"/>
              <a:t>Dilyniannol</a:t>
            </a:r>
          </a:p>
          <a:p>
            <a:r>
              <a:rPr lang="cy-GB" altLang="cy-GB" sz="3000" dirty="0"/>
              <a:t>Pwysigrwydd o rhyngweithio gyda’r amgylchedd</a:t>
            </a:r>
          </a:p>
          <a:p>
            <a:r>
              <a:rPr lang="cy-GB" altLang="cy-GB" sz="3000" dirty="0"/>
              <a:t>Gweithredol</a:t>
            </a:r>
          </a:p>
          <a:p>
            <a:r>
              <a:rPr lang="cy-GB" altLang="cy-GB" sz="3000" dirty="0"/>
              <a:t>Pwysigrwydd o chwarae</a:t>
            </a:r>
          </a:p>
        </p:txBody>
      </p:sp>
      <p:pic>
        <p:nvPicPr>
          <p:cNvPr id="5" name="Picture 2" descr="Child Development Theories: Jean Piaget">
            <a:extLst>
              <a:ext uri="{FF2B5EF4-FFF2-40B4-BE49-F238E27FC236}">
                <a16:creationId xmlns:a16="http://schemas.microsoft.com/office/drawing/2014/main" id="{32F06D8C-56D8-A4A3-4073-97B53B880A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1" r="18489" b="-2"/>
          <a:stretch/>
        </p:blipFill>
        <p:spPr bwMode="auto">
          <a:xfrm>
            <a:off x="4412732" y="1846375"/>
            <a:ext cx="3209150" cy="316525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3903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CF45AA93-B6A1-40A6-A146-93B11A183160}"/>
              </a:ext>
            </a:extLst>
          </p:cNvPr>
          <p:cNvSpPr txBox="1"/>
          <p:nvPr/>
        </p:nvSpPr>
        <p:spPr>
          <a:xfrm>
            <a:off x="7536160" y="5322696"/>
            <a:ext cx="3131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</a:t>
            </a:r>
            <a:r>
              <a:rPr lang="en-GB" sz="1600" dirty="0" err="1"/>
              <a:t>Souce</a:t>
            </a:r>
            <a:r>
              <a:rPr lang="en-GB" sz="1600" dirty="0"/>
              <a:t>: </a:t>
            </a:r>
            <a:r>
              <a:rPr lang="en-GB" sz="1600" dirty="0" err="1"/>
              <a:t>PsychologynotesHQ</a:t>
            </a:r>
            <a:r>
              <a:rPr lang="en-GB" sz="1600" dirty="0"/>
              <a:t>, 2021)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F3D04BC-128F-4771-BE75-B3DA1DF274B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46" t="7483" r="1946" b="11706"/>
          <a:stretch/>
        </p:blipFill>
        <p:spPr>
          <a:xfrm>
            <a:off x="1775520" y="188640"/>
            <a:ext cx="8064896" cy="4710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39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161634" y="188640"/>
            <a:ext cx="3881436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en-US" sz="4000" kern="0" dirty="0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Bruner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22041" y="1628774"/>
            <a:ext cx="3881436" cy="2448297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3 modes of representation – enactive, iconic and symbolic 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Spiral Curriculum 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1904" y="1707313"/>
            <a:ext cx="4093267" cy="2448297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dirty="0"/>
              <a:t>3 modd o cynrychiolaeth – enactif, eiconig a symbolaidd</a:t>
            </a:r>
          </a:p>
          <a:p>
            <a:pPr>
              <a:defRPr/>
            </a:pPr>
            <a:r>
              <a:rPr lang="cy-GB" altLang="cy-GB" dirty="0"/>
              <a:t>Cwricwlwm Sbiral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pic>
        <p:nvPicPr>
          <p:cNvPr id="5" name="Picture 2" descr="Jerome S. Bruner, influential psychologist of perception, dies at 100 - The  Washington Post">
            <a:extLst>
              <a:ext uri="{FF2B5EF4-FFF2-40B4-BE49-F238E27FC236}">
                <a16:creationId xmlns:a16="http://schemas.microsoft.com/office/drawing/2014/main" id="{F9F26CC6-74AD-1AF0-31BA-697DBA1DD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965" y="1334965"/>
            <a:ext cx="2838069" cy="4188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90909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161634" y="188640"/>
            <a:ext cx="3881436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en-US" sz="4000" kern="0" dirty="0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Bruner</a:t>
            </a: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2050" name="Picture 2" descr="Bruner&amp;#39;s Spiral Curriculum Diagram, HD Png Download - kindpng">
            <a:extLst>
              <a:ext uri="{FF2B5EF4-FFF2-40B4-BE49-F238E27FC236}">
                <a16:creationId xmlns:a16="http://schemas.microsoft.com/office/drawing/2014/main" id="{BE1A876B-9ACB-42DD-AB62-A87895AF39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423" y="1201880"/>
            <a:ext cx="4219155" cy="445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90329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824064" y="188640"/>
            <a:ext cx="6588731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cy-GB" sz="4000" dirty="0">
                <a:latin typeface="+mn-lt"/>
              </a:rPr>
              <a:t>Susan Isaacs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667B7-BA35-42D4-85F6-A376A56D8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94915" y="1507634"/>
            <a:ext cx="3793995" cy="2823646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Intellectual and social development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Nursery school movement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 is central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 development is holistic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Importance of Play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05808" y="1883657"/>
            <a:ext cx="4248471" cy="2823646"/>
          </a:xfrm>
        </p:spPr>
        <p:txBody>
          <a:bodyPr rtlCol="0">
            <a:normAutofit fontScale="85000" lnSpcReduction="20000"/>
          </a:bodyPr>
          <a:lstStyle/>
          <a:p>
            <a:r>
              <a:rPr lang="cy-GB" altLang="en-US" sz="3300" dirty="0"/>
              <a:t>Datblygiad deallusol a chymdeithasol</a:t>
            </a:r>
          </a:p>
          <a:p>
            <a:r>
              <a:rPr lang="cy-GB" altLang="en-US" sz="3300" dirty="0"/>
              <a:t>Mudiad ysgol feithrin</a:t>
            </a:r>
          </a:p>
          <a:p>
            <a:r>
              <a:rPr lang="cy-GB" altLang="en-US" sz="3300" dirty="0"/>
              <a:t>Plentyn yn ganolog</a:t>
            </a:r>
          </a:p>
          <a:p>
            <a:r>
              <a:rPr lang="cy-GB" altLang="en-US" sz="3300" dirty="0"/>
              <a:t>Datblygiad plant yn gyfannol</a:t>
            </a:r>
          </a:p>
          <a:p>
            <a:r>
              <a:rPr lang="cy-GB" altLang="en-US" sz="3300" dirty="0"/>
              <a:t>Pwysigrwydd o chwarae</a:t>
            </a:r>
          </a:p>
          <a:p>
            <a:pPr marL="0" indent="0">
              <a:buNone/>
            </a:pPr>
            <a:endParaRPr lang="cy-GB" altLang="cy-GB" dirty="0">
              <a:latin typeface="Lucida Sans" pitchFamily="34" charset="0"/>
            </a:endParaRPr>
          </a:p>
        </p:txBody>
      </p:sp>
      <p:pic>
        <p:nvPicPr>
          <p:cNvPr id="5" name="Picture 2" descr="The Right to Play: Covid-19 and Lessons from History | BPS">
            <a:extLst>
              <a:ext uri="{FF2B5EF4-FFF2-40B4-BE49-F238E27FC236}">
                <a16:creationId xmlns:a16="http://schemas.microsoft.com/office/drawing/2014/main" id="{61353A81-BB6D-CCAC-BE13-07F6A61A7B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3213" y="1331640"/>
            <a:ext cx="3150431" cy="3175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562968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824064" y="188640"/>
            <a:ext cx="6588731" cy="720080"/>
          </a:xfrm>
        </p:spPr>
        <p:txBody>
          <a:bodyPr rtlCol="0">
            <a:noAutofit/>
          </a:bodyPr>
          <a:lstStyle/>
          <a:p>
            <a:pPr algn="ctr">
              <a:defRPr/>
            </a:pPr>
            <a:br>
              <a:rPr lang="en-GB" altLang="cy-GB" sz="4000" dirty="0">
                <a:latin typeface="+mn-lt"/>
              </a:rPr>
            </a:br>
            <a:r>
              <a:rPr lang="en-GB" altLang="cy-GB" sz="4000" dirty="0">
                <a:latin typeface="+mn-lt"/>
              </a:rPr>
              <a:t>Susan Isaacs</a:t>
            </a:r>
            <a:br>
              <a:rPr lang="en-GB" altLang="cy-GB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altLang="cy-GB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44AA76-C2CB-433B-912C-D599F9306E2E}"/>
              </a:ext>
            </a:extLst>
          </p:cNvPr>
          <p:cNvSpPr txBox="1"/>
          <p:nvPr/>
        </p:nvSpPr>
        <p:spPr>
          <a:xfrm>
            <a:off x="336589" y="3178718"/>
            <a:ext cx="1173012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“Play is indeed the child’s work, and the means whereby he grows and develops” </a:t>
            </a:r>
          </a:p>
          <a:p>
            <a:r>
              <a:rPr lang="en-GB" sz="2000" dirty="0"/>
              <a:t>						        Isaacs (1929, quoted in Murray, 2021, p.1235)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3DE471-31CA-4B2A-980D-66EC4737812F}"/>
              </a:ext>
            </a:extLst>
          </p:cNvPr>
          <p:cNvSpPr txBox="1"/>
          <p:nvPr/>
        </p:nvSpPr>
        <p:spPr>
          <a:xfrm>
            <a:off x="336589" y="1412777"/>
            <a:ext cx="11298169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“The nursery school is an extension of the function of the home, not a substitute for it” </a:t>
            </a:r>
          </a:p>
          <a:p>
            <a:r>
              <a:rPr lang="en-GB" sz="2000" dirty="0"/>
              <a:t>				Isaacs (1954, quoted in Nutbrown, Clough and </a:t>
            </a:r>
            <a:r>
              <a:rPr lang="en-GB" sz="2000" dirty="0" err="1"/>
              <a:t>Selbie</a:t>
            </a:r>
            <a:r>
              <a:rPr lang="en-GB" sz="2000" dirty="0"/>
              <a:t>, 2008, p.55)</a:t>
            </a:r>
          </a:p>
        </p:txBody>
      </p:sp>
    </p:spTree>
    <p:extLst>
      <p:ext uri="{BB962C8B-B14F-4D97-AF65-F5344CB8AC3E}">
        <p14:creationId xmlns:p14="http://schemas.microsoft.com/office/powerpoint/2010/main" val="16570540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E8B0F-0424-4FB2-9226-04A0159D2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sylweddoli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What did you notice?</a:t>
            </a:r>
          </a:p>
        </p:txBody>
      </p:sp>
      <p:pic>
        <p:nvPicPr>
          <p:cNvPr id="22530" name="Picture 2" descr="question mark - Wiktionary">
            <a:extLst>
              <a:ext uri="{FF2B5EF4-FFF2-40B4-BE49-F238E27FC236}">
                <a16:creationId xmlns:a16="http://schemas.microsoft.com/office/drawing/2014/main" id="{8D3E8766-9A06-4954-AE70-286909AE8885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0" y="2276872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35813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A89F0-B4AF-4841-B40A-9B8DDDB88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altLang="en-US" dirty="0"/>
              <a:t>Natur yn erbyn Magwraeth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Nature vs Nurture</a:t>
            </a:r>
          </a:p>
        </p:txBody>
      </p:sp>
      <p:pic>
        <p:nvPicPr>
          <p:cNvPr id="1026" name="Picture 2" descr="nature nurture psychology">
            <a:extLst>
              <a:ext uri="{FF2B5EF4-FFF2-40B4-BE49-F238E27FC236}">
                <a16:creationId xmlns:a16="http://schemas.microsoft.com/office/drawing/2014/main" id="{56D4DBA6-BE48-41DF-B79A-5EC97E18FC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988840"/>
            <a:ext cx="8496300" cy="329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D2607E-6089-4D06-8715-D4E4679BFCA9}"/>
              </a:ext>
            </a:extLst>
          </p:cNvPr>
          <p:cNvSpPr txBox="1"/>
          <p:nvPr/>
        </p:nvSpPr>
        <p:spPr>
          <a:xfrm>
            <a:off x="6240016" y="5373216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Simply Psychology, 2021)</a:t>
            </a:r>
          </a:p>
        </p:txBody>
      </p:sp>
    </p:spTree>
    <p:extLst>
      <p:ext uri="{BB962C8B-B14F-4D97-AF65-F5344CB8AC3E}">
        <p14:creationId xmlns:p14="http://schemas.microsoft.com/office/powerpoint/2010/main" val="42760461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84856" y="218783"/>
            <a:ext cx="8229600" cy="90872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cy-GB" kern="0" dirty="0">
                <a:solidFill>
                  <a:srgbClr val="000000"/>
                </a:solidFill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ea typeface="ＭＳ Ｐゴシック" charset="-128"/>
              </a:rPr>
            </a:br>
            <a:r>
              <a:rPr lang="en-GB" altLang="cy-GB" kern="0" dirty="0">
                <a:solidFill>
                  <a:schemeClr val="accent6">
                    <a:lumMod val="75000"/>
                  </a:schemeClr>
                </a:solidFill>
                <a:ea typeface="ＭＳ Ｐゴシック" charset="-128"/>
              </a:rPr>
              <a:t>References</a:t>
            </a:r>
            <a:endParaRPr lang="cy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sz="half" idx="1"/>
          </p:nvPr>
        </p:nvSpPr>
        <p:spPr>
          <a:xfrm>
            <a:off x="180449" y="1259794"/>
            <a:ext cx="11831102" cy="5112568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2600" dirty="0"/>
              <a:t>Aubrey, K. and Riley. A. (2019) </a:t>
            </a:r>
            <a:r>
              <a:rPr lang="en-GB" sz="2600" i="1" dirty="0"/>
              <a:t>Understanding and Using Educational Theories. </a:t>
            </a:r>
            <a:r>
              <a:rPr lang="en-GB" sz="2600" dirty="0"/>
              <a:t>2</a:t>
            </a:r>
            <a:r>
              <a:rPr lang="en-GB" sz="2600" baseline="30000" dirty="0"/>
              <a:t>nd</a:t>
            </a:r>
            <a:r>
              <a:rPr lang="en-GB" sz="2600" dirty="0"/>
              <a:t> Ed. London: Sage Publications Ltd. </a:t>
            </a:r>
          </a:p>
          <a:p>
            <a:pPr marL="0" indent="0">
              <a:buNone/>
              <a:defRPr/>
            </a:pPr>
            <a:r>
              <a:rPr lang="en-GB" altLang="en-US" sz="2600" dirty="0"/>
              <a:t>Crowley, K. (2014) </a:t>
            </a:r>
            <a:r>
              <a:rPr lang="en-GB" altLang="en-US" sz="2600" i="1" dirty="0"/>
              <a:t>Child development: A practical introduction</a:t>
            </a:r>
            <a:r>
              <a:rPr lang="en-GB" altLang="en-US" sz="2600" dirty="0"/>
              <a:t>. London: Sage Publishing</a:t>
            </a:r>
          </a:p>
          <a:p>
            <a:pPr marL="0" indent="0">
              <a:buNone/>
              <a:defRPr/>
            </a:pPr>
            <a:r>
              <a:rPr lang="cy-GB" sz="2600" dirty="0"/>
              <a:t>Murray, J. (2021) ‘How do children build knowledge in early childhood education, Susan Isaacs, </a:t>
            </a:r>
            <a:r>
              <a:rPr lang="cy-GB" sz="2600" i="1" dirty="0"/>
              <a:t>young children are researchers </a:t>
            </a:r>
            <a:r>
              <a:rPr lang="cy-GB" sz="2600" dirty="0"/>
              <a:t>and what happens next’, </a:t>
            </a:r>
            <a:r>
              <a:rPr lang="cy-GB" sz="2600" i="1" dirty="0"/>
              <a:t>Early Child Development and Care</a:t>
            </a:r>
            <a:r>
              <a:rPr lang="cy-GB" sz="2600" dirty="0"/>
              <a:t>, 191 (7-8), pp. 1230-1246. (Accessed: 22nd October 2021) </a:t>
            </a:r>
            <a:r>
              <a:rPr lang="en-GB" sz="2600" dirty="0">
                <a:solidFill>
                  <a:srgbClr val="006DB4"/>
                </a:solidFill>
                <a:hlinkClick r:id="rId3"/>
              </a:rPr>
              <a:t>doi.org/10.1080/03004430.2020.1854242</a:t>
            </a:r>
            <a:endParaRPr lang="en-GB" altLang="cy-GB" sz="2600" kern="0" dirty="0">
              <a:solidFill>
                <a:srgbClr val="000000"/>
              </a:solidFill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NAEYC (2021) 10 Things every parent should know about play [on-line] Available at: 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  <a:hlinkClick r:id="rId4"/>
              </a:rPr>
              <a:t>https://www.naeyc.org/our-work/families/10-things-every-parent-play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 (Accessed: 22</a:t>
            </a:r>
            <a:r>
              <a:rPr lang="en-GB" altLang="cy-GB" sz="2600" kern="0" baseline="30000" dirty="0">
                <a:solidFill>
                  <a:srgbClr val="000000"/>
                </a:solidFill>
                <a:ea typeface="ＭＳ Ｐゴシック" charset="-128"/>
              </a:rPr>
              <a:t>nd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 October 2021)</a:t>
            </a:r>
          </a:p>
          <a:p>
            <a:pPr marL="0" indent="0">
              <a:buNone/>
              <a:defRPr/>
            </a:pPr>
            <a:endParaRPr lang="cy-GB" altLang="cy-GB" sz="2400" kern="0" dirty="0">
              <a:solidFill>
                <a:srgbClr val="000000"/>
              </a:solidFill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5521169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981200" y="207563"/>
            <a:ext cx="8229600" cy="90872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cy-GB" kern="0" dirty="0">
                <a:solidFill>
                  <a:srgbClr val="000000"/>
                </a:solidFill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ea typeface="ＭＳ Ｐゴシック" charset="-128"/>
              </a:rPr>
            </a:br>
            <a:r>
              <a:rPr lang="en-GB" altLang="cy-GB" kern="0" dirty="0">
                <a:solidFill>
                  <a:schemeClr val="accent6">
                    <a:lumMod val="75000"/>
                  </a:schemeClr>
                </a:solidFill>
                <a:ea typeface="ＭＳ Ｐゴシック" charset="-128"/>
              </a:rPr>
              <a:t>References</a:t>
            </a:r>
            <a:endParaRPr lang="cy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sz="half" idx="1"/>
          </p:nvPr>
        </p:nvSpPr>
        <p:spPr>
          <a:xfrm>
            <a:off x="180449" y="1259794"/>
            <a:ext cx="11831102" cy="5112568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sz="2600" dirty="0" err="1"/>
              <a:t>Nutbrown</a:t>
            </a:r>
            <a:r>
              <a:rPr lang="cy-GB" sz="2600" dirty="0"/>
              <a:t>, C., Clough, P. and Selbie, P. (2008) </a:t>
            </a:r>
            <a:r>
              <a:rPr lang="cy-GB" sz="2600" i="1" dirty="0"/>
              <a:t>Early Childhood Education; History, Philosophy and Experience</a:t>
            </a:r>
            <a:r>
              <a:rPr lang="cy-GB" sz="2600" dirty="0"/>
              <a:t>. London: Sage Publications Ltd.</a:t>
            </a:r>
          </a:p>
          <a:p>
            <a:pPr marL="0" indent="0">
              <a:buNone/>
              <a:defRPr/>
            </a:pPr>
            <a:r>
              <a:rPr lang="en-GB" altLang="cy-GB" sz="2600" kern="0" dirty="0" err="1">
                <a:solidFill>
                  <a:srgbClr val="000000"/>
                </a:solidFill>
                <a:ea typeface="ＭＳ Ｐゴシック" charset="-128"/>
              </a:rPr>
              <a:t>Psychologynoteshq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 (2021) </a:t>
            </a:r>
            <a:r>
              <a:rPr lang="en-GB" altLang="cy-GB" sz="2600" i="1" kern="0" dirty="0">
                <a:solidFill>
                  <a:srgbClr val="000000"/>
                </a:solidFill>
                <a:ea typeface="ＭＳ Ｐゴシック" charset="-128"/>
              </a:rPr>
              <a:t>Jean Piaget’s Stages of Cognitive Development 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[on-line] Available at: 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  <a:hlinkClick r:id="rId3"/>
              </a:rPr>
              <a:t>https://www.psychologynoteshq.com/piagetstheory/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 (Accessed: 21</a:t>
            </a:r>
            <a:r>
              <a:rPr lang="en-GB" altLang="cy-GB" sz="2600" kern="0" baseline="30000" dirty="0">
                <a:solidFill>
                  <a:srgbClr val="000000"/>
                </a:solidFill>
                <a:ea typeface="ＭＳ Ｐゴシック" charset="-128"/>
              </a:rPr>
              <a:t>st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 October 2021)</a:t>
            </a:r>
          </a:p>
          <a:p>
            <a:pPr marL="0" indent="0">
              <a:buNone/>
              <a:defRPr/>
            </a:pPr>
            <a:r>
              <a:rPr lang="en-GB" altLang="cy-GB" sz="2600" kern="0" dirty="0" err="1">
                <a:solidFill>
                  <a:srgbClr val="000000"/>
                </a:solidFill>
                <a:ea typeface="ＭＳ Ｐゴシック" charset="-128"/>
              </a:rPr>
              <a:t>Psychologynoteshq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 (2021) </a:t>
            </a:r>
            <a:r>
              <a:rPr lang="en-GB" altLang="cy-GB" sz="2600" i="1" kern="0" dirty="0">
                <a:solidFill>
                  <a:srgbClr val="000000"/>
                </a:solidFill>
                <a:ea typeface="ＭＳ Ｐゴシック" charset="-128"/>
              </a:rPr>
              <a:t>Sigmund Freud’s Psychosexual Stages of Development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 [on-line] Available at: 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  <a:hlinkClick r:id="rId4"/>
              </a:rPr>
              <a:t>https://www.psychologynoteshq.com/freud-psychosexual-development/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 (Accessed: 21</a:t>
            </a:r>
            <a:r>
              <a:rPr lang="en-GB" altLang="cy-GB" sz="2600" kern="0" baseline="30000" dirty="0">
                <a:solidFill>
                  <a:srgbClr val="000000"/>
                </a:solidFill>
                <a:ea typeface="ＭＳ Ｐゴシック" charset="-128"/>
              </a:rPr>
              <a:t>st</a:t>
            </a:r>
            <a:r>
              <a:rPr lang="en-GB" altLang="cy-GB" sz="2600" kern="0" dirty="0">
                <a:solidFill>
                  <a:srgbClr val="000000"/>
                </a:solidFill>
                <a:ea typeface="ＭＳ Ｐゴシック" charset="-128"/>
              </a:rPr>
              <a:t> October 2021)</a:t>
            </a:r>
            <a:r>
              <a:rPr lang="en-GB" sz="2600" dirty="0"/>
              <a:t> </a:t>
            </a:r>
          </a:p>
          <a:p>
            <a:pPr marL="0" indent="0">
              <a:buNone/>
              <a:defRPr/>
            </a:pPr>
            <a:r>
              <a:rPr lang="en-GB" sz="2600" dirty="0"/>
              <a:t>Simply Psychology (2019) </a:t>
            </a:r>
            <a:r>
              <a:rPr lang="en-GB" sz="2600" i="1" dirty="0"/>
              <a:t>Sigmund Freud’s Theories </a:t>
            </a:r>
            <a:r>
              <a:rPr lang="en-GB" sz="2600" dirty="0"/>
              <a:t>[on-line] Available at: </a:t>
            </a:r>
            <a:r>
              <a:rPr lang="en-GB" sz="2600" dirty="0">
                <a:hlinkClick r:id="rId5"/>
              </a:rPr>
              <a:t>https://www.simplypsychology.org/Sigmund-Freud.html</a:t>
            </a:r>
            <a:r>
              <a:rPr lang="en-GB" sz="2600" dirty="0"/>
              <a:t> (Accessed: 22</a:t>
            </a:r>
            <a:r>
              <a:rPr lang="en-GB" sz="2600" baseline="30000" dirty="0"/>
              <a:t>nd</a:t>
            </a:r>
            <a:r>
              <a:rPr lang="en-GB" sz="2600" dirty="0"/>
              <a:t> October 2021)</a:t>
            </a:r>
          </a:p>
          <a:p>
            <a:pPr marL="0" indent="0">
              <a:buNone/>
              <a:defRPr/>
            </a:pPr>
            <a:endParaRPr lang="cy-GB" sz="2400" dirty="0"/>
          </a:p>
          <a:p>
            <a:pPr marL="0" indent="0">
              <a:buNone/>
              <a:defRPr/>
            </a:pPr>
            <a:endParaRPr lang="cy-GB" altLang="cy-GB" sz="2400" kern="0" dirty="0">
              <a:solidFill>
                <a:srgbClr val="000000"/>
              </a:solidFill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8283949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981200" y="312057"/>
            <a:ext cx="8229600" cy="90872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chemeClr val="accent6">
                    <a:lumMod val="75000"/>
                  </a:schemeClr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sz="half" idx="1"/>
          </p:nvPr>
        </p:nvSpPr>
        <p:spPr>
          <a:xfrm>
            <a:off x="269271" y="1279038"/>
            <a:ext cx="11483293" cy="4631102"/>
          </a:xfrm>
        </p:spPr>
        <p:txBody>
          <a:bodyPr rtlCol="0">
            <a:normAutofit fontScale="92500"/>
          </a:bodyPr>
          <a:lstStyle/>
          <a:p>
            <a:pPr marL="0" indent="0">
              <a:buNone/>
              <a:defRPr/>
            </a:pPr>
            <a:r>
              <a:rPr lang="en-GB" sz="2600" dirty="0"/>
              <a:t>Simply Psychology (2021) </a:t>
            </a:r>
            <a:r>
              <a:rPr lang="en-GB" sz="2600" i="1" dirty="0"/>
              <a:t>Nature vs Nurture in Psychology </a:t>
            </a:r>
            <a:r>
              <a:rPr lang="en-GB" sz="2600" dirty="0"/>
              <a:t>[online] Available at: </a:t>
            </a:r>
            <a:r>
              <a:rPr lang="en-GB" sz="2600" dirty="0">
                <a:hlinkClick r:id="rId3"/>
              </a:rPr>
              <a:t>https://www.simplypsychology.org/naturevsnurture.html</a:t>
            </a:r>
            <a:r>
              <a:rPr lang="en-GB" sz="2600" dirty="0"/>
              <a:t> (Accessed: 29</a:t>
            </a:r>
            <a:r>
              <a:rPr lang="en-GB" sz="2600" baseline="30000" dirty="0"/>
              <a:t>th</a:t>
            </a:r>
            <a:r>
              <a:rPr lang="en-GB" sz="2600" dirty="0"/>
              <a:t> October 2021)</a:t>
            </a:r>
          </a:p>
          <a:p>
            <a:pPr marL="0" indent="0">
              <a:buNone/>
              <a:defRPr/>
            </a:pPr>
            <a:r>
              <a:rPr lang="en-GB" sz="2600" dirty="0"/>
              <a:t>Simply Psychology (2020) </a:t>
            </a:r>
            <a:r>
              <a:rPr lang="en-GB" sz="2600" i="1" dirty="0"/>
              <a:t>Maslow’s Hierarchy of Needs </a:t>
            </a:r>
            <a:r>
              <a:rPr lang="en-GB" sz="2600" dirty="0"/>
              <a:t>[on-line] Available at: </a:t>
            </a:r>
            <a:r>
              <a:rPr lang="en-GB" sz="2600" dirty="0">
                <a:hlinkClick r:id="rId4"/>
              </a:rPr>
              <a:t>https://www.simplypsychology.org/maslow.html</a:t>
            </a:r>
            <a:r>
              <a:rPr lang="en-GB" sz="2600" dirty="0"/>
              <a:t> (Accessed: 29</a:t>
            </a:r>
            <a:r>
              <a:rPr lang="en-GB" sz="2600" baseline="30000" dirty="0"/>
              <a:t>th</a:t>
            </a:r>
            <a:r>
              <a:rPr lang="en-GB" sz="2600" dirty="0"/>
              <a:t> October 2021)</a:t>
            </a:r>
          </a:p>
          <a:p>
            <a:pPr marL="0" indent="0">
              <a:buNone/>
              <a:defRPr/>
            </a:pPr>
            <a:r>
              <a:rPr lang="en-GB" sz="2600" dirty="0"/>
              <a:t>SusanMarie (2017) </a:t>
            </a:r>
            <a:r>
              <a:rPr lang="en-GB" sz="2600" i="1" dirty="0"/>
              <a:t>Bronfenbrenner’s Bioecological Approach </a:t>
            </a:r>
            <a:r>
              <a:rPr lang="en-GB" sz="2600" dirty="0"/>
              <a:t>[on-line] Available at: </a:t>
            </a:r>
            <a:r>
              <a:rPr lang="en-GB" sz="2600" dirty="0">
                <a:hlinkClick r:id="rId5"/>
              </a:rPr>
              <a:t>https://www.suemarie.info/2017/10/bronfenbrenners-bioecological-approach.html</a:t>
            </a:r>
            <a:r>
              <a:rPr lang="en-GB" sz="2600" dirty="0"/>
              <a:t> (Accessed: 22</a:t>
            </a:r>
            <a:r>
              <a:rPr lang="en-GB" sz="2600" baseline="30000" dirty="0"/>
              <a:t>nd</a:t>
            </a:r>
            <a:r>
              <a:rPr lang="en-GB" sz="2600" dirty="0"/>
              <a:t> October 2021)</a:t>
            </a:r>
          </a:p>
          <a:p>
            <a:pPr marL="0" indent="0">
              <a:buNone/>
              <a:defRPr/>
            </a:pPr>
            <a:r>
              <a:rPr lang="en-GB" sz="2600" dirty="0" err="1"/>
              <a:t>VeryWellMind</a:t>
            </a:r>
            <a:r>
              <a:rPr lang="en-GB" sz="2600" dirty="0"/>
              <a:t> (2022) Available at: </a:t>
            </a:r>
            <a:r>
              <a:rPr lang="en-GB" sz="2600" dirty="0">
                <a:hlinkClick r:id="rId6"/>
              </a:rPr>
              <a:t>https://www.verywellmind.com/child-development-theories-2795068</a:t>
            </a:r>
            <a:r>
              <a:rPr lang="en-GB" sz="2600" dirty="0"/>
              <a:t> (Accessed: 31</a:t>
            </a:r>
            <a:r>
              <a:rPr lang="en-GB" sz="2600" baseline="30000" dirty="0"/>
              <a:t>st</a:t>
            </a:r>
            <a:r>
              <a:rPr lang="en-GB" sz="2600" dirty="0"/>
              <a:t> August 2022)</a:t>
            </a:r>
          </a:p>
          <a:p>
            <a:pPr marL="0" indent="0">
              <a:buNone/>
              <a:defRPr/>
            </a:pPr>
            <a:r>
              <a:rPr lang="en-GB" sz="2800" dirty="0"/>
              <a:t>Winnicott, D.W. (1964) </a:t>
            </a:r>
            <a:r>
              <a:rPr lang="en-GB" sz="2800" i="1" dirty="0"/>
              <a:t>The child, the family and the outside world</a:t>
            </a:r>
            <a:r>
              <a:rPr lang="en-GB" sz="2800" dirty="0"/>
              <a:t>. Harmondsworth. Penguin Publishers.</a:t>
            </a:r>
          </a:p>
          <a:p>
            <a:pPr marL="0" indent="0">
              <a:buNone/>
              <a:defRPr/>
            </a:pPr>
            <a:endParaRPr lang="en-GB" sz="2600" dirty="0"/>
          </a:p>
          <a:p>
            <a:pPr marL="0" indent="0">
              <a:buNone/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altLang="cy-GB" kern="0" dirty="0">
              <a:solidFill>
                <a:srgbClr val="000000"/>
              </a:solidFill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39688096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0</TotalTime>
  <Words>1885</Words>
  <Application>Microsoft Office PowerPoint</Application>
  <PresentationFormat>Widescreen</PresentationFormat>
  <Paragraphs>279</Paragraphs>
  <Slides>43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8" baseType="lpstr">
      <vt:lpstr>Arial</vt:lpstr>
      <vt:lpstr>Calibri</vt:lpstr>
      <vt:lpstr>Lucida Sans</vt:lpstr>
      <vt:lpstr>Wingdings</vt:lpstr>
      <vt:lpstr>UWTSD PP Template (Cream background)</vt:lpstr>
      <vt:lpstr>PowerPoint Presentation</vt:lpstr>
      <vt:lpstr>ECEY4001/C Datblygiad Dynol Human Development</vt:lpstr>
      <vt:lpstr>Trosolwg o’r Modwl  Overview of Module</vt:lpstr>
      <vt:lpstr>Cynnwys y Modiwl  Content of Module</vt:lpstr>
      <vt:lpstr>Damcaniaeth Theory</vt:lpstr>
      <vt:lpstr>Damcaniaethau Datblygiad Plant Child Development Theories</vt:lpstr>
      <vt:lpstr>Sut mae plant yn dysgu? How do children learn?</vt:lpstr>
      <vt:lpstr>Natur yn erbyn Magwraeth Nature vs Nurture</vt:lpstr>
      <vt:lpstr>Maslow</vt:lpstr>
      <vt:lpstr>D.W.Winnicot</vt:lpstr>
      <vt:lpstr>Lev Vygotsky</vt:lpstr>
      <vt:lpstr>Sigmund Freud</vt:lpstr>
      <vt:lpstr>Sigmund Freud</vt:lpstr>
      <vt:lpstr>Erik. Erikson</vt:lpstr>
      <vt:lpstr>PowerPoint Presentation</vt:lpstr>
      <vt:lpstr>Urie Bronfenbrenner</vt:lpstr>
      <vt:lpstr>Jean Jacques Rousseau</vt:lpstr>
      <vt:lpstr>Pestalozzi </vt:lpstr>
      <vt:lpstr>Frederich Froebel</vt:lpstr>
      <vt:lpstr>John Dewey</vt:lpstr>
      <vt:lpstr>Lawrence Kohlberg</vt:lpstr>
      <vt:lpstr>Robert Owen</vt:lpstr>
      <vt:lpstr>Maria Montessori</vt:lpstr>
      <vt:lpstr>Maria Montessori</vt:lpstr>
      <vt:lpstr>Rachel and Margaret McMillan</vt:lpstr>
      <vt:lpstr>John Locke</vt:lpstr>
      <vt:lpstr>Ivan Pavlov</vt:lpstr>
      <vt:lpstr>John. B. Watson</vt:lpstr>
      <vt:lpstr>John. B. Watson</vt:lpstr>
      <vt:lpstr>B. F. Skinner</vt:lpstr>
      <vt:lpstr>Bandura</vt:lpstr>
      <vt:lpstr>J. Bowlby</vt:lpstr>
      <vt:lpstr>Jean Piaget</vt:lpstr>
      <vt:lpstr>PowerPoint Presentation</vt:lpstr>
      <vt:lpstr>Bruner</vt:lpstr>
      <vt:lpstr>Bruner</vt:lpstr>
      <vt:lpstr>Susan Isaacs</vt:lpstr>
      <vt:lpstr> Susan Isaacs </vt:lpstr>
      <vt:lpstr>Beth wyt ti’n sylweddoli What did you notice?</vt:lpstr>
      <vt:lpstr>Natur yn erbyn Magwraeth Nature vs Nurture</vt:lpstr>
      <vt:lpstr>Cyfeiriadau References</vt:lpstr>
      <vt:lpstr>Cyfeiriadau References</vt:lpstr>
      <vt:lpstr>Cyfeiriadau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Natasha Young</cp:lastModifiedBy>
  <cp:revision>1</cp:revision>
  <dcterms:created xsi:type="dcterms:W3CDTF">2022-08-24T11:51:36Z</dcterms:created>
  <dcterms:modified xsi:type="dcterms:W3CDTF">2022-09-13T13:00:01Z</dcterms:modified>
</cp:coreProperties>
</file>