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73"/>
  </p:notesMasterIdLst>
  <p:sldIdLst>
    <p:sldId id="326" r:id="rId4"/>
    <p:sldId id="263" r:id="rId5"/>
    <p:sldId id="267" r:id="rId6"/>
    <p:sldId id="344" r:id="rId7"/>
    <p:sldId id="358" r:id="rId8"/>
    <p:sldId id="342" r:id="rId9"/>
    <p:sldId id="328" r:id="rId10"/>
    <p:sldId id="343" r:id="rId11"/>
    <p:sldId id="327" r:id="rId12"/>
    <p:sldId id="331" r:id="rId13"/>
    <p:sldId id="353" r:id="rId14"/>
    <p:sldId id="354" r:id="rId15"/>
    <p:sldId id="350" r:id="rId16"/>
    <p:sldId id="355" r:id="rId17"/>
    <p:sldId id="279" r:id="rId18"/>
    <p:sldId id="341" r:id="rId19"/>
    <p:sldId id="275" r:id="rId20"/>
    <p:sldId id="335" r:id="rId21"/>
    <p:sldId id="334" r:id="rId22"/>
    <p:sldId id="336" r:id="rId23"/>
    <p:sldId id="360" r:id="rId24"/>
    <p:sldId id="337" r:id="rId25"/>
    <p:sldId id="271" r:id="rId26"/>
    <p:sldId id="270" r:id="rId27"/>
    <p:sldId id="272" r:id="rId28"/>
    <p:sldId id="273" r:id="rId29"/>
    <p:sldId id="352" r:id="rId30"/>
    <p:sldId id="260" r:id="rId31"/>
    <p:sldId id="316" r:id="rId32"/>
    <p:sldId id="274" r:id="rId33"/>
    <p:sldId id="315" r:id="rId34"/>
    <p:sldId id="323" r:id="rId35"/>
    <p:sldId id="338" r:id="rId36"/>
    <p:sldId id="339" r:id="rId37"/>
    <p:sldId id="361" r:id="rId38"/>
    <p:sldId id="318" r:id="rId39"/>
    <p:sldId id="320" r:id="rId40"/>
    <p:sldId id="317" r:id="rId41"/>
    <p:sldId id="302" r:id="rId42"/>
    <p:sldId id="301" r:id="rId43"/>
    <p:sldId id="300" r:id="rId44"/>
    <p:sldId id="299" r:id="rId45"/>
    <p:sldId id="298" r:id="rId46"/>
    <p:sldId id="297" r:id="rId47"/>
    <p:sldId id="296" r:id="rId48"/>
    <p:sldId id="295" r:id="rId49"/>
    <p:sldId id="294" r:id="rId50"/>
    <p:sldId id="293" r:id="rId51"/>
    <p:sldId id="292" r:id="rId52"/>
    <p:sldId id="291" r:id="rId53"/>
    <p:sldId id="290" r:id="rId54"/>
    <p:sldId id="289" r:id="rId55"/>
    <p:sldId id="287" r:id="rId56"/>
    <p:sldId id="286" r:id="rId57"/>
    <p:sldId id="285" r:id="rId58"/>
    <p:sldId id="284" r:id="rId59"/>
    <p:sldId id="303" r:id="rId60"/>
    <p:sldId id="283" r:id="rId61"/>
    <p:sldId id="322" r:id="rId62"/>
    <p:sldId id="304" r:id="rId63"/>
    <p:sldId id="307" r:id="rId64"/>
    <p:sldId id="305" r:id="rId65"/>
    <p:sldId id="306" r:id="rId66"/>
    <p:sldId id="310" r:id="rId67"/>
    <p:sldId id="311" r:id="rId68"/>
    <p:sldId id="312" r:id="rId69"/>
    <p:sldId id="313" r:id="rId70"/>
    <p:sldId id="277" r:id="rId71"/>
    <p:sldId id="276" r:id="rId7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CA40EC-01CB-ABA0-657D-5596B031C346}" v="175" dt="2026-02-16T08:12:48.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theme" Target="theme/theme1.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7.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a:t>"A state of mind or attitude which investigators adopt and which can be developed over time through continued use" </a:t>
          </a:r>
          <a:r>
            <a:rPr lang="en-GB"/>
            <a:t>(ACPO and NPIA, 2012)</a:t>
          </a:r>
          <a:endParaRPr lang="en-US"/>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a:t>1)Planning and preparation- Set an overall direction, identify questions and develop a plan</a:t>
          </a:r>
          <a:endParaRPr lang="en-US"/>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a:t>2)Understanding material- Understand the origin of material to assess its validity</a:t>
          </a:r>
          <a:endParaRPr lang="en-US"/>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a:t>3)Examination- Systematically collect and examine material, be thorough and pay attention</a:t>
          </a:r>
          <a:endParaRPr lang="en-US"/>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a:t>4)Recording and Collating- Keep records and manage material that is gathered</a:t>
          </a:r>
          <a:endParaRPr lang="en-US"/>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a:t>5)Evaluation- Assess the material gathered and determine its contribution to resolving the issue</a:t>
          </a:r>
          <a:endParaRPr lang="en-US"/>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4E5DED-99F7-4D42-9F0C-97BE6008FF4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60040E46-B860-453F-B6C5-58F42ACF0650}" type="pres">
      <dgm:prSet presAssocID="{5D4E5DED-99F7-4D42-9F0C-97BE6008FF4D}" presName="root" presStyleCnt="0">
        <dgm:presLayoutVars>
          <dgm:dir/>
          <dgm:resizeHandles val="exact"/>
        </dgm:presLayoutVars>
      </dgm:prSet>
      <dgm:spPr/>
    </dgm:pt>
    <dgm:pt modelId="{ADC818EB-DE97-4C82-959D-A18BAF8D98A6}" type="pres">
      <dgm:prSet presAssocID="{D34A0995-2BCF-4A39-B18C-8B3F6BF91B69}" presName="compNode" presStyleCnt="0"/>
      <dgm:spPr/>
    </dgm:pt>
    <dgm:pt modelId="{3C603016-6FB8-441D-9BEA-AF71FD9A08AA}" type="pres">
      <dgm:prSet presAssocID="{D34A0995-2BCF-4A39-B18C-8B3F6BF91B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43ECA517-9E6C-4612-A051-842C097005DB}" type="pres">
      <dgm:prSet presAssocID="{D34A0995-2BCF-4A39-B18C-8B3F6BF91B69}" presName="spaceRect" presStyleCnt="0"/>
      <dgm:spPr/>
    </dgm:pt>
    <dgm:pt modelId="{93CA7C46-AF6C-4CC9-B843-D78BD47ACC54}" type="pres">
      <dgm:prSet presAssocID="{D34A0995-2BCF-4A39-B18C-8B3F6BF91B69}" presName="textRect" presStyleLbl="revTx" presStyleIdx="0" presStyleCnt="2">
        <dgm:presLayoutVars>
          <dgm:chMax val="1"/>
          <dgm:chPref val="1"/>
        </dgm:presLayoutVars>
      </dgm:prSet>
      <dgm:spPr/>
    </dgm:pt>
    <dgm:pt modelId="{1F08F7A6-A487-49B3-B3A6-7E9FE5F8CC02}" type="pres">
      <dgm:prSet presAssocID="{FAA7C015-AAC2-4FDD-97B7-D851E3AAEDC9}" presName="sibTrans" presStyleCnt="0"/>
      <dgm:spPr/>
    </dgm:pt>
    <dgm:pt modelId="{70529A8B-5E05-447D-8748-3326D7B8C0EE}" type="pres">
      <dgm:prSet presAssocID="{630D76CB-0819-4836-9EEB-8B88B59B37D3}" presName="compNode" presStyleCnt="0"/>
      <dgm:spPr/>
    </dgm:pt>
    <dgm:pt modelId="{2789400C-B6AF-42B2-89C0-CD5FEC876F54}" type="pres">
      <dgm:prSet presAssocID="{630D76CB-0819-4836-9EEB-8B88B59B37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ABEF15D-B7C6-4F6E-B8C5-379F2C26792A}" type="pres">
      <dgm:prSet presAssocID="{630D76CB-0819-4836-9EEB-8B88B59B37D3}" presName="spaceRect" presStyleCnt="0"/>
      <dgm:spPr/>
    </dgm:pt>
    <dgm:pt modelId="{790BDB13-C99D-49F4-9F00-31A7556856FC}" type="pres">
      <dgm:prSet presAssocID="{630D76CB-0819-4836-9EEB-8B88B59B37D3}" presName="textRect" presStyleLbl="revTx" presStyleIdx="1" presStyleCnt="2">
        <dgm:presLayoutVars>
          <dgm:chMax val="1"/>
          <dgm:chPref val="1"/>
        </dgm:presLayoutVars>
      </dgm:prSet>
      <dgm:spPr/>
    </dgm:pt>
  </dgm:ptLst>
  <dgm:cxnLst>
    <dgm:cxn modelId="{8B539E11-695A-4C6D-A858-06BD2FE92DBB}" srcId="{5D4E5DED-99F7-4D42-9F0C-97BE6008FF4D}" destId="{630D76CB-0819-4836-9EEB-8B88B59B37D3}" srcOrd="1" destOrd="0" parTransId="{F50A2ADD-2EB7-4098-A0FC-4962F38686A6}" sibTransId="{1FEE7A0C-D08D-4AEB-93B5-5EC5B0A3EB14}"/>
    <dgm:cxn modelId="{DAF80428-63A7-4CF5-9039-7000754E0BEE}" srcId="{5D4E5DED-99F7-4D42-9F0C-97BE6008FF4D}" destId="{D34A0995-2BCF-4A39-B18C-8B3F6BF91B69}" srcOrd="0" destOrd="0" parTransId="{AD8FE5AE-6D0F-4E20-A340-326A06445C69}" sibTransId="{FAA7C015-AAC2-4FDD-97B7-D851E3AAEDC9}"/>
    <dgm:cxn modelId="{2BDDA72F-800E-43DC-BB62-4FEA0EE529AF}" type="presOf" srcId="{630D76CB-0819-4836-9EEB-8B88B59B37D3}" destId="{790BDB13-C99D-49F4-9F00-31A7556856FC}" srcOrd="0" destOrd="0" presId="urn:microsoft.com/office/officeart/2018/2/layout/IconLabelList"/>
    <dgm:cxn modelId="{8E923E53-3D4D-45CB-B7C7-DF8CDC41CF62}" type="presOf" srcId="{D34A0995-2BCF-4A39-B18C-8B3F6BF91B69}" destId="{93CA7C46-AF6C-4CC9-B843-D78BD47ACC54}" srcOrd="0" destOrd="0" presId="urn:microsoft.com/office/officeart/2018/2/layout/IconLabelList"/>
    <dgm:cxn modelId="{85C04D92-BFE2-4BF0-AEA3-F42197EA380D}" type="presOf" srcId="{5D4E5DED-99F7-4D42-9F0C-97BE6008FF4D}" destId="{60040E46-B860-453F-B6C5-58F42ACF0650}" srcOrd="0" destOrd="0" presId="urn:microsoft.com/office/officeart/2018/2/layout/IconLabelList"/>
    <dgm:cxn modelId="{1E7C9BB2-B1B1-4893-8A01-D3D070B5860E}" type="presParOf" srcId="{60040E46-B860-453F-B6C5-58F42ACF0650}" destId="{ADC818EB-DE97-4C82-959D-A18BAF8D98A6}" srcOrd="0" destOrd="0" presId="urn:microsoft.com/office/officeart/2018/2/layout/IconLabelList"/>
    <dgm:cxn modelId="{97564BCA-BE9D-4BF7-8557-C0AF231E769F}" type="presParOf" srcId="{ADC818EB-DE97-4C82-959D-A18BAF8D98A6}" destId="{3C603016-6FB8-441D-9BEA-AF71FD9A08AA}" srcOrd="0" destOrd="0" presId="urn:microsoft.com/office/officeart/2018/2/layout/IconLabelList"/>
    <dgm:cxn modelId="{89A4B811-B11C-44AE-858F-FF8CF287F8F2}" type="presParOf" srcId="{ADC818EB-DE97-4C82-959D-A18BAF8D98A6}" destId="{43ECA517-9E6C-4612-A051-842C097005DB}" srcOrd="1" destOrd="0" presId="urn:microsoft.com/office/officeart/2018/2/layout/IconLabelList"/>
    <dgm:cxn modelId="{1C524A7C-C9AF-4B78-8A02-1E6A87EB36DE}" type="presParOf" srcId="{ADC818EB-DE97-4C82-959D-A18BAF8D98A6}" destId="{93CA7C46-AF6C-4CC9-B843-D78BD47ACC54}" srcOrd="2" destOrd="0" presId="urn:microsoft.com/office/officeart/2018/2/layout/IconLabelList"/>
    <dgm:cxn modelId="{78880D46-2BD4-40BA-991B-A02E32CE3F5A}" type="presParOf" srcId="{60040E46-B860-453F-B6C5-58F42ACF0650}" destId="{1F08F7A6-A487-49B3-B3A6-7E9FE5F8CC02}" srcOrd="1" destOrd="0" presId="urn:microsoft.com/office/officeart/2018/2/layout/IconLabelList"/>
    <dgm:cxn modelId="{8FCBA57A-51E5-491B-A898-74B0134DD9CB}" type="presParOf" srcId="{60040E46-B860-453F-B6C5-58F42ACF0650}" destId="{70529A8B-5E05-447D-8748-3326D7B8C0EE}" srcOrd="2" destOrd="0" presId="urn:microsoft.com/office/officeart/2018/2/layout/IconLabelList"/>
    <dgm:cxn modelId="{9221A333-2516-4664-8F48-D4D9B313A8A3}" type="presParOf" srcId="{70529A8B-5E05-447D-8748-3326D7B8C0EE}" destId="{2789400C-B6AF-42B2-89C0-CD5FEC876F54}" srcOrd="0" destOrd="0" presId="urn:microsoft.com/office/officeart/2018/2/layout/IconLabelList"/>
    <dgm:cxn modelId="{3D92FCA8-E8D2-4941-B1C3-F1F2A26487B0}" type="presParOf" srcId="{70529A8B-5E05-447D-8748-3326D7B8C0EE}" destId="{8ABEF15D-B7C6-4F6E-B8C5-379F2C26792A}" srcOrd="1" destOrd="0" presId="urn:microsoft.com/office/officeart/2018/2/layout/IconLabelList"/>
    <dgm:cxn modelId="{2DA01601-C77A-401B-8288-8098436C56C8}" type="presParOf" srcId="{70529A8B-5E05-447D-8748-3326D7B8C0EE}" destId="{790BDB13-C99D-49F4-9F00-31A7556856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CE1D21-B1FB-407A-B86B-359D476630E6}">
      <dgm:prSet/>
      <dgm:spPr/>
      <dgm:t>
        <a:bodyPr/>
        <a:lstStyle/>
        <a:p>
          <a:pPr>
            <a:lnSpc>
              <a:spcPct val="100000"/>
            </a:lnSpc>
          </a:pPr>
          <a:r>
            <a:rPr lang="en-GB"/>
            <a:t>Avoid information overload!!</a:t>
          </a:r>
          <a:endParaRPr lang="en-US"/>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a:t>Develop a spreadsheet or table that records the book, author and publishing details plus a free text box for you to note down the pertinent points.</a:t>
          </a:r>
          <a:r>
            <a:rPr lang="en-GB">
              <a:latin typeface="Calibri Light" panose="020F0302020204030204"/>
            </a:rPr>
            <a:t> This can also be archived for later research!</a:t>
          </a:r>
          <a:endParaRPr lang="en-GB"/>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a:t>Always record your sources in alphabetical order according to the authors surname which means you are compiling your resource list as you go along.</a:t>
          </a:r>
          <a:endParaRPr lang="en-US"/>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a:t>Write a brief summation of what you have read either during or immediately after you have finished reading.</a:t>
          </a:r>
          <a:endParaRPr lang="en-US"/>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C96DDB-8A7E-4862-A5F3-27BEBCEC9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AB1878-4BF1-486E-821B-98F72A3B946E}">
      <dgm:prSet/>
      <dgm:spPr/>
      <dgm:t>
        <a:bodyPr/>
        <a:lstStyle/>
        <a:p>
          <a:r>
            <a:rPr lang="en-GB" b="1"/>
            <a:t>Automatic:</a:t>
          </a:r>
          <a:r>
            <a:rPr lang="en-GB"/>
            <a:t> Unconscious biases operate automatically, affecting how individuals perceive and react to others without conscious thought or intent.</a:t>
          </a:r>
          <a:endParaRPr lang="en-US"/>
        </a:p>
      </dgm:t>
    </dgm:pt>
    <dgm:pt modelId="{1C8AB366-D005-4EB9-B085-02FABFB81106}" type="parTrans" cxnId="{6C19656C-D5CA-447D-BACC-6BC4D6586E7B}">
      <dgm:prSet/>
      <dgm:spPr/>
      <dgm:t>
        <a:bodyPr/>
        <a:lstStyle/>
        <a:p>
          <a:endParaRPr lang="en-US"/>
        </a:p>
      </dgm:t>
    </dgm:pt>
    <dgm:pt modelId="{C480A861-BCC2-4208-B780-DF966B08526A}" type="sibTrans" cxnId="{6C19656C-D5CA-447D-BACC-6BC4D6586E7B}">
      <dgm:prSet/>
      <dgm:spPr/>
      <dgm:t>
        <a:bodyPr/>
        <a:lstStyle/>
        <a:p>
          <a:endParaRPr lang="en-US"/>
        </a:p>
      </dgm:t>
    </dgm:pt>
    <dgm:pt modelId="{B39BD100-EA22-4777-A597-B035A62E1575}">
      <dgm:prSet/>
      <dgm:spPr/>
      <dgm:t>
        <a:bodyPr/>
        <a:lstStyle/>
        <a:p>
          <a:r>
            <a:rPr lang="en-GB" b="1"/>
            <a:t>Involuntary:</a:t>
          </a:r>
          <a:r>
            <a:rPr lang="en-GB"/>
            <a:t> People may be unaware that they hold these biases, and they can occur even in individuals who consciously reject discriminatory beliefs.</a:t>
          </a:r>
          <a:endParaRPr lang="en-US"/>
        </a:p>
      </dgm:t>
    </dgm:pt>
    <dgm:pt modelId="{85F30518-6CDC-4CDB-A8B8-169E36725701}" type="parTrans" cxnId="{B927205D-2054-471B-86DC-E45C2A179BC2}">
      <dgm:prSet/>
      <dgm:spPr/>
      <dgm:t>
        <a:bodyPr/>
        <a:lstStyle/>
        <a:p>
          <a:endParaRPr lang="en-US"/>
        </a:p>
      </dgm:t>
    </dgm:pt>
    <dgm:pt modelId="{D6854362-8A8C-44EE-9593-9F47E01C18A9}" type="sibTrans" cxnId="{B927205D-2054-471B-86DC-E45C2A179BC2}">
      <dgm:prSet/>
      <dgm:spPr/>
      <dgm:t>
        <a:bodyPr/>
        <a:lstStyle/>
        <a:p>
          <a:endParaRPr lang="en-US"/>
        </a:p>
      </dgm:t>
    </dgm:pt>
    <dgm:pt modelId="{187A0314-B175-47FA-8B1B-FE381FD17A61}">
      <dgm:prSet/>
      <dgm:spPr/>
      <dgm:t>
        <a:bodyPr/>
        <a:lstStyle/>
        <a:p>
          <a:r>
            <a:rPr lang="en-GB" b="1"/>
            <a:t>Pervasive:</a:t>
          </a:r>
          <a:r>
            <a:rPr lang="en-GB"/>
            <a:t> Unconscious biases can influence various aspects of life, including hiring decisions, interactions with colleagues, medical care, law enforcement, and other areas.</a:t>
          </a:r>
          <a:endParaRPr lang="en-US"/>
        </a:p>
      </dgm:t>
    </dgm:pt>
    <dgm:pt modelId="{526B3589-A5C9-4CF5-8D6E-42C08E898493}" type="parTrans" cxnId="{35B4F285-961D-4C05-BE00-782FFE2371A8}">
      <dgm:prSet/>
      <dgm:spPr/>
      <dgm:t>
        <a:bodyPr/>
        <a:lstStyle/>
        <a:p>
          <a:endParaRPr lang="en-US"/>
        </a:p>
      </dgm:t>
    </dgm:pt>
    <dgm:pt modelId="{DAE8AC15-28A3-42FE-B68E-4A78BA6A4D8E}" type="sibTrans" cxnId="{35B4F285-961D-4C05-BE00-782FFE2371A8}">
      <dgm:prSet/>
      <dgm:spPr/>
      <dgm:t>
        <a:bodyPr/>
        <a:lstStyle/>
        <a:p>
          <a:endParaRPr lang="en-US"/>
        </a:p>
      </dgm:t>
    </dgm:pt>
    <dgm:pt modelId="{6C636A89-772F-4AC7-932C-AD3143755257}">
      <dgm:prSet/>
      <dgm:spPr/>
      <dgm:t>
        <a:bodyPr/>
        <a:lstStyle/>
        <a:p>
          <a:r>
            <a:rPr lang="en-GB" b="1"/>
            <a:t>Influenced by Stereotypes:</a:t>
          </a:r>
          <a:r>
            <a:rPr lang="en-GB"/>
            <a:t> These biases are often rooted in stereotypes and preconceived notions about certain groups of people. For example, stereotypes about race, gender, or socioeconomic status can lead to unconscious biases.</a:t>
          </a:r>
          <a:endParaRPr lang="en-US"/>
        </a:p>
      </dgm:t>
    </dgm:pt>
    <dgm:pt modelId="{29543447-1A19-44C8-B3C3-15B52E4068FE}" type="parTrans" cxnId="{8E346C01-6612-427B-95D7-DD177721E604}">
      <dgm:prSet/>
      <dgm:spPr/>
      <dgm:t>
        <a:bodyPr/>
        <a:lstStyle/>
        <a:p>
          <a:endParaRPr lang="en-US"/>
        </a:p>
      </dgm:t>
    </dgm:pt>
    <dgm:pt modelId="{FB913D18-3642-44A4-9087-5928CB1FA801}" type="sibTrans" cxnId="{8E346C01-6612-427B-95D7-DD177721E604}">
      <dgm:prSet/>
      <dgm:spPr/>
      <dgm:t>
        <a:bodyPr/>
        <a:lstStyle/>
        <a:p>
          <a:endParaRPr lang="en-US"/>
        </a:p>
      </dgm:t>
    </dgm:pt>
    <dgm:pt modelId="{86507295-AEE9-43B6-8170-EA29EB993DA8}">
      <dgm:prSet/>
      <dgm:spPr/>
      <dgm:t>
        <a:bodyPr/>
        <a:lstStyle/>
        <a:p>
          <a:r>
            <a:rPr lang="en-GB" b="1"/>
            <a:t>Impact on Decision-Making:</a:t>
          </a:r>
          <a:r>
            <a:rPr lang="en-GB"/>
            <a:t> Unconscious biases can affect decision-making, leading to disparities and unequal treatment in various situations.</a:t>
          </a:r>
          <a:endParaRPr lang="en-US"/>
        </a:p>
      </dgm:t>
    </dgm:pt>
    <dgm:pt modelId="{9353348E-4470-4A2E-9AEA-8160E7D853A8}" type="parTrans" cxnId="{08E19234-9373-4831-9325-910DB02D4442}">
      <dgm:prSet/>
      <dgm:spPr/>
      <dgm:t>
        <a:bodyPr/>
        <a:lstStyle/>
        <a:p>
          <a:endParaRPr lang="en-US"/>
        </a:p>
      </dgm:t>
    </dgm:pt>
    <dgm:pt modelId="{AD097696-8ADB-4C9F-8A69-FA3F5919D8C3}" type="sibTrans" cxnId="{08E19234-9373-4831-9325-910DB02D4442}">
      <dgm:prSet/>
      <dgm:spPr/>
      <dgm:t>
        <a:bodyPr/>
        <a:lstStyle/>
        <a:p>
          <a:endParaRPr lang="en-US"/>
        </a:p>
      </dgm:t>
    </dgm:pt>
    <dgm:pt modelId="{261274F6-653A-4BD0-BEAF-75A2C50CED97}" type="pres">
      <dgm:prSet presAssocID="{9AC96DDB-8A7E-4862-A5F3-27BEBCEC9FD8}" presName="root" presStyleCnt="0">
        <dgm:presLayoutVars>
          <dgm:dir/>
          <dgm:resizeHandles val="exact"/>
        </dgm:presLayoutVars>
      </dgm:prSet>
      <dgm:spPr/>
    </dgm:pt>
    <dgm:pt modelId="{5DF06B06-99CB-40FE-BB58-668DED01E123}" type="pres">
      <dgm:prSet presAssocID="{56AB1878-4BF1-486E-821B-98F72A3B946E}" presName="compNode" presStyleCnt="0"/>
      <dgm:spPr/>
    </dgm:pt>
    <dgm:pt modelId="{FEEC5AC6-51AF-4308-9643-A82638EC0673}" type="pres">
      <dgm:prSet presAssocID="{56AB1878-4BF1-486E-821B-98F72A3B946E}" presName="bgRect" presStyleLbl="bgShp" presStyleIdx="0" presStyleCnt="5"/>
      <dgm:spPr/>
    </dgm:pt>
    <dgm:pt modelId="{E1CE037D-D9F5-45AE-A4DA-3C745A96248E}" type="pres">
      <dgm:prSet presAssocID="{56AB1878-4BF1-486E-821B-98F72A3B946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D4785AD-AAEE-46A4-B3ED-43F974876E1B}" type="pres">
      <dgm:prSet presAssocID="{56AB1878-4BF1-486E-821B-98F72A3B946E}" presName="spaceRect" presStyleCnt="0"/>
      <dgm:spPr/>
    </dgm:pt>
    <dgm:pt modelId="{F56CF04B-FB75-439E-B988-8AF78D185D7C}" type="pres">
      <dgm:prSet presAssocID="{56AB1878-4BF1-486E-821B-98F72A3B946E}" presName="parTx" presStyleLbl="revTx" presStyleIdx="0" presStyleCnt="5">
        <dgm:presLayoutVars>
          <dgm:chMax val="0"/>
          <dgm:chPref val="0"/>
        </dgm:presLayoutVars>
      </dgm:prSet>
      <dgm:spPr/>
    </dgm:pt>
    <dgm:pt modelId="{D3C677B8-AF58-41A7-8024-CC5166BE7053}" type="pres">
      <dgm:prSet presAssocID="{C480A861-BCC2-4208-B780-DF966B08526A}" presName="sibTrans" presStyleCnt="0"/>
      <dgm:spPr/>
    </dgm:pt>
    <dgm:pt modelId="{88824CF5-C330-4E8D-9A0C-33947F99075A}" type="pres">
      <dgm:prSet presAssocID="{B39BD100-EA22-4777-A597-B035A62E1575}" presName="compNode" presStyleCnt="0"/>
      <dgm:spPr/>
    </dgm:pt>
    <dgm:pt modelId="{7CE18059-1D87-4E1A-B73C-973FAE03E280}" type="pres">
      <dgm:prSet presAssocID="{B39BD100-EA22-4777-A597-B035A62E1575}" presName="bgRect" presStyleLbl="bgShp" presStyleIdx="1" presStyleCnt="5"/>
      <dgm:spPr/>
    </dgm:pt>
    <dgm:pt modelId="{35AD4FD5-2435-4086-9B86-5115CBD25670}" type="pres">
      <dgm:prSet presAssocID="{B39BD100-EA22-4777-A597-B035A62E157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09FF581-9D64-4287-AC8C-C0AF31A887AE}" type="pres">
      <dgm:prSet presAssocID="{B39BD100-EA22-4777-A597-B035A62E1575}" presName="spaceRect" presStyleCnt="0"/>
      <dgm:spPr/>
    </dgm:pt>
    <dgm:pt modelId="{8BEEFD02-3781-42AE-923F-9964FF107050}" type="pres">
      <dgm:prSet presAssocID="{B39BD100-EA22-4777-A597-B035A62E1575}" presName="parTx" presStyleLbl="revTx" presStyleIdx="1" presStyleCnt="5">
        <dgm:presLayoutVars>
          <dgm:chMax val="0"/>
          <dgm:chPref val="0"/>
        </dgm:presLayoutVars>
      </dgm:prSet>
      <dgm:spPr/>
    </dgm:pt>
    <dgm:pt modelId="{A4A74B32-7AC9-445C-95A9-4B2711D6FB14}" type="pres">
      <dgm:prSet presAssocID="{D6854362-8A8C-44EE-9593-9F47E01C18A9}" presName="sibTrans" presStyleCnt="0"/>
      <dgm:spPr/>
    </dgm:pt>
    <dgm:pt modelId="{A764BF9B-582A-428B-81B1-4B9AFB2A52AC}" type="pres">
      <dgm:prSet presAssocID="{187A0314-B175-47FA-8B1B-FE381FD17A61}" presName="compNode" presStyleCnt="0"/>
      <dgm:spPr/>
    </dgm:pt>
    <dgm:pt modelId="{81EAB7E2-DC6B-4A64-A1D6-A6AA32EFFD49}" type="pres">
      <dgm:prSet presAssocID="{187A0314-B175-47FA-8B1B-FE381FD17A61}" presName="bgRect" presStyleLbl="bgShp" presStyleIdx="2" presStyleCnt="5"/>
      <dgm:spPr/>
    </dgm:pt>
    <dgm:pt modelId="{13D14BFF-AA30-41E1-A770-7606E1E36C24}" type="pres">
      <dgm:prSet presAssocID="{187A0314-B175-47FA-8B1B-FE381FD17A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4B29735-85CC-49F4-9B69-B5A598F294E8}" type="pres">
      <dgm:prSet presAssocID="{187A0314-B175-47FA-8B1B-FE381FD17A61}" presName="spaceRect" presStyleCnt="0"/>
      <dgm:spPr/>
    </dgm:pt>
    <dgm:pt modelId="{C4E0A3D6-FC28-420B-883E-E6A988BDB8B4}" type="pres">
      <dgm:prSet presAssocID="{187A0314-B175-47FA-8B1B-FE381FD17A61}" presName="parTx" presStyleLbl="revTx" presStyleIdx="2" presStyleCnt="5">
        <dgm:presLayoutVars>
          <dgm:chMax val="0"/>
          <dgm:chPref val="0"/>
        </dgm:presLayoutVars>
      </dgm:prSet>
      <dgm:spPr/>
    </dgm:pt>
    <dgm:pt modelId="{0739B566-2526-4CE3-A277-B7942AC58F8E}" type="pres">
      <dgm:prSet presAssocID="{DAE8AC15-28A3-42FE-B68E-4A78BA6A4D8E}" presName="sibTrans" presStyleCnt="0"/>
      <dgm:spPr/>
    </dgm:pt>
    <dgm:pt modelId="{ECBD34C2-3345-41EE-A05E-0C6457532263}" type="pres">
      <dgm:prSet presAssocID="{6C636A89-772F-4AC7-932C-AD3143755257}" presName="compNode" presStyleCnt="0"/>
      <dgm:spPr/>
    </dgm:pt>
    <dgm:pt modelId="{C84680BE-103A-4BF1-A98F-6FF29258401F}" type="pres">
      <dgm:prSet presAssocID="{6C636A89-772F-4AC7-932C-AD3143755257}" presName="bgRect" presStyleLbl="bgShp" presStyleIdx="3" presStyleCnt="5"/>
      <dgm:spPr/>
    </dgm:pt>
    <dgm:pt modelId="{54E21219-751D-42F9-97C7-03A3724F17A0}" type="pres">
      <dgm:prSet presAssocID="{6C636A89-772F-4AC7-932C-AD314375525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D50BD8FE-08CC-4CEE-AABF-64554E5DC900}" type="pres">
      <dgm:prSet presAssocID="{6C636A89-772F-4AC7-932C-AD3143755257}" presName="spaceRect" presStyleCnt="0"/>
      <dgm:spPr/>
    </dgm:pt>
    <dgm:pt modelId="{ED394054-37CB-4ABF-8CBC-6CDE96EF87BB}" type="pres">
      <dgm:prSet presAssocID="{6C636A89-772F-4AC7-932C-AD3143755257}" presName="parTx" presStyleLbl="revTx" presStyleIdx="3" presStyleCnt="5">
        <dgm:presLayoutVars>
          <dgm:chMax val="0"/>
          <dgm:chPref val="0"/>
        </dgm:presLayoutVars>
      </dgm:prSet>
      <dgm:spPr/>
    </dgm:pt>
    <dgm:pt modelId="{3BA62C44-C5A3-4ED2-8C18-82B537CEF4F2}" type="pres">
      <dgm:prSet presAssocID="{FB913D18-3642-44A4-9087-5928CB1FA801}" presName="sibTrans" presStyleCnt="0"/>
      <dgm:spPr/>
    </dgm:pt>
    <dgm:pt modelId="{11B01B1D-AB62-468F-8B1A-123C3F57B2C6}" type="pres">
      <dgm:prSet presAssocID="{86507295-AEE9-43B6-8170-EA29EB993DA8}" presName="compNode" presStyleCnt="0"/>
      <dgm:spPr/>
    </dgm:pt>
    <dgm:pt modelId="{3AA34601-DD21-40DB-A84A-2B791168EBAD}" type="pres">
      <dgm:prSet presAssocID="{86507295-AEE9-43B6-8170-EA29EB993DA8}" presName="bgRect" presStyleLbl="bgShp" presStyleIdx="4" presStyleCnt="5"/>
      <dgm:spPr/>
    </dgm:pt>
    <dgm:pt modelId="{55B6D278-47E2-4D9A-A3C7-253DB7590647}" type="pres">
      <dgm:prSet presAssocID="{86507295-AEE9-43B6-8170-EA29EB993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9BC6BB95-DC7B-400E-9A7C-0D35A4B5244A}" type="pres">
      <dgm:prSet presAssocID="{86507295-AEE9-43B6-8170-EA29EB993DA8}" presName="spaceRect" presStyleCnt="0"/>
      <dgm:spPr/>
    </dgm:pt>
    <dgm:pt modelId="{EBCDE2E8-3B8D-497C-8527-96747F7C5DDD}" type="pres">
      <dgm:prSet presAssocID="{86507295-AEE9-43B6-8170-EA29EB993DA8}" presName="parTx" presStyleLbl="revTx" presStyleIdx="4" presStyleCnt="5">
        <dgm:presLayoutVars>
          <dgm:chMax val="0"/>
          <dgm:chPref val="0"/>
        </dgm:presLayoutVars>
      </dgm:prSet>
      <dgm:spPr/>
    </dgm:pt>
  </dgm:ptLst>
  <dgm:cxnLst>
    <dgm:cxn modelId="{8E346C01-6612-427B-95D7-DD177721E604}" srcId="{9AC96DDB-8A7E-4862-A5F3-27BEBCEC9FD8}" destId="{6C636A89-772F-4AC7-932C-AD3143755257}" srcOrd="3" destOrd="0" parTransId="{29543447-1A19-44C8-B3C3-15B52E4068FE}" sibTransId="{FB913D18-3642-44A4-9087-5928CB1FA801}"/>
    <dgm:cxn modelId="{08E19234-9373-4831-9325-910DB02D4442}" srcId="{9AC96DDB-8A7E-4862-A5F3-27BEBCEC9FD8}" destId="{86507295-AEE9-43B6-8170-EA29EB993DA8}" srcOrd="4" destOrd="0" parTransId="{9353348E-4470-4A2E-9AEA-8160E7D853A8}" sibTransId="{AD097696-8ADB-4C9F-8A69-FA3F5919D8C3}"/>
    <dgm:cxn modelId="{B927205D-2054-471B-86DC-E45C2A179BC2}" srcId="{9AC96DDB-8A7E-4862-A5F3-27BEBCEC9FD8}" destId="{B39BD100-EA22-4777-A597-B035A62E1575}" srcOrd="1" destOrd="0" parTransId="{85F30518-6CDC-4CDB-A8B8-169E36725701}" sibTransId="{D6854362-8A8C-44EE-9593-9F47E01C18A9}"/>
    <dgm:cxn modelId="{E57B2B68-C578-4F21-8571-D5172E0056F7}" type="presOf" srcId="{86507295-AEE9-43B6-8170-EA29EB993DA8}" destId="{EBCDE2E8-3B8D-497C-8527-96747F7C5DDD}" srcOrd="0" destOrd="0" presId="urn:microsoft.com/office/officeart/2018/2/layout/IconVerticalSolidList"/>
    <dgm:cxn modelId="{6C19656C-D5CA-447D-BACC-6BC4D6586E7B}" srcId="{9AC96DDB-8A7E-4862-A5F3-27BEBCEC9FD8}" destId="{56AB1878-4BF1-486E-821B-98F72A3B946E}" srcOrd="0" destOrd="0" parTransId="{1C8AB366-D005-4EB9-B085-02FABFB81106}" sibTransId="{C480A861-BCC2-4208-B780-DF966B08526A}"/>
    <dgm:cxn modelId="{7EAB5053-A73D-4939-9BCA-7CBD2BC4E98C}" type="presOf" srcId="{56AB1878-4BF1-486E-821B-98F72A3B946E}" destId="{F56CF04B-FB75-439E-B988-8AF78D185D7C}" srcOrd="0" destOrd="0" presId="urn:microsoft.com/office/officeart/2018/2/layout/IconVerticalSolidList"/>
    <dgm:cxn modelId="{21B5EE75-2B1C-4CE9-A3B6-3D1FB7B954FC}" type="presOf" srcId="{6C636A89-772F-4AC7-932C-AD3143755257}" destId="{ED394054-37CB-4ABF-8CBC-6CDE96EF87BB}" srcOrd="0" destOrd="0" presId="urn:microsoft.com/office/officeart/2018/2/layout/IconVerticalSolidList"/>
    <dgm:cxn modelId="{35B4F285-961D-4C05-BE00-782FFE2371A8}" srcId="{9AC96DDB-8A7E-4862-A5F3-27BEBCEC9FD8}" destId="{187A0314-B175-47FA-8B1B-FE381FD17A61}" srcOrd="2" destOrd="0" parTransId="{526B3589-A5C9-4CF5-8D6E-42C08E898493}" sibTransId="{DAE8AC15-28A3-42FE-B68E-4A78BA6A4D8E}"/>
    <dgm:cxn modelId="{7A691EA0-1772-4770-9A0B-2AA0000931B6}" type="presOf" srcId="{9AC96DDB-8A7E-4862-A5F3-27BEBCEC9FD8}" destId="{261274F6-653A-4BD0-BEAF-75A2C50CED97}" srcOrd="0" destOrd="0" presId="urn:microsoft.com/office/officeart/2018/2/layout/IconVerticalSolidList"/>
    <dgm:cxn modelId="{FF293CCE-57E6-4546-BF65-4771E9A6B398}" type="presOf" srcId="{B39BD100-EA22-4777-A597-B035A62E1575}" destId="{8BEEFD02-3781-42AE-923F-9964FF107050}" srcOrd="0" destOrd="0" presId="urn:microsoft.com/office/officeart/2018/2/layout/IconVerticalSolidList"/>
    <dgm:cxn modelId="{166B08DF-D314-4BE4-845C-65AB1DF5C8D1}" type="presOf" srcId="{187A0314-B175-47FA-8B1B-FE381FD17A61}" destId="{C4E0A3D6-FC28-420B-883E-E6A988BDB8B4}" srcOrd="0" destOrd="0" presId="urn:microsoft.com/office/officeart/2018/2/layout/IconVerticalSolidList"/>
    <dgm:cxn modelId="{4F1D9F88-E15C-44A0-81F0-062AE7B941EC}" type="presParOf" srcId="{261274F6-653A-4BD0-BEAF-75A2C50CED97}" destId="{5DF06B06-99CB-40FE-BB58-668DED01E123}" srcOrd="0" destOrd="0" presId="urn:microsoft.com/office/officeart/2018/2/layout/IconVerticalSolidList"/>
    <dgm:cxn modelId="{1A6FDAD2-A956-4A89-994F-47E35E67716B}" type="presParOf" srcId="{5DF06B06-99CB-40FE-BB58-668DED01E123}" destId="{FEEC5AC6-51AF-4308-9643-A82638EC0673}" srcOrd="0" destOrd="0" presId="urn:microsoft.com/office/officeart/2018/2/layout/IconVerticalSolidList"/>
    <dgm:cxn modelId="{3426FA80-2285-4554-8420-EDB1E2A3A774}" type="presParOf" srcId="{5DF06B06-99CB-40FE-BB58-668DED01E123}" destId="{E1CE037D-D9F5-45AE-A4DA-3C745A96248E}" srcOrd="1" destOrd="0" presId="urn:microsoft.com/office/officeart/2018/2/layout/IconVerticalSolidList"/>
    <dgm:cxn modelId="{AD4EECEA-FA9A-43A7-96E8-500EDEC9A269}" type="presParOf" srcId="{5DF06B06-99CB-40FE-BB58-668DED01E123}" destId="{4D4785AD-AAEE-46A4-B3ED-43F974876E1B}" srcOrd="2" destOrd="0" presId="urn:microsoft.com/office/officeart/2018/2/layout/IconVerticalSolidList"/>
    <dgm:cxn modelId="{7662F859-8931-4C86-853A-8596D2FE6E2B}" type="presParOf" srcId="{5DF06B06-99CB-40FE-BB58-668DED01E123}" destId="{F56CF04B-FB75-439E-B988-8AF78D185D7C}" srcOrd="3" destOrd="0" presId="urn:microsoft.com/office/officeart/2018/2/layout/IconVerticalSolidList"/>
    <dgm:cxn modelId="{935A2E1C-CF59-4C0F-8430-3E9761810F44}" type="presParOf" srcId="{261274F6-653A-4BD0-BEAF-75A2C50CED97}" destId="{D3C677B8-AF58-41A7-8024-CC5166BE7053}" srcOrd="1" destOrd="0" presId="urn:microsoft.com/office/officeart/2018/2/layout/IconVerticalSolidList"/>
    <dgm:cxn modelId="{44503E27-940E-434A-AC54-D815E63CED52}" type="presParOf" srcId="{261274F6-653A-4BD0-BEAF-75A2C50CED97}" destId="{88824CF5-C330-4E8D-9A0C-33947F99075A}" srcOrd="2" destOrd="0" presId="urn:microsoft.com/office/officeart/2018/2/layout/IconVerticalSolidList"/>
    <dgm:cxn modelId="{7BAD8C98-CD71-44C1-8CF9-B25CEFEE3BC9}" type="presParOf" srcId="{88824CF5-C330-4E8D-9A0C-33947F99075A}" destId="{7CE18059-1D87-4E1A-B73C-973FAE03E280}" srcOrd="0" destOrd="0" presId="urn:microsoft.com/office/officeart/2018/2/layout/IconVerticalSolidList"/>
    <dgm:cxn modelId="{AD5B32D2-9FB5-48CF-8797-7A33A819DBD7}" type="presParOf" srcId="{88824CF5-C330-4E8D-9A0C-33947F99075A}" destId="{35AD4FD5-2435-4086-9B86-5115CBD25670}" srcOrd="1" destOrd="0" presId="urn:microsoft.com/office/officeart/2018/2/layout/IconVerticalSolidList"/>
    <dgm:cxn modelId="{BCEC6FF3-0F38-4731-A91D-494EE098CC63}" type="presParOf" srcId="{88824CF5-C330-4E8D-9A0C-33947F99075A}" destId="{209FF581-9D64-4287-AC8C-C0AF31A887AE}" srcOrd="2" destOrd="0" presId="urn:microsoft.com/office/officeart/2018/2/layout/IconVerticalSolidList"/>
    <dgm:cxn modelId="{6FD8FEF3-A6F5-4669-B4A0-195E14CB15C4}" type="presParOf" srcId="{88824CF5-C330-4E8D-9A0C-33947F99075A}" destId="{8BEEFD02-3781-42AE-923F-9964FF107050}" srcOrd="3" destOrd="0" presId="urn:microsoft.com/office/officeart/2018/2/layout/IconVerticalSolidList"/>
    <dgm:cxn modelId="{D733939A-8361-4962-B1A5-A996BAC26F26}" type="presParOf" srcId="{261274F6-653A-4BD0-BEAF-75A2C50CED97}" destId="{A4A74B32-7AC9-445C-95A9-4B2711D6FB14}" srcOrd="3" destOrd="0" presId="urn:microsoft.com/office/officeart/2018/2/layout/IconVerticalSolidList"/>
    <dgm:cxn modelId="{9CC1A2C5-042D-4C7B-AC98-1C367C82393B}" type="presParOf" srcId="{261274F6-653A-4BD0-BEAF-75A2C50CED97}" destId="{A764BF9B-582A-428B-81B1-4B9AFB2A52AC}" srcOrd="4" destOrd="0" presId="urn:microsoft.com/office/officeart/2018/2/layout/IconVerticalSolidList"/>
    <dgm:cxn modelId="{47CBADF9-811C-4669-85CD-09F952B07FE7}" type="presParOf" srcId="{A764BF9B-582A-428B-81B1-4B9AFB2A52AC}" destId="{81EAB7E2-DC6B-4A64-A1D6-A6AA32EFFD49}" srcOrd="0" destOrd="0" presId="urn:microsoft.com/office/officeart/2018/2/layout/IconVerticalSolidList"/>
    <dgm:cxn modelId="{628321A0-561D-46BD-81CE-9CBF9A3C709E}" type="presParOf" srcId="{A764BF9B-582A-428B-81B1-4B9AFB2A52AC}" destId="{13D14BFF-AA30-41E1-A770-7606E1E36C24}" srcOrd="1" destOrd="0" presId="urn:microsoft.com/office/officeart/2018/2/layout/IconVerticalSolidList"/>
    <dgm:cxn modelId="{0E269C22-C9E3-4CD4-ADFF-12A1E6372EDE}" type="presParOf" srcId="{A764BF9B-582A-428B-81B1-4B9AFB2A52AC}" destId="{44B29735-85CC-49F4-9B69-B5A598F294E8}" srcOrd="2" destOrd="0" presId="urn:microsoft.com/office/officeart/2018/2/layout/IconVerticalSolidList"/>
    <dgm:cxn modelId="{A47C0B1C-50B3-4AE7-8B13-B3D04935741B}" type="presParOf" srcId="{A764BF9B-582A-428B-81B1-4B9AFB2A52AC}" destId="{C4E0A3D6-FC28-420B-883E-E6A988BDB8B4}" srcOrd="3" destOrd="0" presId="urn:microsoft.com/office/officeart/2018/2/layout/IconVerticalSolidList"/>
    <dgm:cxn modelId="{6B1BEBDD-1233-4ECC-A49F-16EF6DF4ADF0}" type="presParOf" srcId="{261274F6-653A-4BD0-BEAF-75A2C50CED97}" destId="{0739B566-2526-4CE3-A277-B7942AC58F8E}" srcOrd="5" destOrd="0" presId="urn:microsoft.com/office/officeart/2018/2/layout/IconVerticalSolidList"/>
    <dgm:cxn modelId="{1AF8034B-D455-4C9F-877B-256BFBA691F1}" type="presParOf" srcId="{261274F6-653A-4BD0-BEAF-75A2C50CED97}" destId="{ECBD34C2-3345-41EE-A05E-0C6457532263}" srcOrd="6" destOrd="0" presId="urn:microsoft.com/office/officeart/2018/2/layout/IconVerticalSolidList"/>
    <dgm:cxn modelId="{C0094EF5-AFF3-409D-9F60-6B46B0ABA7BA}" type="presParOf" srcId="{ECBD34C2-3345-41EE-A05E-0C6457532263}" destId="{C84680BE-103A-4BF1-A98F-6FF29258401F}" srcOrd="0" destOrd="0" presId="urn:microsoft.com/office/officeart/2018/2/layout/IconVerticalSolidList"/>
    <dgm:cxn modelId="{EB5B8F3F-6157-4F21-B67E-100F50819589}" type="presParOf" srcId="{ECBD34C2-3345-41EE-A05E-0C6457532263}" destId="{54E21219-751D-42F9-97C7-03A3724F17A0}" srcOrd="1" destOrd="0" presId="urn:microsoft.com/office/officeart/2018/2/layout/IconVerticalSolidList"/>
    <dgm:cxn modelId="{FC75CED6-FF3E-4B01-B10D-92DBF796F682}" type="presParOf" srcId="{ECBD34C2-3345-41EE-A05E-0C6457532263}" destId="{D50BD8FE-08CC-4CEE-AABF-64554E5DC900}" srcOrd="2" destOrd="0" presId="urn:microsoft.com/office/officeart/2018/2/layout/IconVerticalSolidList"/>
    <dgm:cxn modelId="{F4C15796-092F-47CF-8A0F-D97354D74A73}" type="presParOf" srcId="{ECBD34C2-3345-41EE-A05E-0C6457532263}" destId="{ED394054-37CB-4ABF-8CBC-6CDE96EF87BB}" srcOrd="3" destOrd="0" presId="urn:microsoft.com/office/officeart/2018/2/layout/IconVerticalSolidList"/>
    <dgm:cxn modelId="{04C1146F-8A99-42E2-A8F9-9F853A2A2B2C}" type="presParOf" srcId="{261274F6-653A-4BD0-BEAF-75A2C50CED97}" destId="{3BA62C44-C5A3-4ED2-8C18-82B537CEF4F2}" srcOrd="7" destOrd="0" presId="urn:microsoft.com/office/officeart/2018/2/layout/IconVerticalSolidList"/>
    <dgm:cxn modelId="{0C876ACE-44BA-4A32-8FB3-9B4F85C1AE72}" type="presParOf" srcId="{261274F6-653A-4BD0-BEAF-75A2C50CED97}" destId="{11B01B1D-AB62-468F-8B1A-123C3F57B2C6}" srcOrd="8" destOrd="0" presId="urn:microsoft.com/office/officeart/2018/2/layout/IconVerticalSolidList"/>
    <dgm:cxn modelId="{894246A3-B9C5-4648-B6FE-CE78C5A4F11C}" type="presParOf" srcId="{11B01B1D-AB62-468F-8B1A-123C3F57B2C6}" destId="{3AA34601-DD21-40DB-A84A-2B791168EBAD}" srcOrd="0" destOrd="0" presId="urn:microsoft.com/office/officeart/2018/2/layout/IconVerticalSolidList"/>
    <dgm:cxn modelId="{F37AA8EA-3297-4858-91E6-7605B5583908}" type="presParOf" srcId="{11B01B1D-AB62-468F-8B1A-123C3F57B2C6}" destId="{55B6D278-47E2-4D9A-A3C7-253DB7590647}" srcOrd="1" destOrd="0" presId="urn:microsoft.com/office/officeart/2018/2/layout/IconVerticalSolidList"/>
    <dgm:cxn modelId="{4588F0AD-5410-4EA9-A9A7-2670DEBF4996}" type="presParOf" srcId="{11B01B1D-AB62-468F-8B1A-123C3F57B2C6}" destId="{9BC6BB95-DC7B-400E-9A7C-0D35A4B5244A}" srcOrd="2" destOrd="0" presId="urn:microsoft.com/office/officeart/2018/2/layout/IconVerticalSolidList"/>
    <dgm:cxn modelId="{DCD59A4B-C10E-474E-A76E-0A96CA5C8FA4}" type="presParOf" srcId="{11B01B1D-AB62-468F-8B1A-123C3F57B2C6}" destId="{EBCDE2E8-3B8D-497C-8527-96747F7C5D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D205F48-22A8-4384-BE38-A9BB0DD5EE28}">
      <dgm:prSet/>
      <dgm:spPr/>
      <dgm:t>
        <a:bodyPr/>
        <a:lstStyle/>
        <a:p>
          <a:pPr rtl="0"/>
          <a:r>
            <a:rPr lang="en-GB"/>
            <a:t>Partnership-Orientated Policing (POPS)</a:t>
          </a:r>
          <a:r>
            <a:rPr lang="en-GB">
              <a:latin typeface="Calibri Light" panose="020F0302020204030204"/>
            </a:rPr>
            <a:t> </a:t>
          </a:r>
          <a:endParaRPr lang="en-US"/>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a:t>SARA</a:t>
          </a:r>
          <a:endParaRPr lang="en-US"/>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a:t>PAT</a:t>
          </a:r>
          <a:r>
            <a:rPr lang="en-GB">
              <a:latin typeface="Calibri Light" panose="020F0302020204030204"/>
            </a:rPr>
            <a:t> (Problem analysis triangle)</a:t>
          </a:r>
          <a:endParaRPr lang="en-US"/>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a:t>PAT (Enhanced)</a:t>
          </a:r>
          <a:r>
            <a:rPr lang="en-GB">
              <a:latin typeface="Calibri Light" panose="020F0302020204030204"/>
            </a:rPr>
            <a:t> </a:t>
          </a:r>
          <a:endParaRPr lang="en-US"/>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a:t>Routine Activity Theory</a:t>
          </a:r>
          <a:endParaRPr lang="en-US"/>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a:t>Rational Choice Theory</a:t>
          </a:r>
          <a:endParaRPr lang="en-US"/>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3E77BC-9B93-4B69-B103-F3375B60AAE9}">
      <dgm:prSet/>
      <dgm:spPr/>
      <dgm:t>
        <a:bodyPr/>
        <a:lstStyle/>
        <a:p>
          <a:r>
            <a:rPr lang="en-GB" b="1"/>
            <a:t>Partnerships and Collaboration</a:t>
          </a:r>
          <a:r>
            <a:rPr lang="en-GB"/>
            <a:t>: POP emphasises collaboration between law enforcement, other government agencies, community organisations, and members of the community. These partnerships help gather diverse perspectives and resources to address complex issues.</a:t>
          </a:r>
          <a:endParaRPr lang="en-US"/>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a:t>Prevention</a:t>
          </a:r>
          <a:r>
            <a:rPr lang="en-GB"/>
            <a:t>: By addressing the root causes of problems, POP aims to prevent crime and disorder from occurring in the first place. This proactive approach is seen as more effective in the long term than merely reacting to incidents after they occur.</a:t>
          </a:r>
          <a:endParaRPr lang="en-US"/>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8E436AD-8C2F-412D-B3E7-C676A22B1A3F}">
      <dgm:prSet/>
      <dgm:spPr/>
      <dgm:t>
        <a:bodyPr/>
        <a:lstStyle/>
        <a:p>
          <a:r>
            <a:rPr lang="en-GB" b="1"/>
            <a:t>Community Engagement</a:t>
          </a:r>
          <a:r>
            <a:rPr lang="en-GB"/>
            <a:t>: POP recognises the importance of involving community members in the problem-solving process. Their input helps identify problems, develop solutions, and build trust between police and the community.</a:t>
          </a:r>
          <a:endParaRPr lang="en-US"/>
        </a:p>
      </dgm:t>
    </dgm:pt>
    <dgm:pt modelId="{A0192214-2BF5-49B0-9E4D-84736E302E19}" type="parTrans" cxnId="{26FEFBFE-601D-4C91-A66C-30336FBB9BA5}">
      <dgm:prSet/>
      <dgm:spPr/>
      <dgm:t>
        <a:bodyPr/>
        <a:lstStyle/>
        <a:p>
          <a:endParaRPr lang="en-US"/>
        </a:p>
      </dgm:t>
    </dgm:pt>
    <dgm:pt modelId="{56E350A7-5ED4-41A3-937D-D25F51ED49DC}" type="sibTrans" cxnId="{26FEFBFE-601D-4C91-A66C-30336FBB9BA5}">
      <dgm:prSet/>
      <dgm:spPr/>
      <dgm:t>
        <a:bodyPr/>
        <a:lstStyle/>
        <a:p>
          <a:endParaRPr lang="en-US"/>
        </a:p>
      </dgm:t>
    </dgm:pt>
    <dgm:pt modelId="{03DD60DE-F335-4BC7-8930-5CB5A3A07DC6}">
      <dgm:prSet/>
      <dgm:spPr/>
      <dgm:t>
        <a:bodyPr/>
        <a:lstStyle/>
        <a:p>
          <a:r>
            <a:rPr lang="en-GB" b="1"/>
            <a:t>Evidence-Based Practices</a:t>
          </a:r>
          <a:r>
            <a:rPr lang="en-GB"/>
            <a:t>: POP encourages the use of data and research to inform decision-making. Strategies and interventions are developed based on empirical evidence of what works to address specific problems.</a:t>
          </a:r>
          <a:endParaRPr lang="en-US"/>
        </a:p>
      </dgm:t>
    </dgm:pt>
    <dgm:pt modelId="{FCC97A1E-F479-4633-9206-647B7006496A}" type="parTrans" cxnId="{F5CB5604-66EB-494A-BE56-5421E72A5600}">
      <dgm:prSet/>
      <dgm:spPr/>
      <dgm:t>
        <a:bodyPr/>
        <a:lstStyle/>
        <a:p>
          <a:endParaRPr lang="en-US"/>
        </a:p>
      </dgm:t>
    </dgm:pt>
    <dgm:pt modelId="{3D61DEAA-7395-4968-BB05-F3C438CF2F4F}" type="sibTrans" cxnId="{F5CB5604-66EB-494A-BE56-5421E72A5600}">
      <dgm:prSet/>
      <dgm:spPr/>
      <dgm:t>
        <a:bodyPr/>
        <a:lstStyle/>
        <a:p>
          <a:endParaRPr lang="en-US"/>
        </a:p>
      </dgm:t>
    </dgm:pt>
    <dgm:pt modelId="{D1009203-1246-480C-A8D8-D7DF9DBDE9EA}">
      <dgm:prSet/>
      <dgm:spPr/>
      <dgm:t>
        <a:bodyPr/>
        <a:lstStyle/>
        <a:p>
          <a:r>
            <a:rPr lang="en-GB" b="1"/>
            <a:t>Flexibility and Adaptability</a:t>
          </a:r>
          <a:r>
            <a:rPr lang="en-GB"/>
            <a:t>: Problem-oriented policing acknowledges that each problem and community is unique. As a result, strategies need to be flexible and adaptable to the specific context.</a:t>
          </a:r>
          <a:endParaRPr lang="en-US"/>
        </a:p>
      </dgm:t>
    </dgm:pt>
    <dgm:pt modelId="{2B29EA56-3EEF-44AD-9DC1-21C68BCCF174}" type="parTrans" cxnId="{7EC87E0B-C3F9-4269-A122-F54B310A10D9}">
      <dgm:prSet/>
      <dgm:spPr/>
      <dgm:t>
        <a:bodyPr/>
        <a:lstStyle/>
        <a:p>
          <a:endParaRPr lang="en-US"/>
        </a:p>
      </dgm:t>
    </dgm:pt>
    <dgm:pt modelId="{48CCDE14-3D60-438A-A5F7-49D4E2CACE90}" type="sibTrans" cxnId="{7EC87E0B-C3F9-4269-A122-F54B310A10D9}">
      <dgm:prSet/>
      <dgm:spPr/>
      <dgm:t>
        <a:bodyPr/>
        <a:lstStyle/>
        <a:p>
          <a:endParaRPr lang="en-US"/>
        </a:p>
      </dgm:t>
    </dgm:pt>
    <dgm:pt modelId="{9917E446-9B6A-4C77-8925-3622ECFDA709}">
      <dgm:prSet/>
      <dgm:spPr/>
      <dgm:t>
        <a:bodyPr/>
        <a:lstStyle/>
        <a:p>
          <a:r>
            <a:rPr lang="en-GB" b="1"/>
            <a:t>Problem Solving</a:t>
          </a:r>
          <a:r>
            <a:rPr lang="en-GB"/>
            <a:t>: POP focuses on solving specific problems rather than simply responding to incidents. It encourages police officers to think critically and creatively to develop tailored solutions for each problem.</a:t>
          </a:r>
          <a:endParaRPr lang="en-US"/>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FBA79D14-FCC3-4C7E-9CE9-775390F3B69B}" type="pres">
      <dgm:prSet presAssocID="{B6FEEF92-3BB8-44AD-9AEA-BE8F20311BAF}" presName="vert0" presStyleCnt="0">
        <dgm:presLayoutVars>
          <dgm:dir/>
          <dgm:animOne val="branch"/>
          <dgm:animLvl val="lvl"/>
        </dgm:presLayoutVars>
      </dgm:prSet>
      <dgm:spPr/>
    </dgm:pt>
    <dgm:pt modelId="{CFDE5591-DE0A-40D1-9513-9FF5D2575BBB}" type="pres">
      <dgm:prSet presAssocID="{9917E446-9B6A-4C77-8925-3622ECFDA709}" presName="thickLine" presStyleLbl="alignNode1" presStyleIdx="0" presStyleCnt="6"/>
      <dgm:spPr/>
    </dgm:pt>
    <dgm:pt modelId="{3113D20A-DDEE-41B8-A5C0-308B75902E53}" type="pres">
      <dgm:prSet presAssocID="{9917E446-9B6A-4C77-8925-3622ECFDA709}" presName="horz1" presStyleCnt="0"/>
      <dgm:spPr/>
    </dgm:pt>
    <dgm:pt modelId="{C9F72160-0896-47A4-B169-7F8D6BDF434E}" type="pres">
      <dgm:prSet presAssocID="{9917E446-9B6A-4C77-8925-3622ECFDA709}" presName="tx1" presStyleLbl="revTx" presStyleIdx="0" presStyleCnt="6"/>
      <dgm:spPr/>
    </dgm:pt>
    <dgm:pt modelId="{D86E1A44-7C06-408A-BC3F-A62FA6B3BFC1}" type="pres">
      <dgm:prSet presAssocID="{9917E446-9B6A-4C77-8925-3622ECFDA709}" presName="vert1" presStyleCnt="0"/>
      <dgm:spPr/>
    </dgm:pt>
    <dgm:pt modelId="{E84544D8-4B06-4292-839F-328904B1F391}" type="pres">
      <dgm:prSet presAssocID="{BD3E77BC-9B93-4B69-B103-F3375B60AAE9}" presName="thickLine" presStyleLbl="alignNode1" presStyleIdx="1" presStyleCnt="6"/>
      <dgm:spPr/>
    </dgm:pt>
    <dgm:pt modelId="{5EC7F57E-B8F6-4188-9E19-7D840744D92C}" type="pres">
      <dgm:prSet presAssocID="{BD3E77BC-9B93-4B69-B103-F3375B60AAE9}" presName="horz1" presStyleCnt="0"/>
      <dgm:spPr/>
    </dgm:pt>
    <dgm:pt modelId="{ACB83203-FED4-41E8-BF27-0F0E1061C361}" type="pres">
      <dgm:prSet presAssocID="{BD3E77BC-9B93-4B69-B103-F3375B60AAE9}" presName="tx1" presStyleLbl="revTx" presStyleIdx="1" presStyleCnt="6"/>
      <dgm:spPr/>
    </dgm:pt>
    <dgm:pt modelId="{539A22C9-487B-4E3C-ABDC-DD5571BF3333}" type="pres">
      <dgm:prSet presAssocID="{BD3E77BC-9B93-4B69-B103-F3375B60AAE9}" presName="vert1" presStyleCnt="0"/>
      <dgm:spPr/>
    </dgm:pt>
    <dgm:pt modelId="{E206E820-5E98-4F7F-B783-2295717F950C}" type="pres">
      <dgm:prSet presAssocID="{BBFE9B7B-60F3-4D89-AC58-CD2464790E8D}" presName="thickLine" presStyleLbl="alignNode1" presStyleIdx="2" presStyleCnt="6"/>
      <dgm:spPr/>
    </dgm:pt>
    <dgm:pt modelId="{3667C401-7659-43AE-AC84-6361F6CEFD4A}" type="pres">
      <dgm:prSet presAssocID="{BBFE9B7B-60F3-4D89-AC58-CD2464790E8D}" presName="horz1" presStyleCnt="0"/>
      <dgm:spPr/>
    </dgm:pt>
    <dgm:pt modelId="{E4984C7D-6737-475F-9B25-1F7C15B71BDA}" type="pres">
      <dgm:prSet presAssocID="{BBFE9B7B-60F3-4D89-AC58-CD2464790E8D}" presName="tx1" presStyleLbl="revTx" presStyleIdx="2" presStyleCnt="6"/>
      <dgm:spPr/>
    </dgm:pt>
    <dgm:pt modelId="{6909FC0F-0232-43A2-BBB1-B9CC1950DFC1}" type="pres">
      <dgm:prSet presAssocID="{BBFE9B7B-60F3-4D89-AC58-CD2464790E8D}" presName="vert1" presStyleCnt="0"/>
      <dgm:spPr/>
    </dgm:pt>
    <dgm:pt modelId="{B5CD3E23-C4A6-4EE1-B067-8A0AB46F92AB}" type="pres">
      <dgm:prSet presAssocID="{98E436AD-8C2F-412D-B3E7-C676A22B1A3F}" presName="thickLine" presStyleLbl="alignNode1" presStyleIdx="3" presStyleCnt="6"/>
      <dgm:spPr/>
    </dgm:pt>
    <dgm:pt modelId="{3E837C11-4BEA-4D73-A2C0-10E6DB9F42B1}" type="pres">
      <dgm:prSet presAssocID="{98E436AD-8C2F-412D-B3E7-C676A22B1A3F}" presName="horz1" presStyleCnt="0"/>
      <dgm:spPr/>
    </dgm:pt>
    <dgm:pt modelId="{38E6AE0E-E64E-4854-A607-2A46B980329B}" type="pres">
      <dgm:prSet presAssocID="{98E436AD-8C2F-412D-B3E7-C676A22B1A3F}" presName="tx1" presStyleLbl="revTx" presStyleIdx="3" presStyleCnt="6"/>
      <dgm:spPr/>
    </dgm:pt>
    <dgm:pt modelId="{30266AED-0B9B-4BE9-B126-65FE9D3BC05B}" type="pres">
      <dgm:prSet presAssocID="{98E436AD-8C2F-412D-B3E7-C676A22B1A3F}" presName="vert1" presStyleCnt="0"/>
      <dgm:spPr/>
    </dgm:pt>
    <dgm:pt modelId="{0142FE16-CBEE-477D-82A3-DC9BC3845E79}" type="pres">
      <dgm:prSet presAssocID="{03DD60DE-F335-4BC7-8930-5CB5A3A07DC6}" presName="thickLine" presStyleLbl="alignNode1" presStyleIdx="4" presStyleCnt="6"/>
      <dgm:spPr/>
    </dgm:pt>
    <dgm:pt modelId="{397C59FB-6DD1-448E-BA82-2E8EA4DC168E}" type="pres">
      <dgm:prSet presAssocID="{03DD60DE-F335-4BC7-8930-5CB5A3A07DC6}" presName="horz1" presStyleCnt="0"/>
      <dgm:spPr/>
    </dgm:pt>
    <dgm:pt modelId="{F332CB01-7281-4D61-AD95-FF337B2D313D}" type="pres">
      <dgm:prSet presAssocID="{03DD60DE-F335-4BC7-8930-5CB5A3A07DC6}" presName="tx1" presStyleLbl="revTx" presStyleIdx="4" presStyleCnt="6"/>
      <dgm:spPr/>
    </dgm:pt>
    <dgm:pt modelId="{DECF20B4-C07F-44F4-AFD3-8E2C21410D1B}" type="pres">
      <dgm:prSet presAssocID="{03DD60DE-F335-4BC7-8930-5CB5A3A07DC6}" presName="vert1" presStyleCnt="0"/>
      <dgm:spPr/>
    </dgm:pt>
    <dgm:pt modelId="{67364E26-882C-41C4-BBE5-2586476BBA6F}" type="pres">
      <dgm:prSet presAssocID="{D1009203-1246-480C-A8D8-D7DF9DBDE9EA}" presName="thickLine" presStyleLbl="alignNode1" presStyleIdx="5" presStyleCnt="6"/>
      <dgm:spPr/>
    </dgm:pt>
    <dgm:pt modelId="{5ECCB82B-7BB0-45F6-8B94-664983FC10C6}" type="pres">
      <dgm:prSet presAssocID="{D1009203-1246-480C-A8D8-D7DF9DBDE9EA}" presName="horz1" presStyleCnt="0"/>
      <dgm:spPr/>
    </dgm:pt>
    <dgm:pt modelId="{41F30C09-E78B-40DF-805C-8B7F24434323}" type="pres">
      <dgm:prSet presAssocID="{D1009203-1246-480C-A8D8-D7DF9DBDE9EA}" presName="tx1" presStyleLbl="revTx" presStyleIdx="5" presStyleCnt="6"/>
      <dgm:spPr/>
    </dgm:pt>
    <dgm:pt modelId="{921ED95B-BAC0-47A7-A234-2E6851B03A67}" type="pres">
      <dgm:prSet presAssocID="{D1009203-1246-480C-A8D8-D7DF9DBDE9EA}" presName="vert1" presStyleCnt="0"/>
      <dgm:spPr/>
    </dgm:pt>
  </dgm:ptLst>
  <dgm:cxnLst>
    <dgm:cxn modelId="{F5CB5604-66EB-494A-BE56-5421E72A5600}" srcId="{B6FEEF92-3BB8-44AD-9AEA-BE8F20311BAF}" destId="{03DD60DE-F335-4BC7-8930-5CB5A3A07DC6}" srcOrd="4" destOrd="0" parTransId="{FCC97A1E-F479-4633-9206-647B7006496A}" sibTransId="{3D61DEAA-7395-4968-BB05-F3C438CF2F4F}"/>
    <dgm:cxn modelId="{7EC87E0B-C3F9-4269-A122-F54B310A10D9}" srcId="{B6FEEF92-3BB8-44AD-9AEA-BE8F20311BAF}" destId="{D1009203-1246-480C-A8D8-D7DF9DBDE9EA}" srcOrd="5" destOrd="0" parTransId="{2B29EA56-3EEF-44AD-9DC1-21C68BCCF174}" sibTransId="{48CCDE14-3D60-438A-A5F7-49D4E2CACE90}"/>
    <dgm:cxn modelId="{1A9C733C-ABD3-4238-AB2A-6E18FC43145B}" srcId="{B6FEEF92-3BB8-44AD-9AEA-BE8F20311BAF}" destId="{BBFE9B7B-60F3-4D89-AC58-CD2464790E8D}" srcOrd="2" destOrd="0" parTransId="{37968321-09AD-4556-A634-ABC6CEDF30AA}" sibTransId="{680DD04E-EDFC-443D-8925-252840CE944E}"/>
    <dgm:cxn modelId="{F6F9C768-E944-430B-9B3D-B3A1E414BE89}" type="presOf" srcId="{BBFE9B7B-60F3-4D89-AC58-CD2464790E8D}" destId="{E4984C7D-6737-475F-9B25-1F7C15B71BDA}" srcOrd="0" destOrd="0" presId="urn:microsoft.com/office/officeart/2008/layout/LinedList"/>
    <dgm:cxn modelId="{4EED2F6D-FA8A-4E2C-B0B9-F17639B2794D}" type="presOf" srcId="{D1009203-1246-480C-A8D8-D7DF9DBDE9EA}" destId="{41F30C09-E78B-40DF-805C-8B7F24434323}" srcOrd="0" destOrd="0" presId="urn:microsoft.com/office/officeart/2008/layout/LinedList"/>
    <dgm:cxn modelId="{03E4AE82-A584-48A7-9C18-43E04CEA8086}" type="presOf" srcId="{03DD60DE-F335-4BC7-8930-5CB5A3A07DC6}" destId="{F332CB01-7281-4D61-AD95-FF337B2D313D}" srcOrd="0" destOrd="0" presId="urn:microsoft.com/office/officeart/2008/layout/LinedList"/>
    <dgm:cxn modelId="{8A8B879E-CA6A-4E82-BD2F-12D8468849E8}" type="presOf" srcId="{B6FEEF92-3BB8-44AD-9AEA-BE8F20311BAF}" destId="{FBA79D14-FCC3-4C7E-9CE9-775390F3B69B}" srcOrd="0" destOrd="0" presId="urn:microsoft.com/office/officeart/2008/layout/LinedList"/>
    <dgm:cxn modelId="{A7E0F19E-3862-41DB-B031-450DFB7FEC94}" type="presOf" srcId="{BD3E77BC-9B93-4B69-B103-F3375B60AAE9}" destId="{ACB83203-FED4-41E8-BF27-0F0E1061C361}"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3B8925B9-3795-4163-9683-25082FF3107B}" srcId="{B6FEEF92-3BB8-44AD-9AEA-BE8F20311BAF}" destId="{9917E446-9B6A-4C77-8925-3622ECFDA709}" srcOrd="0" destOrd="0" parTransId="{9A45C433-CC80-425B-A2FC-30E171FD8360}" sibTransId="{C2391C51-09AD-4DF7-9E48-5397FA620748}"/>
    <dgm:cxn modelId="{A2A489CD-8FF5-46D4-83BD-4998D146A41E}" type="presOf" srcId="{9917E446-9B6A-4C77-8925-3622ECFDA709}" destId="{C9F72160-0896-47A4-B169-7F8D6BDF434E}" srcOrd="0" destOrd="0" presId="urn:microsoft.com/office/officeart/2008/layout/LinedList"/>
    <dgm:cxn modelId="{876E80F9-F44F-4895-87A4-A610FC6C4B7D}" type="presOf" srcId="{98E436AD-8C2F-412D-B3E7-C676A22B1A3F}" destId="{38E6AE0E-E64E-4854-A607-2A46B980329B}" srcOrd="0" destOrd="0" presId="urn:microsoft.com/office/officeart/2008/layout/LinedList"/>
    <dgm:cxn modelId="{26FEFBFE-601D-4C91-A66C-30336FBB9BA5}" srcId="{B6FEEF92-3BB8-44AD-9AEA-BE8F20311BAF}" destId="{98E436AD-8C2F-412D-B3E7-C676A22B1A3F}" srcOrd="3" destOrd="0" parTransId="{A0192214-2BF5-49B0-9E4D-84736E302E19}" sibTransId="{56E350A7-5ED4-41A3-937D-D25F51ED49DC}"/>
    <dgm:cxn modelId="{5FE6C2B4-B110-4621-A909-6EC6B9018CC0}" type="presParOf" srcId="{FBA79D14-FCC3-4C7E-9CE9-775390F3B69B}" destId="{CFDE5591-DE0A-40D1-9513-9FF5D2575BBB}" srcOrd="0" destOrd="0" presId="urn:microsoft.com/office/officeart/2008/layout/LinedList"/>
    <dgm:cxn modelId="{914449FE-7F14-41A2-ABDA-E12650F5F842}" type="presParOf" srcId="{FBA79D14-FCC3-4C7E-9CE9-775390F3B69B}" destId="{3113D20A-DDEE-41B8-A5C0-308B75902E53}" srcOrd="1" destOrd="0" presId="urn:microsoft.com/office/officeart/2008/layout/LinedList"/>
    <dgm:cxn modelId="{84EBE97C-FDC6-47CF-8F47-F18FE79AB230}" type="presParOf" srcId="{3113D20A-DDEE-41B8-A5C0-308B75902E53}" destId="{C9F72160-0896-47A4-B169-7F8D6BDF434E}" srcOrd="0" destOrd="0" presId="urn:microsoft.com/office/officeart/2008/layout/LinedList"/>
    <dgm:cxn modelId="{FFB4F01B-BBBA-4DF2-98F5-A0D2B086B530}" type="presParOf" srcId="{3113D20A-DDEE-41B8-A5C0-308B75902E53}" destId="{D86E1A44-7C06-408A-BC3F-A62FA6B3BFC1}" srcOrd="1" destOrd="0" presId="urn:microsoft.com/office/officeart/2008/layout/LinedList"/>
    <dgm:cxn modelId="{5F88A5BC-736A-44FA-920A-C2A646284E22}" type="presParOf" srcId="{FBA79D14-FCC3-4C7E-9CE9-775390F3B69B}" destId="{E84544D8-4B06-4292-839F-328904B1F391}" srcOrd="2" destOrd="0" presId="urn:microsoft.com/office/officeart/2008/layout/LinedList"/>
    <dgm:cxn modelId="{E3A1D99F-DD8F-4200-A080-32823E2628BE}" type="presParOf" srcId="{FBA79D14-FCC3-4C7E-9CE9-775390F3B69B}" destId="{5EC7F57E-B8F6-4188-9E19-7D840744D92C}" srcOrd="3" destOrd="0" presId="urn:microsoft.com/office/officeart/2008/layout/LinedList"/>
    <dgm:cxn modelId="{A659271D-2883-477C-A758-0B433BFD26A0}" type="presParOf" srcId="{5EC7F57E-B8F6-4188-9E19-7D840744D92C}" destId="{ACB83203-FED4-41E8-BF27-0F0E1061C361}" srcOrd="0" destOrd="0" presId="urn:microsoft.com/office/officeart/2008/layout/LinedList"/>
    <dgm:cxn modelId="{CA45E8DA-5C3C-410F-A665-5B9C5C07A0A9}" type="presParOf" srcId="{5EC7F57E-B8F6-4188-9E19-7D840744D92C}" destId="{539A22C9-487B-4E3C-ABDC-DD5571BF3333}" srcOrd="1" destOrd="0" presId="urn:microsoft.com/office/officeart/2008/layout/LinedList"/>
    <dgm:cxn modelId="{97E3D290-8076-4049-A351-A22B55F98E13}" type="presParOf" srcId="{FBA79D14-FCC3-4C7E-9CE9-775390F3B69B}" destId="{E206E820-5E98-4F7F-B783-2295717F950C}" srcOrd="4" destOrd="0" presId="urn:microsoft.com/office/officeart/2008/layout/LinedList"/>
    <dgm:cxn modelId="{8D1A3D17-02A8-41D0-B0F0-80AFE4ACA54A}" type="presParOf" srcId="{FBA79D14-FCC3-4C7E-9CE9-775390F3B69B}" destId="{3667C401-7659-43AE-AC84-6361F6CEFD4A}" srcOrd="5" destOrd="0" presId="urn:microsoft.com/office/officeart/2008/layout/LinedList"/>
    <dgm:cxn modelId="{6B250D26-59D2-410B-8ECA-17EA0927DFCD}" type="presParOf" srcId="{3667C401-7659-43AE-AC84-6361F6CEFD4A}" destId="{E4984C7D-6737-475F-9B25-1F7C15B71BDA}" srcOrd="0" destOrd="0" presId="urn:microsoft.com/office/officeart/2008/layout/LinedList"/>
    <dgm:cxn modelId="{50791996-B285-4BCF-B1C8-E7ADEA851F00}" type="presParOf" srcId="{3667C401-7659-43AE-AC84-6361F6CEFD4A}" destId="{6909FC0F-0232-43A2-BBB1-B9CC1950DFC1}" srcOrd="1" destOrd="0" presId="urn:microsoft.com/office/officeart/2008/layout/LinedList"/>
    <dgm:cxn modelId="{929686AC-31DB-4910-B097-F6C4615E303C}" type="presParOf" srcId="{FBA79D14-FCC3-4C7E-9CE9-775390F3B69B}" destId="{B5CD3E23-C4A6-4EE1-B067-8A0AB46F92AB}" srcOrd="6" destOrd="0" presId="urn:microsoft.com/office/officeart/2008/layout/LinedList"/>
    <dgm:cxn modelId="{D22D0F16-CF2A-4DAE-97EC-297B4718EC3C}" type="presParOf" srcId="{FBA79D14-FCC3-4C7E-9CE9-775390F3B69B}" destId="{3E837C11-4BEA-4D73-A2C0-10E6DB9F42B1}" srcOrd="7" destOrd="0" presId="urn:microsoft.com/office/officeart/2008/layout/LinedList"/>
    <dgm:cxn modelId="{35987771-74A7-4E26-AF28-DD66502B3965}" type="presParOf" srcId="{3E837C11-4BEA-4D73-A2C0-10E6DB9F42B1}" destId="{38E6AE0E-E64E-4854-A607-2A46B980329B}" srcOrd="0" destOrd="0" presId="urn:microsoft.com/office/officeart/2008/layout/LinedList"/>
    <dgm:cxn modelId="{3C29D2B5-FC74-41E0-8FFB-2C14781600A3}" type="presParOf" srcId="{3E837C11-4BEA-4D73-A2C0-10E6DB9F42B1}" destId="{30266AED-0B9B-4BE9-B126-65FE9D3BC05B}" srcOrd="1" destOrd="0" presId="urn:microsoft.com/office/officeart/2008/layout/LinedList"/>
    <dgm:cxn modelId="{1B0E0552-CCFE-4FB1-9EB4-AF45DE093E3A}" type="presParOf" srcId="{FBA79D14-FCC3-4C7E-9CE9-775390F3B69B}" destId="{0142FE16-CBEE-477D-82A3-DC9BC3845E79}" srcOrd="8" destOrd="0" presId="urn:microsoft.com/office/officeart/2008/layout/LinedList"/>
    <dgm:cxn modelId="{53D12D99-14E3-46EB-A205-2A73A09889FC}" type="presParOf" srcId="{FBA79D14-FCC3-4C7E-9CE9-775390F3B69B}" destId="{397C59FB-6DD1-448E-BA82-2E8EA4DC168E}" srcOrd="9" destOrd="0" presId="urn:microsoft.com/office/officeart/2008/layout/LinedList"/>
    <dgm:cxn modelId="{B70F2B99-58B1-433F-B040-84EAF43D39A0}" type="presParOf" srcId="{397C59FB-6DD1-448E-BA82-2E8EA4DC168E}" destId="{F332CB01-7281-4D61-AD95-FF337B2D313D}" srcOrd="0" destOrd="0" presId="urn:microsoft.com/office/officeart/2008/layout/LinedList"/>
    <dgm:cxn modelId="{9158D696-B9A3-4D9F-908A-37DC111D65AE}" type="presParOf" srcId="{397C59FB-6DD1-448E-BA82-2E8EA4DC168E}" destId="{DECF20B4-C07F-44F4-AFD3-8E2C21410D1B}" srcOrd="1" destOrd="0" presId="urn:microsoft.com/office/officeart/2008/layout/LinedList"/>
    <dgm:cxn modelId="{C1F37581-A9D1-47D0-B5F6-A6B2A6255DB1}" type="presParOf" srcId="{FBA79D14-FCC3-4C7E-9CE9-775390F3B69B}" destId="{67364E26-882C-41C4-BBE5-2586476BBA6F}" srcOrd="10" destOrd="0" presId="urn:microsoft.com/office/officeart/2008/layout/LinedList"/>
    <dgm:cxn modelId="{5A7B92F9-D12B-4029-9533-3F74AC098578}" type="presParOf" srcId="{FBA79D14-FCC3-4C7E-9CE9-775390F3B69B}" destId="{5ECCB82B-7BB0-45F6-8B94-664983FC10C6}" srcOrd="11" destOrd="0" presId="urn:microsoft.com/office/officeart/2008/layout/LinedList"/>
    <dgm:cxn modelId="{D038317E-0DB4-4A41-ACD6-03B8E4C7C714}" type="presParOf" srcId="{5ECCB82B-7BB0-45F6-8B94-664983FC10C6}" destId="{41F30C09-E78B-40DF-805C-8B7F24434323}" srcOrd="0" destOrd="0" presId="urn:microsoft.com/office/officeart/2008/layout/LinedList"/>
    <dgm:cxn modelId="{94E06CA4-7BC7-4400-9D55-18A1D5D44C7B}" type="presParOf" srcId="{5ECCB82B-7BB0-45F6-8B94-664983FC10C6}" destId="{921ED95B-BAC0-47A7-A234-2E6851B03A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105089"/>
          <a:ext cx="6581776"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8004" y="213093"/>
        <a:ext cx="6365768" cy="1996462"/>
      </dsp:txXfrm>
    </dsp:sp>
    <dsp:sp modelId="{7BEDB3E7-A95A-415A-91B8-E98D08785C50}">
      <dsp:nvSpPr>
        <dsp:cNvPr id="0" name=""/>
        <dsp:cNvSpPr/>
      </dsp:nvSpPr>
      <dsp:spPr>
        <a:xfrm>
          <a:off x="0" y="2406839"/>
          <a:ext cx="6581776"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8004" y="2514843"/>
        <a:ext cx="6365768" cy="1996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a:t>"A state of mind or attitude which investigators adopt and which can be developed over time through continued use" </a:t>
          </a:r>
          <a:r>
            <a:rPr lang="en-GB" sz="1400" kern="1200"/>
            <a:t>(ACPO and NPIA, 2012)</a:t>
          </a:r>
          <a:endParaRPr lang="en-US" sz="1400" kern="120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1)Planning and preparation- Set an overall direction, identify questions and develop a plan</a:t>
          </a:r>
          <a:endParaRPr lang="en-US" sz="1400" kern="120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2)Understanding material- Understand the origin of material to assess its validity</a:t>
          </a:r>
          <a:endParaRPr lang="en-US" sz="1400" kern="120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3)Examination- Systematically collect and examine material, be thorough and pay attention</a:t>
          </a:r>
          <a:endParaRPr lang="en-US" sz="1400" kern="120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4)Recording and Collating- Keep records and manage material that is gathered</a:t>
          </a:r>
          <a:endParaRPr lang="en-US" sz="1400" kern="120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5)Evaluation- Assess the material gathered and determine its contribution to resolving the issue</a:t>
          </a:r>
          <a:endParaRPr lang="en-US" sz="1400" kern="1200"/>
        </a:p>
      </dsp:txBody>
      <dsp:txXfrm>
        <a:off x="875496" y="4739315"/>
        <a:ext cx="5296451" cy="758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03016-6FB8-441D-9BEA-AF71FD9A08AA}">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A7C46-AF6C-4CC9-B843-D78BD47ACC54}">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Researching in this way will guide your reading and your search for information.</a:t>
          </a:r>
          <a:endParaRPr lang="en-US" sz="1600" kern="1200"/>
        </a:p>
      </dsp:txBody>
      <dsp:txXfrm>
        <a:off x="559800" y="3022743"/>
        <a:ext cx="4320000" cy="720000"/>
      </dsp:txXfrm>
    </dsp:sp>
    <dsp:sp modelId="{2789400C-B6AF-42B2-89C0-CD5FEC876F54}">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BDB13-C99D-49F4-9F00-31A7556856FC}">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This will aid you to easily identify any gaps in knowledge which will aid you to focus on obtaining primary research data to address those gaps.</a:t>
          </a:r>
          <a:endParaRPr lang="en-US" sz="16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Avoid information overload!!</a:t>
          </a:r>
          <a:endParaRPr lang="en-US" sz="1900" kern="1200"/>
        </a:p>
      </dsp:txBody>
      <dsp:txXfrm>
        <a:off x="1057183" y="1805"/>
        <a:ext cx="9458416" cy="915310"/>
      </dsp:txXfrm>
    </dsp:sp>
    <dsp:sp modelId="{35E8D1DC-7142-4FCA-88EB-75D511FD5E19}">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Develop a spreadsheet or table that records the book, author and publishing details plus a free text box for you to note down the pertinent points.</a:t>
          </a:r>
          <a:r>
            <a:rPr lang="en-GB" sz="1900" kern="1200">
              <a:latin typeface="Calibri Light" panose="020F0302020204030204"/>
            </a:rPr>
            <a:t> This can also be archived for later research!</a:t>
          </a:r>
          <a:endParaRPr lang="en-GB" sz="1900" kern="1200"/>
        </a:p>
      </dsp:txBody>
      <dsp:txXfrm>
        <a:off x="1057183" y="1145944"/>
        <a:ext cx="9458416" cy="915310"/>
      </dsp:txXfrm>
    </dsp:sp>
    <dsp:sp modelId="{D9484528-D5D1-4CC2-BD41-1947CD273FA1}">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Always record your sources in alphabetical order according to the authors surname which means you are compiling your resource list as you go along.</a:t>
          </a:r>
          <a:endParaRPr lang="en-US" sz="1900" kern="1200"/>
        </a:p>
      </dsp:txBody>
      <dsp:txXfrm>
        <a:off x="1057183" y="2290082"/>
        <a:ext cx="9458416" cy="915310"/>
      </dsp:txXfrm>
    </dsp:sp>
    <dsp:sp modelId="{6BD13E92-EAAC-474B-8126-4065392E0400}">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Write a brief summation of what you have read either during or immediately after you have finished reading.</a:t>
          </a:r>
          <a:endParaRPr lang="en-US" sz="1900" kern="1200"/>
        </a:p>
      </dsp:txBody>
      <dsp:txXfrm>
        <a:off x="1057183" y="3434221"/>
        <a:ext cx="9458416"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C5AC6-51AF-4308-9643-A82638EC0673}">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E037D-D9F5-45AE-A4DA-3C745A96248E}">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6CF04B-FB75-439E-B988-8AF78D185D7C}">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Automatic:</a:t>
          </a:r>
          <a:r>
            <a:rPr lang="en-GB" sz="1500" kern="1200"/>
            <a:t> Unconscious biases operate automatically, affecting how individuals perceive and react to others without conscious thought or intent.</a:t>
          </a:r>
          <a:endParaRPr lang="en-US" sz="1500" kern="1200"/>
        </a:p>
      </dsp:txBody>
      <dsp:txXfrm>
        <a:off x="837512" y="3404"/>
        <a:ext cx="9678087" cy="725119"/>
      </dsp:txXfrm>
    </dsp:sp>
    <dsp:sp modelId="{7CE18059-1D87-4E1A-B73C-973FAE03E280}">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D4FD5-2435-4086-9B86-5115CBD25670}">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FD02-3781-42AE-923F-9964FF107050}">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Involuntary:</a:t>
          </a:r>
          <a:r>
            <a:rPr lang="en-GB" sz="1500" kern="1200"/>
            <a:t> People may be unaware that they hold these biases, and they can occur even in individuals who consciously reject discriminatory beliefs.</a:t>
          </a:r>
          <a:endParaRPr lang="en-US" sz="1500" kern="1200"/>
        </a:p>
      </dsp:txBody>
      <dsp:txXfrm>
        <a:off x="837512" y="909803"/>
        <a:ext cx="9678087" cy="725119"/>
      </dsp:txXfrm>
    </dsp:sp>
    <dsp:sp modelId="{81EAB7E2-DC6B-4A64-A1D6-A6AA32EFFD49}">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14BFF-AA30-41E1-A770-7606E1E36C24}">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A3D6-FC28-420B-883E-E6A988BDB8B4}">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Pervasive:</a:t>
          </a:r>
          <a:r>
            <a:rPr lang="en-GB" sz="1500" kern="1200"/>
            <a:t> Unconscious biases can influence various aspects of life, including hiring decisions, interactions with colleagues, medical care, law enforcement, and other areas.</a:t>
          </a:r>
          <a:endParaRPr lang="en-US" sz="1500" kern="1200"/>
        </a:p>
      </dsp:txBody>
      <dsp:txXfrm>
        <a:off x="837512" y="1816202"/>
        <a:ext cx="9678087" cy="725119"/>
      </dsp:txXfrm>
    </dsp:sp>
    <dsp:sp modelId="{C84680BE-103A-4BF1-A98F-6FF29258401F}">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E21219-751D-42F9-97C7-03A3724F17A0}">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394054-37CB-4ABF-8CBC-6CDE96EF87BB}">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Influenced by Stereotypes:</a:t>
          </a:r>
          <a:r>
            <a:rPr lang="en-GB" sz="1500" kern="1200"/>
            <a:t> These biases are often rooted in stereotypes and preconceived notions about certain groups of people. For example, stereotypes about race, gender, or socioeconomic status can lead to unconscious biases.</a:t>
          </a:r>
          <a:endParaRPr lang="en-US" sz="1500" kern="1200"/>
        </a:p>
      </dsp:txBody>
      <dsp:txXfrm>
        <a:off x="837512" y="2722601"/>
        <a:ext cx="9678087" cy="725119"/>
      </dsp:txXfrm>
    </dsp:sp>
    <dsp:sp modelId="{3AA34601-DD21-40DB-A84A-2B791168EBAD}">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B6D278-47E2-4D9A-A3C7-253DB7590647}">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CDE2E8-3B8D-497C-8527-96747F7C5DDD}">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Impact on Decision-Making:</a:t>
          </a:r>
          <a:r>
            <a:rPr lang="en-GB" sz="1500" kern="1200"/>
            <a:t> Unconscious biases can affect decision-making, leading to disparities and unequal treatment in various situations.</a:t>
          </a:r>
          <a:endParaRPr lang="en-US" sz="1500" kern="1200"/>
        </a:p>
      </dsp:txBody>
      <dsp:txXfrm>
        <a:off x="837512" y="3629000"/>
        <a:ext cx="9678087" cy="7251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Partnership-Orientated Policing (POPS)</a:t>
          </a:r>
          <a:r>
            <a:rPr lang="en-GB" sz="2700" kern="1200">
              <a:latin typeface="Calibri Light" panose="020F0302020204030204"/>
            </a:rPr>
            <a:t> </a:t>
          </a:r>
          <a:endParaRPr lang="en-US" sz="2700" kern="1200"/>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SARA</a:t>
          </a:r>
          <a:endParaRPr lang="en-US" sz="2700" kern="1200"/>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PAT</a:t>
          </a:r>
          <a:r>
            <a:rPr lang="en-GB" sz="2700" kern="1200">
              <a:latin typeface="Calibri Light" panose="020F0302020204030204"/>
            </a:rPr>
            <a:t> (Problem analysis triangle)</a:t>
          </a:r>
          <a:endParaRPr lang="en-US" sz="2700" kern="120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PAT (Enhanced)</a:t>
          </a:r>
          <a:r>
            <a:rPr lang="en-GB" sz="2700" kern="1200">
              <a:latin typeface="Calibri Light" panose="020F0302020204030204"/>
            </a:rPr>
            <a:t> </a:t>
          </a:r>
          <a:endParaRPr lang="en-US" sz="2700" kern="120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Routine Activity Theory</a:t>
          </a:r>
          <a:endParaRPr lang="en-US" sz="2700" kern="120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Rational Choice Theory</a:t>
          </a:r>
          <a:endParaRPr lang="en-US" sz="2700" kern="1200"/>
        </a:p>
      </dsp:txBody>
      <dsp:txXfrm>
        <a:off x="31613" y="3696872"/>
        <a:ext cx="10452374" cy="5843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E5591-DE0A-40D1-9513-9FF5D2575BBB}">
      <dsp:nvSpPr>
        <dsp:cNvPr id="0" name=""/>
        <dsp:cNvSpPr/>
      </dsp:nvSpPr>
      <dsp:spPr>
        <a:xfrm>
          <a:off x="0" y="23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72160-0896-47A4-B169-7F8D6BDF434E}">
      <dsp:nvSpPr>
        <dsp:cNvPr id="0" name=""/>
        <dsp:cNvSpPr/>
      </dsp:nvSpPr>
      <dsp:spPr>
        <a:xfrm>
          <a:off x="0" y="23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Problem Solving</a:t>
          </a:r>
          <a:r>
            <a:rPr lang="en-GB" sz="1600" kern="1200"/>
            <a:t>: POP focuses on solving specific problems rather than simply responding to incidents. It encourages police officers to think critically and creatively to develop tailored solutions for each problem.</a:t>
          </a:r>
          <a:endParaRPr lang="en-US" sz="1600" kern="1200"/>
        </a:p>
      </dsp:txBody>
      <dsp:txXfrm>
        <a:off x="0" y="2337"/>
        <a:ext cx="10515600" cy="797066"/>
      </dsp:txXfrm>
    </dsp:sp>
    <dsp:sp modelId="{E84544D8-4B06-4292-839F-328904B1F391}">
      <dsp:nvSpPr>
        <dsp:cNvPr id="0" name=""/>
        <dsp:cNvSpPr/>
      </dsp:nvSpPr>
      <dsp:spPr>
        <a:xfrm>
          <a:off x="0" y="7994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83203-FED4-41E8-BF27-0F0E1061C361}">
      <dsp:nvSpPr>
        <dsp:cNvPr id="0" name=""/>
        <dsp:cNvSpPr/>
      </dsp:nvSpPr>
      <dsp:spPr>
        <a:xfrm>
          <a:off x="0" y="7994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Partnerships and Collaboration</a:t>
          </a:r>
          <a:r>
            <a:rPr lang="en-GB" sz="1600" kern="1200"/>
            <a:t>: POP emphasises collaboration between law enforcement, other government agencies, community organisations, and members of the community. These partnerships help gather diverse perspectives and resources to address complex issues.</a:t>
          </a:r>
          <a:endParaRPr lang="en-US" sz="1600" kern="1200"/>
        </a:p>
      </dsp:txBody>
      <dsp:txXfrm>
        <a:off x="0" y="799404"/>
        <a:ext cx="10515600" cy="797066"/>
      </dsp:txXfrm>
    </dsp:sp>
    <dsp:sp modelId="{E206E820-5E98-4F7F-B783-2295717F950C}">
      <dsp:nvSpPr>
        <dsp:cNvPr id="0" name=""/>
        <dsp:cNvSpPr/>
      </dsp:nvSpPr>
      <dsp:spPr>
        <a:xfrm>
          <a:off x="0" y="15964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4C7D-6737-475F-9B25-1F7C15B71BDA}">
      <dsp:nvSpPr>
        <dsp:cNvPr id="0" name=""/>
        <dsp:cNvSpPr/>
      </dsp:nvSpPr>
      <dsp:spPr>
        <a:xfrm>
          <a:off x="0" y="15964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Prevention</a:t>
          </a:r>
          <a:r>
            <a:rPr lang="en-GB" sz="1600" kern="1200"/>
            <a:t>: By addressing the root causes of problems, POP aims to prevent crime and disorder from occurring in the first place. This proactive approach is seen as more effective in the long term than merely reacting to incidents after they occur.</a:t>
          </a:r>
          <a:endParaRPr lang="en-US" sz="1600" kern="1200"/>
        </a:p>
      </dsp:txBody>
      <dsp:txXfrm>
        <a:off x="0" y="1596470"/>
        <a:ext cx="10515600" cy="797066"/>
      </dsp:txXfrm>
    </dsp:sp>
    <dsp:sp modelId="{B5CD3E23-C4A6-4EE1-B067-8A0AB46F92AB}">
      <dsp:nvSpPr>
        <dsp:cNvPr id="0" name=""/>
        <dsp:cNvSpPr/>
      </dsp:nvSpPr>
      <dsp:spPr>
        <a:xfrm>
          <a:off x="0" y="23935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6AE0E-E64E-4854-A607-2A46B980329B}">
      <dsp:nvSpPr>
        <dsp:cNvPr id="0" name=""/>
        <dsp:cNvSpPr/>
      </dsp:nvSpPr>
      <dsp:spPr>
        <a:xfrm>
          <a:off x="0" y="23935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Community Engagement</a:t>
          </a:r>
          <a:r>
            <a:rPr lang="en-GB" sz="1600" kern="1200"/>
            <a:t>: POP recognises the importance of involving community members in the problem-solving process. Their input helps identify problems, develop solutions, and build trust between police and the community.</a:t>
          </a:r>
          <a:endParaRPr lang="en-US" sz="1600" kern="1200"/>
        </a:p>
      </dsp:txBody>
      <dsp:txXfrm>
        <a:off x="0" y="2393537"/>
        <a:ext cx="10515600" cy="797066"/>
      </dsp:txXfrm>
    </dsp:sp>
    <dsp:sp modelId="{0142FE16-CBEE-477D-82A3-DC9BC3845E79}">
      <dsp:nvSpPr>
        <dsp:cNvPr id="0" name=""/>
        <dsp:cNvSpPr/>
      </dsp:nvSpPr>
      <dsp:spPr>
        <a:xfrm>
          <a:off x="0" y="31906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2CB01-7281-4D61-AD95-FF337B2D313D}">
      <dsp:nvSpPr>
        <dsp:cNvPr id="0" name=""/>
        <dsp:cNvSpPr/>
      </dsp:nvSpPr>
      <dsp:spPr>
        <a:xfrm>
          <a:off x="0" y="31906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Evidence-Based Practices</a:t>
          </a:r>
          <a:r>
            <a:rPr lang="en-GB" sz="1600" kern="1200"/>
            <a:t>: POP encourages the use of data and research to inform decision-making. Strategies and interventions are developed based on empirical evidence of what works to address specific problems.</a:t>
          </a:r>
          <a:endParaRPr lang="en-US" sz="1600" kern="1200"/>
        </a:p>
      </dsp:txBody>
      <dsp:txXfrm>
        <a:off x="0" y="3190604"/>
        <a:ext cx="10515600" cy="797066"/>
      </dsp:txXfrm>
    </dsp:sp>
    <dsp:sp modelId="{67364E26-882C-41C4-BBE5-2586476BBA6F}">
      <dsp:nvSpPr>
        <dsp:cNvPr id="0" name=""/>
        <dsp:cNvSpPr/>
      </dsp:nvSpPr>
      <dsp:spPr>
        <a:xfrm>
          <a:off x="0" y="39876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30C09-E78B-40DF-805C-8B7F24434323}">
      <dsp:nvSpPr>
        <dsp:cNvPr id="0" name=""/>
        <dsp:cNvSpPr/>
      </dsp:nvSpPr>
      <dsp:spPr>
        <a:xfrm>
          <a:off x="0" y="39876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Flexibility and Adaptability</a:t>
          </a:r>
          <a:r>
            <a:rPr lang="en-GB" sz="1600" kern="1200"/>
            <a:t>: Problem-oriented policing acknowledges that each problem and community is unique. As a result, strategies need to be flexible and adaptable to the specific context.</a:t>
          </a:r>
          <a:endParaRPr lang="en-US" sz="1600" kern="1200"/>
        </a:p>
      </dsp:txBody>
      <dsp:txXfrm>
        <a:off x="0" y="3987670"/>
        <a:ext cx="10515600" cy="7970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cl.ac.u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ollege.police.uk/research/crime-reduction-toolkit/about-toolkit-emmie?utm_source=copilot.co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ollege.police.uk/guidance/serious-violence-hot-spots-policing-guide/testing-step-seve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discoverleveson.com/evidence/Witness_Statement_of_Christopher_Jefferies/6511/media"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Gotham"/>
              </a:rPr>
              <a:t>Evidence is presented using the EMMIE framework. EMMIE is a rating and ranking system that was developed by academics at</a:t>
            </a:r>
            <a:r>
              <a:rPr lang="en-GB" b="1" i="0">
                <a:solidFill>
                  <a:srgbClr val="000000"/>
                </a:solidFill>
                <a:effectLst/>
                <a:latin typeface="Gotham"/>
              </a:rPr>
              <a:t> </a:t>
            </a:r>
            <a:r>
              <a:rPr lang="en-GB" b="1" i="0" u="sng">
                <a:solidFill>
                  <a:srgbClr val="2E2C70"/>
                </a:solidFill>
                <a:effectLst/>
                <a:latin typeface="Gotham"/>
                <a:hlinkClick r:id="rId3"/>
              </a:rPr>
              <a:t>University College London(opens an external website in the same tab)</a:t>
            </a:r>
            <a:r>
              <a:rPr lang="en-GB" b="0" i="0">
                <a:solidFill>
                  <a:srgbClr val="000000"/>
                </a:solidFill>
                <a:effectLst/>
                <a:latin typeface="Gotham"/>
              </a:rPr>
              <a:t>. It helps practitioners and decision-makers to access the evidence-base easily and quickly. EMMIE rates each intervention against five dimensions. </a:t>
            </a:r>
          </a:p>
          <a:p>
            <a:pPr algn="l">
              <a:buFont typeface="Arial" panose="020B0604020202020204" pitchFamily="34" charset="0"/>
              <a:buChar char="•"/>
            </a:pPr>
            <a:r>
              <a:rPr lang="en-GB" b="0" i="0">
                <a:solidFill>
                  <a:srgbClr val="000000"/>
                </a:solidFill>
                <a:effectLst/>
                <a:latin typeface="Gotham"/>
              </a:rPr>
              <a:t>Effect – impact on crime. Whether the evidence suggests the intervention led to an increase or decrease in crime, or had no impact.</a:t>
            </a:r>
          </a:p>
          <a:p>
            <a:pPr algn="l">
              <a:buFont typeface="Arial" panose="020B0604020202020204" pitchFamily="34" charset="0"/>
              <a:buChar char="•"/>
            </a:pPr>
            <a:r>
              <a:rPr lang="en-GB" b="0" i="0">
                <a:solidFill>
                  <a:srgbClr val="000000"/>
                </a:solidFill>
                <a:effectLst/>
                <a:latin typeface="Gotham"/>
              </a:rPr>
              <a:t>Mechanism – how it works. What it is about the intervention that could explain its effect.</a:t>
            </a:r>
          </a:p>
          <a:p>
            <a:pPr algn="l">
              <a:buFont typeface="Arial" panose="020B0604020202020204" pitchFamily="34" charset="0"/>
              <a:buChar char="•"/>
            </a:pPr>
            <a:r>
              <a:rPr lang="en-GB" b="0" i="0">
                <a:solidFill>
                  <a:srgbClr val="000000"/>
                </a:solidFill>
                <a:effectLst/>
                <a:latin typeface="Gotham"/>
              </a:rPr>
              <a:t>​Moderators – where it works. ​The circumstances and contexts where the intervention is likely to work or not work.</a:t>
            </a:r>
          </a:p>
          <a:p>
            <a:pPr algn="l">
              <a:buFont typeface="Arial" panose="020B0604020202020204" pitchFamily="34" charset="0"/>
              <a:buChar char="•"/>
            </a:pPr>
            <a:r>
              <a:rPr lang="en-GB" b="0" i="0">
                <a:solidFill>
                  <a:srgbClr val="000000"/>
                </a:solidFill>
                <a:effectLst/>
                <a:latin typeface="Gotham"/>
              </a:rPr>
              <a:t>​Implementation – how to do it. The conditions that should be considered when implementing an intervention locally.</a:t>
            </a:r>
          </a:p>
          <a:p>
            <a:pPr algn="l">
              <a:buFont typeface="Arial" panose="020B0604020202020204" pitchFamily="34" charset="0"/>
              <a:buChar char="•"/>
            </a:pPr>
            <a:r>
              <a:rPr lang="en-GB" b="0" i="0">
                <a:solidFill>
                  <a:srgbClr val="000000"/>
                </a:solidFill>
                <a:effectLst/>
                <a:latin typeface="Gotham"/>
              </a:rPr>
              <a:t>Economic cost – how much it costs. The direct or indirect costs associated with the intervention and any evidence of cost benefits.</a:t>
            </a:r>
          </a:p>
          <a:p>
            <a:endParaRPr lang="en-GB"/>
          </a:p>
        </p:txBody>
      </p:sp>
      <p:sp>
        <p:nvSpPr>
          <p:cNvPr id="4" name="Slide Number Placeholder 3"/>
          <p:cNvSpPr>
            <a:spLocks noGrp="1"/>
          </p:cNvSpPr>
          <p:nvPr>
            <p:ph type="sldNum" sz="quarter" idx="5"/>
          </p:nvPr>
        </p:nvSpPr>
        <p:spPr/>
        <p:txBody>
          <a:bodyPr/>
          <a:lstStyle/>
          <a:p>
            <a:fld id="{4DFA8546-27D1-4FB8-AC29-14A6183D0D78}" type="slidenum">
              <a:rPr lang="en-GB" smtClean="0"/>
              <a:t>3</a:t>
            </a:fld>
            <a:endParaRPr lang="en-GB"/>
          </a:p>
        </p:txBody>
      </p:sp>
    </p:spTree>
    <p:extLst>
      <p:ext uri="{BB962C8B-B14F-4D97-AF65-F5344CB8AC3E}">
        <p14:creationId xmlns:p14="http://schemas.microsoft.com/office/powerpoint/2010/main" val="2453569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About the crime reduction toolkit and EMMIE framework | College of Policing</a:t>
            </a:r>
            <a:endParaRPr lang="en-US"/>
          </a:p>
          <a:p>
            <a:r>
              <a:rPr lang="en-US"/>
              <a:t>EMMIE provides a structured way to evaluate crime‑reduction strategies. It goes beyond simple “does it work?” thinking by examining the mechanisms behind an intervention, the contexts where it succeeds or fails, how well it was implemented, and whether it offers value for money. The College of Policing uses EMMIE to </a:t>
            </a:r>
            <a:r>
              <a:rPr lang="en-US" err="1"/>
              <a:t>summarise</a:t>
            </a:r>
            <a:r>
              <a:rPr lang="en-US"/>
              <a:t> research in the Crime Reduction Toolkit, helping officers and leaders make informed choices grounded in high‑quality evidence.</a:t>
            </a:r>
          </a:p>
        </p:txBody>
      </p:sp>
      <p:sp>
        <p:nvSpPr>
          <p:cNvPr id="4" name="Slide Number Placeholder 3"/>
          <p:cNvSpPr>
            <a:spLocks noGrp="1"/>
          </p:cNvSpPr>
          <p:nvPr>
            <p:ph type="sldNum" sz="quarter" idx="5"/>
          </p:nvPr>
        </p:nvSpPr>
        <p:spPr/>
        <p:txBody>
          <a:bodyPr/>
          <a:lstStyle/>
          <a:p>
            <a:fld id="{C56A1D02-4894-4438-9FDC-C69636F810A1}" type="slidenum">
              <a:rPr lang="en-US" smtClean="0"/>
              <a:t>4</a:t>
            </a:fld>
            <a:endParaRPr lang="en-US"/>
          </a:p>
        </p:txBody>
      </p:sp>
    </p:spTree>
    <p:extLst>
      <p:ext uri="{BB962C8B-B14F-4D97-AF65-F5344CB8AC3E}">
        <p14:creationId xmlns:p14="http://schemas.microsoft.com/office/powerpoint/2010/main" val="1792663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Pg78</a:t>
            </a:r>
          </a:p>
          <a:p>
            <a:r>
              <a:rPr lang="en-GB" dirty="0"/>
              <a:t>A </a:t>
            </a:r>
            <a:r>
              <a:rPr lang="en-GB" b="1" dirty="0"/>
              <a:t>Randomised Controlled Trial (RCT)</a:t>
            </a:r>
            <a:r>
              <a:rPr lang="en-GB" dirty="0"/>
              <a:t> is a </a:t>
            </a:r>
            <a:r>
              <a:rPr lang="en-GB" i="1" dirty="0"/>
              <a:t>specific evaluation method</a:t>
            </a:r>
            <a:r>
              <a:rPr lang="en-GB" dirty="0"/>
              <a:t> where participants or places are randomly assigned to treatment or control groups. It is considered one of the strongest designs for establishing causal impact.</a:t>
            </a:r>
            <a:endParaRPr lang="en-GB" dirty="0">
              <a:ea typeface="Calibri"/>
              <a:cs typeface="Calibri"/>
            </a:endParaRPr>
          </a:p>
          <a:p>
            <a:r>
              <a:rPr lang="en-GB" dirty="0"/>
              <a:t>RCTs are one type of study that can feed into an EMMIE‑based evidence review.</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56A1D02-4894-4438-9FDC-C69636F810A1}" type="slidenum">
              <a:rPr lang="en-US" smtClean="0"/>
              <a:t>5</a:t>
            </a:fld>
            <a:endParaRPr lang="en-US"/>
          </a:p>
        </p:txBody>
      </p:sp>
    </p:spTree>
    <p:extLst>
      <p:ext uri="{BB962C8B-B14F-4D97-AF65-F5344CB8AC3E}">
        <p14:creationId xmlns:p14="http://schemas.microsoft.com/office/powerpoint/2010/main" val="1531538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Testing – step seven | College of Policing</a:t>
            </a:r>
            <a:endParaRPr lang="en-US"/>
          </a:p>
        </p:txBody>
      </p:sp>
      <p:sp>
        <p:nvSpPr>
          <p:cNvPr id="4" name="Slide Number Placeholder 3"/>
          <p:cNvSpPr>
            <a:spLocks noGrp="1"/>
          </p:cNvSpPr>
          <p:nvPr>
            <p:ph type="sldNum" sz="quarter" idx="5"/>
          </p:nvPr>
        </p:nvSpPr>
        <p:spPr/>
        <p:txBody>
          <a:bodyPr/>
          <a:lstStyle/>
          <a:p>
            <a:fld id="{C56A1D02-4894-4438-9FDC-C69636F810A1}" type="slidenum">
              <a:rPr lang="en-US" smtClean="0"/>
              <a:t>6</a:t>
            </a:fld>
            <a:endParaRPr lang="en-US"/>
          </a:p>
        </p:txBody>
      </p:sp>
    </p:spTree>
    <p:extLst>
      <p:ext uri="{BB962C8B-B14F-4D97-AF65-F5344CB8AC3E}">
        <p14:creationId xmlns:p14="http://schemas.microsoft.com/office/powerpoint/2010/main" val="3897977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DFA8546-27D1-4FB8-AC29-14A6183D0D78}" type="slidenum">
              <a:rPr lang="en-US" smtClean="0"/>
              <a:t>8</a:t>
            </a:fld>
            <a:endParaRPr lang="en-US"/>
          </a:p>
        </p:txBody>
      </p:sp>
    </p:spTree>
    <p:extLst>
      <p:ext uri="{BB962C8B-B14F-4D97-AF65-F5344CB8AC3E}">
        <p14:creationId xmlns:p14="http://schemas.microsoft.com/office/powerpoint/2010/main" val="2299504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 can see from the similarity in words that research and investigation is very closely linked.</a:t>
            </a:r>
          </a:p>
          <a:p>
            <a:r>
              <a:rPr lang="en-US">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9</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Who</a:t>
            </a:r>
            <a:endParaRPr lang="en-US"/>
          </a:p>
          <a:p>
            <a:pPr marL="285750" indent="-285750">
              <a:buFont typeface="Arial"/>
              <a:buChar char="•"/>
            </a:pPr>
            <a:r>
              <a:rPr lang="en-US"/>
              <a:t>Identifies the people involved</a:t>
            </a:r>
            <a:endParaRPr lang="en-GB"/>
          </a:p>
          <a:p>
            <a:pPr marL="285750" indent="-285750">
              <a:buFont typeface="Arial"/>
              <a:buChar char="•"/>
            </a:pPr>
            <a:r>
              <a:rPr lang="en-US"/>
              <a:t>Victims, suspects, witnesses, bystanders</a:t>
            </a:r>
            <a:endParaRPr lang="en-GB"/>
          </a:p>
          <a:p>
            <a:pPr marL="285750" indent="-285750">
              <a:buFont typeface="Arial"/>
              <a:buChar char="•"/>
            </a:pPr>
            <a:r>
              <a:rPr lang="en-US"/>
              <a:t>Helps establish relationships, roles, and potential motives</a:t>
            </a:r>
            <a:endParaRPr lang="en-GB"/>
          </a:p>
          <a:p>
            <a:r>
              <a:rPr lang="en-US" b="1" dirty="0"/>
              <a:t>Example:</a:t>
            </a:r>
            <a:r>
              <a:rPr lang="en-US" dirty="0"/>
              <a:t> Who was present at the scene?</a:t>
            </a:r>
            <a:endParaRPr lang="en-GB" dirty="0"/>
          </a:p>
          <a:p>
            <a:r>
              <a:rPr lang="en-US" b="1" dirty="0"/>
              <a:t>What</a:t>
            </a:r>
            <a:endParaRPr lang="en-US" dirty="0"/>
          </a:p>
          <a:p>
            <a:pPr marL="171450" indent="-171450">
              <a:buFont typeface="Arial"/>
              <a:buChar char="•"/>
            </a:pPr>
            <a:r>
              <a:rPr lang="en-US" dirty="0"/>
              <a:t>Describes the event or </a:t>
            </a:r>
            <a:r>
              <a:rPr lang="en-US" dirty="0" err="1"/>
              <a:t>behaviour</a:t>
            </a:r>
            <a:endParaRPr lang="en-US" dirty="0" err="1">
              <a:ea typeface="Calibri"/>
              <a:cs typeface="Calibri"/>
            </a:endParaRPr>
          </a:p>
          <a:p>
            <a:pPr marL="171450" indent="-171450">
              <a:buFont typeface="Arial"/>
              <a:buChar char="•"/>
            </a:pPr>
            <a:r>
              <a:rPr lang="en-US" dirty="0"/>
              <a:t>What actually happened?</a:t>
            </a:r>
            <a:endParaRPr lang="en-US" dirty="0">
              <a:ea typeface="Calibri"/>
              <a:cs typeface="Calibri"/>
            </a:endParaRPr>
          </a:p>
          <a:p>
            <a:pPr marL="171450" indent="-171450">
              <a:buFont typeface="Arial"/>
              <a:buChar char="•"/>
            </a:pPr>
            <a:r>
              <a:rPr lang="en-US" dirty="0"/>
              <a:t>What offence, action, or incident took place?</a:t>
            </a:r>
            <a:endParaRPr lang="en-US" dirty="0">
              <a:ea typeface="Calibri"/>
              <a:cs typeface="Calibri"/>
            </a:endParaRPr>
          </a:p>
          <a:p>
            <a:r>
              <a:rPr lang="en-US" b="1" dirty="0"/>
              <a:t>Example:</a:t>
            </a:r>
            <a:r>
              <a:rPr lang="en-US" dirty="0"/>
              <a:t> What was taken, damaged, or reported?</a:t>
            </a:r>
            <a:endParaRPr lang="en-US" dirty="0">
              <a:ea typeface="Calibri"/>
              <a:cs typeface="Calibri"/>
            </a:endParaRPr>
          </a:p>
          <a:p>
            <a:r>
              <a:rPr lang="en-US" b="1" dirty="0"/>
              <a:t>Where</a:t>
            </a:r>
            <a:endParaRPr lang="en-US" dirty="0"/>
          </a:p>
          <a:p>
            <a:pPr marL="171450" indent="-171450">
              <a:buFont typeface="Arial"/>
              <a:buChar char="•"/>
            </a:pPr>
            <a:r>
              <a:rPr lang="en-US" dirty="0"/>
              <a:t>Establishes the location</a:t>
            </a:r>
            <a:endParaRPr lang="en-US" dirty="0">
              <a:ea typeface="Calibri"/>
              <a:cs typeface="Calibri"/>
            </a:endParaRPr>
          </a:p>
          <a:p>
            <a:pPr marL="171450" indent="-171450">
              <a:buFont typeface="Arial"/>
              <a:buChar char="•"/>
            </a:pPr>
            <a:r>
              <a:rPr lang="en-US" dirty="0"/>
              <a:t>Helps determine access, opportunity, and environmental factors</a:t>
            </a:r>
            <a:endParaRPr lang="en-US" dirty="0">
              <a:ea typeface="Calibri"/>
              <a:cs typeface="Calibri"/>
            </a:endParaRPr>
          </a:p>
          <a:p>
            <a:pPr marL="171450" indent="-171450">
              <a:buFont typeface="Arial"/>
              <a:buChar char="•"/>
            </a:pPr>
            <a:r>
              <a:rPr lang="en-US" dirty="0"/>
              <a:t>Can reveal patterns (e.g., hotspots)</a:t>
            </a:r>
            <a:endParaRPr lang="en-US" dirty="0">
              <a:ea typeface="Calibri"/>
              <a:cs typeface="Calibri"/>
            </a:endParaRPr>
          </a:p>
          <a:p>
            <a:r>
              <a:rPr lang="en-US" b="1" dirty="0"/>
              <a:t>Example:</a:t>
            </a:r>
            <a:r>
              <a:rPr lang="en-US" dirty="0"/>
              <a:t> Where did the incident occur?</a:t>
            </a:r>
            <a:endParaRPr lang="en-US" dirty="0">
              <a:ea typeface="Calibri"/>
              <a:cs typeface="Calibri"/>
            </a:endParaRPr>
          </a:p>
          <a:p>
            <a:r>
              <a:rPr lang="en-US" b="1" dirty="0"/>
              <a:t>When</a:t>
            </a:r>
            <a:endParaRPr lang="en-US" dirty="0"/>
          </a:p>
          <a:p>
            <a:pPr marL="171450" indent="-171450">
              <a:buFont typeface="Arial"/>
              <a:buChar char="•"/>
            </a:pPr>
            <a:r>
              <a:rPr lang="en-US" dirty="0"/>
              <a:t>Identifies the time and sequence of events</a:t>
            </a:r>
            <a:endParaRPr lang="en-US" dirty="0">
              <a:ea typeface="Calibri"/>
              <a:cs typeface="Calibri"/>
            </a:endParaRPr>
          </a:p>
          <a:p>
            <a:pPr marL="171450" indent="-171450">
              <a:buFont typeface="Arial"/>
              <a:buChar char="•"/>
            </a:pPr>
            <a:r>
              <a:rPr lang="en-US" dirty="0"/>
              <a:t>Helps build timelines and alibis</a:t>
            </a:r>
            <a:endParaRPr lang="en-US" dirty="0">
              <a:ea typeface="Calibri"/>
              <a:cs typeface="Calibri"/>
            </a:endParaRPr>
          </a:p>
          <a:p>
            <a:pPr marL="171450" indent="-171450">
              <a:buFont typeface="Arial"/>
              <a:buChar char="•"/>
            </a:pPr>
            <a:r>
              <a:rPr lang="en-US" dirty="0"/>
              <a:t>Can show whether the event was planned or opportunistic</a:t>
            </a:r>
            <a:endParaRPr lang="en-US" dirty="0">
              <a:ea typeface="Calibri"/>
              <a:cs typeface="Calibri"/>
            </a:endParaRPr>
          </a:p>
          <a:p>
            <a:r>
              <a:rPr lang="en-US" b="1" dirty="0"/>
              <a:t>Example:</a:t>
            </a:r>
            <a:r>
              <a:rPr lang="en-US" dirty="0"/>
              <a:t> When did the incident start and end?</a:t>
            </a:r>
            <a:endParaRPr lang="en-US" dirty="0">
              <a:ea typeface="Calibri"/>
              <a:cs typeface="Calibri"/>
            </a:endParaRPr>
          </a:p>
          <a:p>
            <a:r>
              <a:rPr lang="en-US" b="1" dirty="0"/>
              <a:t>Why</a:t>
            </a:r>
            <a:endParaRPr lang="en-US" dirty="0"/>
          </a:p>
          <a:p>
            <a:pPr marL="171450" indent="-171450">
              <a:buFont typeface="Arial"/>
              <a:buChar char="•"/>
            </a:pPr>
            <a:r>
              <a:rPr lang="en-US" dirty="0"/>
              <a:t>Explores motive, cause, or reason</a:t>
            </a:r>
            <a:endParaRPr lang="en-US" dirty="0">
              <a:ea typeface="Calibri"/>
              <a:cs typeface="Calibri"/>
            </a:endParaRPr>
          </a:p>
          <a:p>
            <a:pPr marL="171450" indent="-171450">
              <a:buFont typeface="Arial"/>
              <a:buChar char="•"/>
            </a:pPr>
            <a:r>
              <a:rPr lang="en-US" dirty="0"/>
              <a:t>Helps understand underlying factors</a:t>
            </a:r>
            <a:endParaRPr lang="en-US" dirty="0">
              <a:ea typeface="Calibri"/>
              <a:cs typeface="Calibri"/>
            </a:endParaRPr>
          </a:p>
          <a:p>
            <a:pPr marL="171450" indent="-171450">
              <a:buFont typeface="Arial"/>
              <a:buChar char="•"/>
            </a:pPr>
            <a:r>
              <a:rPr lang="en-US" dirty="0"/>
              <a:t>Supports risk assessment and prevention strategies</a:t>
            </a:r>
            <a:endParaRPr lang="en-US" dirty="0">
              <a:ea typeface="Calibri"/>
              <a:cs typeface="Calibri"/>
            </a:endParaRPr>
          </a:p>
          <a:p>
            <a:r>
              <a:rPr lang="en-US" b="1" dirty="0"/>
              <a:t>Example:</a:t>
            </a:r>
            <a:r>
              <a:rPr lang="en-US" dirty="0"/>
              <a:t> Why did the incident happen? What triggered it?</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6A1D02-4894-4438-9FDC-C69636F810A1}" type="slidenum">
              <a:rPr lang="en-GB"/>
              <a:t>10</a:t>
            </a:fld>
            <a:endParaRPr lang="en-GB"/>
          </a:p>
        </p:txBody>
      </p:sp>
    </p:spTree>
    <p:extLst>
      <p:ext uri="{BB962C8B-B14F-4D97-AF65-F5344CB8AC3E}">
        <p14:creationId xmlns:p14="http://schemas.microsoft.com/office/powerpoint/2010/main" val="398142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D0F05-BF60-6D91-1AB2-EBEC7D13BF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DFB98D-9A26-BD5D-0AA6-688DB5A934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0A8D97-9014-778B-CFAF-F3B74C176771}"/>
              </a:ext>
            </a:extLst>
          </p:cNvPr>
          <p:cNvSpPr>
            <a:spLocks noGrp="1"/>
          </p:cNvSpPr>
          <p:nvPr>
            <p:ph type="body" idx="1"/>
          </p:nvPr>
        </p:nvSpPr>
        <p:spPr/>
        <p:txBody>
          <a:bodyPr/>
          <a:lstStyle/>
          <a:p>
            <a:r>
              <a:rPr lang="en-US">
                <a:ea typeface="Calibri"/>
                <a:cs typeface="Calibri"/>
              </a:rPr>
              <a:t>To help adopt a critical mindset, it can be useful to use the 5WH rule of questioning. You will often see this throughout your academic journey.</a:t>
            </a:r>
          </a:p>
        </p:txBody>
      </p:sp>
      <p:sp>
        <p:nvSpPr>
          <p:cNvPr id="4" name="Slide Number Placeholder 3">
            <a:extLst>
              <a:ext uri="{FF2B5EF4-FFF2-40B4-BE49-F238E27FC236}">
                <a16:creationId xmlns:a16="http://schemas.microsoft.com/office/drawing/2014/main" id="{334C9E0D-F2A8-6878-1D4A-225BC05690E0}"/>
              </a:ext>
            </a:extLst>
          </p:cNvPr>
          <p:cNvSpPr>
            <a:spLocks noGrp="1"/>
          </p:cNvSpPr>
          <p:nvPr>
            <p:ph type="sldNum" sz="quarter" idx="5"/>
          </p:nvPr>
        </p:nvSpPr>
        <p:spPr/>
        <p:txBody>
          <a:bodyPr/>
          <a:lstStyle/>
          <a:p>
            <a:fld id="{4DFA8546-27D1-4FB8-AC29-14A6183D0D78}" type="slidenum">
              <a:rPr lang="en-GB"/>
              <a:t>12</a:t>
            </a:fld>
            <a:endParaRPr lang="en-GB"/>
          </a:p>
        </p:txBody>
      </p:sp>
    </p:spTree>
    <p:extLst>
      <p:ext uri="{BB962C8B-B14F-4D97-AF65-F5344CB8AC3E}">
        <p14:creationId xmlns:p14="http://schemas.microsoft.com/office/powerpoint/2010/main" val="3430270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policing, the </a:t>
            </a:r>
            <a:r>
              <a:rPr lang="en-US" b="1"/>
              <a:t>investigative mindset</a:t>
            </a:r>
            <a:r>
              <a:rPr lang="en-US"/>
              <a:t> refers to the </a:t>
            </a:r>
            <a:r>
              <a:rPr lang="en-US" i="1"/>
              <a:t>professional way of thinking</a:t>
            </a:r>
            <a:r>
              <a:rPr lang="en-US"/>
              <a:t> that officers must apply when gathering, </a:t>
            </a:r>
            <a:r>
              <a:rPr lang="en-US" err="1"/>
              <a:t>analysing</a:t>
            </a:r>
            <a:r>
              <a:rPr lang="en-US"/>
              <a:t>, and evaluating information. It ensures investigations are </a:t>
            </a:r>
            <a:r>
              <a:rPr lang="en-US" b="1"/>
              <a:t>fair, objective, ethical, and evidence‑driven</a:t>
            </a:r>
            <a:r>
              <a:rPr lang="en-US"/>
              <a:t>.</a:t>
            </a:r>
          </a:p>
          <a:p>
            <a:r>
              <a:rPr lang="en-US" dirty="0"/>
              <a:t>It’s not just a process — it’s a </a:t>
            </a:r>
            <a:r>
              <a:rPr lang="en-US" i="1" dirty="0"/>
              <a:t>mental approach</a:t>
            </a:r>
            <a:r>
              <a:rPr lang="en-US" dirty="0"/>
              <a:t> that guides every decision an investigator makes.</a:t>
            </a:r>
            <a:endParaRPr lang="en-GB" dirty="0"/>
          </a:p>
          <a:p>
            <a:r>
              <a:rPr lang="en-US" dirty="0"/>
              <a:t>The investigative mindset is a disciplined, structured way of thinking that helps police officers approach investigations logically, avoid assumptions, and base decisions on reliable evidence.</a:t>
            </a:r>
            <a:endParaRPr lang="en-US" dirty="0">
              <a:ea typeface="Calibri"/>
              <a:cs typeface="Calibri"/>
            </a:endParaRPr>
          </a:p>
          <a:p>
            <a:pPr marL="171450" indent="-171450">
              <a:buFont typeface="Arial"/>
              <a:buChar char="•"/>
            </a:pPr>
            <a:r>
              <a:rPr lang="en-US">
                <a:ea typeface="Calibri"/>
                <a:cs typeface="Calibri"/>
              </a:rPr>
              <a:t>Why - </a:t>
            </a:r>
          </a:p>
          <a:p>
            <a:r>
              <a:rPr lang="en-US"/>
              <a:t>Prevents tunnel vision and confirmation bias </a:t>
            </a:r>
          </a:p>
          <a:p>
            <a:pPr marL="171450" indent="-171450">
              <a:buFont typeface="Arial"/>
              <a:buChar char="•"/>
            </a:pPr>
            <a:r>
              <a:rPr lang="en-US" dirty="0"/>
              <a:t>Ensures investigations are thorough and ethical</a:t>
            </a:r>
            <a:endParaRPr lang="en-US" dirty="0">
              <a:ea typeface="Calibri"/>
              <a:cs typeface="Calibri"/>
            </a:endParaRPr>
          </a:p>
          <a:p>
            <a:pPr marL="171450" indent="-171450">
              <a:buFont typeface="Arial"/>
              <a:buChar char="•"/>
            </a:pPr>
            <a:r>
              <a:rPr lang="en-US" dirty="0"/>
              <a:t>Helps officers remain open‑minded and consider all possibilities</a:t>
            </a:r>
            <a:endParaRPr lang="en-US" dirty="0">
              <a:ea typeface="Calibri"/>
              <a:cs typeface="Calibri"/>
            </a:endParaRPr>
          </a:p>
          <a:p>
            <a:pPr marL="171450" indent="-171450">
              <a:buFont typeface="Arial"/>
              <a:buChar char="•"/>
            </a:pPr>
            <a:r>
              <a:rPr lang="en-US" dirty="0"/>
              <a:t>Supports accurate decision‑making</a:t>
            </a:r>
            <a:endParaRPr lang="en-US" dirty="0">
              <a:ea typeface="Calibri"/>
              <a:cs typeface="Calibri"/>
            </a:endParaRPr>
          </a:p>
          <a:p>
            <a:pPr marL="171450" indent="-171450">
              <a:buFont typeface="Arial"/>
              <a:buChar char="•"/>
            </a:pPr>
            <a:r>
              <a:rPr lang="en-US" dirty="0"/>
              <a:t>Protects the integrity of the investigation</a:t>
            </a:r>
            <a:endParaRPr lang="en-US" dirty="0">
              <a:ea typeface="Calibri"/>
              <a:cs typeface="Calibri"/>
            </a:endParaRPr>
          </a:p>
          <a:p>
            <a:pPr marL="171450" indent="-171450">
              <a:buFont typeface="Arial"/>
              <a:buChar char="•"/>
            </a:pPr>
            <a:r>
              <a:rPr lang="en-US" dirty="0"/>
              <a:t>Reduces the risk of miscarriages of justice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6A1D02-4894-4438-9FDC-C69636F810A1}" type="slidenum">
              <a:rPr lang="en-GB"/>
              <a:t>15</a:t>
            </a:fld>
            <a:endParaRPr lang="en-GB"/>
          </a:p>
        </p:txBody>
      </p:sp>
    </p:spTree>
    <p:extLst>
      <p:ext uri="{BB962C8B-B14F-4D97-AF65-F5344CB8AC3E}">
        <p14:creationId xmlns:p14="http://schemas.microsoft.com/office/powerpoint/2010/main" val="116476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investigative mindset is a structured way of thinking that helps investigators approach every case logically, ethically, and objectively. It underpins all professional investigation in policing.</a:t>
            </a:r>
          </a:p>
        </p:txBody>
      </p:sp>
      <p:sp>
        <p:nvSpPr>
          <p:cNvPr id="4" name="Slide Number Placeholder 3"/>
          <p:cNvSpPr>
            <a:spLocks noGrp="1"/>
          </p:cNvSpPr>
          <p:nvPr>
            <p:ph type="sldNum" sz="quarter" idx="5"/>
          </p:nvPr>
        </p:nvSpPr>
        <p:spPr/>
        <p:txBody>
          <a:bodyPr/>
          <a:lstStyle/>
          <a:p>
            <a:fld id="{C56A1D02-4894-4438-9FDC-C69636F810A1}" type="slidenum">
              <a:rPr lang="en-US" smtClean="0"/>
              <a:t>16</a:t>
            </a:fld>
            <a:endParaRPr lang="en-US"/>
          </a:p>
        </p:txBody>
      </p:sp>
    </p:spTree>
    <p:extLst>
      <p:ext uri="{BB962C8B-B14F-4D97-AF65-F5344CB8AC3E}">
        <p14:creationId xmlns:p14="http://schemas.microsoft.com/office/powerpoint/2010/main" val="2326043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18</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20</a:t>
            </a:fld>
            <a:endParaRPr lang="en-GB"/>
          </a:p>
        </p:txBody>
      </p:sp>
    </p:spTree>
    <p:extLst>
      <p:ext uri="{BB962C8B-B14F-4D97-AF65-F5344CB8AC3E}">
        <p14:creationId xmlns:p14="http://schemas.microsoft.com/office/powerpoint/2010/main" val="1443239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One of the key similarities between work- based investigation and evidence based research is the mindset that is needed to be adopted.</a:t>
            </a:r>
          </a:p>
          <a:p>
            <a:r>
              <a:rPr lang="en-US">
                <a:ea typeface="Calibri"/>
                <a:cs typeface="Calibri"/>
              </a:rPr>
              <a:t>It is a critical approach where information is not accepted at face value and a questioning mindset is maintained.</a:t>
            </a:r>
          </a:p>
          <a:p>
            <a:r>
              <a:rPr lang="en-US">
                <a:ea typeface="Calibri"/>
                <a:cs typeface="Calibri"/>
              </a:rPr>
              <a:t>Investigators need to adopt a neutral position and objectively assess the information.</a:t>
            </a:r>
          </a:p>
          <a:p>
            <a:r>
              <a:rPr lang="en-US">
                <a:ea typeface="Calibri"/>
                <a:cs typeface="Calibri"/>
              </a:rPr>
              <a:t>Critical thinking and being critical within the research process </a:t>
            </a:r>
            <a:r>
              <a:rPr lang="en-US" err="1">
                <a:ea typeface="Calibri"/>
                <a:cs typeface="Calibri"/>
              </a:rPr>
              <a:t>isnt</a:t>
            </a:r>
            <a:r>
              <a:rPr lang="en-US">
                <a:ea typeface="Calibri"/>
                <a:cs typeface="Calibri"/>
              </a:rPr>
              <a:t> about </a:t>
            </a:r>
            <a:r>
              <a:rPr lang="en-US" err="1">
                <a:ea typeface="Calibri"/>
                <a:cs typeface="Calibri"/>
              </a:rPr>
              <a:t>criticising</a:t>
            </a:r>
            <a:r>
              <a:rPr lang="en-US">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28</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333333"/>
                </a:solidFill>
                <a:effectLst/>
                <a:latin typeface="Noto Sans" panose="020B0502040504020204" pitchFamily="34" charset="0"/>
              </a:rPr>
              <a:t>Gregory </a:t>
            </a:r>
            <a:r>
              <a:rPr lang="en-GB" b="0" i="0" err="1">
                <a:solidFill>
                  <a:srgbClr val="333333"/>
                </a:solidFill>
                <a:effectLst/>
                <a:latin typeface="Noto Sans" panose="020B0502040504020204" pitchFamily="34" charset="0"/>
              </a:rPr>
              <a:t>McCalium</a:t>
            </a:r>
            <a:r>
              <a:rPr lang="en-GB" b="0" i="0">
                <a:solidFill>
                  <a:srgbClr val="333333"/>
                </a:solidFill>
                <a:effectLst/>
                <a:latin typeface="Noto Sans" panose="020B0502040504020204" pitchFamily="34" charset="0"/>
              </a:rPr>
              <a:t>, 23, was jailed for four-and-a half years for aggravated burglary.</a:t>
            </a:r>
          </a:p>
          <a:p>
            <a:pPr algn="l"/>
            <a:r>
              <a:rPr lang="en-GB" b="0" i="0" err="1">
                <a:solidFill>
                  <a:srgbClr val="333333"/>
                </a:solidFill>
                <a:effectLst/>
                <a:latin typeface="Noto Sans" panose="020B0502040504020204" pitchFamily="34" charset="0"/>
              </a:rPr>
              <a:t>McCalium</a:t>
            </a:r>
            <a:r>
              <a:rPr lang="en-GB" b="0" i="0">
                <a:solidFill>
                  <a:srgbClr val="333333"/>
                </a:solidFill>
                <a:effectLst/>
                <a:latin typeface="Noto Sans" panose="020B0502040504020204" pitchFamily="34" charset="0"/>
              </a:rPr>
              <a:t> had partied all night before forcing his way into 72-year-old neighbour Frank Corti’s home in Queens Close, Botley, Oxford, in August last year, brandishing a knife, Oxford Crown Court was told.</a:t>
            </a:r>
          </a:p>
          <a:p>
            <a:endParaRPr lang="en-GB" b="1"/>
          </a:p>
          <a:p>
            <a:pPr algn="l"/>
            <a:r>
              <a:rPr lang="en-GB" b="0" i="0">
                <a:solidFill>
                  <a:srgbClr val="333333"/>
                </a:solidFill>
                <a:effectLst/>
                <a:latin typeface="Noto Sans" panose="020B0502040504020204" pitchFamily="34" charset="0"/>
              </a:rPr>
              <a:t>Mr Corti — an ex-boxer who served with the Royal Engineers in North Africa from 1956-58 — was at home with his wife Margaret at the time of the incident.</a:t>
            </a:r>
          </a:p>
          <a:p>
            <a:pPr algn="l"/>
            <a:r>
              <a:rPr lang="en-GB" b="0" i="0">
                <a:solidFill>
                  <a:srgbClr val="333333"/>
                </a:solidFill>
                <a:effectLst/>
                <a:latin typeface="Noto Sans" panose="020B0502040504020204" pitchFamily="34" charset="0"/>
              </a:rPr>
              <a:t>He dodged the knife and punched the intruder twice in the face, leaving him with a black eye and swollen lip.</a:t>
            </a:r>
          </a:p>
          <a:p>
            <a:pPr algn="l"/>
            <a:r>
              <a:rPr lang="en-GB" b="0" i="0">
                <a:solidFill>
                  <a:srgbClr val="333333"/>
                </a:solidFill>
                <a:effectLst/>
                <a:latin typeface="Noto Sans" panose="020B0502040504020204" pitchFamily="34" charset="0"/>
              </a:rPr>
              <a:t>He then restrained </a:t>
            </a:r>
            <a:r>
              <a:rPr lang="en-GB" b="0" i="0" err="1">
                <a:solidFill>
                  <a:srgbClr val="333333"/>
                </a:solidFill>
                <a:effectLst/>
                <a:latin typeface="Noto Sans" panose="020B0502040504020204" pitchFamily="34" charset="0"/>
              </a:rPr>
              <a:t>McCalium</a:t>
            </a:r>
            <a:r>
              <a:rPr lang="en-GB" b="0" i="0">
                <a:solidFill>
                  <a:srgbClr val="333333"/>
                </a:solidFill>
                <a:effectLst/>
                <a:latin typeface="Noto Sans" panose="020B0502040504020204" pitchFamily="34" charset="0"/>
              </a:rPr>
              <a:t> until police arrived.</a:t>
            </a:r>
          </a:p>
          <a:p>
            <a:endParaRPr lang="en-US"/>
          </a:p>
        </p:txBody>
      </p:sp>
      <p:sp>
        <p:nvSpPr>
          <p:cNvPr id="4" name="Slide Number Placeholder 3"/>
          <p:cNvSpPr>
            <a:spLocks noGrp="1"/>
          </p:cNvSpPr>
          <p:nvPr>
            <p:ph type="sldNum" sz="quarter" idx="5"/>
          </p:nvPr>
        </p:nvSpPr>
        <p:spPr/>
        <p:txBody>
          <a:bodyPr/>
          <a:lstStyle/>
          <a:p>
            <a:fld id="{C56A1D02-4894-4438-9FDC-C69636F810A1}" type="slidenum">
              <a:rPr lang="en-US" smtClean="0"/>
              <a:t>32</a:t>
            </a:fld>
            <a:endParaRPr lang="en-US"/>
          </a:p>
        </p:txBody>
      </p:sp>
    </p:spTree>
    <p:extLst>
      <p:ext uri="{BB962C8B-B14F-4D97-AF65-F5344CB8AC3E}">
        <p14:creationId xmlns:p14="http://schemas.microsoft.com/office/powerpoint/2010/main" val="2138320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33333"/>
                </a:solidFill>
              </a:rPr>
              <a:t>Frank Corti</a:t>
            </a:r>
            <a:endParaRPr lang="en-US" dirty="0"/>
          </a:p>
        </p:txBody>
      </p:sp>
      <p:sp>
        <p:nvSpPr>
          <p:cNvPr id="4" name="Slide Number Placeholder 3"/>
          <p:cNvSpPr>
            <a:spLocks noGrp="1"/>
          </p:cNvSpPr>
          <p:nvPr>
            <p:ph type="sldNum" sz="quarter" idx="5"/>
          </p:nvPr>
        </p:nvSpPr>
        <p:spPr/>
        <p:txBody>
          <a:bodyPr/>
          <a:lstStyle/>
          <a:p>
            <a:fld id="{C56A1D02-4894-4438-9FDC-C69636F810A1}" type="slidenum">
              <a:rPr lang="en-US" smtClean="0"/>
              <a:t>33</a:t>
            </a:fld>
            <a:endParaRPr lang="en-US"/>
          </a:p>
        </p:txBody>
      </p:sp>
    </p:spTree>
    <p:extLst>
      <p:ext uri="{BB962C8B-B14F-4D97-AF65-F5344CB8AC3E}">
        <p14:creationId xmlns:p14="http://schemas.microsoft.com/office/powerpoint/2010/main" val="1840877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Vanessa George</a:t>
            </a:r>
          </a:p>
          <a:p>
            <a:r>
              <a:rPr lang="en-GB"/>
              <a:t>Jailed for a min of seven years for child abuse in 2009. </a:t>
            </a:r>
          </a:p>
          <a:p>
            <a:endParaRPr lang="en-GB"/>
          </a:p>
          <a:p>
            <a:r>
              <a:rPr lang="en-GB"/>
              <a:t>Little Teds Nursery worker. </a:t>
            </a:r>
          </a:p>
        </p:txBody>
      </p:sp>
      <p:sp>
        <p:nvSpPr>
          <p:cNvPr id="4" name="Slide Number Placeholder 3"/>
          <p:cNvSpPr>
            <a:spLocks noGrp="1"/>
          </p:cNvSpPr>
          <p:nvPr>
            <p:ph type="sldNum" sz="quarter" idx="5"/>
          </p:nvPr>
        </p:nvSpPr>
        <p:spPr/>
        <p:txBody>
          <a:bodyPr/>
          <a:lstStyle/>
          <a:p>
            <a:fld id="{C56A1D02-4894-4438-9FDC-C69636F810A1}" type="slidenum">
              <a:rPr lang="en-GB" smtClean="0"/>
              <a:t>35</a:t>
            </a:fld>
            <a:endParaRPr lang="en-GB"/>
          </a:p>
        </p:txBody>
      </p:sp>
    </p:spTree>
    <p:extLst>
      <p:ext uri="{BB962C8B-B14F-4D97-AF65-F5344CB8AC3E}">
        <p14:creationId xmlns:p14="http://schemas.microsoft.com/office/powerpoint/2010/main" val="2101901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Christopher Jefferies</a:t>
            </a:r>
          </a:p>
          <a:p>
            <a:r>
              <a:rPr lang="en-GB"/>
              <a:t>Arrested for the murder of Joanna Yeates who was found murdered on Boxing Day 2010. </a:t>
            </a:r>
          </a:p>
          <a:p>
            <a:r>
              <a:rPr lang="en-GB"/>
              <a:t>He was innocent</a:t>
            </a:r>
          </a:p>
          <a:p>
            <a:r>
              <a:rPr lang="en-GB"/>
              <a:t>Another person was later charged with the murder. </a:t>
            </a:r>
          </a:p>
          <a:p>
            <a:endParaRPr lang="en-GB"/>
          </a:p>
          <a:p>
            <a:r>
              <a:rPr lang="en-US">
                <a:hlinkClick r:id="rId3"/>
              </a:rPr>
              <a:t>Media</a:t>
            </a:r>
            <a:endParaRPr lang="en-US"/>
          </a:p>
          <a:p>
            <a:r>
              <a:rPr lang="en-US"/>
              <a:t>wrongfully arrested for the murder of his tenant </a:t>
            </a:r>
            <a:r>
              <a:rPr lang="en-US" err="1"/>
              <a:t>joanna</a:t>
            </a:r>
            <a:r>
              <a:rPr lang="en-US"/>
              <a:t>, in December 2010</a:t>
            </a:r>
            <a:r>
              <a:rPr lang="en-US" sz="1200" b="0" i="0" kern="1200">
                <a:solidFill>
                  <a:schemeClr val="tx1"/>
                </a:solidFill>
                <a:effectLst/>
                <a:latin typeface="+mn-lt"/>
                <a:ea typeface="+mn-ea"/>
                <a:cs typeface="+mn-cs"/>
              </a:rPr>
              <a:t>. Following his arrest, he was subjected to an intense, inaccurate media vilification campaign, portraying him as "weird" or "sinister".</a:t>
            </a:r>
            <a:endParaRPr lang="en-GB"/>
          </a:p>
          <a:p>
            <a:r>
              <a:rPr lang="en-US" sz="1200" b="0" i="0" kern="1200">
                <a:solidFill>
                  <a:schemeClr val="tx1"/>
                </a:solidFill>
                <a:effectLst/>
                <a:latin typeface="+mn-lt"/>
                <a:ea typeface="+mn-ea"/>
                <a:cs typeface="+mn-cs"/>
              </a:rPr>
              <a:t>In 2013, the police apologized for not making it clear sooner that he was innocent</a:t>
            </a:r>
            <a:endParaRPr lang="en-GB"/>
          </a:p>
          <a:p>
            <a:endParaRPr lang="en-GB"/>
          </a:p>
        </p:txBody>
      </p:sp>
      <p:sp>
        <p:nvSpPr>
          <p:cNvPr id="4" name="Slide Number Placeholder 3"/>
          <p:cNvSpPr>
            <a:spLocks noGrp="1"/>
          </p:cNvSpPr>
          <p:nvPr>
            <p:ph type="sldNum" sz="quarter" idx="5"/>
          </p:nvPr>
        </p:nvSpPr>
        <p:spPr/>
        <p:txBody>
          <a:bodyPr/>
          <a:lstStyle/>
          <a:p>
            <a:fld id="{C56A1D02-4894-4438-9FDC-C69636F810A1}" type="slidenum">
              <a:rPr lang="en-GB" smtClean="0"/>
              <a:t>36</a:t>
            </a:fld>
            <a:endParaRPr lang="en-GB"/>
          </a:p>
        </p:txBody>
      </p:sp>
    </p:spTree>
    <p:extLst>
      <p:ext uri="{BB962C8B-B14F-4D97-AF65-F5344CB8AC3E}">
        <p14:creationId xmlns:p14="http://schemas.microsoft.com/office/powerpoint/2010/main" val="4058345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39</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40</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41</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42</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43</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44</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45</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47</a:t>
            </a:fld>
            <a:endParaRPr lang="en-GB"/>
          </a:p>
        </p:txBody>
      </p:sp>
    </p:spTree>
    <p:extLst>
      <p:ext uri="{BB962C8B-B14F-4D97-AF65-F5344CB8AC3E}">
        <p14:creationId xmlns:p14="http://schemas.microsoft.com/office/powerpoint/2010/main" val="38163955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48</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49</a:t>
            </a:fld>
            <a:endParaRPr lang="en-GB"/>
          </a:p>
        </p:txBody>
      </p:sp>
    </p:spTree>
    <p:extLst>
      <p:ext uri="{BB962C8B-B14F-4D97-AF65-F5344CB8AC3E}">
        <p14:creationId xmlns:p14="http://schemas.microsoft.com/office/powerpoint/2010/main" val="20491341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50</a:t>
            </a:fld>
            <a:endParaRPr lang="en-GB"/>
          </a:p>
        </p:txBody>
      </p:sp>
    </p:spTree>
    <p:extLst>
      <p:ext uri="{BB962C8B-B14F-4D97-AF65-F5344CB8AC3E}">
        <p14:creationId xmlns:p14="http://schemas.microsoft.com/office/powerpoint/2010/main" val="3278125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51</a:t>
            </a:fld>
            <a:endParaRPr lang="en-GB"/>
          </a:p>
        </p:txBody>
      </p:sp>
    </p:spTree>
    <p:extLst>
      <p:ext uri="{BB962C8B-B14F-4D97-AF65-F5344CB8AC3E}">
        <p14:creationId xmlns:p14="http://schemas.microsoft.com/office/powerpoint/2010/main" val="34268087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52</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54</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(28) Problem analysis triangle | Video explainer 7 | Problem solving with the SARA model - YouTube</a:t>
            </a:r>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55</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57</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67</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67</a:t>
            </a:fld>
            <a:endParaRPr lang="en-GB"/>
          </a:p>
        </p:txBody>
      </p:sp>
    </p:spTree>
    <p:extLst>
      <p:ext uri="{BB962C8B-B14F-4D97-AF65-F5344CB8AC3E}">
        <p14:creationId xmlns:p14="http://schemas.microsoft.com/office/powerpoint/2010/main" val="70774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15/02/2026</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theguardian.com/law/2021/oct/31/courts-are-close-to-collapse-over-police-disclosure-failur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EAynHZE-lK4" TargetMode="External"/><Relationship Id="rId2" Type="http://schemas.openxmlformats.org/officeDocument/2006/relationships/image" Target="../media/image68.png"/><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4.xml"/><Relationship Id="rId1" Type="http://schemas.openxmlformats.org/officeDocument/2006/relationships/video" Target="https://www.youtube.com/embed/lt6Xnn56bh0?feature=oembed" TargetMode="External"/><Relationship Id="rId4" Type="http://schemas.openxmlformats.org/officeDocument/2006/relationships/image" Target="../media/image70.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5.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F3EC861-1BB9-9041-8264-EF783C061BE1}"/>
              </a:ext>
            </a:extLst>
          </p:cNvPr>
          <p:cNvSpPr>
            <a:spLocks noGrp="1"/>
          </p:cNvSpPr>
          <p:nvPr>
            <p:ph type="ctrTitle"/>
          </p:nvPr>
        </p:nvSpPr>
        <p:spPr>
          <a:xfrm>
            <a:off x="3315031" y="1380754"/>
            <a:ext cx="5561938" cy="2513516"/>
          </a:xfrm>
        </p:spPr>
        <p:txBody>
          <a:bodyPr>
            <a:normAutofit/>
          </a:bodyPr>
          <a:lstStyle/>
          <a:p>
            <a:r>
              <a:rPr lang="en-GB"/>
              <a:t>Evidence Based Policing Week 4</a:t>
            </a:r>
            <a:endParaRPr lang="en-US"/>
          </a:p>
        </p:txBody>
      </p:sp>
      <p:sp>
        <p:nvSpPr>
          <p:cNvPr id="3" name="Subtitle 2">
            <a:extLst>
              <a:ext uri="{FF2B5EF4-FFF2-40B4-BE49-F238E27FC236}">
                <a16:creationId xmlns:a16="http://schemas.microsoft.com/office/drawing/2014/main" id="{4F018310-8B43-1582-E0B6-1A6122940605}"/>
              </a:ext>
            </a:extLst>
          </p:cNvPr>
          <p:cNvSpPr>
            <a:spLocks noGrp="1"/>
          </p:cNvSpPr>
          <p:nvPr>
            <p:ph type="subTitle" idx="1"/>
          </p:nvPr>
        </p:nvSpPr>
        <p:spPr>
          <a:xfrm>
            <a:off x="3315031" y="4076802"/>
            <a:ext cx="5561938" cy="1534587"/>
          </a:xfrm>
        </p:spPr>
        <p:txBody>
          <a:bodyPr>
            <a:normAutofit/>
          </a:bodyPr>
          <a:lstStyle/>
          <a:p>
            <a:r>
              <a:rPr lang="en-GB">
                <a:cs typeface="Calibri"/>
              </a:rPr>
              <a:t>Identifying and analysing evidence</a:t>
            </a:r>
          </a:p>
          <a:p>
            <a:r>
              <a:rPr lang="en-GB">
                <a:ea typeface="Calibri"/>
                <a:cs typeface="Calibri"/>
              </a:rPr>
              <a:t>2026</a:t>
            </a:r>
          </a:p>
          <a:p>
            <a:endParaRPr lang="en-US"/>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7548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today's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Bias</a:t>
            </a:r>
          </a:p>
          <a:p>
            <a:r>
              <a:rPr lang="en-GB" sz="2200">
                <a:cs typeface="Calibri"/>
              </a:rPr>
              <a:t>Problem solving models</a:t>
            </a:r>
          </a:p>
          <a:p>
            <a:r>
              <a:rPr lang="en-GB" sz="2200">
                <a:cs typeface="Calibri"/>
              </a:rPr>
              <a:t>Theories of crime</a:t>
            </a:r>
          </a:p>
          <a:p>
            <a:r>
              <a:rPr lang="en-GB" sz="2200">
                <a:cs typeface="Calibri"/>
              </a:rPr>
              <a:t>Revisit EMMIE Model</a:t>
            </a:r>
          </a:p>
          <a:p>
            <a:r>
              <a:rPr lang="en-GB" sz="2200">
                <a:cs typeface="Calibri"/>
              </a:rPr>
              <a:t>RCT’s</a:t>
            </a: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051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4"/>
            <a:ext cx="3635046" cy="685720"/>
          </a:xfrm>
        </p:spPr>
        <p:txBody>
          <a:bodyPr>
            <a:normAutofit fontScale="90000"/>
          </a:bodyPr>
          <a:lstStyle/>
          <a:p>
            <a:r>
              <a:rPr lang="en-GB"/>
              <a:t>Emmie model</a:t>
            </a:r>
          </a:p>
        </p:txBody>
      </p: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3"/>
          <a:stretch>
            <a:fillRect/>
          </a:stretch>
        </p:blipFill>
        <p:spPr>
          <a:xfrm>
            <a:off x="6560474" y="897753"/>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1962615"/>
            <a:ext cx="5631526" cy="4505092"/>
          </a:xfrm>
        </p:spPr>
        <p:txBody>
          <a:bodyPr vert="horz" lIns="91440" tIns="45720" rIns="91440" bIns="45720" rtlCol="0" anchor="t">
            <a:normAutofit/>
          </a:bodyPr>
          <a:lstStyle/>
          <a:p>
            <a:r>
              <a:rPr lang="en-GB"/>
              <a:t>Ongoing evaluation is important to ensure interventions are achieving continuing effectiveness. </a:t>
            </a:r>
          </a:p>
          <a:p>
            <a:r>
              <a:rPr lang="en-GB"/>
              <a:t>This framework system effective mechanism moderate's implementation and economic cost can be used to help evidence based policing practitioners </a:t>
            </a:r>
            <a:r>
              <a:rPr lang="en-GB" b="1"/>
              <a:t>rate and rank </a:t>
            </a:r>
            <a:r>
              <a:rPr lang="en-GB"/>
              <a:t>experience</a:t>
            </a:r>
          </a:p>
        </p:txBody>
      </p:sp>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BCCBC-F38F-04C5-9F70-2CC1C84730B2}"/>
              </a:ext>
            </a:extLst>
          </p:cNvPr>
          <p:cNvSpPr>
            <a:spLocks noGrp="1"/>
          </p:cNvSpPr>
          <p:nvPr>
            <p:ph type="title"/>
          </p:nvPr>
        </p:nvSpPr>
        <p:spPr>
          <a:xfrm>
            <a:off x="838200" y="365125"/>
            <a:ext cx="10515600" cy="621073"/>
          </a:xfrm>
        </p:spPr>
        <p:txBody>
          <a:bodyPr>
            <a:normAutofit fontScale="90000"/>
          </a:bodyPr>
          <a:lstStyle/>
          <a:p>
            <a:br>
              <a:rPr lang="en-GB" sz="4000">
                <a:ea typeface="Calibri Light"/>
                <a:cs typeface="Calibri Light"/>
              </a:rPr>
            </a:br>
            <a:r>
              <a:rPr lang="en-GB" sz="4000">
                <a:ea typeface="Calibri Light"/>
                <a:cs typeface="Calibri Light"/>
              </a:rPr>
              <a:t>Emmie model</a:t>
            </a:r>
            <a:endParaRPr lang="en-US" sz="4000">
              <a:ea typeface="Calibri Light"/>
              <a:cs typeface="Calibri Light"/>
            </a:endParaRPr>
          </a:p>
          <a:p>
            <a:endParaRPr lang="en-US">
              <a:ea typeface="Calibri Light"/>
              <a:cs typeface="Calibri Light"/>
            </a:endParaRPr>
          </a:p>
        </p:txBody>
      </p:sp>
      <p:sp>
        <p:nvSpPr>
          <p:cNvPr id="3" name="Content Placeholder 2">
            <a:extLst>
              <a:ext uri="{FF2B5EF4-FFF2-40B4-BE49-F238E27FC236}">
                <a16:creationId xmlns:a16="http://schemas.microsoft.com/office/drawing/2014/main" id="{7CC8DBAD-922E-AA5D-1CF0-E94F46CF13B0}"/>
              </a:ext>
            </a:extLst>
          </p:cNvPr>
          <p:cNvSpPr>
            <a:spLocks noGrp="1"/>
          </p:cNvSpPr>
          <p:nvPr>
            <p:ph idx="1"/>
          </p:nvPr>
        </p:nvSpPr>
        <p:spPr>
          <a:xfrm>
            <a:off x="838200" y="1178644"/>
            <a:ext cx="10515600" cy="4998319"/>
          </a:xfrm>
        </p:spPr>
        <p:txBody>
          <a:bodyPr vert="horz" lIns="91440" tIns="45720" rIns="91440" bIns="45720" rtlCol="0" anchor="t">
            <a:normAutofit fontScale="55000" lnSpcReduction="20000"/>
          </a:bodyPr>
          <a:lstStyle/>
          <a:p>
            <a:r>
              <a:rPr lang="en-GB"/>
              <a:t>Framework used in policing to judge the quality of evidence about crime‑reduction interventions. It helps officers and decision‑makers understand not just </a:t>
            </a:r>
            <a:r>
              <a:rPr lang="en-GB" i="1"/>
              <a:t>whether</a:t>
            </a:r>
            <a:r>
              <a:rPr lang="en-GB"/>
              <a:t> something works, but </a:t>
            </a:r>
            <a:r>
              <a:rPr lang="en-GB" i="1"/>
              <a:t>how</a:t>
            </a:r>
            <a:r>
              <a:rPr lang="en-GB"/>
              <a:t>, </a:t>
            </a:r>
            <a:r>
              <a:rPr lang="en-GB" i="1"/>
              <a:t>where</a:t>
            </a:r>
            <a:r>
              <a:rPr lang="en-GB"/>
              <a:t>, </a:t>
            </a:r>
            <a:r>
              <a:rPr lang="en-GB" i="1"/>
              <a:t>how well</a:t>
            </a:r>
            <a:r>
              <a:rPr lang="en-GB"/>
              <a:t>, and </a:t>
            </a:r>
            <a:r>
              <a:rPr lang="en-GB" i="1"/>
              <a:t>at what cost</a:t>
            </a:r>
            <a:r>
              <a:rPr lang="en-GB"/>
              <a:t>. It is used in the College of Policing’s Crime Reduction Toolkit, which summarises research using this model</a:t>
            </a:r>
            <a:endParaRPr lang="en-GB">
              <a:ea typeface="Calibri"/>
              <a:cs typeface="Calibri"/>
            </a:endParaRPr>
          </a:p>
          <a:p>
            <a:r>
              <a:rPr lang="en-GB" b="1"/>
              <a:t>Effect - </a:t>
            </a:r>
            <a:r>
              <a:rPr lang="en-GB"/>
              <a:t>How strongly an intervention reduces crime or harm. This includes the size of the impact, whether the effect is positive or negative, and how confident we can be in the findings.</a:t>
            </a:r>
            <a:endParaRPr lang="en-GB">
              <a:ea typeface="Calibri" panose="020F0502020204030204"/>
              <a:cs typeface="Calibri" panose="020F0502020204030204"/>
            </a:endParaRPr>
          </a:p>
          <a:p>
            <a:r>
              <a:rPr lang="en-GB" b="1"/>
              <a:t>Mechanism - </a:t>
            </a:r>
            <a:r>
              <a:rPr lang="en-GB"/>
              <a:t>Why the intervention works. This focuses on the underlying process or reasoning—what triggers change in offender behaviour, community dynamics, or police practice.</a:t>
            </a:r>
            <a:endParaRPr lang="en-GB">
              <a:ea typeface="Calibri" panose="020F0502020204030204"/>
              <a:cs typeface="Calibri" panose="020F0502020204030204"/>
            </a:endParaRPr>
          </a:p>
          <a:p>
            <a:r>
              <a:rPr lang="en-GB" b="1"/>
              <a:t>Moderators - </a:t>
            </a:r>
            <a:r>
              <a:rPr lang="en-GB"/>
              <a:t>Where, when, and for whom the intervention works. This recognises that policing tactics may be effective in some contexts but not others (e.g., urban vs rural, high‑crime vs low‑crime areas).</a:t>
            </a:r>
            <a:endParaRPr lang="en-GB">
              <a:ea typeface="Calibri"/>
              <a:cs typeface="Calibri"/>
            </a:endParaRPr>
          </a:p>
          <a:p>
            <a:r>
              <a:rPr lang="en-GB" b="1"/>
              <a:t>Implementation - </a:t>
            </a:r>
            <a:r>
              <a:rPr lang="en-GB"/>
              <a:t>How the intervention was delivered in practice. This includes training, resources, fidelity to the model, organisational barriers, and whether officers applied the tactic consistently.</a:t>
            </a:r>
            <a:endParaRPr lang="en-GB">
              <a:ea typeface="Calibri"/>
              <a:cs typeface="Calibri"/>
            </a:endParaRPr>
          </a:p>
          <a:p>
            <a:r>
              <a:rPr lang="en-GB" b="1"/>
              <a:t>Economic Cost - </a:t>
            </a:r>
            <a:r>
              <a:rPr lang="en-GB"/>
              <a:t>What the intervention costs relative to its benefits. This helps police forces choose approaches that are not only effective but also affordable and scalable.</a:t>
            </a:r>
            <a:endParaRPr lang="en-GB">
              <a:ea typeface="Calibri" panose="020F0502020204030204"/>
              <a:cs typeface="Calibri" panose="020F0502020204030204"/>
            </a:endParaRPr>
          </a:p>
          <a:p>
            <a:r>
              <a:rPr lang="en-GB" b="1"/>
              <a:t>Why EMMIE Matters</a:t>
            </a:r>
            <a:endParaRPr lang="en-GB" b="1">
              <a:ea typeface="Calibri"/>
              <a:cs typeface="Calibri"/>
            </a:endParaRPr>
          </a:p>
          <a:p>
            <a:r>
              <a:rPr lang="en-GB"/>
              <a:t>Supports evidence‑based policing by giving a structured way to evaluate research.</a:t>
            </a:r>
            <a:endParaRPr lang="en-GB">
              <a:ea typeface="Calibri"/>
              <a:cs typeface="Calibri"/>
            </a:endParaRPr>
          </a:p>
          <a:p>
            <a:r>
              <a:rPr lang="en-GB"/>
              <a:t>Helps avoid decisions based on assumptions or tradition.</a:t>
            </a:r>
            <a:endParaRPr lang="en-GB">
              <a:ea typeface="Calibri"/>
              <a:cs typeface="Calibri"/>
            </a:endParaRPr>
          </a:p>
          <a:p>
            <a:r>
              <a:rPr lang="en-GB"/>
              <a:t>Encourages critical thinking by examining </a:t>
            </a:r>
            <a:r>
              <a:rPr lang="en-GB" i="1"/>
              <a:t>how</a:t>
            </a:r>
            <a:r>
              <a:rPr lang="en-GB"/>
              <a:t> and </a:t>
            </a:r>
            <a:r>
              <a:rPr lang="en-GB" i="1"/>
              <a:t>why</a:t>
            </a:r>
            <a:r>
              <a:rPr lang="en-GB"/>
              <a:t> something works, not just whether it does.</a:t>
            </a:r>
            <a:endParaRPr lang="en-GB">
              <a:ea typeface="Calibri"/>
              <a:cs typeface="Calibri"/>
            </a:endParaRPr>
          </a:p>
          <a:p>
            <a:r>
              <a:rPr lang="en-GB"/>
              <a:t>Informs policy and operational choices through the Crime Reduction Toolkit, which uses EMMIE to rate intervention</a:t>
            </a:r>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2948334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61565-F300-4687-75D2-6414E94CCFE6}"/>
              </a:ext>
            </a:extLst>
          </p:cNvPr>
          <p:cNvSpPr>
            <a:spLocks noGrp="1"/>
          </p:cNvSpPr>
          <p:nvPr>
            <p:ph type="ctrTitle"/>
          </p:nvPr>
        </p:nvSpPr>
        <p:spPr/>
        <p:txBody>
          <a:bodyPr/>
          <a:lstStyle/>
          <a:p>
            <a:r>
              <a:rPr lang="en-GB" dirty="0">
                <a:ea typeface="Calibri Light"/>
                <a:cs typeface="Calibri Light"/>
              </a:rPr>
              <a:t>Crime Reduction </a:t>
            </a:r>
            <a:endParaRPr lang="en-GB" dirty="0"/>
          </a:p>
        </p:txBody>
      </p:sp>
      <p:sp>
        <p:nvSpPr>
          <p:cNvPr id="3" name="Subtitle 2">
            <a:extLst>
              <a:ext uri="{FF2B5EF4-FFF2-40B4-BE49-F238E27FC236}">
                <a16:creationId xmlns:a16="http://schemas.microsoft.com/office/drawing/2014/main" id="{42189D4B-20A3-85AD-8DE3-15E5196340F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50186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536E-D4D5-060C-7CDA-5BC3BEFB4B59}"/>
              </a:ext>
            </a:extLst>
          </p:cNvPr>
          <p:cNvSpPr>
            <a:spLocks noGrp="1"/>
          </p:cNvSpPr>
          <p:nvPr>
            <p:ph type="title"/>
          </p:nvPr>
        </p:nvSpPr>
        <p:spPr>
          <a:xfrm>
            <a:off x="838200" y="365125"/>
            <a:ext cx="10515600" cy="772299"/>
          </a:xfrm>
        </p:spPr>
        <p:txBody>
          <a:bodyPr/>
          <a:lstStyle/>
          <a:p>
            <a:r>
              <a:rPr lang="en-GB" b="1" noProof="0"/>
              <a:t>Randomised controlled trials (RCTs)</a:t>
            </a:r>
            <a:endParaRPr lang="en-GB" noProof="0"/>
          </a:p>
        </p:txBody>
      </p:sp>
      <p:sp>
        <p:nvSpPr>
          <p:cNvPr id="3" name="Content Placeholder 2">
            <a:extLst>
              <a:ext uri="{FF2B5EF4-FFF2-40B4-BE49-F238E27FC236}">
                <a16:creationId xmlns:a16="http://schemas.microsoft.com/office/drawing/2014/main" id="{903B6478-9F7B-4370-5D0B-73FCF239A5CB}"/>
              </a:ext>
            </a:extLst>
          </p:cNvPr>
          <p:cNvSpPr>
            <a:spLocks noGrp="1"/>
          </p:cNvSpPr>
          <p:nvPr>
            <p:ph idx="1"/>
          </p:nvPr>
        </p:nvSpPr>
        <p:spPr>
          <a:xfrm>
            <a:off x="838200" y="1137424"/>
            <a:ext cx="10515600" cy="5039539"/>
          </a:xfrm>
        </p:spPr>
        <p:txBody>
          <a:bodyPr vert="horz" lIns="91440" tIns="45720" rIns="91440" bIns="45720" rtlCol="0" anchor="t">
            <a:normAutofit fontScale="85000" lnSpcReduction="20000"/>
          </a:bodyPr>
          <a:lstStyle/>
          <a:p>
            <a:r>
              <a:rPr lang="en-GB" noProof="0" dirty="0"/>
              <a:t>Are experiments where participants are randomly assigned to different groups so researchers can test whether an intervention truly causes an effect. </a:t>
            </a:r>
          </a:p>
          <a:p>
            <a:r>
              <a:rPr lang="en-GB" noProof="0" dirty="0"/>
              <a:t>In policing, this method is used to evaluate tactics, training, technologies, or policies with high scientific reliability.</a:t>
            </a:r>
            <a:endParaRPr lang="en-GB" noProof="0" dirty="0">
              <a:ea typeface="Calibri"/>
              <a:cs typeface="Calibri"/>
            </a:endParaRPr>
          </a:p>
          <a:p>
            <a:r>
              <a:rPr lang="en-GB" noProof="0" dirty="0"/>
              <a:t>A research design that compares an </a:t>
            </a:r>
            <a:r>
              <a:rPr lang="en-GB" b="1" noProof="0" dirty="0"/>
              <a:t>intervention group</a:t>
            </a:r>
            <a:r>
              <a:rPr lang="en-GB" noProof="0" dirty="0"/>
              <a:t> with a </a:t>
            </a:r>
            <a:r>
              <a:rPr lang="en-GB" b="1" noProof="0" dirty="0"/>
              <a:t>control group</a:t>
            </a:r>
            <a:r>
              <a:rPr lang="en-GB" noProof="0" dirty="0"/>
              <a:t>.</a:t>
            </a:r>
            <a:endParaRPr lang="en-GB" noProof="0" dirty="0">
              <a:ea typeface="Calibri"/>
              <a:cs typeface="Calibri"/>
            </a:endParaRPr>
          </a:p>
          <a:p>
            <a:r>
              <a:rPr lang="en-GB" noProof="0" dirty="0"/>
              <a:t>Participants (or locations, officers, units) are </a:t>
            </a:r>
            <a:r>
              <a:rPr lang="en-GB" b="1" noProof="0" dirty="0"/>
              <a:t>randomly assigned</a:t>
            </a:r>
            <a:r>
              <a:rPr lang="en-GB" noProof="0" dirty="0"/>
              <a:t> to each group.</a:t>
            </a:r>
            <a:endParaRPr lang="en-GB" noProof="0" dirty="0">
              <a:ea typeface="Calibri"/>
              <a:cs typeface="Calibri"/>
            </a:endParaRPr>
          </a:p>
          <a:p>
            <a:r>
              <a:rPr lang="en-GB" noProof="0" dirty="0"/>
              <a:t>Randomisation </a:t>
            </a:r>
            <a:r>
              <a:rPr lang="en-GB" b="1" noProof="0" dirty="0"/>
              <a:t>removes bias </a:t>
            </a:r>
            <a:r>
              <a:rPr lang="en-GB" noProof="0" dirty="0"/>
              <a:t>and makes the groups comparable.</a:t>
            </a:r>
            <a:endParaRPr lang="en-GB" noProof="0" dirty="0">
              <a:ea typeface="Calibri"/>
              <a:cs typeface="Calibri"/>
            </a:endParaRPr>
          </a:p>
          <a:p>
            <a:r>
              <a:rPr lang="en-GB" noProof="0" dirty="0"/>
              <a:t>Any difference in outcomes can be attributed to the intervention rather than outside factors.</a:t>
            </a:r>
            <a:endParaRPr lang="en-GB" noProof="0" dirty="0">
              <a:ea typeface="Calibri"/>
              <a:cs typeface="Calibri"/>
            </a:endParaRPr>
          </a:p>
          <a:p>
            <a:r>
              <a:rPr lang="en-GB" b="1" noProof="0" dirty="0"/>
              <a:t>Why RCTs Matter in Policing</a:t>
            </a:r>
            <a:endParaRPr lang="en-GB" b="1" noProof="0" dirty="0">
              <a:ea typeface="Calibri"/>
              <a:cs typeface="Calibri"/>
            </a:endParaRPr>
          </a:p>
          <a:p>
            <a:r>
              <a:rPr lang="en-GB" noProof="0" dirty="0"/>
              <a:t>Provide </a:t>
            </a:r>
            <a:r>
              <a:rPr lang="en-GB" b="1" noProof="0" dirty="0"/>
              <a:t>strongest evidence</a:t>
            </a:r>
            <a:r>
              <a:rPr lang="en-GB" noProof="0" dirty="0"/>
              <a:t> for what works and what doesn’t.</a:t>
            </a:r>
            <a:endParaRPr lang="en-GB" noProof="0" dirty="0">
              <a:ea typeface="Calibri"/>
              <a:cs typeface="Calibri"/>
            </a:endParaRPr>
          </a:p>
          <a:p>
            <a:r>
              <a:rPr lang="en-GB" noProof="0" dirty="0"/>
              <a:t>Reduce reliance on tradition, assumptions, or anecdotal experience.</a:t>
            </a:r>
            <a:endParaRPr lang="en-GB" noProof="0" dirty="0">
              <a:ea typeface="Calibri"/>
              <a:cs typeface="Calibri"/>
            </a:endParaRPr>
          </a:p>
          <a:p>
            <a:r>
              <a:rPr lang="en-GB" noProof="0" dirty="0"/>
              <a:t>Help police leaders make decisions based on </a:t>
            </a:r>
            <a:r>
              <a:rPr lang="en-GB" b="1" noProof="0" dirty="0"/>
              <a:t>measurable outcomes</a:t>
            </a:r>
            <a:r>
              <a:rPr lang="en-GB" noProof="0" dirty="0"/>
              <a:t>.</a:t>
            </a:r>
            <a:endParaRPr lang="en-GB" noProof="0" dirty="0">
              <a:ea typeface="Calibri"/>
              <a:cs typeface="Calibri"/>
            </a:endParaRPr>
          </a:p>
          <a:p>
            <a:r>
              <a:rPr lang="en-GB" noProof="0" dirty="0"/>
              <a:t>Improve fairness by ensuring interventions are tested objectively.</a:t>
            </a:r>
            <a:endParaRPr lang="en-GB" noProof="0" dirty="0">
              <a:ea typeface="Calibri"/>
              <a:cs typeface="Calibri"/>
            </a:endParaRPr>
          </a:p>
          <a:p>
            <a:endParaRPr lang="en-GB" noProof="0"/>
          </a:p>
        </p:txBody>
      </p:sp>
    </p:spTree>
    <p:extLst>
      <p:ext uri="{BB962C8B-B14F-4D97-AF65-F5344CB8AC3E}">
        <p14:creationId xmlns:p14="http://schemas.microsoft.com/office/powerpoint/2010/main" val="2045761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200723"/>
            <a:ext cx="3635046" cy="1070516"/>
          </a:xfrm>
        </p:spPr>
        <p:txBody>
          <a:bodyPr>
            <a:normAutofit/>
          </a:bodyPr>
          <a:lstStyle/>
          <a:p>
            <a:pPr>
              <a:lnSpc>
                <a:spcPct val="90000"/>
              </a:lnSpc>
            </a:pPr>
            <a:r>
              <a:rPr lang="en-GB" sz="2400"/>
              <a:t>RCT'S (RANDOMISED CONTROL TRIALS)</a:t>
            </a:r>
          </a:p>
        </p:txBody>
      </p: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1441895"/>
            <a:ext cx="3587668" cy="4768405"/>
          </a:xfrm>
        </p:spPr>
        <p:txBody>
          <a:bodyPr vert="horz" lIns="91440" tIns="45720" rIns="91440" bIns="45720" rtlCol="0">
            <a:normAutofit/>
          </a:bodyPr>
          <a:lstStyle/>
          <a:p>
            <a:pPr>
              <a:lnSpc>
                <a:spcPct val="110000"/>
              </a:lnSpc>
            </a:pPr>
            <a:r>
              <a:rPr lang="en-GB" sz="1900"/>
              <a:t>RCT's are generally used to gain knowledge about a 'population’</a:t>
            </a:r>
          </a:p>
          <a:p>
            <a:pPr>
              <a:lnSpc>
                <a:spcPct val="110000"/>
              </a:lnSpc>
            </a:pPr>
            <a:r>
              <a:rPr lang="en-GB" sz="1900"/>
              <a:t>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3"/>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mc:AlternateContent xmlns:mc="http://schemas.openxmlformats.org/markup-compatibility/2006" xmlns:p14="http://schemas.microsoft.com/office/powerpoint/2010/main">
    <mc:Choice Requires="p14">
      <p:transition spd="slow" p14:dur="2000" advTm="30918"/>
    </mc:Choice>
    <mc:Fallback xmlns="">
      <p:transition spd="slow" advTm="3091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7A8DD-4E85-ACCF-A7F3-A86BC923BAD3}"/>
              </a:ext>
            </a:extLst>
          </p:cNvPr>
          <p:cNvSpPr>
            <a:spLocks noGrp="1"/>
          </p:cNvSpPr>
          <p:nvPr>
            <p:ph type="title"/>
          </p:nvPr>
        </p:nvSpPr>
        <p:spPr/>
        <p:txBody>
          <a:bodyPr/>
          <a:lstStyle/>
          <a:p>
            <a:r>
              <a:rPr lang="en-US" dirty="0">
                <a:ea typeface="Calibri Light"/>
                <a:cs typeface="Calibri Light"/>
              </a:rPr>
              <a:t>Example</a:t>
            </a:r>
            <a:endParaRPr lang="en-US" dirty="0"/>
          </a:p>
        </p:txBody>
      </p:sp>
      <p:sp>
        <p:nvSpPr>
          <p:cNvPr id="3" name="Content Placeholder 2">
            <a:extLst>
              <a:ext uri="{FF2B5EF4-FFF2-40B4-BE49-F238E27FC236}">
                <a16:creationId xmlns:a16="http://schemas.microsoft.com/office/drawing/2014/main" id="{1EA51567-F94D-7F70-E6DC-FCAFA1FC083A}"/>
              </a:ext>
            </a:extLst>
          </p:cNvPr>
          <p:cNvSpPr>
            <a:spLocks noGrp="1"/>
          </p:cNvSpPr>
          <p:nvPr>
            <p:ph idx="1"/>
          </p:nvPr>
        </p:nvSpPr>
        <p:spPr/>
        <p:txBody>
          <a:bodyPr vert="horz" lIns="91440" tIns="45720" rIns="91440" bIns="45720" rtlCol="0" anchor="t">
            <a:normAutofit/>
          </a:bodyPr>
          <a:lstStyle/>
          <a:p>
            <a:r>
              <a:rPr lang="en-GB" dirty="0"/>
              <a:t>Identify a policing problem  -  burglary hotspots and response times.</a:t>
            </a:r>
            <a:endParaRPr lang="en-GB" dirty="0">
              <a:ea typeface="Calibri"/>
              <a:cs typeface="Calibri"/>
            </a:endParaRPr>
          </a:p>
          <a:p>
            <a:r>
              <a:rPr lang="en-GB" dirty="0"/>
              <a:t>Develop an intervention - targeted patrols.</a:t>
            </a:r>
            <a:endParaRPr lang="en-GB" dirty="0">
              <a:ea typeface="Calibri"/>
              <a:cs typeface="Calibri"/>
            </a:endParaRPr>
          </a:p>
          <a:p>
            <a:r>
              <a:rPr lang="en-GB" dirty="0"/>
              <a:t>Randomly assign officers to area intervention </a:t>
            </a:r>
            <a:endParaRPr lang="en-GB" dirty="0">
              <a:ea typeface="Calibri"/>
              <a:cs typeface="Calibri"/>
            </a:endParaRPr>
          </a:p>
          <a:p>
            <a:r>
              <a:rPr lang="en-GB" dirty="0"/>
              <a:t>Collect data on outcome - crime rates, complaints, victim satisfaction.</a:t>
            </a:r>
            <a:endParaRPr lang="en-GB" dirty="0">
              <a:ea typeface="Calibri"/>
              <a:cs typeface="Calibri"/>
            </a:endParaRPr>
          </a:p>
          <a:p>
            <a:r>
              <a:rPr lang="en-GB" dirty="0"/>
              <a:t>Analyse differences to determine effectiveness.</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949682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a:t>Did a particular intervention lead to a desired change in outcomes?</a:t>
            </a:r>
          </a:p>
          <a:p>
            <a:r>
              <a:rPr lang="en-GB"/>
              <a:t>On the Moodle tile for EBP "Campbell Collaboration review"- please take 10 mins to read this review.</a:t>
            </a:r>
          </a:p>
          <a:p>
            <a:r>
              <a:rPr lang="en-GB" b="1"/>
              <a:t>Randomised Control Trials (RCT's):-</a:t>
            </a:r>
          </a:p>
          <a:p>
            <a:r>
              <a:rPr lang="en-GB"/>
              <a:t>An experiment that is conducted in a rigorous and scientific manner in order to reduce bias.</a:t>
            </a:r>
          </a:p>
          <a:p>
            <a:r>
              <a:rPr lang="en-GB"/>
              <a:t>Considered the "gold standard" in many forms of empirical research.</a:t>
            </a:r>
          </a:p>
        </p:txBody>
      </p:sp>
    </p:spTree>
    <p:custDataLst>
      <p:tags r:id="rId1"/>
    </p:custDataLst>
    <p:extLst>
      <p:ext uri="{BB962C8B-B14F-4D97-AF65-F5344CB8AC3E}">
        <p14:creationId xmlns:p14="http://schemas.microsoft.com/office/powerpoint/2010/main" val="2724765044"/>
      </p:ext>
    </p:extLst>
  </p:cSld>
  <p:clrMapOvr>
    <a:masterClrMapping/>
  </p:clrMapOvr>
  <mc:AlternateContent xmlns:mc="http://schemas.openxmlformats.org/markup-compatibility/2006" xmlns:p14="http://schemas.microsoft.com/office/powerpoint/2010/main">
    <mc:Choice Requires="p14">
      <p:transition spd="slow" p14:dur="2000" advTm="45135"/>
    </mc:Choice>
    <mc:Fallback xmlns="">
      <p:transition spd="slow" advTm="451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a:t>Defining research as an investigation</a:t>
            </a:r>
          </a:p>
        </p:txBody>
      </p: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mc:AlternateContent xmlns:mc="http://schemas.openxmlformats.org/markup-compatibility/2006" xmlns:p14="http://schemas.microsoft.com/office/powerpoint/2010/main">
    <mc:Choice Requires="p14">
      <p:transition spd="slow" p14:dur="2000" advTm="48235"/>
    </mc:Choice>
    <mc:Fallback xmlns="">
      <p:transition spd="slow" advTm="4823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CCF-C91C-4C16-F239-7BED06A8D674}"/>
              </a:ext>
            </a:extLst>
          </p:cNvPr>
          <p:cNvSpPr>
            <a:spLocks noGrp="1"/>
          </p:cNvSpPr>
          <p:nvPr>
            <p:ph type="title"/>
          </p:nvPr>
        </p:nvSpPr>
        <p:spPr/>
        <p:txBody>
          <a:bodyPr/>
          <a:lstStyle/>
          <a:p>
            <a:r>
              <a:rPr lang="en-GB"/>
              <a:t>5 WH’s</a:t>
            </a:r>
            <a:endParaRPr lang="en-US"/>
          </a:p>
        </p:txBody>
      </p:sp>
      <p:sp>
        <p:nvSpPr>
          <p:cNvPr id="3" name="Content Placeholder 2">
            <a:extLst>
              <a:ext uri="{FF2B5EF4-FFF2-40B4-BE49-F238E27FC236}">
                <a16:creationId xmlns:a16="http://schemas.microsoft.com/office/drawing/2014/main" id="{6730481A-4C05-7D3E-EDC2-25513D402E6F}"/>
              </a:ext>
            </a:extLst>
          </p:cNvPr>
          <p:cNvSpPr>
            <a:spLocks noGrp="1"/>
          </p:cNvSpPr>
          <p:nvPr>
            <p:ph idx="1"/>
          </p:nvPr>
        </p:nvSpPr>
        <p:spPr/>
        <p:txBody>
          <a:bodyPr vert="horz" lIns="91440" tIns="45720" rIns="91440" bIns="45720" rtlCol="0" anchor="t">
            <a:normAutofit/>
          </a:bodyPr>
          <a:lstStyle/>
          <a:p>
            <a:r>
              <a:rPr lang="en-US" dirty="0"/>
              <a:t>The </a:t>
            </a:r>
            <a:r>
              <a:rPr lang="en-US" b="1" dirty="0"/>
              <a:t>5 WHs</a:t>
            </a:r>
            <a:r>
              <a:rPr lang="en-US" dirty="0"/>
              <a:t> in policing are a simple but powerful questioning framework used to gather clear, complete, and reliable information.</a:t>
            </a:r>
          </a:p>
          <a:p>
            <a:r>
              <a:rPr lang="en-US" dirty="0"/>
              <a:t>They help officers avoid assumptions, structure their thinking, and build an accurate picture of events.</a:t>
            </a:r>
            <a:endParaRPr lang="en-US"/>
          </a:p>
        </p:txBody>
      </p:sp>
    </p:spTree>
    <p:extLst>
      <p:ext uri="{BB962C8B-B14F-4D97-AF65-F5344CB8AC3E}">
        <p14:creationId xmlns:p14="http://schemas.microsoft.com/office/powerpoint/2010/main" val="952438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8B2C3-DBF8-EA5A-EFE4-415B65279260}"/>
              </a:ext>
            </a:extLst>
          </p:cNvPr>
          <p:cNvSpPr>
            <a:spLocks noGrp="1"/>
          </p:cNvSpPr>
          <p:nvPr>
            <p:ph type="title"/>
          </p:nvPr>
        </p:nvSpPr>
        <p:spPr>
          <a:xfrm>
            <a:off x="838200" y="365125"/>
            <a:ext cx="10515600" cy="749997"/>
          </a:xfrm>
        </p:spPr>
        <p:txBody>
          <a:bodyPr/>
          <a:lstStyle/>
          <a:p>
            <a:r>
              <a:rPr lang="en-GB" noProof="0"/>
              <a:t>5 WH’s</a:t>
            </a:r>
          </a:p>
        </p:txBody>
      </p:sp>
      <p:sp>
        <p:nvSpPr>
          <p:cNvPr id="3" name="Content Placeholder 2">
            <a:extLst>
              <a:ext uri="{FF2B5EF4-FFF2-40B4-BE49-F238E27FC236}">
                <a16:creationId xmlns:a16="http://schemas.microsoft.com/office/drawing/2014/main" id="{309CFFA3-BFA9-31A4-F4CF-451081FF8921}"/>
              </a:ext>
            </a:extLst>
          </p:cNvPr>
          <p:cNvSpPr>
            <a:spLocks noGrp="1"/>
          </p:cNvSpPr>
          <p:nvPr>
            <p:ph idx="1"/>
          </p:nvPr>
        </p:nvSpPr>
        <p:spPr>
          <a:xfrm>
            <a:off x="838200" y="1115122"/>
            <a:ext cx="10515600" cy="5061841"/>
          </a:xfrm>
        </p:spPr>
        <p:txBody>
          <a:bodyPr>
            <a:normAutofit fontScale="70000" lnSpcReduction="20000"/>
          </a:bodyPr>
          <a:lstStyle/>
          <a:p>
            <a:r>
              <a:rPr lang="en-GB" b="1" noProof="0"/>
              <a:t>Who - </a:t>
            </a:r>
            <a:r>
              <a:rPr lang="en-GB" noProof="0"/>
              <a:t>Identifies the people involved. Covers victims, witnesses, suspects, callers, bystanders, and anyone with relevant information.</a:t>
            </a:r>
          </a:p>
          <a:p>
            <a:r>
              <a:rPr lang="en-GB" b="1" noProof="0"/>
              <a:t>What - </a:t>
            </a:r>
            <a:r>
              <a:rPr lang="en-GB" noProof="0"/>
              <a:t>Clarifies the incident itself. Focuses on actions, behaviours, objects, losses, injuries, and the nature of the event.</a:t>
            </a:r>
          </a:p>
          <a:p>
            <a:r>
              <a:rPr lang="en-GB" b="1" noProof="0"/>
              <a:t>Where</a:t>
            </a:r>
            <a:r>
              <a:rPr lang="en-GB" b="1"/>
              <a:t> - </a:t>
            </a:r>
            <a:r>
              <a:rPr lang="en-GB" noProof="0"/>
              <a:t>Establishes the location. Includes exact address, entry/exit points, scene layout, and any movement before or after the incident.</a:t>
            </a:r>
          </a:p>
          <a:p>
            <a:r>
              <a:rPr lang="en-GB" b="1" noProof="0"/>
              <a:t>When- </a:t>
            </a:r>
            <a:r>
              <a:rPr lang="en-GB" noProof="0"/>
              <a:t>Determines the timing. Covers exact time, sequence of events, duration, and what happened immediately before and after.</a:t>
            </a:r>
          </a:p>
          <a:p>
            <a:r>
              <a:rPr lang="en-GB" b="1" noProof="0"/>
              <a:t>Why - </a:t>
            </a:r>
            <a:r>
              <a:rPr lang="en-GB" noProof="0"/>
              <a:t>Explores motivation or cause. Looks at triggers, disputes, relationships, risks, and any underlying factors that explain the behaviour.</a:t>
            </a:r>
          </a:p>
          <a:p>
            <a:r>
              <a:rPr lang="en-GB" b="1" noProof="0"/>
              <a:t>Why the 5 WHs Matter in Policing</a:t>
            </a:r>
          </a:p>
          <a:p>
            <a:r>
              <a:rPr lang="en-GB" noProof="0"/>
              <a:t>Provide a structured way to gather information under pressure</a:t>
            </a:r>
          </a:p>
          <a:p>
            <a:r>
              <a:rPr lang="en-GB" noProof="0"/>
              <a:t>Reduce the risk of missing key details</a:t>
            </a:r>
          </a:p>
          <a:p>
            <a:r>
              <a:rPr lang="en-GB" noProof="0"/>
              <a:t>Support accurate incident logs, statements, and evidence gathering</a:t>
            </a:r>
          </a:p>
          <a:p>
            <a:r>
              <a:rPr lang="en-GB" noProof="0"/>
              <a:t>Help challenge assumptions and avoid bias</a:t>
            </a:r>
          </a:p>
          <a:p>
            <a:r>
              <a:rPr lang="en-GB" noProof="0"/>
              <a:t>Strengthen decision‑making and investigative clarity</a:t>
            </a:r>
          </a:p>
          <a:p>
            <a:endParaRPr lang="en-GB" noProof="0"/>
          </a:p>
        </p:txBody>
      </p:sp>
    </p:spTree>
    <p:extLst>
      <p:ext uri="{BB962C8B-B14F-4D97-AF65-F5344CB8AC3E}">
        <p14:creationId xmlns:p14="http://schemas.microsoft.com/office/powerpoint/2010/main" val="3548882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4C8AF-1AD7-BE3A-E6A8-6D6F676246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F12554-7640-478E-9C44-85D27FFE33D3}"/>
              </a:ext>
            </a:extLst>
          </p:cNvPr>
          <p:cNvSpPr>
            <a:spLocks noGrp="1"/>
          </p:cNvSpPr>
          <p:nvPr>
            <p:ph type="title"/>
          </p:nvPr>
        </p:nvSpPr>
        <p:spPr/>
        <p:txBody>
          <a:bodyPr/>
          <a:lstStyle/>
          <a:p>
            <a:r>
              <a:rPr lang="en-GB"/>
              <a:t>THE 5 WH RULE</a:t>
            </a:r>
          </a:p>
        </p:txBody>
      </p:sp>
      <p:sp>
        <p:nvSpPr>
          <p:cNvPr id="3" name="Content Placeholder 2">
            <a:extLst>
              <a:ext uri="{FF2B5EF4-FFF2-40B4-BE49-F238E27FC236}">
                <a16:creationId xmlns:a16="http://schemas.microsoft.com/office/drawing/2014/main" id="{1129BC82-B9AF-A86F-E361-E539EFC0CCEC}"/>
              </a:ext>
            </a:extLst>
          </p:cNvPr>
          <p:cNvSpPr>
            <a:spLocks noGrp="1"/>
          </p:cNvSpPr>
          <p:nvPr>
            <p:ph idx="1"/>
          </p:nvPr>
        </p:nvSpPr>
        <p:spPr/>
        <p:txBody>
          <a:bodyPr vert="horz" lIns="91440" tIns="45720" rIns="91440" bIns="45720" rtlCol="0" anchor="t">
            <a:noAutofit/>
          </a:bodyPr>
          <a:lstStyle/>
          <a:p>
            <a:r>
              <a:rPr lang="en-GB" sz="2800"/>
              <a:t>Who?</a:t>
            </a:r>
          </a:p>
          <a:p>
            <a:r>
              <a:rPr lang="en-GB" sz="2800"/>
              <a:t>What?</a:t>
            </a:r>
          </a:p>
          <a:p>
            <a:r>
              <a:rPr lang="en-GB" sz="2800"/>
              <a:t>Why?</a:t>
            </a:r>
          </a:p>
          <a:p>
            <a:r>
              <a:rPr lang="en-GB" sz="2800"/>
              <a:t>Where?</a:t>
            </a:r>
          </a:p>
          <a:p>
            <a:r>
              <a:rPr lang="en-GB" sz="2800"/>
              <a:t>When?</a:t>
            </a:r>
          </a:p>
          <a:p>
            <a:r>
              <a:rPr lang="en-GB" sz="2800"/>
              <a:t>How?</a:t>
            </a:r>
          </a:p>
          <a:p>
            <a:r>
              <a:rPr lang="en-GB" sz="2800"/>
              <a:t>Please note these down ready for the next task</a:t>
            </a:r>
          </a:p>
        </p:txBody>
      </p:sp>
    </p:spTree>
    <p:extLst>
      <p:ext uri="{BB962C8B-B14F-4D97-AF65-F5344CB8AC3E}">
        <p14:creationId xmlns:p14="http://schemas.microsoft.com/office/powerpoint/2010/main" val="3900676740"/>
      </p:ext>
    </p:extLst>
  </p:cSld>
  <p:clrMapOvr>
    <a:masterClrMapping/>
  </p:clrMapOvr>
  <mc:AlternateContent xmlns:mc="http://schemas.openxmlformats.org/markup-compatibility/2006" xmlns:p14="http://schemas.microsoft.com/office/powerpoint/2010/main">
    <mc:Choice Requires="p14">
      <p:transition spd="slow" p14:dur="2000" advTm="31466"/>
    </mc:Choice>
    <mc:Fallback xmlns="">
      <p:transition spd="slow" advTm="3146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156495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a:xfrm>
            <a:off x="838200" y="365125"/>
            <a:ext cx="10515600" cy="678582"/>
          </a:xfrm>
        </p:spPr>
        <p:txBody>
          <a:bodyPr>
            <a:normAutofit fontScale="90000"/>
          </a:bodyPr>
          <a:lstStyle/>
          <a:p>
            <a:r>
              <a:rPr lang="en-GB" dirty="0"/>
              <a:t>Answer</a:t>
            </a:r>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a:xfrm>
            <a:off x="493144" y="1322418"/>
            <a:ext cx="10860656" cy="5156469"/>
          </a:xfrm>
        </p:spPr>
        <p:txBody>
          <a:bodyPr vert="horz" lIns="91440" tIns="45720" rIns="91440" bIns="45720" rtlCol="0" anchor="t">
            <a:normAutofit lnSpcReduction="10000"/>
          </a:bodyPr>
          <a:lstStyle/>
          <a:p>
            <a:r>
              <a:rPr lang="en-GB" dirty="0"/>
              <a:t>WHO is Mike Durke? Who is the radio broadcaster?</a:t>
            </a:r>
          </a:p>
          <a:p>
            <a:r>
              <a:rPr lang="en-GB" dirty="0"/>
              <a:t>WHAT political alliance does Mike Durke have? WHAT evidence is there that visible patrols decrease burglaries? WHAT is the actual number of burglaries?</a:t>
            </a:r>
          </a:p>
          <a:p>
            <a:r>
              <a:rPr lang="en-GB" dirty="0"/>
              <a:t>WHY are the burglary rates rising? WHY is there a perception that police visibility decreases crime?</a:t>
            </a:r>
          </a:p>
          <a:p>
            <a:r>
              <a:rPr lang="en-GB" dirty="0"/>
              <a:t>WHERE are the burglaries statistics drawn from? WHERE are the burglary rates rising specifically?</a:t>
            </a:r>
          </a:p>
          <a:p>
            <a:r>
              <a:rPr lang="en-GB" dirty="0"/>
              <a:t>WHEN did the police numbers decrease and WHEN did the burglary rates increase?</a:t>
            </a:r>
          </a:p>
          <a:p>
            <a:r>
              <a:rPr lang="en-GB" dirty="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D6666-A88E-1ED7-D2F3-03C27FDC0642}"/>
              </a:ext>
            </a:extLst>
          </p:cNvPr>
          <p:cNvSpPr>
            <a:spLocks noGrp="1"/>
          </p:cNvSpPr>
          <p:nvPr>
            <p:ph type="title"/>
          </p:nvPr>
        </p:nvSpPr>
        <p:spPr/>
        <p:txBody>
          <a:bodyPr>
            <a:normAutofit fontScale="90000"/>
          </a:bodyPr>
          <a:lstStyle/>
          <a:p>
            <a:br>
              <a:rPr lang="en-US" b="1" dirty="0"/>
            </a:br>
            <a:r>
              <a:rPr lang="en-US" b="1" dirty="0"/>
              <a:t>Meaning of the Mindset</a:t>
            </a:r>
            <a:br>
              <a:rPr lang="en-US" b="1" dirty="0"/>
            </a:br>
            <a:endParaRPr lang="en-US"/>
          </a:p>
        </p:txBody>
      </p:sp>
      <p:sp>
        <p:nvSpPr>
          <p:cNvPr id="3" name="Content Placeholder 2">
            <a:extLst>
              <a:ext uri="{FF2B5EF4-FFF2-40B4-BE49-F238E27FC236}">
                <a16:creationId xmlns:a16="http://schemas.microsoft.com/office/drawing/2014/main" id="{FAE5AB43-A359-08BB-01FF-26E4A75AD6CD}"/>
              </a:ext>
            </a:extLst>
          </p:cNvPr>
          <p:cNvSpPr>
            <a:spLocks noGrp="1"/>
          </p:cNvSpPr>
          <p:nvPr>
            <p:ph idx="1"/>
          </p:nvPr>
        </p:nvSpPr>
        <p:spPr/>
        <p:txBody>
          <a:bodyPr>
            <a:normAutofit/>
          </a:bodyPr>
          <a:lstStyle/>
          <a:p>
            <a:r>
              <a:rPr lang="en-US" b="1" dirty="0"/>
              <a:t>Assume nothing</a:t>
            </a:r>
            <a:r>
              <a:rPr lang="en-US" dirty="0"/>
              <a:t> — avoid jumping to conclusions, filling gaps with guesses, or relying on stereotypes. Every detail must be verified.</a:t>
            </a:r>
          </a:p>
          <a:p>
            <a:r>
              <a:rPr lang="en-US" b="1" dirty="0"/>
              <a:t>Believe no one</a:t>
            </a:r>
            <a:r>
              <a:rPr lang="en-US" dirty="0"/>
              <a:t> — treat all information as potentially incomplete, mistaken, or intentionally misleading until corroborated.</a:t>
            </a:r>
          </a:p>
          <a:p>
            <a:r>
              <a:rPr lang="en-US" b="1" dirty="0"/>
              <a:t>Challenge everyone</a:t>
            </a:r>
            <a:r>
              <a:rPr lang="en-US" dirty="0"/>
              <a:t> — respectfully test the accuracy, consistency, and credibility of every source, including colleagues, witnesses, victims, and suspects.</a:t>
            </a:r>
          </a:p>
          <a:p>
            <a:r>
              <a:rPr lang="en-US" dirty="0"/>
              <a:t>This mindset protects investigations from error, bias, and manipulation.</a:t>
            </a:r>
          </a:p>
          <a:p>
            <a:endParaRPr lang="en-US"/>
          </a:p>
        </p:txBody>
      </p:sp>
    </p:spTree>
    <p:extLst>
      <p:ext uri="{BB962C8B-B14F-4D97-AF65-F5344CB8AC3E}">
        <p14:creationId xmlns:p14="http://schemas.microsoft.com/office/powerpoint/2010/main" val="1658442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a:t>Investigative mindset- the 5 stages</a:t>
            </a:r>
            <a:br>
              <a:rPr lang="en-GB"/>
            </a:br>
            <a:br>
              <a:rPr lang="en-GB"/>
            </a:br>
            <a:br>
              <a:rPr lang="en-GB"/>
            </a:br>
            <a:endParaRPr lang="en-GB"/>
          </a:p>
        </p:txBody>
      </p: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1422156"/>
      </p:ext>
    </p:extLst>
  </p:cSld>
  <p:clrMapOvr>
    <a:masterClrMapping/>
  </p:clrMapOvr>
  <mc:AlternateContent xmlns:mc="http://schemas.openxmlformats.org/markup-compatibility/2006" xmlns:p14="http://schemas.microsoft.com/office/powerpoint/2010/main">
    <mc:Choice Requires="p14">
      <p:transition spd="slow" p14:dur="2000" advTm="60502"/>
    </mc:Choice>
    <mc:Fallback xmlns="">
      <p:transition spd="slow" advTm="6050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05008-FB3A-9979-1A30-F0F38664FE0B}"/>
              </a:ext>
            </a:extLst>
          </p:cNvPr>
          <p:cNvSpPr>
            <a:spLocks noGrp="1"/>
          </p:cNvSpPr>
          <p:nvPr>
            <p:ph idx="1"/>
          </p:nvPr>
        </p:nvSpPr>
        <p:spPr>
          <a:xfrm>
            <a:off x="715382" y="2219183"/>
            <a:ext cx="3801753" cy="3736367"/>
          </a:xfrm>
        </p:spPr>
        <p:txBody>
          <a:bodyPr>
            <a:normAutofit/>
          </a:bodyPr>
          <a:lstStyle/>
          <a:p>
            <a:pPr marL="0" indent="0">
              <a:buNone/>
            </a:pPr>
            <a:r>
              <a:rPr lang="en-GB">
                <a:hlinkClick r:id="rId2"/>
              </a:rPr>
              <a:t>Courts ‘are close to collapse over police disclosure failures’ | Crown Prosecution Service | The Guardian</a:t>
            </a:r>
            <a:endParaRPr lang="en-GB"/>
          </a:p>
        </p:txBody>
      </p:sp>
      <p:pic>
        <p:nvPicPr>
          <p:cNvPr id="5" name="Picture 4" descr="A sign on a wall&#10;&#10;Description automatically generated">
            <a:extLst>
              <a:ext uri="{FF2B5EF4-FFF2-40B4-BE49-F238E27FC236}">
                <a16:creationId xmlns:a16="http://schemas.microsoft.com/office/drawing/2014/main" id="{F6CAD84C-B9CA-6301-BD78-3CB051FB964D}"/>
              </a:ext>
            </a:extLst>
          </p:cNvPr>
          <p:cNvPicPr>
            <a:picLocks noChangeAspect="1"/>
          </p:cNvPicPr>
          <p:nvPr/>
        </p:nvPicPr>
        <p:blipFill>
          <a:blip r:embed="rId3"/>
          <a:stretch>
            <a:fillRect/>
          </a:stretch>
        </p:blipFill>
        <p:spPr>
          <a:xfrm>
            <a:off x="5213432" y="902448"/>
            <a:ext cx="5875702" cy="5053104"/>
          </a:xfrm>
          <a:prstGeom prst="rect">
            <a:avLst/>
          </a:prstGeom>
        </p:spPr>
      </p:pic>
    </p:spTree>
    <p:extLst>
      <p:ext uri="{BB962C8B-B14F-4D97-AF65-F5344CB8AC3E}">
        <p14:creationId xmlns:p14="http://schemas.microsoft.com/office/powerpoint/2010/main" val="1585236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a:t>YOU WILL ALSO NEED TO ASK...</a:t>
            </a:r>
          </a:p>
        </p:txBody>
      </p: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fontScale="92500"/>
          </a:bodyPr>
          <a:lstStyle/>
          <a:p>
            <a:r>
              <a:rPr lang="en-GB"/>
              <a:t>Why is the author making this point?</a:t>
            </a:r>
          </a:p>
          <a:p>
            <a:r>
              <a:rPr lang="en-GB"/>
              <a:t>Is there evidence to support what is being said?</a:t>
            </a:r>
          </a:p>
          <a:p>
            <a:r>
              <a:rPr lang="en-GB"/>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mc:AlternateContent xmlns:mc="http://schemas.openxmlformats.org/markup-compatibility/2006" xmlns:p14="http://schemas.microsoft.com/office/powerpoint/2010/main">
    <mc:Choice Requires="p14">
      <p:transition spd="slow" p14:dur="2000" advTm="65211"/>
    </mc:Choice>
    <mc:Fallback xmlns="">
      <p:transition spd="slow" advTm="6521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a:t>When the police present a case to the CPS they are to include all information that points towards the suspect being guilty as well as any information which contradicts this.</a:t>
            </a:r>
            <a:endParaRPr lang="en-US"/>
          </a:p>
          <a:p>
            <a:r>
              <a:rPr lang="en-GB" b="1"/>
              <a:t>TASK- 10 mins</a:t>
            </a:r>
          </a:p>
          <a:p>
            <a:r>
              <a:rPr lang="en-GB"/>
              <a:t>Does this always happen?</a:t>
            </a:r>
          </a:p>
          <a:p>
            <a:r>
              <a:rPr lang="en-GB"/>
              <a:t>Please find some examples/ statistics/ cases which evidence your answer</a:t>
            </a:r>
          </a:p>
          <a:p>
            <a:r>
              <a:rPr lang="en-GB"/>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box with black text&#10;&#10;AI-generated content may be incorrect.">
            <a:extLst>
              <a:ext uri="{FF2B5EF4-FFF2-40B4-BE49-F238E27FC236}">
                <a16:creationId xmlns:a16="http://schemas.microsoft.com/office/drawing/2014/main" id="{3E2C1418-0DA5-FB26-B5A7-AA98D0402BA6}"/>
              </a:ext>
            </a:extLst>
          </p:cNvPr>
          <p:cNvPicPr>
            <a:picLocks noChangeAspect="1"/>
          </p:cNvPicPr>
          <p:nvPr/>
        </p:nvPicPr>
        <p:blipFill>
          <a:blip r:embed="rId2"/>
          <a:stretch>
            <a:fillRect/>
          </a:stretch>
        </p:blipFill>
        <p:spPr>
          <a:xfrm>
            <a:off x="643467" y="1452457"/>
            <a:ext cx="10905066" cy="3953086"/>
          </a:xfrm>
          <a:prstGeom prst="rect">
            <a:avLst/>
          </a:prstGeom>
        </p:spPr>
      </p:pic>
    </p:spTree>
    <p:extLst>
      <p:ext uri="{BB962C8B-B14F-4D97-AF65-F5344CB8AC3E}">
        <p14:creationId xmlns:p14="http://schemas.microsoft.com/office/powerpoint/2010/main" val="113847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a:t>
            </a:r>
            <a:r>
              <a:rPr lang="en-GB" dirty="0">
                <a:solidFill>
                  <a:srgbClr val="FF0000"/>
                </a:solidFill>
              </a:rPr>
              <a:t>IFYING THE PROBLEM</a:t>
            </a:r>
            <a:endParaRPr lang="en-GB" dirty="0">
              <a:solidFill>
                <a:srgbClr val="FF0000"/>
              </a:solidFill>
              <a:ea typeface="Calibri Light"/>
              <a:cs typeface="Calibri Light"/>
            </a:endParaRP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a:t>The first stage to any investigation.</a:t>
            </a:r>
            <a:endParaRPr lang="en-US"/>
          </a:p>
          <a:p>
            <a:r>
              <a:rPr lang="en-GB"/>
              <a:t>How can this be done during an investigation?</a:t>
            </a:r>
          </a:p>
          <a:p>
            <a:r>
              <a:rPr lang="en-GB"/>
              <a:t>To delve deeper into finding out the route cause, it is then necessary to set some further questions to examine the problem and take action to try and solve it.</a:t>
            </a:r>
          </a:p>
          <a:p>
            <a:endParaRPr lang="en-GB"/>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C1FBE-222B-7A31-9FEA-99FD586A1DBA}"/>
              </a:ext>
            </a:extLst>
          </p:cNvPr>
          <p:cNvSpPr>
            <a:spLocks noGrp="1"/>
          </p:cNvSpPr>
          <p:nvPr>
            <p:ph type="title"/>
          </p:nvPr>
        </p:nvSpPr>
        <p:spPr>
          <a:xfrm>
            <a:off x="4654296" y="329184"/>
            <a:ext cx="6894576" cy="1783080"/>
          </a:xfrm>
        </p:spPr>
        <p:txBody>
          <a:bodyPr anchor="b">
            <a:normAutofit/>
          </a:bodyPr>
          <a:lstStyle/>
          <a:p>
            <a:r>
              <a:rPr lang="en-GB" sz="5400">
                <a:cs typeface="Calibri Light"/>
              </a:rPr>
              <a:t>Group task</a:t>
            </a:r>
            <a:endParaRPr lang="en-GB" sz="5400"/>
          </a:p>
        </p:txBody>
      </p:sp>
      <p:pic>
        <p:nvPicPr>
          <p:cNvPr id="4" name="Picture 3" descr="Cardboard plane with pens">
            <a:extLst>
              <a:ext uri="{FF2B5EF4-FFF2-40B4-BE49-F238E27FC236}">
                <a16:creationId xmlns:a16="http://schemas.microsoft.com/office/drawing/2014/main" id="{7BBB8A92-74CE-420D-982E-66D0ADA92822}"/>
              </a:ext>
            </a:extLst>
          </p:cNvPr>
          <p:cNvPicPr>
            <a:picLocks noChangeAspect="1"/>
          </p:cNvPicPr>
          <p:nvPr/>
        </p:nvPicPr>
        <p:blipFill rotWithShape="1">
          <a:blip r:embed="rId2"/>
          <a:srcRect l="45936" r="14619"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9742-A491-7767-987B-2A6EDD5421A4}"/>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You are tasked with a research project of ascertaining whether new drone technology available to police forces replaces the need for Force helicopters. Think about the aspects of drone technology that might be relevant. </a:t>
            </a:r>
          </a:p>
          <a:p>
            <a:endParaRPr lang="en-GB" sz="2200">
              <a:cs typeface="Calibri"/>
            </a:endParaRPr>
          </a:p>
        </p:txBody>
      </p:sp>
    </p:spTree>
    <p:extLst>
      <p:ext uri="{BB962C8B-B14F-4D97-AF65-F5344CB8AC3E}">
        <p14:creationId xmlns:p14="http://schemas.microsoft.com/office/powerpoint/2010/main" val="10984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BE491-1B71-3A0A-6B5E-24F499E7699D}"/>
              </a:ext>
            </a:extLst>
          </p:cNvPr>
          <p:cNvSpPr>
            <a:spLocks noGrp="1"/>
          </p:cNvSpPr>
          <p:nvPr>
            <p:ph type="title"/>
          </p:nvPr>
        </p:nvSpPr>
        <p:spPr>
          <a:xfrm>
            <a:off x="4553733" y="548464"/>
            <a:ext cx="6798541" cy="1675623"/>
          </a:xfrm>
        </p:spPr>
        <p:txBody>
          <a:bodyPr anchor="b">
            <a:normAutofit/>
          </a:bodyPr>
          <a:lstStyle/>
          <a:p>
            <a:r>
              <a:rPr lang="en-GB" sz="4000">
                <a:cs typeface="Calibri Light"/>
              </a:rPr>
              <a:t>What issues may we start to search for?</a:t>
            </a:r>
            <a:endParaRPr lang="en-GB" sz="4000"/>
          </a:p>
        </p:txBody>
      </p:sp>
      <p:pic>
        <p:nvPicPr>
          <p:cNvPr id="5" name="Picture 4" descr="Drone flying over a field">
            <a:extLst>
              <a:ext uri="{FF2B5EF4-FFF2-40B4-BE49-F238E27FC236}">
                <a16:creationId xmlns:a16="http://schemas.microsoft.com/office/drawing/2014/main" id="{A6A036C3-46A9-2CAB-8757-9FCE6F8ACB33}"/>
              </a:ext>
            </a:extLst>
          </p:cNvPr>
          <p:cNvPicPr>
            <a:picLocks noChangeAspect="1"/>
          </p:cNvPicPr>
          <p:nvPr/>
        </p:nvPicPr>
        <p:blipFill rotWithShape="1">
          <a:blip r:embed="rId2"/>
          <a:srcRect l="35692" r="23523"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33F654-3C03-CCE7-C5AF-9CE4CA2E1301}"/>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endParaRPr lang="en-GB" sz="2000">
              <a:cs typeface="Calibri"/>
            </a:endParaRPr>
          </a:p>
          <a:p>
            <a:r>
              <a:rPr lang="en-GB" sz="2000">
                <a:cs typeface="Calibri"/>
              </a:rPr>
              <a:t>The technology itself</a:t>
            </a:r>
            <a:endParaRPr lang="en-US" sz="2000">
              <a:cs typeface="Calibri"/>
            </a:endParaRPr>
          </a:p>
          <a:p>
            <a:r>
              <a:rPr lang="en-GB" sz="2000">
                <a:cs typeface="Calibri"/>
              </a:rPr>
              <a:t>Any research already conducted regarding the public reaction to using drones.</a:t>
            </a:r>
            <a:endParaRPr lang="en-US" sz="2000">
              <a:cs typeface="Calibri"/>
            </a:endParaRPr>
          </a:p>
          <a:p>
            <a:r>
              <a:rPr lang="en-GB" sz="2000">
                <a:cs typeface="Calibri"/>
              </a:rPr>
              <a:t>Any links to the media coverage of drone usage (positive or negative)</a:t>
            </a:r>
            <a:endParaRPr lang="en-US" sz="2000">
              <a:cs typeface="Calibri"/>
            </a:endParaRPr>
          </a:p>
          <a:p>
            <a:r>
              <a:rPr lang="en-GB" sz="2000">
                <a:cs typeface="Calibri"/>
              </a:rPr>
              <a:t>The cost of drones versus helicopters</a:t>
            </a:r>
            <a:endParaRPr lang="en-US" sz="2000">
              <a:cs typeface="Calibri"/>
            </a:endParaRPr>
          </a:p>
          <a:p>
            <a:r>
              <a:rPr lang="en-US" sz="2000">
                <a:cs typeface="Calibri"/>
              </a:rPr>
              <a:t>The effectiveness  of drone technology versus helicopters</a:t>
            </a:r>
            <a:endParaRPr lang="en-GB" sz="2000">
              <a:cs typeface="Calibri"/>
            </a:endParaRPr>
          </a:p>
          <a:p>
            <a:r>
              <a:rPr lang="en-US" sz="2000">
                <a:cs typeface="Calibri"/>
              </a:rPr>
              <a:t>The access to drones within police forces</a:t>
            </a:r>
          </a:p>
          <a:p>
            <a:endParaRPr lang="en-GB" sz="2000">
              <a:cs typeface="Calibri"/>
            </a:endParaRPr>
          </a:p>
        </p:txBody>
      </p:sp>
    </p:spTree>
    <p:extLst>
      <p:ext uri="{BB962C8B-B14F-4D97-AF65-F5344CB8AC3E}">
        <p14:creationId xmlns:p14="http://schemas.microsoft.com/office/powerpoint/2010/main" val="1060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838200" y="459863"/>
            <a:ext cx="10515600" cy="1004594"/>
          </a:xfrm>
        </p:spPr>
        <p:txBody>
          <a:bodyPr>
            <a:normAutofit/>
          </a:bodyPr>
          <a:lstStyle/>
          <a:p>
            <a:pPr algn="ct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11615782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796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459863"/>
            <a:ext cx="10515600" cy="1004594"/>
          </a:xfrm>
        </p:spPr>
        <p:txBody>
          <a:bodyPr>
            <a:normAutofit/>
          </a:bodyPr>
          <a:lstStyle/>
          <a:p>
            <a:pPr algn="ctr"/>
            <a:r>
              <a:rPr lang="en-GB" sz="3700">
                <a:solidFill>
                  <a:srgbClr val="FFFFFF"/>
                </a:solidFill>
                <a:cs typeface="Calibri Light"/>
              </a:rPr>
              <a:t>Tips on keeping on top of the sources of information</a:t>
            </a:r>
            <a:endParaRPr lang="en-GB" sz="370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extLst>
              <p:ext uri="{D42A27DB-BD31-4B8C-83A1-F6EECF244321}">
                <p14:modId xmlns:p14="http://schemas.microsoft.com/office/powerpoint/2010/main" val="87548733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390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E24DA-B77A-998B-ECBE-973D0CB90550}"/>
              </a:ext>
            </a:extLst>
          </p:cNvPr>
          <p:cNvSpPr>
            <a:spLocks noGrp="1"/>
          </p:cNvSpPr>
          <p:nvPr>
            <p:ph type="ctrTitle"/>
          </p:nvPr>
        </p:nvSpPr>
        <p:spPr/>
        <p:txBody>
          <a:bodyPr/>
          <a:lstStyle/>
          <a:p>
            <a:r>
              <a:rPr lang="en-GB"/>
              <a:t>Week 4</a:t>
            </a:r>
            <a:endParaRPr lang="en-US"/>
          </a:p>
        </p:txBody>
      </p:sp>
      <p:sp>
        <p:nvSpPr>
          <p:cNvPr id="3" name="Subtitle 2">
            <a:extLst>
              <a:ext uri="{FF2B5EF4-FFF2-40B4-BE49-F238E27FC236}">
                <a16:creationId xmlns:a16="http://schemas.microsoft.com/office/drawing/2014/main" id="{35783F32-9711-DF2D-6BD2-1584E995E51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638598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01BC-EFB2-CF9C-F7D2-6E6FFFF1EA81}"/>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Unconscious bias </a:t>
            </a:r>
          </a:p>
        </p:txBody>
      </p:sp>
      <p:pic>
        <p:nvPicPr>
          <p:cNvPr id="3" name="Picture 2" descr="What Are Unconscious Bias">
            <a:extLst>
              <a:ext uri="{FF2B5EF4-FFF2-40B4-BE49-F238E27FC236}">
                <a16:creationId xmlns:a16="http://schemas.microsoft.com/office/drawing/2014/main" id="{36A88427-36AE-4359-A76F-C8AC388FC888}"/>
              </a:ext>
            </a:extLst>
          </p:cNvPr>
          <p:cNvPicPr>
            <a:picLocks noChangeAspect="1"/>
          </p:cNvPicPr>
          <p:nvPr/>
        </p:nvPicPr>
        <p:blipFill rotWithShape="1">
          <a:blip r:embed="rId2"/>
          <a:srcRect l="16823" r="17555" b="-1"/>
          <a:stretch/>
        </p:blipFill>
        <p:spPr>
          <a:xfrm>
            <a:off x="6107503" y="685799"/>
            <a:ext cx="5410200" cy="5486400"/>
          </a:xfrm>
          <a:prstGeom prst="rect">
            <a:avLst/>
          </a:prstGeom>
        </p:spPr>
      </p:pic>
    </p:spTree>
    <p:extLst>
      <p:ext uri="{BB962C8B-B14F-4D97-AF65-F5344CB8AC3E}">
        <p14:creationId xmlns:p14="http://schemas.microsoft.com/office/powerpoint/2010/main" val="110875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9966-73E6-FFB0-AE0D-D055E8F99FB3}"/>
              </a:ext>
            </a:extLst>
          </p:cNvPr>
          <p:cNvSpPr>
            <a:spLocks noGrp="1"/>
          </p:cNvSpPr>
          <p:nvPr>
            <p:ph type="title"/>
          </p:nvPr>
        </p:nvSpPr>
        <p:spPr>
          <a:xfrm>
            <a:off x="841248" y="256032"/>
            <a:ext cx="10506456" cy="1014984"/>
          </a:xfrm>
        </p:spPr>
        <p:txBody>
          <a:bodyPr anchor="b">
            <a:normAutofit/>
          </a:bodyPr>
          <a:lstStyle/>
          <a:p>
            <a:r>
              <a:rPr lang="en-GB">
                <a:cs typeface="Calibri Light"/>
              </a:rPr>
              <a:t>What is unconscious bias?</a:t>
            </a:r>
            <a:endParaRPr lang="en-GB"/>
          </a:p>
        </p:txBody>
      </p:sp>
      <p:graphicFrame>
        <p:nvGraphicFramePr>
          <p:cNvPr id="16" name="Content Placeholder 2">
            <a:extLst>
              <a:ext uri="{FF2B5EF4-FFF2-40B4-BE49-F238E27FC236}">
                <a16:creationId xmlns:a16="http://schemas.microsoft.com/office/drawing/2014/main" id="{B05853D0-EFD4-7F2E-58C6-11881523E74E}"/>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1129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fontScale="92500" lnSpcReduction="20000"/>
          </a:bodyPr>
          <a:lstStyle/>
          <a:p>
            <a:r>
              <a:rPr lang="en-GB" sz="3600"/>
              <a:t>Assume nothing</a:t>
            </a:r>
          </a:p>
          <a:p>
            <a:r>
              <a:rPr lang="en-GB" sz="3600"/>
              <a:t>Believe nobody</a:t>
            </a:r>
          </a:p>
          <a:p>
            <a:r>
              <a:rPr lang="en-GB" sz="3600"/>
              <a:t>Challenge everything!!</a:t>
            </a:r>
          </a:p>
          <a:p>
            <a:r>
              <a:rPr lang="en-GB" sz="3600"/>
              <a:t>The mind set where critical approach is needed and not accepting information at face value</a:t>
            </a:r>
          </a:p>
          <a:p>
            <a:r>
              <a:rPr lang="en-US" sz="3600" i="1"/>
              <a:t>Assume nothing, believe no one, and challenge everyone</a:t>
            </a:r>
            <a:r>
              <a:rPr lang="en-US" sz="3600"/>
              <a:t> describes a </a:t>
            </a:r>
            <a:r>
              <a:rPr lang="en-US" sz="3600" b="1"/>
              <a:t>critical‑thinking mindset</a:t>
            </a:r>
            <a:r>
              <a:rPr lang="en-US" sz="3600"/>
              <a:t> used in policing to avoid bias, prevent misinformation, and make decisions based on evidence rather than assumptions or authority.</a:t>
            </a:r>
            <a:endParaRPr lang="en-GB" sz="3600"/>
          </a:p>
          <a:p>
            <a:pPr marL="0" indent="0">
              <a:buNone/>
            </a:pPr>
            <a:r>
              <a:rPr lang="en-GB" sz="120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D5A6E-2178-9BE3-2390-88B833B4E835}"/>
              </a:ext>
            </a:extLst>
          </p:cNvPr>
          <p:cNvSpPr>
            <a:spLocks noGrp="1"/>
          </p:cNvSpPr>
          <p:nvPr>
            <p:ph type="title"/>
          </p:nvPr>
        </p:nvSpPr>
        <p:spPr>
          <a:xfrm>
            <a:off x="640080" y="325369"/>
            <a:ext cx="4368602" cy="1956841"/>
          </a:xfrm>
        </p:spPr>
        <p:txBody>
          <a:bodyPr anchor="b">
            <a:normAutofit/>
          </a:bodyPr>
          <a:lstStyle/>
          <a:p>
            <a:r>
              <a:rPr lang="en-GB" sz="5400">
                <a:cs typeface="Calibri Light"/>
              </a:rPr>
              <a:t>Task</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B884AB-CF87-2BEC-C8DA-1968C4E43D7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Say what you see! </a:t>
            </a:r>
          </a:p>
          <a:p>
            <a:r>
              <a:rPr lang="en-GB" sz="2200">
                <a:cs typeface="Calibri"/>
              </a:rPr>
              <a:t>What words come to mind?</a:t>
            </a:r>
          </a:p>
        </p:txBody>
      </p:sp>
      <p:pic>
        <p:nvPicPr>
          <p:cNvPr id="5" name="Picture 4" descr="Empty speech bubbles">
            <a:extLst>
              <a:ext uri="{FF2B5EF4-FFF2-40B4-BE49-F238E27FC236}">
                <a16:creationId xmlns:a16="http://schemas.microsoft.com/office/drawing/2014/main" id="{2E61592B-A75A-96BE-B2E3-EED850A21AAD}"/>
              </a:ext>
            </a:extLst>
          </p:cNvPr>
          <p:cNvPicPr>
            <a:picLocks noChangeAspect="1"/>
          </p:cNvPicPr>
          <p:nvPr/>
        </p:nvPicPr>
        <p:blipFill rotWithShape="1">
          <a:blip r:embed="rId2"/>
          <a:srcRect l="20780" r="122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673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F1242-0DD1-657F-698F-A917D7BCEFE9}"/>
              </a:ext>
            </a:extLst>
          </p:cNvPr>
          <p:cNvSpPr>
            <a:spLocks noGrp="1"/>
          </p:cNvSpPr>
          <p:nvPr>
            <p:ph type="title"/>
          </p:nvPr>
        </p:nvSpPr>
        <p:spPr>
          <a:xfrm>
            <a:off x="630936" y="639520"/>
            <a:ext cx="3429000" cy="1719072"/>
          </a:xfrm>
        </p:spPr>
        <p:txBody>
          <a:bodyPr anchor="b">
            <a:normAutofit/>
          </a:bodyPr>
          <a:lstStyle/>
          <a:p>
            <a:r>
              <a:rPr lang="en-GB" sz="5400">
                <a:cs typeface="Calibri Light"/>
              </a:rPr>
              <a:t>Warning </a:t>
            </a:r>
            <a:endParaRPr lang="en-GB"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A283D-189E-BA08-9A91-ACC97746A0C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Graphic images !</a:t>
            </a:r>
            <a:endParaRPr lang="en-GB" sz="2200"/>
          </a:p>
        </p:txBody>
      </p:sp>
      <p:pic>
        <p:nvPicPr>
          <p:cNvPr id="4" name="Picture 3" descr="File:Ambox warning pn.svg - Meta">
            <a:extLst>
              <a:ext uri="{FF2B5EF4-FFF2-40B4-BE49-F238E27FC236}">
                <a16:creationId xmlns:a16="http://schemas.microsoft.com/office/drawing/2014/main" id="{A8A99394-9FF5-C53B-5702-C3A2299DAE34}"/>
              </a:ext>
            </a:extLst>
          </p:cNvPr>
          <p:cNvPicPr>
            <a:picLocks noChangeAspect="1"/>
          </p:cNvPicPr>
          <p:nvPr/>
        </p:nvPicPr>
        <p:blipFill>
          <a:blip r:embed="rId2"/>
          <a:stretch>
            <a:fillRect/>
          </a:stretch>
        </p:blipFill>
        <p:spPr>
          <a:xfrm>
            <a:off x="4891262" y="640080"/>
            <a:ext cx="6429787" cy="5577840"/>
          </a:xfrm>
          <a:prstGeom prst="rect">
            <a:avLst/>
          </a:prstGeom>
        </p:spPr>
      </p:pic>
    </p:spTree>
    <p:extLst>
      <p:ext uri="{BB962C8B-B14F-4D97-AF65-F5344CB8AC3E}">
        <p14:creationId xmlns:p14="http://schemas.microsoft.com/office/powerpoint/2010/main" val="3768280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Burglar left bruised and bleeding by retired boxer, 72">
            <a:extLst>
              <a:ext uri="{FF2B5EF4-FFF2-40B4-BE49-F238E27FC236}">
                <a16:creationId xmlns:a16="http://schemas.microsoft.com/office/drawing/2014/main" id="{44FC2A5F-4D03-CA1C-B4D8-6C9D72D3C282}"/>
              </a:ext>
            </a:extLst>
          </p:cNvPr>
          <p:cNvPicPr>
            <a:picLocks noChangeAspect="1"/>
          </p:cNvPicPr>
          <p:nvPr/>
        </p:nvPicPr>
        <p:blipFill>
          <a:blip r:embed="rId3"/>
          <a:srcRect r="50673"/>
          <a:stretch>
            <a:fillRect/>
          </a:stretch>
        </p:blipFill>
        <p:spPr>
          <a:xfrm>
            <a:off x="2029522" y="757272"/>
            <a:ext cx="6846849" cy="5935599"/>
          </a:xfrm>
          <a:prstGeom prst="rect">
            <a:avLst/>
          </a:prstGeom>
        </p:spPr>
      </p:pic>
    </p:spTree>
    <p:extLst>
      <p:ext uri="{BB962C8B-B14F-4D97-AF65-F5344CB8AC3E}">
        <p14:creationId xmlns:p14="http://schemas.microsoft.com/office/powerpoint/2010/main" val="850611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3" descr="Burglar left bruised and bleeding by retired boxer, 72">
            <a:extLst>
              <a:ext uri="{FF2B5EF4-FFF2-40B4-BE49-F238E27FC236}">
                <a16:creationId xmlns:a16="http://schemas.microsoft.com/office/drawing/2014/main" id="{DF2F636D-C5E1-223C-5B81-EECC6C15FAE5}"/>
              </a:ext>
            </a:extLst>
          </p:cNvPr>
          <p:cNvPicPr>
            <a:picLocks noChangeAspect="1"/>
          </p:cNvPicPr>
          <p:nvPr/>
        </p:nvPicPr>
        <p:blipFill>
          <a:blip r:embed="rId3"/>
          <a:srcRect l="48536"/>
          <a:stretch>
            <a:fillRect/>
          </a:stretch>
        </p:blipFill>
        <p:spPr>
          <a:xfrm>
            <a:off x="3802325" y="643467"/>
            <a:ext cx="4587350" cy="5571066"/>
          </a:xfrm>
          <a:prstGeom prst="rect">
            <a:avLst/>
          </a:prstGeom>
        </p:spPr>
      </p:pic>
    </p:spTree>
    <p:extLst>
      <p:ext uri="{BB962C8B-B14F-4D97-AF65-F5344CB8AC3E}">
        <p14:creationId xmlns:p14="http://schemas.microsoft.com/office/powerpoint/2010/main" val="1628402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person leaning on a metal railing&#10;&#10;AI-generated content may be incorrect.">
            <a:extLst>
              <a:ext uri="{FF2B5EF4-FFF2-40B4-BE49-F238E27FC236}">
                <a16:creationId xmlns:a16="http://schemas.microsoft.com/office/drawing/2014/main" id="{77F77BFB-5C5D-5775-403A-E7E345489055}"/>
              </a:ext>
            </a:extLst>
          </p:cNvPr>
          <p:cNvPicPr>
            <a:picLocks noChangeAspect="1"/>
          </p:cNvPicPr>
          <p:nvPr/>
        </p:nvPicPr>
        <p:blipFill>
          <a:blip r:embed="rId2"/>
          <a:stretch>
            <a:fillRect/>
          </a:stretch>
        </p:blipFill>
        <p:spPr>
          <a:xfrm>
            <a:off x="1451771" y="918546"/>
            <a:ext cx="6767492" cy="4979334"/>
          </a:xfrm>
          <a:prstGeom prst="rect">
            <a:avLst/>
          </a:prstGeom>
        </p:spPr>
      </p:pic>
    </p:spTree>
    <p:extLst>
      <p:ext uri="{BB962C8B-B14F-4D97-AF65-F5344CB8AC3E}">
        <p14:creationId xmlns:p14="http://schemas.microsoft.com/office/powerpoint/2010/main" val="3514570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Vanessa George: from angel to paedophile | Society | The Guardian">
            <a:extLst>
              <a:ext uri="{FF2B5EF4-FFF2-40B4-BE49-F238E27FC236}">
                <a16:creationId xmlns:a16="http://schemas.microsoft.com/office/drawing/2014/main" id="{288AB02E-80AD-D959-59A8-9C9B2D537453}"/>
              </a:ext>
            </a:extLst>
          </p:cNvPr>
          <p:cNvPicPr>
            <a:picLocks noGrp="1" noChangeAspect="1"/>
          </p:cNvPicPr>
          <p:nvPr>
            <p:ph idx="1"/>
          </p:nvPr>
        </p:nvPicPr>
        <p:blipFill rotWithShape="1">
          <a:blip r:embed="rId3"/>
          <a:srcRect b="6250"/>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871411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ristopher Jefferies wins apology over Joanna Yeates murder arrest |  Christopher Jefferies | The Guardian">
            <a:extLst>
              <a:ext uri="{FF2B5EF4-FFF2-40B4-BE49-F238E27FC236}">
                <a16:creationId xmlns:a16="http://schemas.microsoft.com/office/drawing/2014/main" id="{B4DBD572-D4E3-C8A9-A943-A5EDD3629912}"/>
              </a:ext>
            </a:extLst>
          </p:cNvPr>
          <p:cNvPicPr>
            <a:picLocks noGrp="1" noChangeAspect="1"/>
          </p:cNvPicPr>
          <p:nvPr>
            <p:ph idx="1"/>
          </p:nvPr>
        </p:nvPicPr>
        <p:blipFill rotWithShape="1">
          <a:blip r:embed="rId3"/>
          <a:srcRect t="1458" b="4792"/>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379703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2"/>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a:latin typeface="Georgia Pro"/>
                <a:cs typeface="Calibri"/>
              </a:rPr>
              <a:t>When collecting evidence it is fundamental to maintain integrity and ensure a fair and legal process, including avoiding any bias.</a:t>
            </a:r>
          </a:p>
          <a:p>
            <a:r>
              <a:rPr lang="en-GB" sz="2400">
                <a:latin typeface="Georgia Pro"/>
                <a:ea typeface="+mn-lt"/>
                <a:cs typeface="+mn-lt"/>
              </a:rPr>
              <a:t>Bias can lead to the misinterpretation of facts, unfair treatment of individuals, and the potential for wrongful convictions</a:t>
            </a:r>
            <a:endParaRPr lang="en-GB" sz="2400">
              <a:latin typeface="Georgia Pro"/>
              <a:cs typeface="Calibri"/>
            </a:endParaRPr>
          </a:p>
        </p:txBody>
      </p:sp>
    </p:spTree>
    <p:extLst>
      <p:ext uri="{BB962C8B-B14F-4D97-AF65-F5344CB8AC3E}">
        <p14:creationId xmlns:p14="http://schemas.microsoft.com/office/powerpoint/2010/main" val="36034999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2"/>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Problem Solving</a:t>
            </a:r>
          </a:p>
        </p:txBody>
      </p:sp>
    </p:spTree>
    <p:extLst>
      <p:ext uri="{BB962C8B-B14F-4D97-AF65-F5344CB8AC3E}">
        <p14:creationId xmlns:p14="http://schemas.microsoft.com/office/powerpoint/2010/main" val="17793895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16368962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extLst>
              <p:ext uri="{D42A27DB-BD31-4B8C-83A1-F6EECF244321}">
                <p14:modId xmlns:p14="http://schemas.microsoft.com/office/powerpoint/2010/main" val="23582922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a:solidFill>
                  <a:schemeClr val="tx1"/>
                </a:solidFill>
              </a:rPr>
              <a:t>Traditional</a:t>
            </a:r>
          </a:p>
          <a:p>
            <a:pPr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a:solidFill>
                <a:schemeClr val="tx1"/>
              </a:solidFill>
            </a:endParaRPr>
          </a:p>
          <a:p>
            <a:pPr marL="285750" indent="-228600">
              <a:lnSpc>
                <a:spcPct val="90000"/>
              </a:lnSpc>
              <a:spcAft>
                <a:spcPts val="600"/>
              </a:spcAft>
              <a:buFont typeface="Arial" panose="020B0604020202020204" pitchFamily="34" charset="0"/>
              <a:buChar char="•"/>
            </a:pPr>
            <a:r>
              <a:rPr lang="en-US">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a:solidFill>
                <a:schemeClr val="tx1"/>
              </a:solidFill>
            </a:endParaRPr>
          </a:p>
          <a:p>
            <a:pPr>
              <a:spcAft>
                <a:spcPts val="600"/>
              </a:spcAft>
            </a:pPr>
            <a:r>
              <a:rPr lang="en-GB">
                <a:solidFill>
                  <a:schemeClr val="tx1"/>
                </a:solidFill>
              </a:rPr>
              <a:t>Pop</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Constantly review reports for patterns</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Look for root cause</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 Find solutions to root cause </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7840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p:txBody>
          <a:bodyPr>
            <a:normAutofit/>
          </a:bodyPr>
          <a:lstStyle/>
          <a:p>
            <a:r>
              <a:rPr lang="en-GB" sz="3200"/>
              <a:t>Key principles of Problem-Oriented Policing include:</a:t>
            </a:r>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958122092"/>
              </p:ext>
            </p:extLst>
          </p:nvPr>
        </p:nvGraphicFramePr>
        <p:xfrm>
          <a:off x="838200" y="1389888"/>
          <a:ext cx="10515600" cy="4787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5F91-2DAE-2F35-FE02-7D7A26A27244}"/>
              </a:ext>
            </a:extLst>
          </p:cNvPr>
          <p:cNvSpPr>
            <a:spLocks noGrp="1"/>
          </p:cNvSpPr>
          <p:nvPr>
            <p:ph type="title"/>
          </p:nvPr>
        </p:nvSpPr>
        <p:spPr/>
        <p:txBody>
          <a:bodyPr/>
          <a:lstStyle/>
          <a:p>
            <a:r>
              <a:rPr lang="en-GB" dirty="0"/>
              <a:t>Problem-Solving Models: SARA</a:t>
            </a:r>
          </a:p>
        </p:txBody>
      </p:sp>
      <p:sp>
        <p:nvSpPr>
          <p:cNvPr id="3" name="Content Placeholder 2">
            <a:extLst>
              <a:ext uri="{FF2B5EF4-FFF2-40B4-BE49-F238E27FC236}">
                <a16:creationId xmlns:a16="http://schemas.microsoft.com/office/drawing/2014/main" id="{092C5816-4DA5-227C-D8EA-7F185F9CF1A8}"/>
              </a:ext>
            </a:extLst>
          </p:cNvPr>
          <p:cNvSpPr>
            <a:spLocks noGrp="1"/>
          </p:cNvSpPr>
          <p:nvPr>
            <p:ph idx="1"/>
          </p:nvPr>
        </p:nvSpPr>
        <p:spPr/>
        <p:txBody>
          <a:bodyPr/>
          <a:lstStyle/>
          <a:p>
            <a:r>
              <a:rPr lang="en-GB"/>
              <a:t>O – Objective S – Scanning A – Analysis R – Response A - Assessment </a:t>
            </a:r>
          </a:p>
        </p:txBody>
      </p:sp>
      <p:pic>
        <p:nvPicPr>
          <p:cNvPr id="5" name="Picture 4">
            <a:extLst>
              <a:ext uri="{FF2B5EF4-FFF2-40B4-BE49-F238E27FC236}">
                <a16:creationId xmlns:a16="http://schemas.microsoft.com/office/drawing/2014/main" id="{462FC87A-DB57-927C-D806-B18E7C33ABB6}"/>
              </a:ext>
            </a:extLst>
          </p:cNvPr>
          <p:cNvPicPr>
            <a:picLocks noChangeAspect="1"/>
          </p:cNvPicPr>
          <p:nvPr/>
        </p:nvPicPr>
        <p:blipFill>
          <a:blip r:embed="rId3"/>
          <a:stretch>
            <a:fillRect/>
          </a:stretch>
        </p:blipFill>
        <p:spPr>
          <a:xfrm>
            <a:off x="3033712" y="2843403"/>
            <a:ext cx="6124575" cy="3219450"/>
          </a:xfrm>
          <a:prstGeom prst="rect">
            <a:avLst/>
          </a:prstGeom>
        </p:spPr>
      </p:pic>
    </p:spTree>
    <p:extLst>
      <p:ext uri="{BB962C8B-B14F-4D97-AF65-F5344CB8AC3E}">
        <p14:creationId xmlns:p14="http://schemas.microsoft.com/office/powerpoint/2010/main" val="27961927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SARA Model – Objective </a:t>
            </a:r>
            <a:br>
              <a:rPr lang="en-GB" dirty="0"/>
            </a:br>
            <a:r>
              <a:rPr lang="en-GB" dirty="0">
                <a:solidFill>
                  <a:srgbClr val="FFFFFF"/>
                </a:solidFill>
              </a:rPr>
              <a:t>(SMART)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2880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440595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2B5DB-63E9-8537-C462-5052CA1EF93D}"/>
              </a:ext>
            </a:extLst>
          </p:cNvPr>
          <p:cNvSpPr>
            <a:spLocks noGrp="1"/>
          </p:cNvSpPr>
          <p:nvPr>
            <p:ph type="title"/>
          </p:nvPr>
        </p:nvSpPr>
        <p:spPr>
          <a:xfrm>
            <a:off x="838200" y="365125"/>
            <a:ext cx="10515600" cy="1325563"/>
          </a:xfrm>
        </p:spPr>
        <p:txBody>
          <a:bodyPr>
            <a:normAutofit/>
          </a:bodyPr>
          <a:lstStyle/>
          <a:p>
            <a:r>
              <a:rPr lang="en-GB" sz="5400"/>
              <a:t>Scanning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2A18D-745F-AFDC-A8E1-CD960F83AAFF}"/>
              </a:ext>
            </a:extLst>
          </p:cNvPr>
          <p:cNvSpPr>
            <a:spLocks noGrp="1"/>
          </p:cNvSpPr>
          <p:nvPr>
            <p:ph idx="1"/>
          </p:nvPr>
        </p:nvSpPr>
        <p:spPr>
          <a:xfrm>
            <a:off x="277484" y="1537601"/>
            <a:ext cx="11076316" cy="4643743"/>
          </a:xfrm>
        </p:spPr>
        <p:txBody>
          <a:bodyPr vert="horz" lIns="91440" tIns="45720" rIns="91440" bIns="45720" rtlCol="0" anchor="t">
            <a:noAutofit/>
          </a:bodyPr>
          <a:lstStyle/>
          <a:p>
            <a:r>
              <a:rPr lang="en-GB" sz="2400">
                <a:latin typeface="Georgia Pro"/>
              </a:rPr>
              <a:t>Allows incidents to be grouped into clusters or “problems”. These problems comprise similar, related or recurring incidents and are identified from police and partnership data and intelligence and from community information.</a:t>
            </a:r>
          </a:p>
          <a:p>
            <a:endParaRPr lang="en-GB" sz="2400">
              <a:latin typeface="Georgia Pro"/>
            </a:endParaRPr>
          </a:p>
          <a:p>
            <a:r>
              <a:rPr lang="en-GB" sz="2400">
                <a:latin typeface="Georgia Pro"/>
              </a:rPr>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endParaRPr lang="en-GB" sz="2400">
              <a:latin typeface="Georgia Pro"/>
            </a:endParaRPr>
          </a:p>
          <a:p>
            <a:pPr marL="0" indent="0">
              <a:buNone/>
            </a:pPr>
            <a:r>
              <a:rPr lang="en-GB" sz="2400">
                <a:latin typeface="Georgia Pro"/>
              </a:rPr>
              <a:t>•Problems identified in the scanning phase of the process should not be “one-offs”; they should be problems which have been recurring for some time, certainly over a period of months</a:t>
            </a:r>
          </a:p>
          <a:p>
            <a:endParaRPr lang="en-GB" sz="2200"/>
          </a:p>
        </p:txBody>
      </p:sp>
    </p:spTree>
    <p:extLst>
      <p:ext uri="{BB962C8B-B14F-4D97-AF65-F5344CB8AC3E}">
        <p14:creationId xmlns:p14="http://schemas.microsoft.com/office/powerpoint/2010/main" val="27044181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A0EAF-70B0-9EAA-9328-86A4AE0F9302}"/>
              </a:ext>
            </a:extLst>
          </p:cNvPr>
          <p:cNvSpPr>
            <a:spLocks noGrp="1"/>
          </p:cNvSpPr>
          <p:nvPr>
            <p:ph type="title"/>
          </p:nvPr>
        </p:nvSpPr>
        <p:spPr>
          <a:xfrm>
            <a:off x="630936" y="639520"/>
            <a:ext cx="3429000" cy="1719072"/>
          </a:xfrm>
        </p:spPr>
        <p:txBody>
          <a:bodyPr anchor="b">
            <a:normAutofit/>
          </a:bodyPr>
          <a:lstStyle/>
          <a:p>
            <a:r>
              <a:rPr lang="en-GB" sz="5400"/>
              <a:t>Analysis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2D4F6-A16B-0783-1280-A51E85725982}"/>
              </a:ext>
            </a:extLst>
          </p:cNvPr>
          <p:cNvSpPr>
            <a:spLocks noGrp="1"/>
          </p:cNvSpPr>
          <p:nvPr>
            <p:ph idx="1"/>
          </p:nvPr>
        </p:nvSpPr>
        <p:spPr>
          <a:xfrm>
            <a:off x="630936" y="2807208"/>
            <a:ext cx="3429000" cy="3410712"/>
          </a:xfrm>
        </p:spPr>
        <p:txBody>
          <a:bodyPr anchor="t">
            <a:normAutofit/>
          </a:bodyPr>
          <a:lstStyle/>
          <a:p>
            <a:r>
              <a:rPr lang="en-GB" sz="2400">
                <a:latin typeface="Georgia Pro"/>
              </a:rPr>
              <a:t>In this phase, crime reduction practitioners identify the conditions that give rise to a particular problem by examining the characteristics and impact of the problem in greater detail.</a:t>
            </a:r>
          </a:p>
          <a:p>
            <a:endParaRPr lang="en-GB" sz="2200"/>
          </a:p>
          <a:p>
            <a:endParaRPr lang="en-GB" sz="2200"/>
          </a:p>
          <a:p>
            <a:endParaRPr lang="en-GB" sz="2200"/>
          </a:p>
        </p:txBody>
      </p:sp>
      <p:pic>
        <p:nvPicPr>
          <p:cNvPr id="5" name="Picture 4" descr="A blackboard with white chalk writing on it&#10;&#10;Description automatically generated">
            <a:extLst>
              <a:ext uri="{FF2B5EF4-FFF2-40B4-BE49-F238E27FC236}">
                <a16:creationId xmlns:a16="http://schemas.microsoft.com/office/drawing/2014/main" id="{0303638C-3D5B-CAD8-0924-9EB3EC09BC7A}"/>
              </a:ext>
            </a:extLst>
          </p:cNvPr>
          <p:cNvPicPr>
            <a:picLocks noChangeAspect="1"/>
          </p:cNvPicPr>
          <p:nvPr/>
        </p:nvPicPr>
        <p:blipFill>
          <a:blip r:embed="rId3"/>
          <a:stretch>
            <a:fillRect/>
          </a:stretch>
        </p:blipFill>
        <p:spPr>
          <a:xfrm>
            <a:off x="4654296" y="1306106"/>
            <a:ext cx="6903720" cy="4245787"/>
          </a:xfrm>
          <a:prstGeom prst="rect">
            <a:avLst/>
          </a:prstGeom>
        </p:spPr>
      </p:pic>
    </p:spTree>
    <p:extLst>
      <p:ext uri="{BB962C8B-B14F-4D97-AF65-F5344CB8AC3E}">
        <p14:creationId xmlns:p14="http://schemas.microsoft.com/office/powerpoint/2010/main" val="5959693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a:bodyPr>
          <a:lstStyle/>
          <a:p>
            <a:r>
              <a:rPr lang="en-GB" sz="3800"/>
              <a:t>Theories that Underpin Problem-Solving</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400">
                <a:latin typeface="Georgia Pro"/>
              </a:rPr>
              <a:t>Routine Activity Theory</a:t>
            </a:r>
            <a:endParaRPr lang="en-GB" sz="2400">
              <a:latin typeface="Georgia Pro"/>
              <a:cs typeface="Calibri"/>
            </a:endParaRPr>
          </a:p>
          <a:p>
            <a:r>
              <a:rPr lang="en-GB" sz="2400">
                <a:latin typeface="Georgia Pro"/>
              </a:rPr>
              <a:t>Repeat (&amp; near repeat) victimisation </a:t>
            </a:r>
            <a:endParaRPr lang="en-GB" sz="2400">
              <a:latin typeface="Georgia Pro"/>
              <a:cs typeface="Calibri"/>
            </a:endParaRPr>
          </a:p>
          <a:p>
            <a:r>
              <a:rPr lang="en-GB" sz="2400">
                <a:latin typeface="Georgia Pro"/>
              </a:rPr>
              <a:t>Rational Choice Theory </a:t>
            </a:r>
            <a:endParaRPr lang="en-GB" sz="2400">
              <a:latin typeface="Georgia Pro"/>
              <a:cs typeface="Calibri"/>
            </a:endParaRPr>
          </a:p>
          <a:p>
            <a:r>
              <a:rPr lang="en-GB" sz="2400">
                <a:latin typeface="Georgia Pro"/>
              </a:rPr>
              <a:t>Incident Pattern Theory </a:t>
            </a:r>
            <a:endParaRPr lang="en-GB" sz="2400">
              <a:latin typeface="Georgia Pro"/>
              <a:cs typeface="Calibri"/>
            </a:endParaRPr>
          </a:p>
          <a:p>
            <a:r>
              <a:rPr lang="en-GB" sz="2400">
                <a:latin typeface="Georgia Pro"/>
              </a:rPr>
              <a:t>Broken Windows</a:t>
            </a:r>
            <a:endParaRPr lang="en-GB" sz="2400">
              <a:latin typeface="Georgia Pro"/>
              <a:cs typeface="Calibri"/>
            </a:endParaRPr>
          </a:p>
          <a:p>
            <a:endParaRPr lang="en-GB" sz="2200"/>
          </a:p>
          <a:p>
            <a:pPr marL="0" indent="0">
              <a:buNone/>
            </a:pPr>
            <a:endParaRPr lang="en-GB" sz="22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6099048" y="1839076"/>
            <a:ext cx="5458968" cy="3179848"/>
          </a:xfrm>
          <a:prstGeom prst="rect">
            <a:avLst/>
          </a:prstGeom>
        </p:spPr>
      </p:pic>
    </p:spTree>
    <p:extLst>
      <p:ext uri="{BB962C8B-B14F-4D97-AF65-F5344CB8AC3E}">
        <p14:creationId xmlns:p14="http://schemas.microsoft.com/office/powerpoint/2010/main" val="29189949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3"/>
              </a:rPr>
              <a:t>The Pareto Principle - 80/20 Rule - Do More by Doing Less (animated) - YouTube</a:t>
            </a:r>
            <a:endParaRPr lang="en-US"/>
          </a:p>
        </p:txBody>
      </p:sp>
    </p:spTree>
    <p:extLst>
      <p:ext uri="{BB962C8B-B14F-4D97-AF65-F5344CB8AC3E}">
        <p14:creationId xmlns:p14="http://schemas.microsoft.com/office/powerpoint/2010/main" val="18201662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a:t>The Problem-Analysis Triangle (PAT)</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3"/>
          <a:stretch>
            <a:fillRect/>
          </a:stretch>
        </p:blipFill>
        <p:spPr>
          <a:xfrm>
            <a:off x="3929062" y="1962944"/>
            <a:ext cx="4333875" cy="4076700"/>
          </a:xfrm>
        </p:spPr>
      </p:pic>
    </p:spTree>
    <p:extLst>
      <p:ext uri="{BB962C8B-B14F-4D97-AF65-F5344CB8AC3E}">
        <p14:creationId xmlns:p14="http://schemas.microsoft.com/office/powerpoint/2010/main" val="20445508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FF94087D-5ED6-4AF0-86E3-306941D9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94457FD7-1B48-485E-863C-CEF6CB9F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D3B9541-007D-40EC-AD1F-635901243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1" cy="3416591"/>
          </a:xfrm>
          <a:prstGeom prst="rect">
            <a:avLst/>
          </a:prstGeom>
          <a:ln>
            <a:noFill/>
          </a:ln>
          <a:effectLst>
            <a:outerShdw blurRad="203200" dist="101600" dir="5460000" sx="94000" sy="94000" algn="t" rotWithShape="0">
              <a:srgbClr val="000000">
                <a:alpha val="2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761801" y="790514"/>
            <a:ext cx="9671445" cy="2129667"/>
          </a:xfrm>
        </p:spPr>
        <p:txBody>
          <a:bodyPr anchor="b">
            <a:normAutofit/>
          </a:bodyPr>
          <a:lstStyle/>
          <a:p>
            <a:r>
              <a:rPr lang="en-GB" sz="4800">
                <a:cs typeface="Calibri Light"/>
              </a:rPr>
              <a:t>Task....</a:t>
            </a:r>
            <a:endParaRPr lang="en-GB" sz="4800"/>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761801" y="3884538"/>
            <a:ext cx="8433957" cy="2332747"/>
          </a:xfrm>
        </p:spPr>
        <p:txBody>
          <a:bodyPr vert="horz" lIns="91440" tIns="45720" rIns="91440" bIns="45720" rtlCol="0" anchor="ctr">
            <a:normAutofit/>
          </a:bodyPr>
          <a:lstStyle/>
          <a:p>
            <a:r>
              <a:rPr lang="en-GB" sz="2000">
                <a:cs typeface="Calibri"/>
              </a:rPr>
              <a:t>Research into Routine Activity Theory (RAT) and answer the following questions:-</a:t>
            </a:r>
          </a:p>
          <a:p>
            <a:r>
              <a:rPr lang="en-GB" sz="2000">
                <a:cs typeface="Calibri"/>
              </a:rPr>
              <a:t>What is RAT?</a:t>
            </a:r>
          </a:p>
          <a:p>
            <a:r>
              <a:rPr lang="en-GB" sz="2000">
                <a:cs typeface="Calibri"/>
              </a:rPr>
              <a:t>How does RAT explain the occurrence of crime in society?</a:t>
            </a:r>
          </a:p>
          <a:p>
            <a:r>
              <a:rPr lang="en-GB" sz="2000">
                <a:cs typeface="Calibri"/>
              </a:rPr>
              <a:t>What is a targeted victim?</a:t>
            </a:r>
          </a:p>
          <a:p>
            <a:r>
              <a:rPr lang="en-GB" sz="2000">
                <a:cs typeface="Calibri"/>
              </a:rPr>
              <a:t>What is an opportunistic victim?</a:t>
            </a:r>
          </a:p>
          <a:p>
            <a:endParaRPr lang="en-GB" sz="2000">
              <a:cs typeface="Calibri"/>
            </a:endParaRPr>
          </a:p>
        </p:txBody>
      </p:sp>
    </p:spTree>
    <p:extLst>
      <p:ext uri="{BB962C8B-B14F-4D97-AF65-F5344CB8AC3E}">
        <p14:creationId xmlns:p14="http://schemas.microsoft.com/office/powerpoint/2010/main" val="10452672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777316" y="656224"/>
            <a:ext cx="6780700" cy="5543222"/>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a:cs typeface="Calibri"/>
            </a:endParaRPr>
          </a:p>
          <a:p>
            <a:r>
              <a:rPr lang="en-GB">
                <a:cs typeface="Calibri"/>
              </a:rPr>
              <a:t>Stalking</a:t>
            </a:r>
          </a:p>
          <a:p>
            <a:r>
              <a:rPr lang="en-GB">
                <a:cs typeface="Calibri"/>
              </a:rPr>
              <a:t>Domestic violence</a:t>
            </a:r>
          </a:p>
          <a:p>
            <a:r>
              <a:rPr lang="en-GB">
                <a:cs typeface="Calibri"/>
              </a:rPr>
              <a:t>Hate crimes</a:t>
            </a:r>
          </a:p>
          <a:p>
            <a:r>
              <a:rPr lang="en-GB">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419587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a:ea typeface="+mn-lt"/>
                <a:cs typeface="+mn-lt"/>
              </a:rPr>
              <a:t>Opportunistic victims are victims of crimes of opportunity.</a:t>
            </a:r>
            <a:endParaRPr lang="en-GB" sz="2400">
              <a:cs typeface="Calibri" panose="020F0502020204030204"/>
            </a:endParaRPr>
          </a:p>
          <a:p>
            <a:r>
              <a:rPr lang="en-GB" sz="240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a:ea typeface="+mn-lt"/>
                <a:cs typeface="+mn-lt"/>
              </a:rPr>
              <a:t>Offenders may not have a specific victim in mind but rather take advantage of the circumstances presented by the victim's routine activities and the absence of capable guardians. </a:t>
            </a:r>
            <a:endParaRPr lang="en-GB" sz="2400">
              <a:cs typeface="Calibri"/>
            </a:endParaRPr>
          </a:p>
        </p:txBody>
      </p:sp>
    </p:spTree>
    <p:extLst>
      <p:ext uri="{BB962C8B-B14F-4D97-AF65-F5344CB8AC3E}">
        <p14:creationId xmlns:p14="http://schemas.microsoft.com/office/powerpoint/2010/main" val="29536630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2"/>
          <a:srcRect l="11842" r="-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a:ea typeface="+mn-lt"/>
                <a:cs typeface="+mn-lt"/>
              </a:rPr>
              <a:t>Property crimes like theft</a:t>
            </a:r>
          </a:p>
          <a:p>
            <a:r>
              <a:rPr lang="en-GB">
                <a:ea typeface="+mn-lt"/>
                <a:cs typeface="+mn-lt"/>
              </a:rPr>
              <a:t>Burglary</a:t>
            </a:r>
          </a:p>
          <a:p>
            <a:r>
              <a:rPr lang="en-GB">
                <a:ea typeface="+mn-lt"/>
                <a:cs typeface="+mn-lt"/>
              </a:rPr>
              <a:t>Vandalism</a:t>
            </a:r>
            <a:endParaRPr lang="en-GB">
              <a:cs typeface="Calibri"/>
            </a:endParaRPr>
          </a:p>
          <a:p>
            <a:r>
              <a:rPr lang="en-GB">
                <a:cs typeface="Calibri"/>
              </a:rPr>
              <a:t>Car theft</a:t>
            </a:r>
          </a:p>
          <a:p>
            <a:r>
              <a:rPr lang="en-GB">
                <a:cs typeface="Calibri"/>
              </a:rPr>
              <a:t>Pick pocketing</a:t>
            </a:r>
          </a:p>
          <a:p>
            <a:r>
              <a:rPr lang="en-GB">
                <a:cs typeface="Calibri"/>
              </a:rPr>
              <a:t>Shop lifting</a:t>
            </a:r>
          </a:p>
          <a:p>
            <a:endParaRPr lang="en-GB" sz="2000">
              <a:cs typeface="Calibri"/>
            </a:endParaRPr>
          </a:p>
          <a:p>
            <a:endParaRPr lang="en-GB" sz="2000">
              <a:cs typeface="Calibri"/>
            </a:endParaRPr>
          </a:p>
        </p:txBody>
      </p:sp>
    </p:spTree>
    <p:extLst>
      <p:ext uri="{BB962C8B-B14F-4D97-AF65-F5344CB8AC3E}">
        <p14:creationId xmlns:p14="http://schemas.microsoft.com/office/powerpoint/2010/main" val="41273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a:solidFill>
                  <a:srgbClr val="374151"/>
                </a:solidFill>
                <a:latin typeface="Georgia Pro"/>
                <a:ea typeface="+mn-lt"/>
                <a:cs typeface="+mn-lt"/>
              </a:rPr>
              <a:t>Overall, the Broken Windows Theory has had a significant impact on policing and community development strategies in some areas. </a:t>
            </a:r>
            <a:endParaRPr lang="en-US" sz="2000">
              <a:solidFill>
                <a:srgbClr val="000000"/>
              </a:solidFill>
              <a:latin typeface="Georgia Pro"/>
              <a:ea typeface="+mn-lt"/>
              <a:cs typeface="+mn-lt"/>
            </a:endParaRPr>
          </a:p>
          <a:p>
            <a:r>
              <a:rPr lang="en-US" sz="2000">
                <a:solidFill>
                  <a:srgbClr val="374151"/>
                </a:solidFill>
                <a:latin typeface="Georgia Pro"/>
                <a:ea typeface="+mn-lt"/>
                <a:cs typeface="+mn-lt"/>
              </a:rPr>
              <a:t>It has led to the adoption of community policing and efforts to address disorder and minor offences in an attempt to create safer and more orderly </a:t>
            </a:r>
            <a:r>
              <a:rPr lang="en-US" sz="2000" err="1">
                <a:solidFill>
                  <a:srgbClr val="374151"/>
                </a:solidFill>
                <a:latin typeface="Georgia Pro"/>
                <a:ea typeface="+mn-lt"/>
                <a:cs typeface="+mn-lt"/>
              </a:rPr>
              <a:t>neighbourhoods</a:t>
            </a:r>
            <a:r>
              <a:rPr lang="en-US" sz="2000">
                <a:solidFill>
                  <a:srgbClr val="374151"/>
                </a:solidFill>
                <a:latin typeface="Georgia Pro"/>
                <a:ea typeface="+mn-lt"/>
                <a:cs typeface="+mn-lt"/>
              </a:rPr>
              <a:t>.</a:t>
            </a:r>
            <a:endParaRPr lang="en-US" sz="2000">
              <a:latin typeface="Georgia Pro"/>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2"/>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40880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a:latin typeface="Georgia Pro"/>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a:latin typeface="Georgia Pro"/>
                <a:ea typeface="+mn-lt"/>
                <a:cs typeface="+mn-lt"/>
              </a:rPr>
              <a:t>Broken Windows: The Police and Neighbourhood Safety."</a:t>
            </a:r>
            <a:endParaRPr lang="en-GB" b="1">
              <a:latin typeface="Georgia Pro"/>
              <a:cs typeface="Calibri" panose="020F0502020204030204"/>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2"/>
          <a:srcRect l="11248" r="4312" b="1"/>
          <a:stretch/>
        </p:blipFill>
        <p:spPr>
          <a:xfrm>
            <a:off x="5977788" y="799352"/>
            <a:ext cx="5425410" cy="5259296"/>
          </a:xfrm>
          <a:prstGeom prst="rect">
            <a:avLst/>
          </a:prstGeom>
        </p:spPr>
      </p:pic>
    </p:spTree>
    <p:extLst>
      <p:ext uri="{BB962C8B-B14F-4D97-AF65-F5344CB8AC3E}">
        <p14:creationId xmlns:p14="http://schemas.microsoft.com/office/powerpoint/2010/main" val="14442089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700" b="1">
                <a:latin typeface="Georgia Pro"/>
                <a:ea typeface="+mn-lt"/>
                <a:cs typeface="+mn-lt"/>
              </a:rPr>
              <a:t>Visible Signs of Disorder:</a:t>
            </a:r>
            <a:r>
              <a:rPr lang="en-GB" sz="1700">
                <a:latin typeface="Georgia Pro"/>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1700">
              <a:latin typeface="Georgia Pro"/>
              <a:ea typeface="Verdana"/>
              <a:cs typeface="Calibri" panose="020F0502020204030204"/>
            </a:endParaRPr>
          </a:p>
          <a:p>
            <a:r>
              <a:rPr lang="en-GB" sz="1700" b="1">
                <a:latin typeface="Georgia Pro"/>
                <a:ea typeface="+mn-lt"/>
                <a:cs typeface="+mn-lt"/>
              </a:rPr>
              <a:t>Social Norms and Social Control:</a:t>
            </a:r>
            <a:r>
              <a:rPr lang="en-GB" sz="1700">
                <a:latin typeface="Georgia Pro"/>
                <a:ea typeface="+mn-lt"/>
                <a:cs typeface="+mn-lt"/>
              </a:rPr>
              <a:t> The theory suggests that maintaining social norms and social control is essential for preventing crime. When small acts of disorder are left unaddressed, it can undermine the social fabric of a community.</a:t>
            </a:r>
            <a:endParaRPr lang="en-GB" sz="1700">
              <a:latin typeface="Georgia Pro"/>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2"/>
          <a:srcRect l="14617" r="25940" b="-3"/>
          <a:stretch/>
        </p:blipFill>
        <p:spPr>
          <a:xfrm>
            <a:off x="6096000" y="1"/>
            <a:ext cx="6102825" cy="6858000"/>
          </a:xfrm>
          <a:prstGeom prst="rect">
            <a:avLst/>
          </a:prstGeom>
        </p:spPr>
      </p:pic>
    </p:spTree>
    <p:extLst>
      <p:ext uri="{BB962C8B-B14F-4D97-AF65-F5344CB8AC3E}">
        <p14:creationId xmlns:p14="http://schemas.microsoft.com/office/powerpoint/2010/main" val="32648835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92DE7-B932-9677-505C-D29A1761162D}"/>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a:latin typeface="Georgia Pro"/>
                <a:ea typeface="+mn-lt"/>
                <a:cs typeface="+mn-lt"/>
              </a:rPr>
              <a:t>Crime Prevention:</a:t>
            </a:r>
            <a:r>
              <a:rPr lang="en-GB" sz="2000">
                <a:latin typeface="Georgia Pro"/>
                <a:ea typeface="+mn-lt"/>
                <a:cs typeface="+mn-lt"/>
              </a:rPr>
              <a:t> By addressing minor signs of disorder and maintaining public order, law enforcement and communities can prevent more serious crimes from occurring. This concept is sometimes referred to as "order maintenance policing."</a:t>
            </a:r>
            <a:endParaRPr lang="en-GB" sz="2000">
              <a:latin typeface="Georgia Pro"/>
              <a:cs typeface="Calibri" panose="020F0502020204030204"/>
            </a:endParaRPr>
          </a:p>
          <a:p>
            <a:r>
              <a:rPr lang="en-GB" sz="2000" b="1">
                <a:latin typeface="Georgia Pro"/>
                <a:ea typeface="+mn-lt"/>
                <a:cs typeface="+mn-lt"/>
              </a:rPr>
              <a:t>Community Policing:</a:t>
            </a:r>
            <a:r>
              <a:rPr lang="en-GB" sz="2000">
                <a:latin typeface="Georgia Pro"/>
                <a:ea typeface="+mn-lt"/>
                <a:cs typeface="+mn-lt"/>
              </a:rPr>
              <a:t> The Broken Windows Theory encourages community engagement and collaboration with law enforcement to address and prevent signs of disorder and neglect.</a:t>
            </a:r>
            <a:endParaRPr lang="en-GB" sz="2000">
              <a:latin typeface="Georgia Pro"/>
            </a:endParaRPr>
          </a:p>
          <a:p>
            <a:r>
              <a:rPr lang="en-GB" sz="2000" b="1">
                <a:latin typeface="Georgia Pro"/>
                <a:ea typeface="+mn-lt"/>
                <a:cs typeface="+mn-lt"/>
              </a:rPr>
              <a:t>Criticism and Controversy:</a:t>
            </a:r>
            <a:r>
              <a:rPr lang="en-GB" sz="2000">
                <a:latin typeface="Georgia Pro"/>
                <a:ea typeface="+mn-lt"/>
                <a:cs typeface="+mn-lt"/>
              </a:rPr>
              <a:t> The theory has been both praised and criticised. Critics argue that it can lead to over-policing and harassment of certain communities, as well as potential infringements on civil liberties.</a:t>
            </a:r>
            <a:endParaRPr lang="en-GB" sz="2000">
              <a:latin typeface="Georgia Pro"/>
            </a:endParaRPr>
          </a:p>
          <a:p>
            <a:endParaRPr lang="en-GB" sz="1400">
              <a:cs typeface="Calibri"/>
            </a:endParaRPr>
          </a:p>
        </p:txBody>
      </p:sp>
    </p:spTree>
    <p:extLst>
      <p:ext uri="{BB962C8B-B14F-4D97-AF65-F5344CB8AC3E}">
        <p14:creationId xmlns:p14="http://schemas.microsoft.com/office/powerpoint/2010/main" val="38210540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6739128" y="638089"/>
            <a:ext cx="4818888" cy="1476801"/>
          </a:xfrm>
        </p:spPr>
        <p:txBody>
          <a:bodyPr anchor="b">
            <a:normAutofit/>
          </a:bodyPr>
          <a:lstStyle/>
          <a:p>
            <a:r>
              <a:rPr lang="en-GB" sz="5000"/>
              <a:t>Measuring Effectiveness </a:t>
            </a:r>
          </a:p>
        </p:txBody>
      </p:sp>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3"/>
          <a:stretch>
            <a:fillRect/>
          </a:stretch>
        </p:blipFill>
        <p:spPr>
          <a:xfrm>
            <a:off x="630936" y="1279531"/>
            <a:ext cx="5458968" cy="4298937"/>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6739128" y="2664886"/>
            <a:ext cx="4818888" cy="3550789"/>
          </a:xfrm>
        </p:spPr>
        <p:txBody>
          <a:bodyPr anchor="t">
            <a:normAutofit/>
          </a:bodyPr>
          <a:lstStyle/>
          <a:p>
            <a:r>
              <a:rPr lang="en-GB" sz="2200"/>
              <a:t>Assessment: What’s different?</a:t>
            </a:r>
          </a:p>
          <a:p>
            <a:r>
              <a:rPr lang="en-GB" sz="2200"/>
              <a:t> Did the problem decline?</a:t>
            </a:r>
          </a:p>
          <a:p>
            <a:r>
              <a:rPr lang="en-GB" sz="2200"/>
              <a:t>If so, did the response cause the decline?</a:t>
            </a:r>
          </a:p>
          <a:p>
            <a:endParaRPr lang="en-GB" sz="2200"/>
          </a:p>
        </p:txBody>
      </p:sp>
    </p:spTree>
    <p:extLst>
      <p:ext uri="{BB962C8B-B14F-4D97-AF65-F5344CB8AC3E}">
        <p14:creationId xmlns:p14="http://schemas.microsoft.com/office/powerpoint/2010/main" val="2125897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Any Questions?</a:t>
            </a:r>
            <a:br>
              <a:rPr lang="en-US" sz="5400"/>
            </a:br>
            <a:endParaRPr lang="en-US" sz="540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95067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4|5.2|15.5|5.1|6.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69</Slides>
  <Notes>35</Notes>
  <HiddenSlides>5</HiddenSlides>
  <ScaleCrop>false</ScaleCrop>
  <HeadingPairs>
    <vt:vector size="4" baseType="variant">
      <vt:variant>
        <vt:lpstr>Theme</vt:lpstr>
      </vt:variant>
      <vt:variant>
        <vt:i4>3</vt:i4>
      </vt:variant>
      <vt:variant>
        <vt:lpstr>Slide Titles</vt:lpstr>
      </vt:variant>
      <vt:variant>
        <vt:i4>69</vt:i4>
      </vt:variant>
    </vt:vector>
  </HeadingPairs>
  <TitlesOfParts>
    <vt:vector size="72" baseType="lpstr">
      <vt:lpstr>office theme</vt:lpstr>
      <vt:lpstr>ChronicleVTI</vt:lpstr>
      <vt:lpstr>Office Theme</vt:lpstr>
      <vt:lpstr>Evidence Based Policing Week 4</vt:lpstr>
      <vt:lpstr>Aims for today's session</vt:lpstr>
      <vt:lpstr>Emmie model</vt:lpstr>
      <vt:lpstr> Emmie model </vt:lpstr>
      <vt:lpstr>Crime Reduction </vt:lpstr>
      <vt:lpstr>Randomised controlled trials (RCTs)</vt:lpstr>
      <vt:lpstr>RCT'S (RANDOMISED CONTROL TRIALS)</vt:lpstr>
      <vt:lpstr>Example</vt:lpstr>
      <vt:lpstr>Evaluating the implementation</vt:lpstr>
      <vt:lpstr>Defining research as an investigation</vt:lpstr>
      <vt:lpstr>5 WH’s</vt:lpstr>
      <vt:lpstr>5 WH’s</vt:lpstr>
      <vt:lpstr>THE 5 WH RULE</vt:lpstr>
      <vt:lpstr>task</vt:lpstr>
      <vt:lpstr>Answer</vt:lpstr>
      <vt:lpstr> Meaning of the Mindset </vt:lpstr>
      <vt:lpstr>Investigative mindset- the 5 stages   </vt:lpstr>
      <vt:lpstr>PowerPoint Presentation</vt:lpstr>
      <vt:lpstr>YOU WILL ALSO NEED TO ASK...</vt:lpstr>
      <vt:lpstr>Fair and open minded?</vt:lpstr>
      <vt:lpstr>PowerPoint Presentation</vt:lpstr>
      <vt:lpstr>IDENTIFYING THE PROBLEM</vt:lpstr>
      <vt:lpstr>Group task</vt:lpstr>
      <vt:lpstr>What issues may we start to search for?</vt:lpstr>
      <vt:lpstr>PowerPoint Presentation</vt:lpstr>
      <vt:lpstr>Tips on keeping on top of the sources of information</vt:lpstr>
      <vt:lpstr>Week 4</vt:lpstr>
      <vt:lpstr>Unconscious bias </vt:lpstr>
      <vt:lpstr>What is unconscious bias?</vt:lpstr>
      <vt:lpstr>WHAT DO WE MEAN BY CRITICAL THINKING SKILLS?</vt:lpstr>
      <vt:lpstr>Task</vt:lpstr>
      <vt:lpstr>Warning </vt:lpstr>
      <vt:lpstr>PowerPoint Presentation</vt:lpstr>
      <vt:lpstr>PowerPoint Presentation</vt:lpstr>
      <vt:lpstr>PowerPoint Presentation</vt:lpstr>
      <vt:lpstr>PowerPoint Presentation</vt:lpstr>
      <vt:lpstr>PowerPoint Presentation</vt:lpstr>
      <vt:lpstr>Analysing existing evidence</vt:lpstr>
      <vt:lpstr>Problem Solving</vt:lpstr>
      <vt:lpstr>What is a problem?</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Barriers to effective Problem-Solving</vt:lpstr>
      <vt:lpstr>Problem-Solving Models: SARA</vt:lpstr>
      <vt:lpstr>SARA Model – Objective  (SMART)</vt:lpstr>
      <vt:lpstr>SMART </vt:lpstr>
      <vt:lpstr>Scanning</vt:lpstr>
      <vt:lpstr>Analysis</vt:lpstr>
      <vt:lpstr>Theories that Underpin Problem-Solving</vt:lpstr>
      <vt:lpstr>80/20 Rule: The Pareto Principle</vt:lpstr>
      <vt:lpstr>The Problem-Analysis Triangle (PAT)</vt:lpstr>
      <vt:lpstr>PAT and SARA Models</vt:lpstr>
      <vt:lpstr>Task....</vt:lpstr>
      <vt:lpstr>Routine Activity Theory (RAT)</vt:lpstr>
      <vt:lpstr>Example of RAT- Burglary</vt:lpstr>
      <vt:lpstr>Targeted victims</vt:lpstr>
      <vt:lpstr>Can you think of any examples?</vt:lpstr>
      <vt:lpstr>Opportunistic victims</vt:lpstr>
      <vt:lpstr>Can you think of any examples?</vt:lpstr>
      <vt:lpstr>Broken window theory </vt:lpstr>
      <vt:lpstr>PowerPoint Presentation</vt:lpstr>
      <vt:lpstr>Key points to Broken Window Theory:-</vt:lpstr>
      <vt:lpstr>PowerPoint Presentation</vt:lpstr>
      <vt:lpstr>Measuring Effectiveness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98</cp:revision>
  <dcterms:created xsi:type="dcterms:W3CDTF">2023-10-17T14:59:37Z</dcterms:created>
  <dcterms:modified xsi:type="dcterms:W3CDTF">2026-02-16T08:14:34Z</dcterms:modified>
</cp:coreProperties>
</file>