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58" r:id="rId11"/>
    <p:sldId id="260" r:id="rId12"/>
    <p:sldId id="259" r:id="rId13"/>
    <p:sldId id="261" r:id="rId14"/>
    <p:sldId id="262" r:id="rId15"/>
    <p:sldId id="263" r:id="rId16"/>
    <p:sldId id="264" r:id="rId17"/>
    <p:sldId id="265" r:id="rId18"/>
    <p:sldId id="266" r:id="rId19"/>
    <p:sldId id="276" r:id="rId20"/>
    <p:sldId id="268" r:id="rId21"/>
    <p:sldId id="269" r:id="rId22"/>
    <p:sldId id="270" r:id="rId23"/>
    <p:sldId id="271" r:id="rId24"/>
    <p:sldId id="272" r:id="rId25"/>
    <p:sldId id="273" r:id="rId26"/>
    <p:sldId id="274" r:id="rId27"/>
    <p:sldId id="275" r:id="rId28"/>
    <p:sldId id="277" r:id="rId29"/>
    <p:sldId id="278" r:id="rId30"/>
    <p:sldId id="267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5" d="100"/>
          <a:sy n="125" d="100"/>
        </p:scale>
        <p:origin x="119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10/26/2016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10/26/2016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10/26/2016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10/26/2016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10/26/2016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10/26/2016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10/26/2016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10/26/2016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10/26/2016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10/26/2016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10/26/2016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10/26/2016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Polymorphism recap</a:t>
            </a:r>
            <a:br>
              <a:rPr lang="en-GB" dirty="0" smtClean="0"/>
            </a:br>
            <a:r>
              <a:rPr lang="en-GB" dirty="0" smtClean="0"/>
              <a:t>Distributed Enterprise Applications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Dr.</a:t>
            </a:r>
            <a:r>
              <a:rPr lang="en-GB" dirty="0" smtClean="0"/>
              <a:t> Tim </a:t>
            </a:r>
            <a:r>
              <a:rPr lang="en-GB" dirty="0" smtClean="0"/>
              <a:t>Bashford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0163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OO/Polymorphism </a:t>
            </a:r>
            <a:r>
              <a:rPr lang="en-GB" dirty="0" smtClean="0"/>
              <a:t>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Evident from code/tests that there are some </a:t>
            </a:r>
            <a:r>
              <a:rPr lang="en-GB" dirty="0" smtClean="0"/>
              <a:t>gaps </a:t>
            </a:r>
            <a:r>
              <a:rPr lang="en-GB" dirty="0" smtClean="0"/>
              <a:t>in understanding relating to </a:t>
            </a:r>
            <a:r>
              <a:rPr lang="en-GB" dirty="0" smtClean="0"/>
              <a:t>polymorphism and OO.</a:t>
            </a:r>
            <a:endParaRPr lang="en-GB" dirty="0" smtClean="0"/>
          </a:p>
          <a:p>
            <a:r>
              <a:rPr lang="en-GB" dirty="0" smtClean="0"/>
              <a:t>Quick </a:t>
            </a:r>
            <a:r>
              <a:rPr lang="en-GB" dirty="0" smtClean="0"/>
              <a:t>recap, with a few exercises to make sure everyone’s up to speed.</a:t>
            </a:r>
          </a:p>
          <a:p>
            <a:pPr lvl="1"/>
            <a:r>
              <a:rPr lang="en-GB" dirty="0" smtClean="0"/>
              <a:t>Will recap last lecture’s work on interfaces and templates at the same time.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83792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OO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does OO do for us?</a:t>
            </a:r>
          </a:p>
          <a:p>
            <a:pPr lvl="1"/>
            <a:r>
              <a:rPr lang="en-GB" dirty="0"/>
              <a:t>Easier to write code</a:t>
            </a:r>
            <a:r>
              <a:rPr lang="en-GB" dirty="0" smtClean="0"/>
              <a:t>.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omputational benefit?</a:t>
            </a:r>
          </a:p>
          <a:p>
            <a:pPr lvl="1"/>
            <a:r>
              <a:rPr lang="en-GB" dirty="0" smtClean="0"/>
              <a:t>Enables a data-</a:t>
            </a:r>
            <a:r>
              <a:rPr lang="en-GB" dirty="0" err="1" smtClean="0"/>
              <a:t>centered</a:t>
            </a:r>
            <a:r>
              <a:rPr lang="en-GB" dirty="0" smtClean="0"/>
              <a:t> approach; we, as developers are driven by the data rather than the intricacies of the code (in theory).</a:t>
            </a:r>
          </a:p>
          <a:p>
            <a:r>
              <a:rPr lang="en-GB" dirty="0" smtClean="0"/>
              <a:t>OO attracts a nearly fanatical devotion from many.</a:t>
            </a:r>
          </a:p>
        </p:txBody>
      </p:sp>
    </p:spTree>
    <p:extLst>
      <p:ext uri="{BB962C8B-B14F-4D97-AF65-F5344CB8AC3E}">
        <p14:creationId xmlns:p14="http://schemas.microsoft.com/office/powerpoint/2010/main" val="39269227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OO Principles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Allows us to re-use our code </a:t>
            </a:r>
            <a:r>
              <a:rPr lang="en-GB" b="1" u="sng" dirty="0" smtClean="0"/>
              <a:t>when done correctly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Will tie you up in knots if you do it wrong.</a:t>
            </a:r>
          </a:p>
          <a:p>
            <a:r>
              <a:rPr lang="en-GB" dirty="0" smtClean="0"/>
              <a:t>Facilitates team development, particularly use of Agile development methodologies.</a:t>
            </a:r>
          </a:p>
          <a:p>
            <a:pPr lvl="1"/>
            <a:r>
              <a:rPr lang="en-GB" dirty="0" smtClean="0"/>
              <a:t>Separates the implementation better than functional programming usually manages.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9788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acronym which is often referenced as being influential in OO design, and the rationale for using OO.</a:t>
            </a:r>
          </a:p>
          <a:p>
            <a:pPr marL="0" indent="0">
              <a:buNone/>
            </a:pPr>
            <a:r>
              <a:rPr lang="en-GB" b="1" dirty="0" smtClean="0"/>
              <a:t>S</a:t>
            </a:r>
            <a:r>
              <a:rPr lang="en-GB" dirty="0" smtClean="0"/>
              <a:t>ingle responsibility principle.</a:t>
            </a:r>
          </a:p>
          <a:p>
            <a:pPr marL="0" indent="0">
              <a:buNone/>
            </a:pPr>
            <a:r>
              <a:rPr lang="en-GB" b="1" dirty="0" smtClean="0"/>
              <a:t>O</a:t>
            </a:r>
            <a:r>
              <a:rPr lang="en-GB" dirty="0" smtClean="0"/>
              <a:t>pen/closed principle.</a:t>
            </a:r>
          </a:p>
          <a:p>
            <a:pPr marL="0" indent="0">
              <a:buNone/>
            </a:pPr>
            <a:r>
              <a:rPr lang="en-GB" b="1" dirty="0" err="1" smtClean="0"/>
              <a:t>L</a:t>
            </a:r>
            <a:r>
              <a:rPr lang="en-GB" dirty="0" err="1" smtClean="0"/>
              <a:t>iskov</a:t>
            </a:r>
            <a:r>
              <a:rPr lang="en-GB" dirty="0" smtClean="0"/>
              <a:t> substitution principle.</a:t>
            </a:r>
          </a:p>
          <a:p>
            <a:pPr marL="0" indent="0">
              <a:buNone/>
            </a:pPr>
            <a:r>
              <a:rPr lang="en-GB" b="1" dirty="0" smtClean="0"/>
              <a:t>I</a:t>
            </a:r>
            <a:r>
              <a:rPr lang="en-GB" dirty="0" smtClean="0"/>
              <a:t>nterface segregation principle.</a:t>
            </a:r>
          </a:p>
          <a:p>
            <a:pPr marL="0" indent="0">
              <a:buNone/>
            </a:pPr>
            <a:r>
              <a:rPr lang="en-GB" b="1" dirty="0" smtClean="0"/>
              <a:t>D</a:t>
            </a:r>
            <a:r>
              <a:rPr lang="en-GB" dirty="0" smtClean="0"/>
              <a:t>ependency inversion principle.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46643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 – Single Responsibility Principle.  A class should only have a single responsibility.  If you’re trying to build a class with more, your class is too big and needs to be re-designed.</a:t>
            </a:r>
          </a:p>
          <a:p>
            <a:r>
              <a:rPr lang="en-GB" dirty="0" smtClean="0"/>
              <a:t>O – Open/closed principle.  Open for extension, closed for modification.  You can </a:t>
            </a:r>
            <a:r>
              <a:rPr lang="en-GB" u="sng" dirty="0" smtClean="0"/>
              <a:t>conceptually</a:t>
            </a:r>
            <a:r>
              <a:rPr lang="en-GB" dirty="0" smtClean="0"/>
              <a:t> add to classes (think polymorphism), but should not modify.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9054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L – </a:t>
            </a:r>
            <a:r>
              <a:rPr lang="en-GB" dirty="0" err="1" smtClean="0"/>
              <a:t>Liskov</a:t>
            </a:r>
            <a:r>
              <a:rPr lang="en-GB" dirty="0" smtClean="0"/>
              <a:t> Substitution Principle.  Objects of a particular type should be replaceable by objects of a subtype without breaking the program.</a:t>
            </a:r>
          </a:p>
          <a:p>
            <a:pPr lvl="1"/>
            <a:r>
              <a:rPr lang="en-GB" dirty="0" smtClean="0"/>
              <a:t>If U is a subtype of T, we should be able to replace a List&lt;T&gt; with a List&lt;U&gt; without issue.</a:t>
            </a:r>
          </a:p>
          <a:p>
            <a:r>
              <a:rPr lang="en-GB" dirty="0" smtClean="0"/>
              <a:t>I – Interface Segregation Principle.  Nothing should depend on an interface it does not use.  I.E. it’s better to have many smaller, specific interfaces than one giant generic one.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98000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 – Dependency Inversion Principle.  High-level module implementations should be abstracted from low-level implementation details.</a:t>
            </a:r>
          </a:p>
          <a:p>
            <a:pPr lvl="1"/>
            <a:r>
              <a:rPr lang="en-GB" dirty="0" smtClean="0"/>
              <a:t>Depend on abstractions, not concretions.</a:t>
            </a:r>
          </a:p>
          <a:p>
            <a:pPr lvl="1"/>
            <a:r>
              <a:rPr lang="en-GB" dirty="0" smtClean="0"/>
              <a:t>Details follow abstractions, rather than abstractions following details.</a:t>
            </a:r>
          </a:p>
          <a:p>
            <a:pPr lvl="1"/>
            <a:r>
              <a:rPr lang="en-GB" dirty="0" smtClean="0"/>
              <a:t>A flip of the usual approach, hence the name.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6727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Not the only OO design mnemonic – see also: GRASP.</a:t>
            </a:r>
          </a:p>
          <a:p>
            <a:r>
              <a:rPr lang="en-GB" dirty="0" smtClean="0"/>
              <a:t>You’ve probably been doing this for a while, regardless – if you’ve been writing OO code correctly.</a:t>
            </a:r>
          </a:p>
          <a:p>
            <a:r>
              <a:rPr lang="en-GB" dirty="0" smtClean="0"/>
              <a:t>Most of this is facilitated through class relationships, especially inheritance, which leads us neatly on to…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62319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Polymorphism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Allows us to take a class we created before and re-use it in a more specific way.</a:t>
            </a:r>
          </a:p>
          <a:p>
            <a:r>
              <a:rPr lang="en-GB" dirty="0" smtClean="0"/>
              <a:t>The class we use may be something </a:t>
            </a:r>
            <a:r>
              <a:rPr lang="en-GB" b="1" dirty="0" smtClean="0"/>
              <a:t>abstract</a:t>
            </a:r>
            <a:endParaRPr lang="en-GB" dirty="0"/>
          </a:p>
          <a:p>
            <a:pPr lvl="1"/>
            <a:r>
              <a:rPr lang="en-GB" dirty="0" smtClean="0"/>
              <a:t>e.g. “Animal” – there’s no such thing as a generic animal.</a:t>
            </a:r>
          </a:p>
          <a:p>
            <a:r>
              <a:rPr lang="en-GB" dirty="0" smtClean="0"/>
              <a:t>Or it may make sense by itself</a:t>
            </a:r>
          </a:p>
          <a:p>
            <a:pPr lvl="1"/>
            <a:r>
              <a:rPr lang="en-GB" dirty="0" smtClean="0"/>
              <a:t>e.g. “Person” – there may be a more specific version such as “Student” or “Lecturer”, but a “Person” doesn’t have to be one of those to be coherent.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55486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Terminology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class which is inherited from:</a:t>
            </a:r>
          </a:p>
          <a:p>
            <a:pPr lvl="1"/>
            <a:r>
              <a:rPr lang="en-GB" i="1" dirty="0" smtClean="0"/>
              <a:t>Base</a:t>
            </a:r>
          </a:p>
          <a:p>
            <a:pPr lvl="1"/>
            <a:r>
              <a:rPr lang="en-GB" dirty="0" smtClean="0"/>
              <a:t>Parent</a:t>
            </a:r>
          </a:p>
          <a:p>
            <a:pPr lvl="1"/>
            <a:r>
              <a:rPr lang="en-GB" dirty="0" smtClean="0"/>
              <a:t>Superclass</a:t>
            </a:r>
          </a:p>
          <a:p>
            <a:r>
              <a:rPr lang="en-GB" dirty="0" smtClean="0"/>
              <a:t>The class which inherits from:</a:t>
            </a:r>
          </a:p>
          <a:p>
            <a:pPr lvl="1"/>
            <a:r>
              <a:rPr lang="en-GB" i="1" dirty="0" smtClean="0"/>
              <a:t>Derived</a:t>
            </a:r>
          </a:p>
          <a:p>
            <a:pPr lvl="1"/>
            <a:r>
              <a:rPr lang="en-GB" dirty="0" smtClean="0"/>
              <a:t>Child</a:t>
            </a:r>
          </a:p>
          <a:p>
            <a:pPr lvl="1"/>
            <a:r>
              <a:rPr lang="en-GB" dirty="0" smtClean="0"/>
              <a:t>Subclass</a:t>
            </a:r>
          </a:p>
          <a:p>
            <a:r>
              <a:rPr lang="en-GB" dirty="0" smtClean="0"/>
              <a:t>The first of these (based/derived) are the most correct, but you’ll often see them mixed and matched.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85789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</a:t>
            </a:r>
            <a:r>
              <a:rPr lang="en-GB" dirty="0" smtClean="0"/>
              <a:t>polymorphism</a:t>
            </a:r>
            <a:r>
              <a:rPr lang="en-GB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Allows us to design our code for re-use.</a:t>
            </a:r>
          </a:p>
          <a:p>
            <a:pPr lvl="1"/>
            <a:r>
              <a:rPr lang="en-GB" dirty="0" smtClean="0"/>
              <a:t>Write attributes and methods only once in a “common” class.</a:t>
            </a:r>
          </a:p>
          <a:p>
            <a:pPr lvl="1"/>
            <a:r>
              <a:rPr lang="en-GB" dirty="0" smtClean="0"/>
              <a:t>Avoids repetition – write once, update once.</a:t>
            </a:r>
          </a:p>
          <a:p>
            <a:pPr lvl="1"/>
            <a:r>
              <a:rPr lang="en-GB" dirty="0" smtClean="0"/>
              <a:t>Saves time and effort.</a:t>
            </a:r>
          </a:p>
          <a:p>
            <a:pPr lvl="1"/>
            <a:r>
              <a:rPr lang="en-GB" dirty="0" smtClean="0"/>
              <a:t>Re-use tested code rather than writing from scratch.</a:t>
            </a:r>
          </a:p>
          <a:p>
            <a:r>
              <a:rPr lang="en-GB" dirty="0" smtClean="0"/>
              <a:t>Allows us to take some default functionality and override parts or all of it with our own, if we so choose.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41898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Consider a banking system which comprises of “Employee” and “Customer” classes.</a:t>
            </a:r>
          </a:p>
          <a:p>
            <a:r>
              <a:rPr lang="en-GB" dirty="0" smtClean="0"/>
              <a:t>Employee</a:t>
            </a:r>
          </a:p>
          <a:p>
            <a:pPr lvl="1"/>
            <a:r>
              <a:rPr lang="en-GB" dirty="0" smtClean="0"/>
              <a:t>Attributes: Name, address, DOB, employee number.</a:t>
            </a:r>
          </a:p>
          <a:p>
            <a:pPr lvl="1"/>
            <a:r>
              <a:rPr lang="en-GB" dirty="0" smtClean="0"/>
              <a:t>Methods: Create account, delete account, update account.</a:t>
            </a:r>
          </a:p>
          <a:p>
            <a:r>
              <a:rPr lang="en-GB" dirty="0" smtClean="0"/>
              <a:t>Customer</a:t>
            </a:r>
          </a:p>
          <a:p>
            <a:pPr lvl="1"/>
            <a:r>
              <a:rPr lang="en-GB" dirty="0" smtClean="0"/>
              <a:t>Attributes: Name, address, DOB, customer number, account number.</a:t>
            </a:r>
          </a:p>
          <a:p>
            <a:pPr lvl="1"/>
            <a:r>
              <a:rPr lang="en-GB" dirty="0" smtClean="0"/>
              <a:t>Methods: Withdraw money, add money, create </a:t>
            </a:r>
            <a:r>
              <a:rPr lang="en-GB" dirty="0"/>
              <a:t>account, delete account, update account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2364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diagram 1 (no polymorphism)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10 attributes, 9 methods – many identical.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1587" y="1417638"/>
            <a:ext cx="6600825" cy="3609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2038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diagram 2 - polymorphism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6 attributes, 7 methods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7800" y="1295400"/>
            <a:ext cx="5892013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7081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Rationale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second diagram:</a:t>
            </a:r>
          </a:p>
          <a:p>
            <a:pPr lvl="1"/>
            <a:r>
              <a:rPr lang="en-GB" dirty="0" smtClean="0"/>
              <a:t>Removes a significant amount of duplication from the first.</a:t>
            </a:r>
          </a:p>
          <a:p>
            <a:pPr lvl="2"/>
            <a:r>
              <a:rPr lang="en-GB" dirty="0" smtClean="0"/>
              <a:t>Avoids inconsistency later on.</a:t>
            </a:r>
          </a:p>
          <a:p>
            <a:pPr lvl="2"/>
            <a:r>
              <a:rPr lang="en-GB" dirty="0" smtClean="0"/>
              <a:t>Reduces work – implement the same thing once, not twice.</a:t>
            </a:r>
          </a:p>
          <a:p>
            <a:pPr lvl="1"/>
            <a:r>
              <a:rPr lang="en-GB" dirty="0" smtClean="0"/>
              <a:t>Provides a “virtual override” for one method (</a:t>
            </a:r>
            <a:r>
              <a:rPr lang="en-GB" dirty="0" err="1" smtClean="0"/>
              <a:t>DeleteAccount</a:t>
            </a:r>
            <a:r>
              <a:rPr lang="en-GB" dirty="0" smtClean="0"/>
              <a:t>).</a:t>
            </a:r>
          </a:p>
          <a:p>
            <a:pPr lvl="2"/>
            <a:r>
              <a:rPr lang="en-GB" dirty="0" smtClean="0"/>
              <a:t>A more specific version of something which does the same thing.</a:t>
            </a:r>
          </a:p>
          <a:p>
            <a:pPr lvl="2"/>
            <a:r>
              <a:rPr lang="en-GB" dirty="0" smtClean="0"/>
              <a:t>Virtual - doesn’t have to be overridden.</a:t>
            </a:r>
          </a:p>
          <a:p>
            <a:pPr lvl="1"/>
            <a:r>
              <a:rPr lang="en-GB" dirty="0" smtClean="0"/>
              <a:t>Undeniably conceptually more difficult.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47817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May be overridden, but don’t have to be.</a:t>
            </a:r>
          </a:p>
          <a:p>
            <a:r>
              <a:rPr lang="en-GB" dirty="0" smtClean="0"/>
              <a:t>Always requires a base class implementation.</a:t>
            </a:r>
          </a:p>
          <a:p>
            <a:pPr lvl="1"/>
            <a:r>
              <a:rPr lang="en-GB" dirty="0" smtClean="0"/>
              <a:t>If no derived class implementation overrides this, the implemented class subsumes this behaviour.</a:t>
            </a:r>
          </a:p>
          <a:p>
            <a:r>
              <a:rPr lang="en-GB" dirty="0" smtClean="0"/>
              <a:t>May even serve as a wrapper for the base class call.</a:t>
            </a:r>
          </a:p>
          <a:p>
            <a:pPr lvl="1"/>
            <a:r>
              <a:rPr lang="en-GB" dirty="0" smtClean="0"/>
              <a:t>May act as a guard or check for a specific parameter.</a:t>
            </a:r>
          </a:p>
          <a:p>
            <a:r>
              <a:rPr lang="en-GB" dirty="0" smtClean="0"/>
              <a:t>Interestingly, the opposite to “virtual” is “final” – a keyword which means that a method cannot be overridden by a derived class.</a:t>
            </a:r>
          </a:p>
          <a:p>
            <a:pPr lvl="1"/>
            <a:r>
              <a:rPr lang="en-GB" dirty="0" smtClean="0"/>
              <a:t>Very rarely used, however.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19097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Abstract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Cannot have an implementation.</a:t>
            </a:r>
          </a:p>
          <a:p>
            <a:pPr lvl="1"/>
            <a:r>
              <a:rPr lang="en-GB" dirty="0" smtClean="0"/>
              <a:t>Must be overridden in the derived class.</a:t>
            </a:r>
          </a:p>
          <a:p>
            <a:r>
              <a:rPr lang="en-GB" dirty="0" smtClean="0"/>
              <a:t>When any method is abstract, the entire class becomes abstract.</a:t>
            </a:r>
          </a:p>
          <a:p>
            <a:pPr lvl="1"/>
            <a:r>
              <a:rPr lang="en-GB" dirty="0" smtClean="0"/>
              <a:t>Wouldn’t make sense to have a method you can’t call.</a:t>
            </a:r>
          </a:p>
          <a:p>
            <a:pPr lvl="1"/>
            <a:r>
              <a:rPr lang="en-GB" dirty="0" smtClean="0"/>
              <a:t>Abstract classes cannot be instantiated, i.e. you can’t create a new instance of that class.</a:t>
            </a:r>
          </a:p>
          <a:p>
            <a:r>
              <a:rPr lang="en-GB" dirty="0" smtClean="0"/>
              <a:t>Shouldn’t contain any private attributes or methods.  </a:t>
            </a:r>
          </a:p>
          <a:p>
            <a:pPr lvl="1"/>
            <a:r>
              <a:rPr lang="en-GB" dirty="0" smtClean="0"/>
              <a:t>Why not?</a:t>
            </a:r>
          </a:p>
        </p:txBody>
      </p:sp>
    </p:spTree>
    <p:extLst>
      <p:ext uri="{BB962C8B-B14F-4D97-AF65-F5344CB8AC3E}">
        <p14:creationId xmlns:p14="http://schemas.microsoft.com/office/powerpoint/2010/main" val="770667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You can create an abstract class which has no abstract methods – use this to prevent it being initialised</a:t>
            </a:r>
            <a:r>
              <a:rPr lang="en-GB" dirty="0" smtClean="0"/>
              <a:t>.</a:t>
            </a:r>
          </a:p>
          <a:p>
            <a:r>
              <a:rPr lang="en-GB" dirty="0" smtClean="0"/>
              <a:t>Interestingly, an abstract class may (and often should) have a constructor.</a:t>
            </a:r>
          </a:p>
          <a:p>
            <a:pPr lvl="1"/>
            <a:r>
              <a:rPr lang="en-GB" dirty="0" smtClean="0"/>
              <a:t>Called by the derived class using the keyword “base”.</a:t>
            </a:r>
          </a:p>
          <a:p>
            <a:pPr lvl="1"/>
            <a:r>
              <a:rPr lang="en-GB" dirty="0" smtClean="0"/>
              <a:t>Still cannot result in the instantiation of an abstract class.</a:t>
            </a:r>
          </a:p>
          <a:p>
            <a:pPr lvl="1"/>
            <a:r>
              <a:rPr lang="en-GB" dirty="0" smtClean="0"/>
              <a:t>I’d always recommend making such constructors protected.</a:t>
            </a:r>
          </a:p>
          <a:p>
            <a:pPr lvl="2"/>
            <a:r>
              <a:rPr lang="en-GB" dirty="0" smtClean="0"/>
              <a:t>Why?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5045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Implementation considerations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a few key implementation considerations.  Note especially that any derived class may be used as a parameter in place of its base class.</a:t>
            </a:r>
          </a:p>
          <a:p>
            <a:pPr lvl="1"/>
            <a:r>
              <a:rPr lang="en-GB" dirty="0" smtClean="0"/>
              <a:t>The object may be interrogated to find out whether it’s an instance of the derived class.</a:t>
            </a:r>
          </a:p>
          <a:p>
            <a:pPr lvl="1"/>
            <a:r>
              <a:rPr lang="en-GB" dirty="0" smtClean="0"/>
              <a:t>If it is, it can be cast to that derived class.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59450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– setup classes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5581" y="1295400"/>
            <a:ext cx="3652838" cy="5115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4373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– accessing by abstract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Which methods/properties are accessible?</a:t>
            </a:r>
          </a:p>
          <a:p>
            <a:pPr lvl="1"/>
            <a:r>
              <a:rPr lang="en-GB" dirty="0" smtClean="0"/>
              <a:t>Why?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6062" y="1417638"/>
            <a:ext cx="3571875" cy="2943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7765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152400"/>
            <a:ext cx="8229600" cy="1143000"/>
          </a:xfrm>
        </p:spPr>
        <p:txBody>
          <a:bodyPr/>
          <a:lstStyle/>
          <a:p>
            <a:r>
              <a:rPr lang="en-GB" dirty="0" smtClean="0"/>
              <a:t>Example – accessing by abstract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We can call these methods, and get the class-specific version: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5110" y="1236785"/>
            <a:ext cx="3533775" cy="30765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277" y="5240338"/>
            <a:ext cx="951442" cy="88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53093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– accessing by derived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Can’t do this.  Cannot call methods for another derived type – C# requires the programmer to resolve the dependency.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4150" y="1219200"/>
            <a:ext cx="3695700" cy="3409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57602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52400"/>
            <a:ext cx="8229600" cy="1143000"/>
          </a:xfrm>
        </p:spPr>
        <p:txBody>
          <a:bodyPr/>
          <a:lstStyle/>
          <a:p>
            <a:r>
              <a:rPr lang="en-GB" dirty="0"/>
              <a:t>Example – accessing by derived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05400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This is correct.  Note use of “if (base is derived)”.  If true, the base class may be safely cast to the derived class and the relevant method(s) accessed.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9400" y="914400"/>
            <a:ext cx="3690397" cy="3590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7070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1143000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06680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Important things to remember:</a:t>
            </a:r>
          </a:p>
          <a:p>
            <a:pPr lvl="1"/>
            <a:r>
              <a:rPr lang="en-GB" dirty="0" smtClean="0"/>
              <a:t>A base class may always be cast to the </a:t>
            </a:r>
            <a:r>
              <a:rPr lang="en-GB" b="1" dirty="0" smtClean="0"/>
              <a:t>correct</a:t>
            </a:r>
            <a:r>
              <a:rPr lang="en-GB" dirty="0" smtClean="0"/>
              <a:t> derived class.  Casting to the wrong derived class will crash the program.</a:t>
            </a:r>
          </a:p>
          <a:p>
            <a:pPr lvl="1"/>
            <a:r>
              <a:rPr lang="en-GB" dirty="0"/>
              <a:t>It’s often logical and usually correct to store list of the base class, even an abstract base class, rather than two lists of derived classes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Despite base classes being abstract, they still be used as parameters (example on the next slide).</a:t>
            </a:r>
          </a:p>
          <a:p>
            <a:pPr lvl="2"/>
            <a:r>
              <a:rPr lang="en-GB" dirty="0" smtClean="0"/>
              <a:t>Seems unintuitive, as they can’t be called directly.</a:t>
            </a:r>
          </a:p>
        </p:txBody>
      </p:sp>
    </p:spTree>
    <p:extLst>
      <p:ext uri="{BB962C8B-B14F-4D97-AF65-F5344CB8AC3E}">
        <p14:creationId xmlns:p14="http://schemas.microsoft.com/office/powerpoint/2010/main" val="18038478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lvl="1" indent="-342900">
              <a:buFont typeface="Arial" pitchFamily="34" charset="0"/>
              <a:buChar char="•"/>
            </a:pPr>
            <a:r>
              <a:rPr lang="en-GB" dirty="0" smtClean="0"/>
              <a:t>You </a:t>
            </a:r>
            <a:r>
              <a:rPr lang="en-GB" dirty="0"/>
              <a:t>can pass a base class as a function parameter.  For example: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Even though Animal is an abstract class (i.e. you can’t create an instance of Animal), the class specifier may still be used in this way.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8526" y="2133600"/>
            <a:ext cx="2646947" cy="251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7697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Accessing a base 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always call a base implementation (e.g. abstract class constructor or virtual method) explicitly.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188812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"/>
            <a:ext cx="3567165" cy="6858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b="18182"/>
          <a:stretch/>
        </p:blipFill>
        <p:spPr>
          <a:xfrm>
            <a:off x="5334000" y="3048000"/>
            <a:ext cx="3227962" cy="68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70381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get you back into the swing of polymorphism, attempt the tutorial.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6130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1443</TotalTime>
  <Words>1356</Words>
  <Application>Microsoft Office PowerPoint</Application>
  <PresentationFormat>On-screen Show (4:3)</PresentationFormat>
  <Paragraphs>173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3" baseType="lpstr">
      <vt:lpstr>Arial</vt:lpstr>
      <vt:lpstr>Calibri</vt:lpstr>
      <vt:lpstr>Office Theme</vt:lpstr>
      <vt:lpstr>Polymorphism recap Distributed Enterprise Applications</vt:lpstr>
      <vt:lpstr>OO/Polymorphism recap</vt:lpstr>
      <vt:lpstr>OO Principles</vt:lpstr>
      <vt:lpstr>OO Principles</vt:lpstr>
      <vt:lpstr>SOLID</vt:lpstr>
      <vt:lpstr>SOLID</vt:lpstr>
      <vt:lpstr>SOLID</vt:lpstr>
      <vt:lpstr>SOLID</vt:lpstr>
      <vt:lpstr>SOLID</vt:lpstr>
      <vt:lpstr>Polymorphism</vt:lpstr>
      <vt:lpstr>Terminology</vt:lpstr>
      <vt:lpstr>Why polymorphism?</vt:lpstr>
      <vt:lpstr>Example</vt:lpstr>
      <vt:lpstr>Class diagram 1 (no polymorphism)</vt:lpstr>
      <vt:lpstr>Class diagram 2 - polymorphism</vt:lpstr>
      <vt:lpstr>Rationale</vt:lpstr>
      <vt:lpstr>Virtual methods</vt:lpstr>
      <vt:lpstr>Abstract methods</vt:lpstr>
      <vt:lpstr>Abstract methods</vt:lpstr>
      <vt:lpstr>Implementation considerations</vt:lpstr>
      <vt:lpstr>Example – setup classes</vt:lpstr>
      <vt:lpstr>Example – accessing by abstract</vt:lpstr>
      <vt:lpstr>Example – accessing by abstract</vt:lpstr>
      <vt:lpstr>Example – accessing by derived</vt:lpstr>
      <vt:lpstr>Example – accessing by derived</vt:lpstr>
      <vt:lpstr>Example</vt:lpstr>
      <vt:lpstr>Example</vt:lpstr>
      <vt:lpstr>Accessing a base implementation</vt:lpstr>
      <vt:lpstr>PowerPoint Presentation</vt:lpstr>
      <vt:lpstr>Exercise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Polymorphism recap Distributed Enterprise Applications</dc:title>
  <dc:creator>Tim</dc:creator>
  <cp:lastModifiedBy>Tim Bashford</cp:lastModifiedBy>
  <cp:revision>29</cp:revision>
  <dcterms:created xsi:type="dcterms:W3CDTF">2006-08-16T00:00:00Z</dcterms:created>
  <dcterms:modified xsi:type="dcterms:W3CDTF">2016-10-26T15:17:37Z</dcterms:modified>
</cp:coreProperties>
</file>