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Canva Sans" panose="020B0604020202020204" charset="0"/>
      <p:regular r:id="rId3"/>
    </p:embeddedFont>
    <p:embeddedFont>
      <p:font typeface="Canva Sans Bold" panose="020B0604020202020204" charset="0"/>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1014" y="24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21" Type="http://schemas.openxmlformats.org/officeDocument/2006/relationships/image" Target="../media/image20.pn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8EE"/>
        </a:solidFill>
        <a:effectLst/>
      </p:bgPr>
    </p:bg>
    <p:spTree>
      <p:nvGrpSpPr>
        <p:cNvPr id="1" name=""/>
        <p:cNvGrpSpPr/>
        <p:nvPr/>
      </p:nvGrpSpPr>
      <p:grpSpPr>
        <a:xfrm>
          <a:off x="0" y="0"/>
          <a:ext cx="0" cy="0"/>
          <a:chOff x="0" y="0"/>
          <a:chExt cx="0" cy="0"/>
        </a:xfrm>
      </p:grpSpPr>
      <p:sp>
        <p:nvSpPr>
          <p:cNvPr id="2" name="AutoShape 2"/>
          <p:cNvSpPr/>
          <p:nvPr/>
        </p:nvSpPr>
        <p:spPr>
          <a:xfrm flipV="1">
            <a:off x="5075920" y="4813210"/>
            <a:ext cx="0" cy="15293643"/>
          </a:xfrm>
          <a:prstGeom prst="line">
            <a:avLst/>
          </a:prstGeom>
          <a:ln w="66675" cap="rnd">
            <a:solidFill>
              <a:srgbClr val="756479"/>
            </a:solidFill>
            <a:prstDash val="sysDot"/>
            <a:headEnd type="none" w="sm" len="sm"/>
            <a:tailEnd type="none" w="sm" len="sm"/>
          </a:ln>
        </p:spPr>
        <p:txBody>
          <a:bodyPr/>
          <a:lstStyle/>
          <a:p>
            <a:endParaRPr lang="en-GB"/>
          </a:p>
        </p:txBody>
      </p:sp>
      <p:sp>
        <p:nvSpPr>
          <p:cNvPr id="3" name="AutoShape 3"/>
          <p:cNvSpPr/>
          <p:nvPr/>
        </p:nvSpPr>
        <p:spPr>
          <a:xfrm flipV="1">
            <a:off x="10044080" y="4813210"/>
            <a:ext cx="0" cy="15293643"/>
          </a:xfrm>
          <a:prstGeom prst="line">
            <a:avLst/>
          </a:prstGeom>
          <a:ln w="66675" cap="rnd">
            <a:solidFill>
              <a:srgbClr val="756479"/>
            </a:solidFill>
            <a:prstDash val="sysDot"/>
            <a:headEnd type="none" w="sm" len="sm"/>
            <a:tailEnd type="none" w="sm" len="sm"/>
          </a:ln>
        </p:spPr>
        <p:txBody>
          <a:bodyPr/>
          <a:lstStyle/>
          <a:p>
            <a:endParaRPr lang="en-GB"/>
          </a:p>
        </p:txBody>
      </p:sp>
      <p:sp>
        <p:nvSpPr>
          <p:cNvPr id="4" name="AutoShape 4"/>
          <p:cNvSpPr/>
          <p:nvPr/>
        </p:nvSpPr>
        <p:spPr>
          <a:xfrm>
            <a:off x="429957" y="10784917"/>
            <a:ext cx="4349281" cy="0"/>
          </a:xfrm>
          <a:prstGeom prst="line">
            <a:avLst/>
          </a:prstGeom>
          <a:ln w="66675" cap="rnd">
            <a:solidFill>
              <a:srgbClr val="756479"/>
            </a:solidFill>
            <a:prstDash val="sysDot"/>
            <a:headEnd type="none" w="sm" len="sm"/>
            <a:tailEnd type="none" w="sm" len="sm"/>
          </a:ln>
        </p:spPr>
        <p:txBody>
          <a:bodyPr/>
          <a:lstStyle/>
          <a:p>
            <a:endParaRPr lang="en-GB"/>
          </a:p>
        </p:txBody>
      </p:sp>
      <p:sp>
        <p:nvSpPr>
          <p:cNvPr id="5" name="AutoShape 5"/>
          <p:cNvSpPr/>
          <p:nvPr/>
        </p:nvSpPr>
        <p:spPr>
          <a:xfrm>
            <a:off x="5385360" y="13567305"/>
            <a:ext cx="4349281" cy="0"/>
          </a:xfrm>
          <a:prstGeom prst="line">
            <a:avLst/>
          </a:prstGeom>
          <a:ln w="66675" cap="rnd">
            <a:solidFill>
              <a:srgbClr val="756479"/>
            </a:solidFill>
            <a:prstDash val="sysDot"/>
            <a:headEnd type="none" w="sm" len="sm"/>
            <a:tailEnd type="none" w="sm" len="sm"/>
          </a:ln>
        </p:spPr>
        <p:txBody>
          <a:bodyPr/>
          <a:lstStyle/>
          <a:p>
            <a:endParaRPr lang="en-GB"/>
          </a:p>
        </p:txBody>
      </p:sp>
      <p:sp>
        <p:nvSpPr>
          <p:cNvPr id="6" name="AutoShape 6"/>
          <p:cNvSpPr/>
          <p:nvPr/>
        </p:nvSpPr>
        <p:spPr>
          <a:xfrm>
            <a:off x="10345829" y="10574255"/>
            <a:ext cx="4349281" cy="0"/>
          </a:xfrm>
          <a:prstGeom prst="line">
            <a:avLst/>
          </a:prstGeom>
          <a:ln w="66675" cap="rnd">
            <a:solidFill>
              <a:srgbClr val="756479"/>
            </a:solidFill>
            <a:prstDash val="sysDot"/>
            <a:headEnd type="none" w="sm" len="sm"/>
            <a:tailEnd type="none" w="sm" len="sm"/>
          </a:ln>
        </p:spPr>
        <p:txBody>
          <a:bodyPr/>
          <a:lstStyle/>
          <a:p>
            <a:endParaRPr lang="en-GB"/>
          </a:p>
        </p:txBody>
      </p:sp>
      <p:sp>
        <p:nvSpPr>
          <p:cNvPr id="7" name="AutoShape 7"/>
          <p:cNvSpPr/>
          <p:nvPr/>
        </p:nvSpPr>
        <p:spPr>
          <a:xfrm>
            <a:off x="302391" y="4417525"/>
            <a:ext cx="14515218" cy="0"/>
          </a:xfrm>
          <a:prstGeom prst="line">
            <a:avLst/>
          </a:prstGeom>
          <a:ln w="57150" cap="rnd">
            <a:solidFill>
              <a:srgbClr val="756479"/>
            </a:solidFill>
            <a:prstDash val="solid"/>
            <a:headEnd type="none" w="sm" len="sm"/>
            <a:tailEnd type="none" w="sm" len="sm"/>
          </a:ln>
        </p:spPr>
        <p:txBody>
          <a:bodyPr/>
          <a:lstStyle/>
          <a:p>
            <a:endParaRPr lang="en-GB"/>
          </a:p>
        </p:txBody>
      </p:sp>
      <p:grpSp>
        <p:nvGrpSpPr>
          <p:cNvPr id="8" name="Group 8"/>
          <p:cNvGrpSpPr/>
          <p:nvPr/>
        </p:nvGrpSpPr>
        <p:grpSpPr>
          <a:xfrm>
            <a:off x="429957" y="4813210"/>
            <a:ext cx="4349281" cy="5691707"/>
            <a:chOff x="0" y="0"/>
            <a:chExt cx="779342" cy="1019890"/>
          </a:xfrm>
        </p:grpSpPr>
        <p:sp>
          <p:nvSpPr>
            <p:cNvPr id="9" name="Freeform 9"/>
            <p:cNvSpPr/>
            <p:nvPr/>
          </p:nvSpPr>
          <p:spPr>
            <a:xfrm>
              <a:off x="0" y="0"/>
              <a:ext cx="779342" cy="1019890"/>
            </a:xfrm>
            <a:custGeom>
              <a:avLst/>
              <a:gdLst/>
              <a:ahLst/>
              <a:cxnLst/>
              <a:rect l="l" t="t" r="r" b="b"/>
              <a:pathLst>
                <a:path w="779342" h="1019890">
                  <a:moveTo>
                    <a:pt x="0" y="0"/>
                  </a:moveTo>
                  <a:lnTo>
                    <a:pt x="779342" y="0"/>
                  </a:lnTo>
                  <a:lnTo>
                    <a:pt x="779342" y="1019890"/>
                  </a:lnTo>
                  <a:lnTo>
                    <a:pt x="0" y="1019890"/>
                  </a:lnTo>
                  <a:close/>
                </a:path>
              </a:pathLst>
            </a:custGeom>
            <a:solidFill>
              <a:srgbClr val="C3ECDE"/>
            </a:solidFill>
          </p:spPr>
          <p:txBody>
            <a:bodyPr/>
            <a:lstStyle/>
            <a:p>
              <a:endParaRPr lang="en-GB"/>
            </a:p>
          </p:txBody>
        </p:sp>
        <p:sp>
          <p:nvSpPr>
            <p:cNvPr id="10" name="TextBox 10"/>
            <p:cNvSpPr txBox="1"/>
            <p:nvPr/>
          </p:nvSpPr>
          <p:spPr>
            <a:xfrm>
              <a:off x="0" y="-47625"/>
              <a:ext cx="779342" cy="1067515"/>
            </a:xfrm>
            <a:prstGeom prst="rect">
              <a:avLst/>
            </a:prstGeom>
          </p:spPr>
          <p:txBody>
            <a:bodyPr lIns="46667" tIns="46667" rIns="46667" bIns="46667" rtlCol="0" anchor="ctr"/>
            <a:lstStyle/>
            <a:p>
              <a:pPr algn="ctr">
                <a:lnSpc>
                  <a:spcPts val="3986"/>
                </a:lnSpc>
                <a:spcBef>
                  <a:spcPct val="0"/>
                </a:spcBef>
              </a:pPr>
              <a:endParaRPr/>
            </a:p>
          </p:txBody>
        </p:sp>
      </p:grpSp>
      <p:grpSp>
        <p:nvGrpSpPr>
          <p:cNvPr id="11" name="Group 11"/>
          <p:cNvGrpSpPr/>
          <p:nvPr/>
        </p:nvGrpSpPr>
        <p:grpSpPr>
          <a:xfrm>
            <a:off x="5385360" y="13895547"/>
            <a:ext cx="4349281" cy="6211307"/>
            <a:chOff x="0" y="0"/>
            <a:chExt cx="779342" cy="1112996"/>
          </a:xfrm>
        </p:grpSpPr>
        <p:sp>
          <p:nvSpPr>
            <p:cNvPr id="12" name="Freeform 12"/>
            <p:cNvSpPr/>
            <p:nvPr/>
          </p:nvSpPr>
          <p:spPr>
            <a:xfrm>
              <a:off x="0" y="0"/>
              <a:ext cx="779342" cy="1112996"/>
            </a:xfrm>
            <a:custGeom>
              <a:avLst/>
              <a:gdLst/>
              <a:ahLst/>
              <a:cxnLst/>
              <a:rect l="l" t="t" r="r" b="b"/>
              <a:pathLst>
                <a:path w="779342" h="1112996">
                  <a:moveTo>
                    <a:pt x="0" y="0"/>
                  </a:moveTo>
                  <a:lnTo>
                    <a:pt x="779342" y="0"/>
                  </a:lnTo>
                  <a:lnTo>
                    <a:pt x="779342" y="1112996"/>
                  </a:lnTo>
                  <a:lnTo>
                    <a:pt x="0" y="1112996"/>
                  </a:lnTo>
                  <a:close/>
                </a:path>
              </a:pathLst>
            </a:custGeom>
            <a:solidFill>
              <a:srgbClr val="F5D7CF"/>
            </a:solidFill>
          </p:spPr>
          <p:txBody>
            <a:bodyPr/>
            <a:lstStyle/>
            <a:p>
              <a:endParaRPr lang="en-GB"/>
            </a:p>
          </p:txBody>
        </p:sp>
        <p:sp>
          <p:nvSpPr>
            <p:cNvPr id="13" name="TextBox 13"/>
            <p:cNvSpPr txBox="1"/>
            <p:nvPr/>
          </p:nvSpPr>
          <p:spPr>
            <a:xfrm>
              <a:off x="0" y="-47625"/>
              <a:ext cx="779342" cy="1160621"/>
            </a:xfrm>
            <a:prstGeom prst="rect">
              <a:avLst/>
            </a:prstGeom>
          </p:spPr>
          <p:txBody>
            <a:bodyPr lIns="46667" tIns="46667" rIns="46667" bIns="46667" rtlCol="0" anchor="ctr"/>
            <a:lstStyle/>
            <a:p>
              <a:pPr algn="ctr">
                <a:lnSpc>
                  <a:spcPts val="3986"/>
                </a:lnSpc>
                <a:spcBef>
                  <a:spcPct val="0"/>
                </a:spcBef>
              </a:pPr>
              <a:endParaRPr/>
            </a:p>
          </p:txBody>
        </p:sp>
      </p:grpSp>
      <p:grpSp>
        <p:nvGrpSpPr>
          <p:cNvPr id="14" name="Group 14"/>
          <p:cNvGrpSpPr/>
          <p:nvPr/>
        </p:nvGrpSpPr>
        <p:grpSpPr>
          <a:xfrm>
            <a:off x="10341580" y="4813210"/>
            <a:ext cx="4349281" cy="5558123"/>
            <a:chOff x="0" y="0"/>
            <a:chExt cx="779342" cy="995953"/>
          </a:xfrm>
        </p:grpSpPr>
        <p:sp>
          <p:nvSpPr>
            <p:cNvPr id="15" name="Freeform 15"/>
            <p:cNvSpPr/>
            <p:nvPr/>
          </p:nvSpPr>
          <p:spPr>
            <a:xfrm>
              <a:off x="0" y="0"/>
              <a:ext cx="779342" cy="995953"/>
            </a:xfrm>
            <a:custGeom>
              <a:avLst/>
              <a:gdLst/>
              <a:ahLst/>
              <a:cxnLst/>
              <a:rect l="l" t="t" r="r" b="b"/>
              <a:pathLst>
                <a:path w="779342" h="995953">
                  <a:moveTo>
                    <a:pt x="0" y="0"/>
                  </a:moveTo>
                  <a:lnTo>
                    <a:pt x="779342" y="0"/>
                  </a:lnTo>
                  <a:lnTo>
                    <a:pt x="779342" y="995953"/>
                  </a:lnTo>
                  <a:lnTo>
                    <a:pt x="0" y="995953"/>
                  </a:lnTo>
                  <a:close/>
                </a:path>
              </a:pathLst>
            </a:custGeom>
            <a:solidFill>
              <a:srgbClr val="E5D8DF"/>
            </a:solidFill>
          </p:spPr>
          <p:txBody>
            <a:bodyPr/>
            <a:lstStyle/>
            <a:p>
              <a:endParaRPr lang="en-GB"/>
            </a:p>
          </p:txBody>
        </p:sp>
        <p:sp>
          <p:nvSpPr>
            <p:cNvPr id="16" name="TextBox 16"/>
            <p:cNvSpPr txBox="1"/>
            <p:nvPr/>
          </p:nvSpPr>
          <p:spPr>
            <a:xfrm>
              <a:off x="0" y="-47625"/>
              <a:ext cx="779342" cy="1043578"/>
            </a:xfrm>
            <a:prstGeom prst="rect">
              <a:avLst/>
            </a:prstGeom>
          </p:spPr>
          <p:txBody>
            <a:bodyPr lIns="46667" tIns="46667" rIns="46667" bIns="46667" rtlCol="0" anchor="ctr"/>
            <a:lstStyle/>
            <a:p>
              <a:pPr algn="ctr">
                <a:lnSpc>
                  <a:spcPts val="3986"/>
                </a:lnSpc>
                <a:spcBef>
                  <a:spcPct val="0"/>
                </a:spcBef>
              </a:pPr>
              <a:endParaRPr/>
            </a:p>
          </p:txBody>
        </p:sp>
      </p:grpSp>
      <p:grpSp>
        <p:nvGrpSpPr>
          <p:cNvPr id="17" name="Group 17"/>
          <p:cNvGrpSpPr/>
          <p:nvPr/>
        </p:nvGrpSpPr>
        <p:grpSpPr>
          <a:xfrm>
            <a:off x="429957" y="2583849"/>
            <a:ext cx="14260903" cy="1542043"/>
            <a:chOff x="0" y="0"/>
            <a:chExt cx="2555393" cy="276317"/>
          </a:xfrm>
        </p:grpSpPr>
        <p:sp>
          <p:nvSpPr>
            <p:cNvPr id="18" name="Freeform 18"/>
            <p:cNvSpPr/>
            <p:nvPr/>
          </p:nvSpPr>
          <p:spPr>
            <a:xfrm>
              <a:off x="0" y="0"/>
              <a:ext cx="2555393" cy="276317"/>
            </a:xfrm>
            <a:custGeom>
              <a:avLst/>
              <a:gdLst/>
              <a:ahLst/>
              <a:cxnLst/>
              <a:rect l="l" t="t" r="r" b="b"/>
              <a:pathLst>
                <a:path w="2555393" h="276317">
                  <a:moveTo>
                    <a:pt x="0" y="0"/>
                  </a:moveTo>
                  <a:lnTo>
                    <a:pt x="2555393" y="0"/>
                  </a:lnTo>
                  <a:lnTo>
                    <a:pt x="2555393" y="276317"/>
                  </a:lnTo>
                  <a:lnTo>
                    <a:pt x="0" y="276317"/>
                  </a:lnTo>
                  <a:close/>
                </a:path>
              </a:pathLst>
            </a:custGeom>
            <a:solidFill>
              <a:srgbClr val="E69925"/>
            </a:solidFill>
          </p:spPr>
          <p:txBody>
            <a:bodyPr/>
            <a:lstStyle/>
            <a:p>
              <a:endParaRPr lang="en-GB"/>
            </a:p>
          </p:txBody>
        </p:sp>
        <p:sp>
          <p:nvSpPr>
            <p:cNvPr id="19" name="TextBox 19"/>
            <p:cNvSpPr txBox="1"/>
            <p:nvPr/>
          </p:nvSpPr>
          <p:spPr>
            <a:xfrm>
              <a:off x="0" y="-47625"/>
              <a:ext cx="2555393" cy="323942"/>
            </a:xfrm>
            <a:prstGeom prst="rect">
              <a:avLst/>
            </a:prstGeom>
          </p:spPr>
          <p:txBody>
            <a:bodyPr lIns="46667" tIns="46667" rIns="46667" bIns="46667" rtlCol="0" anchor="ctr"/>
            <a:lstStyle/>
            <a:p>
              <a:pPr algn="ctr">
                <a:lnSpc>
                  <a:spcPts val="3986"/>
                </a:lnSpc>
              </a:pPr>
              <a:endParaRPr/>
            </a:p>
          </p:txBody>
        </p:sp>
      </p:grpSp>
      <p:sp>
        <p:nvSpPr>
          <p:cNvPr id="20" name="Freeform 20"/>
          <p:cNvSpPr/>
          <p:nvPr/>
        </p:nvSpPr>
        <p:spPr>
          <a:xfrm>
            <a:off x="5898620" y="4935033"/>
            <a:ext cx="3215536" cy="3474548"/>
          </a:xfrm>
          <a:custGeom>
            <a:avLst/>
            <a:gdLst/>
            <a:ahLst/>
            <a:cxnLst/>
            <a:rect l="l" t="t" r="r" b="b"/>
            <a:pathLst>
              <a:path w="3215536" h="3474548">
                <a:moveTo>
                  <a:pt x="0" y="0"/>
                </a:moveTo>
                <a:lnTo>
                  <a:pt x="3215536" y="0"/>
                </a:lnTo>
                <a:lnTo>
                  <a:pt x="3215536" y="3474548"/>
                </a:lnTo>
                <a:lnTo>
                  <a:pt x="0" y="34745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1" name="Freeform 21"/>
          <p:cNvSpPr/>
          <p:nvPr/>
        </p:nvSpPr>
        <p:spPr>
          <a:xfrm>
            <a:off x="5700708" y="8931444"/>
            <a:ext cx="684347" cy="918026"/>
          </a:xfrm>
          <a:custGeom>
            <a:avLst/>
            <a:gdLst/>
            <a:ahLst/>
            <a:cxnLst/>
            <a:rect l="l" t="t" r="r" b="b"/>
            <a:pathLst>
              <a:path w="684347" h="918026">
                <a:moveTo>
                  <a:pt x="0" y="0"/>
                </a:moveTo>
                <a:lnTo>
                  <a:pt x="684347" y="0"/>
                </a:lnTo>
                <a:lnTo>
                  <a:pt x="684347" y="918027"/>
                </a:lnTo>
                <a:lnTo>
                  <a:pt x="0" y="91802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Freeform 22"/>
          <p:cNvSpPr/>
          <p:nvPr/>
        </p:nvSpPr>
        <p:spPr>
          <a:xfrm>
            <a:off x="683041" y="5168126"/>
            <a:ext cx="559789" cy="825426"/>
          </a:xfrm>
          <a:custGeom>
            <a:avLst/>
            <a:gdLst/>
            <a:ahLst/>
            <a:cxnLst/>
            <a:rect l="l" t="t" r="r" b="b"/>
            <a:pathLst>
              <a:path w="559789" h="825426">
                <a:moveTo>
                  <a:pt x="0" y="0"/>
                </a:moveTo>
                <a:lnTo>
                  <a:pt x="559788" y="0"/>
                </a:lnTo>
                <a:lnTo>
                  <a:pt x="559788" y="825426"/>
                </a:lnTo>
                <a:lnTo>
                  <a:pt x="0" y="82542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Freeform 23"/>
          <p:cNvSpPr/>
          <p:nvPr/>
        </p:nvSpPr>
        <p:spPr>
          <a:xfrm>
            <a:off x="10664857" y="5293946"/>
            <a:ext cx="561891" cy="796495"/>
          </a:xfrm>
          <a:custGeom>
            <a:avLst/>
            <a:gdLst/>
            <a:ahLst/>
            <a:cxnLst/>
            <a:rect l="l" t="t" r="r" b="b"/>
            <a:pathLst>
              <a:path w="561891" h="796495">
                <a:moveTo>
                  <a:pt x="0" y="0"/>
                </a:moveTo>
                <a:lnTo>
                  <a:pt x="561892" y="0"/>
                </a:lnTo>
                <a:lnTo>
                  <a:pt x="561892" y="796495"/>
                </a:lnTo>
                <a:lnTo>
                  <a:pt x="0" y="7964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4" name="Freeform 24"/>
          <p:cNvSpPr/>
          <p:nvPr/>
        </p:nvSpPr>
        <p:spPr>
          <a:xfrm>
            <a:off x="683041" y="15456195"/>
            <a:ext cx="766135" cy="918026"/>
          </a:xfrm>
          <a:custGeom>
            <a:avLst/>
            <a:gdLst/>
            <a:ahLst/>
            <a:cxnLst/>
            <a:rect l="l" t="t" r="r" b="b"/>
            <a:pathLst>
              <a:path w="766135" h="918026">
                <a:moveTo>
                  <a:pt x="0" y="0"/>
                </a:moveTo>
                <a:lnTo>
                  <a:pt x="766134" y="0"/>
                </a:lnTo>
                <a:lnTo>
                  <a:pt x="766134" y="918026"/>
                </a:lnTo>
                <a:lnTo>
                  <a:pt x="0" y="91802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5" name="Freeform 25"/>
          <p:cNvSpPr/>
          <p:nvPr/>
        </p:nvSpPr>
        <p:spPr>
          <a:xfrm>
            <a:off x="5752440" y="14610503"/>
            <a:ext cx="600898" cy="867438"/>
          </a:xfrm>
          <a:custGeom>
            <a:avLst/>
            <a:gdLst/>
            <a:ahLst/>
            <a:cxnLst/>
            <a:rect l="l" t="t" r="r" b="b"/>
            <a:pathLst>
              <a:path w="600898" h="867438">
                <a:moveTo>
                  <a:pt x="0" y="0"/>
                </a:moveTo>
                <a:lnTo>
                  <a:pt x="600898" y="0"/>
                </a:lnTo>
                <a:lnTo>
                  <a:pt x="600898" y="867437"/>
                </a:lnTo>
                <a:lnTo>
                  <a:pt x="0" y="86743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6" name="Freeform 26"/>
          <p:cNvSpPr/>
          <p:nvPr/>
        </p:nvSpPr>
        <p:spPr>
          <a:xfrm>
            <a:off x="10544071" y="13479110"/>
            <a:ext cx="682678" cy="918026"/>
          </a:xfrm>
          <a:custGeom>
            <a:avLst/>
            <a:gdLst/>
            <a:ahLst/>
            <a:cxnLst/>
            <a:rect l="l" t="t" r="r" b="b"/>
            <a:pathLst>
              <a:path w="682678" h="918026">
                <a:moveTo>
                  <a:pt x="0" y="0"/>
                </a:moveTo>
                <a:lnTo>
                  <a:pt x="682678" y="0"/>
                </a:lnTo>
                <a:lnTo>
                  <a:pt x="682678" y="918027"/>
                </a:lnTo>
                <a:lnTo>
                  <a:pt x="0" y="91802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27" name="Freeform 27"/>
          <p:cNvSpPr/>
          <p:nvPr/>
        </p:nvSpPr>
        <p:spPr>
          <a:xfrm>
            <a:off x="1076622" y="11602242"/>
            <a:ext cx="2931421" cy="2942119"/>
          </a:xfrm>
          <a:custGeom>
            <a:avLst/>
            <a:gdLst/>
            <a:ahLst/>
            <a:cxnLst/>
            <a:rect l="l" t="t" r="r" b="b"/>
            <a:pathLst>
              <a:path w="2931421" h="2942119">
                <a:moveTo>
                  <a:pt x="0" y="0"/>
                </a:moveTo>
                <a:lnTo>
                  <a:pt x="2931421" y="0"/>
                </a:lnTo>
                <a:lnTo>
                  <a:pt x="2931421" y="2942119"/>
                </a:lnTo>
                <a:lnTo>
                  <a:pt x="0" y="2942119"/>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28" name="Freeform 28"/>
          <p:cNvSpPr/>
          <p:nvPr/>
        </p:nvSpPr>
        <p:spPr>
          <a:xfrm>
            <a:off x="10240557" y="10692000"/>
            <a:ext cx="4551325" cy="2560121"/>
          </a:xfrm>
          <a:custGeom>
            <a:avLst/>
            <a:gdLst/>
            <a:ahLst/>
            <a:cxnLst/>
            <a:rect l="l" t="t" r="r" b="b"/>
            <a:pathLst>
              <a:path w="4551325" h="2560121">
                <a:moveTo>
                  <a:pt x="0" y="0"/>
                </a:moveTo>
                <a:lnTo>
                  <a:pt x="4551326" y="0"/>
                </a:lnTo>
                <a:lnTo>
                  <a:pt x="4551326" y="2560121"/>
                </a:lnTo>
                <a:lnTo>
                  <a:pt x="0" y="2560121"/>
                </a:lnTo>
                <a:lnTo>
                  <a:pt x="0" y="0"/>
                </a:lnTo>
                <a:close/>
              </a:path>
            </a:pathLst>
          </a:custGeom>
          <a:blipFill>
            <a:blip r:embed="rId18"/>
            <a:stretch>
              <a:fillRect/>
            </a:stretch>
          </a:blipFill>
        </p:spPr>
        <p:txBody>
          <a:bodyPr/>
          <a:lstStyle/>
          <a:p>
            <a:endParaRPr lang="en-GB"/>
          </a:p>
        </p:txBody>
      </p:sp>
      <p:sp>
        <p:nvSpPr>
          <p:cNvPr id="29" name="Freeform 29"/>
          <p:cNvSpPr/>
          <p:nvPr/>
        </p:nvSpPr>
        <p:spPr>
          <a:xfrm>
            <a:off x="10422590" y="16935136"/>
            <a:ext cx="462819" cy="742130"/>
          </a:xfrm>
          <a:custGeom>
            <a:avLst/>
            <a:gdLst/>
            <a:ahLst/>
            <a:cxnLst/>
            <a:rect l="l" t="t" r="r" b="b"/>
            <a:pathLst>
              <a:path w="462819" h="742130">
                <a:moveTo>
                  <a:pt x="0" y="0"/>
                </a:moveTo>
                <a:lnTo>
                  <a:pt x="462820" y="0"/>
                </a:lnTo>
                <a:lnTo>
                  <a:pt x="462820" y="742130"/>
                </a:lnTo>
                <a:lnTo>
                  <a:pt x="0" y="742130"/>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30" name="TextBox 30"/>
          <p:cNvSpPr txBox="1"/>
          <p:nvPr/>
        </p:nvSpPr>
        <p:spPr>
          <a:xfrm>
            <a:off x="10472830" y="14630086"/>
            <a:ext cx="4218031" cy="2095500"/>
          </a:xfrm>
          <a:prstGeom prst="rect">
            <a:avLst/>
          </a:prstGeom>
        </p:spPr>
        <p:txBody>
          <a:bodyPr lIns="0" tIns="0" rIns="0" bIns="0" rtlCol="0" anchor="t">
            <a:spAutoFit/>
          </a:bodyPr>
          <a:lstStyle/>
          <a:p>
            <a:pPr algn="just">
              <a:lnSpc>
                <a:spcPts val="1675"/>
              </a:lnSpc>
            </a:pPr>
            <a:r>
              <a:rPr lang="en-US" sz="1396">
                <a:solidFill>
                  <a:srgbClr val="000000"/>
                </a:solidFill>
                <a:latin typeface="Canva Sans"/>
                <a:ea typeface="Canva Sans"/>
                <a:cs typeface="Canva Sans"/>
                <a:sym typeface="Canva Sans"/>
              </a:rPr>
              <a:t>Hyperlinks visually enhance presentations in many ways, including increased interactivity, enabling easy content navigation and quick access to extra information. They add professionalism by allowing a more organised and updated look and feel. Finally, hyperlinks can save time in presentations by allowing immediate access to any specific slide, document or website, streamlining the presentation process.</a:t>
            </a:r>
          </a:p>
          <a:p>
            <a:pPr algn="just">
              <a:lnSpc>
                <a:spcPts val="1675"/>
              </a:lnSpc>
            </a:pPr>
            <a:endParaRPr lang="en-US" sz="1396">
              <a:solidFill>
                <a:srgbClr val="000000"/>
              </a:solidFill>
              <a:latin typeface="Canva Sans"/>
              <a:ea typeface="Canva Sans"/>
              <a:cs typeface="Canva Sans"/>
              <a:sym typeface="Canva Sans"/>
            </a:endParaRPr>
          </a:p>
        </p:txBody>
      </p:sp>
      <p:sp>
        <p:nvSpPr>
          <p:cNvPr id="31" name="AutoShape 31"/>
          <p:cNvSpPr/>
          <p:nvPr/>
        </p:nvSpPr>
        <p:spPr>
          <a:xfrm>
            <a:off x="10353642" y="14511024"/>
            <a:ext cx="4349281" cy="0"/>
          </a:xfrm>
          <a:prstGeom prst="line">
            <a:avLst/>
          </a:prstGeom>
          <a:ln w="66675" cap="rnd">
            <a:solidFill>
              <a:srgbClr val="756479"/>
            </a:solidFill>
            <a:prstDash val="sysDot"/>
            <a:headEnd type="none" w="sm" len="sm"/>
            <a:tailEnd type="none" w="sm" len="sm"/>
          </a:ln>
        </p:spPr>
        <p:txBody>
          <a:bodyPr/>
          <a:lstStyle/>
          <a:p>
            <a:endParaRPr lang="en-GB"/>
          </a:p>
        </p:txBody>
      </p:sp>
      <p:sp>
        <p:nvSpPr>
          <p:cNvPr id="32" name="AutoShape 32"/>
          <p:cNvSpPr/>
          <p:nvPr/>
        </p:nvSpPr>
        <p:spPr>
          <a:xfrm>
            <a:off x="10353642" y="16692249"/>
            <a:ext cx="4349281" cy="0"/>
          </a:xfrm>
          <a:prstGeom prst="line">
            <a:avLst/>
          </a:prstGeom>
          <a:ln w="66675" cap="rnd">
            <a:solidFill>
              <a:srgbClr val="756479"/>
            </a:solidFill>
            <a:prstDash val="sysDot"/>
            <a:headEnd type="none" w="sm" len="sm"/>
            <a:tailEnd type="none" w="sm" len="sm"/>
          </a:ln>
        </p:spPr>
        <p:txBody>
          <a:bodyPr/>
          <a:lstStyle/>
          <a:p>
            <a:endParaRPr lang="en-GB"/>
          </a:p>
        </p:txBody>
      </p:sp>
      <p:sp>
        <p:nvSpPr>
          <p:cNvPr id="33" name="Freeform 33"/>
          <p:cNvSpPr/>
          <p:nvPr/>
        </p:nvSpPr>
        <p:spPr>
          <a:xfrm>
            <a:off x="2978212" y="389924"/>
            <a:ext cx="3465118" cy="1923140"/>
          </a:xfrm>
          <a:custGeom>
            <a:avLst/>
            <a:gdLst/>
            <a:ahLst/>
            <a:cxnLst/>
            <a:rect l="l" t="t" r="r" b="b"/>
            <a:pathLst>
              <a:path w="3465118" h="1923140">
                <a:moveTo>
                  <a:pt x="0" y="0"/>
                </a:moveTo>
                <a:lnTo>
                  <a:pt x="3465118" y="0"/>
                </a:lnTo>
                <a:lnTo>
                  <a:pt x="3465118" y="1923140"/>
                </a:lnTo>
                <a:lnTo>
                  <a:pt x="0" y="1923140"/>
                </a:lnTo>
                <a:lnTo>
                  <a:pt x="0" y="0"/>
                </a:lnTo>
                <a:close/>
              </a:path>
            </a:pathLst>
          </a:custGeom>
          <a:blipFill>
            <a:blip r:embed="rId21"/>
            <a:stretch>
              <a:fillRect/>
            </a:stretch>
          </a:blipFill>
        </p:spPr>
        <p:txBody>
          <a:bodyPr/>
          <a:lstStyle/>
          <a:p>
            <a:endParaRPr lang="en-GB"/>
          </a:p>
        </p:txBody>
      </p:sp>
      <p:sp>
        <p:nvSpPr>
          <p:cNvPr id="34" name="TextBox 34"/>
          <p:cNvSpPr txBox="1"/>
          <p:nvPr/>
        </p:nvSpPr>
        <p:spPr>
          <a:xfrm>
            <a:off x="1492535" y="5339662"/>
            <a:ext cx="2971354" cy="501404"/>
          </a:xfrm>
          <a:prstGeom prst="rect">
            <a:avLst/>
          </a:prstGeom>
        </p:spPr>
        <p:txBody>
          <a:bodyPr lIns="0" tIns="0" rIns="0" bIns="0" rtlCol="0" anchor="t">
            <a:spAutoFit/>
          </a:bodyPr>
          <a:lstStyle/>
          <a:p>
            <a:pPr algn="l">
              <a:lnSpc>
                <a:spcPts val="3930"/>
              </a:lnSpc>
            </a:pPr>
            <a:r>
              <a:rPr lang="en-US" sz="3417" b="1">
                <a:solidFill>
                  <a:srgbClr val="047157"/>
                </a:solidFill>
                <a:latin typeface="Canva Sans Bold"/>
                <a:ea typeface="Canva Sans Bold"/>
                <a:cs typeface="Canva Sans Bold"/>
                <a:sym typeface="Canva Sans Bold"/>
              </a:rPr>
              <a:t>Introduction</a:t>
            </a:r>
          </a:p>
        </p:txBody>
      </p:sp>
      <p:sp>
        <p:nvSpPr>
          <p:cNvPr id="35" name="TextBox 35"/>
          <p:cNvSpPr txBox="1"/>
          <p:nvPr/>
        </p:nvSpPr>
        <p:spPr>
          <a:xfrm>
            <a:off x="683041" y="6557290"/>
            <a:ext cx="3718584" cy="3352800"/>
          </a:xfrm>
          <a:prstGeom prst="rect">
            <a:avLst/>
          </a:prstGeom>
        </p:spPr>
        <p:txBody>
          <a:bodyPr lIns="0" tIns="0" rIns="0" bIns="0" rtlCol="0" anchor="t">
            <a:spAutoFit/>
          </a:bodyPr>
          <a:lstStyle/>
          <a:p>
            <a:pPr algn="just">
              <a:lnSpc>
                <a:spcPts val="1675"/>
              </a:lnSpc>
            </a:pPr>
            <a:r>
              <a:rPr lang="en-US" sz="1396">
                <a:solidFill>
                  <a:srgbClr val="000000"/>
                </a:solidFill>
                <a:latin typeface="Canva Sans"/>
                <a:ea typeface="Canva Sans"/>
                <a:cs typeface="Canva Sans"/>
                <a:sym typeface="Canva Sans"/>
              </a:rPr>
              <a:t>Hyperlink is a clickable point in PowerPoint that links to another slide, web page, document, or email address. It improves presentations in the workplace by making them interactive, efficient and easy to use (Bouchrika, 2026). They enable quick page n avigation, linking to websites, or opening other documents, without overwhelming the audience. They are commonly applied for slide navigation in presentations, connecting to websites for live information, launching relevant documents, or enabling direct email contact for better presentation navigation and audience interaction.</a:t>
            </a:r>
          </a:p>
          <a:p>
            <a:pPr algn="just">
              <a:lnSpc>
                <a:spcPts val="1675"/>
              </a:lnSpc>
            </a:pPr>
            <a:endParaRPr lang="en-US" sz="1396">
              <a:solidFill>
                <a:srgbClr val="000000"/>
              </a:solidFill>
              <a:latin typeface="Canva Sans"/>
              <a:ea typeface="Canva Sans"/>
              <a:cs typeface="Canva Sans"/>
              <a:sym typeface="Canva Sans"/>
            </a:endParaRPr>
          </a:p>
        </p:txBody>
      </p:sp>
      <p:sp>
        <p:nvSpPr>
          <p:cNvPr id="36" name="TextBox 36"/>
          <p:cNvSpPr txBox="1"/>
          <p:nvPr/>
        </p:nvSpPr>
        <p:spPr>
          <a:xfrm>
            <a:off x="6646780" y="8898680"/>
            <a:ext cx="2833687" cy="1000154"/>
          </a:xfrm>
          <a:prstGeom prst="rect">
            <a:avLst/>
          </a:prstGeom>
        </p:spPr>
        <p:txBody>
          <a:bodyPr lIns="0" tIns="0" rIns="0" bIns="0" rtlCol="0" anchor="t">
            <a:spAutoFit/>
          </a:bodyPr>
          <a:lstStyle/>
          <a:p>
            <a:pPr algn="l">
              <a:lnSpc>
                <a:spcPts val="3930"/>
              </a:lnSpc>
            </a:pPr>
            <a:r>
              <a:rPr lang="en-US" sz="3417" b="1">
                <a:solidFill>
                  <a:srgbClr val="000000"/>
                </a:solidFill>
                <a:latin typeface="Canva Sans Bold"/>
                <a:ea typeface="Canva Sans Bold"/>
                <a:cs typeface="Canva Sans Bold"/>
                <a:sym typeface="Canva Sans Bold"/>
              </a:rPr>
              <a:t>Tools Required </a:t>
            </a:r>
          </a:p>
        </p:txBody>
      </p:sp>
      <p:sp>
        <p:nvSpPr>
          <p:cNvPr id="37" name="TextBox 37"/>
          <p:cNvSpPr txBox="1"/>
          <p:nvPr/>
        </p:nvSpPr>
        <p:spPr>
          <a:xfrm>
            <a:off x="5700708" y="10371334"/>
            <a:ext cx="3718584" cy="1885950"/>
          </a:xfrm>
          <a:prstGeom prst="rect">
            <a:avLst/>
          </a:prstGeom>
        </p:spPr>
        <p:txBody>
          <a:bodyPr lIns="0" tIns="0" rIns="0" bIns="0" rtlCol="0" anchor="t">
            <a:spAutoFit/>
          </a:bodyPr>
          <a:lstStyle/>
          <a:p>
            <a:pPr algn="just">
              <a:lnSpc>
                <a:spcPts val="1680"/>
              </a:lnSpc>
            </a:pPr>
            <a:r>
              <a:rPr lang="en-US" sz="1400">
                <a:solidFill>
                  <a:srgbClr val="000000"/>
                </a:solidFill>
                <a:latin typeface="Canva Sans"/>
                <a:ea typeface="Canva Sans"/>
                <a:cs typeface="Canva Sans"/>
                <a:sym typeface="Canva Sans"/>
              </a:rPr>
              <a:t>In order to add hyperlinks to a PowerPoint presentation, the following tools are needed: </a:t>
            </a:r>
          </a:p>
          <a:p>
            <a:pPr algn="just">
              <a:lnSpc>
                <a:spcPts val="1680"/>
              </a:lnSpc>
            </a:pPr>
            <a:r>
              <a:rPr lang="en-US" sz="1400">
                <a:solidFill>
                  <a:srgbClr val="000000"/>
                </a:solidFill>
                <a:latin typeface="Canva Sans"/>
                <a:ea typeface="Canva Sans"/>
                <a:cs typeface="Canva Sans"/>
                <a:sym typeface="Canva Sans"/>
              </a:rPr>
              <a:t>·Microsoft PowerPoint software </a:t>
            </a:r>
          </a:p>
          <a:p>
            <a:pPr algn="just">
              <a:lnSpc>
                <a:spcPts val="1680"/>
              </a:lnSpc>
            </a:pPr>
            <a:r>
              <a:rPr lang="en-US" sz="1400">
                <a:solidFill>
                  <a:srgbClr val="000000"/>
                </a:solidFill>
                <a:latin typeface="Canva Sans"/>
                <a:ea typeface="Canva Sans"/>
                <a:cs typeface="Canva Sans"/>
                <a:sym typeface="Canva Sans"/>
              </a:rPr>
              <a:t>·A clickable object (text, image, shape, etc.) </a:t>
            </a:r>
          </a:p>
          <a:p>
            <a:pPr algn="just">
              <a:lnSpc>
                <a:spcPts val="1680"/>
              </a:lnSpc>
            </a:pPr>
            <a:r>
              <a:rPr lang="en-US" sz="1400">
                <a:solidFill>
                  <a:srgbClr val="000000"/>
                </a:solidFill>
                <a:latin typeface="Canva Sans"/>
                <a:ea typeface="Canva Sans"/>
                <a:cs typeface="Canva Sans"/>
                <a:sym typeface="Canva Sans"/>
              </a:rPr>
              <a:t>·Access to the internet (if linking to websites). </a:t>
            </a:r>
          </a:p>
          <a:p>
            <a:pPr algn="just">
              <a:lnSpc>
                <a:spcPts val="1680"/>
              </a:lnSpc>
            </a:pPr>
            <a:r>
              <a:rPr lang="en-US" sz="1400">
                <a:solidFill>
                  <a:srgbClr val="000000"/>
                </a:solidFill>
                <a:latin typeface="Canva Sans"/>
                <a:ea typeface="Canva Sans"/>
                <a:cs typeface="Canva Sans"/>
                <a:sym typeface="Canva Sans"/>
              </a:rPr>
              <a:t>·Icons or SmartArt are used for better visual appeal (Stacy and Thiel, 2017).</a:t>
            </a:r>
          </a:p>
        </p:txBody>
      </p:sp>
      <p:sp>
        <p:nvSpPr>
          <p:cNvPr id="38" name="TextBox 38"/>
          <p:cNvSpPr txBox="1"/>
          <p:nvPr/>
        </p:nvSpPr>
        <p:spPr>
          <a:xfrm>
            <a:off x="11471749" y="5187176"/>
            <a:ext cx="2833687" cy="1000154"/>
          </a:xfrm>
          <a:prstGeom prst="rect">
            <a:avLst/>
          </a:prstGeom>
        </p:spPr>
        <p:txBody>
          <a:bodyPr lIns="0" tIns="0" rIns="0" bIns="0" rtlCol="0" anchor="t">
            <a:spAutoFit/>
          </a:bodyPr>
          <a:lstStyle/>
          <a:p>
            <a:pPr algn="l">
              <a:lnSpc>
                <a:spcPts val="3930"/>
              </a:lnSpc>
            </a:pPr>
            <a:r>
              <a:rPr lang="en-US" sz="3417" b="1">
                <a:solidFill>
                  <a:srgbClr val="9B70AE"/>
                </a:solidFill>
                <a:latin typeface="Canva Sans Bold"/>
                <a:ea typeface="Canva Sans Bold"/>
                <a:cs typeface="Canva Sans Bold"/>
                <a:sym typeface="Canva Sans Bold"/>
              </a:rPr>
              <a:t>Step-wise Process </a:t>
            </a:r>
          </a:p>
        </p:txBody>
      </p:sp>
      <p:sp>
        <p:nvSpPr>
          <p:cNvPr id="39" name="TextBox 39"/>
          <p:cNvSpPr txBox="1"/>
          <p:nvPr/>
        </p:nvSpPr>
        <p:spPr>
          <a:xfrm>
            <a:off x="10664857" y="6557290"/>
            <a:ext cx="3156695" cy="3771900"/>
          </a:xfrm>
          <a:prstGeom prst="rect">
            <a:avLst/>
          </a:prstGeom>
        </p:spPr>
        <p:txBody>
          <a:bodyPr lIns="0" tIns="0" rIns="0" bIns="0" rtlCol="0" anchor="t">
            <a:spAutoFit/>
          </a:bodyPr>
          <a:lstStyle/>
          <a:p>
            <a:pPr algn="just">
              <a:lnSpc>
                <a:spcPts val="1680"/>
              </a:lnSpc>
            </a:pPr>
            <a:r>
              <a:rPr lang="en-US" sz="1400">
                <a:solidFill>
                  <a:srgbClr val="000000"/>
                </a:solidFill>
                <a:latin typeface="Canva Sans"/>
                <a:ea typeface="Canva Sans"/>
                <a:cs typeface="Canva Sans"/>
                <a:sym typeface="Canva Sans"/>
              </a:rPr>
              <a:t>Step 1: Select the Object</a:t>
            </a:r>
          </a:p>
          <a:p>
            <a:pPr marL="302261" lvl="1" indent="-151130" algn="just">
              <a:lnSpc>
                <a:spcPts val="1680"/>
              </a:lnSpc>
              <a:buFont typeface="Arial"/>
              <a:buChar char="•"/>
            </a:pPr>
            <a:r>
              <a:rPr lang="en-US" sz="1400">
                <a:solidFill>
                  <a:srgbClr val="000000"/>
                </a:solidFill>
                <a:latin typeface="Canva Sans"/>
                <a:ea typeface="Canva Sans"/>
                <a:cs typeface="Canva Sans"/>
                <a:sym typeface="Canva Sans"/>
              </a:rPr>
              <a:t>Highlight text, image, or shape</a:t>
            </a:r>
          </a:p>
          <a:p>
            <a:pPr algn="just">
              <a:lnSpc>
                <a:spcPts val="1680"/>
              </a:lnSpc>
            </a:pPr>
            <a:r>
              <a:rPr lang="en-US" sz="1400">
                <a:solidFill>
                  <a:srgbClr val="000000"/>
                </a:solidFill>
                <a:latin typeface="Canva Sans"/>
                <a:ea typeface="Canva Sans"/>
                <a:cs typeface="Canva Sans"/>
                <a:sym typeface="Canva Sans"/>
              </a:rPr>
              <a:t>Step 2: Open Hyperlink Option</a:t>
            </a:r>
          </a:p>
          <a:p>
            <a:pPr marL="302261" lvl="1" indent="-151130" algn="just">
              <a:lnSpc>
                <a:spcPts val="1680"/>
              </a:lnSpc>
              <a:buFont typeface="Arial"/>
              <a:buChar char="•"/>
            </a:pPr>
            <a:r>
              <a:rPr lang="en-US" sz="1400">
                <a:solidFill>
                  <a:srgbClr val="000000"/>
                </a:solidFill>
                <a:latin typeface="Canva Sans"/>
                <a:ea typeface="Canva Sans"/>
                <a:cs typeface="Canva Sans"/>
                <a:sym typeface="Canva Sans"/>
              </a:rPr>
              <a:t>Go to Insert tab → Link / Hyperlink</a:t>
            </a:r>
          </a:p>
          <a:p>
            <a:pPr algn="just">
              <a:lnSpc>
                <a:spcPts val="1680"/>
              </a:lnSpc>
            </a:pPr>
            <a:r>
              <a:rPr lang="en-US" sz="1400">
                <a:solidFill>
                  <a:srgbClr val="000000"/>
                </a:solidFill>
                <a:latin typeface="Canva Sans"/>
                <a:ea typeface="Canva Sans"/>
                <a:cs typeface="Canva Sans"/>
                <a:sym typeface="Canva Sans"/>
              </a:rPr>
              <a:t>Step 3: Choose Link Type</a:t>
            </a:r>
          </a:p>
          <a:p>
            <a:pPr marL="302261" lvl="1" indent="-151130" algn="just">
              <a:lnSpc>
                <a:spcPts val="1680"/>
              </a:lnSpc>
              <a:buFont typeface="Arial"/>
              <a:buChar char="•"/>
            </a:pPr>
            <a:r>
              <a:rPr lang="en-US" sz="1400">
                <a:solidFill>
                  <a:srgbClr val="000000"/>
                </a:solidFill>
                <a:latin typeface="Canva Sans"/>
                <a:ea typeface="Canva Sans"/>
                <a:cs typeface="Canva Sans"/>
                <a:sym typeface="Canva Sans"/>
              </a:rPr>
              <a:t>Existing file or webpage</a:t>
            </a:r>
          </a:p>
          <a:p>
            <a:pPr marL="302261" lvl="1" indent="-151130" algn="just">
              <a:lnSpc>
                <a:spcPts val="1680"/>
              </a:lnSpc>
              <a:buFont typeface="Arial"/>
              <a:buChar char="•"/>
            </a:pPr>
            <a:r>
              <a:rPr lang="en-US" sz="1400">
                <a:solidFill>
                  <a:srgbClr val="000000"/>
                </a:solidFill>
                <a:latin typeface="Canva Sans"/>
                <a:ea typeface="Canva Sans"/>
                <a:cs typeface="Canva Sans"/>
                <a:sym typeface="Canva Sans"/>
              </a:rPr>
              <a:t>Place in this document (slide navigation)</a:t>
            </a:r>
          </a:p>
          <a:p>
            <a:pPr marL="302261" lvl="1" indent="-151130" algn="just">
              <a:lnSpc>
                <a:spcPts val="1680"/>
              </a:lnSpc>
              <a:buFont typeface="Arial"/>
              <a:buChar char="•"/>
            </a:pPr>
            <a:r>
              <a:rPr lang="en-US" sz="1400">
                <a:solidFill>
                  <a:srgbClr val="000000"/>
                </a:solidFill>
                <a:latin typeface="Canva Sans"/>
                <a:ea typeface="Canva Sans"/>
                <a:cs typeface="Canva Sans"/>
                <a:sym typeface="Canva Sans"/>
              </a:rPr>
              <a:t>Email address (Microsoft, 2026)</a:t>
            </a:r>
          </a:p>
          <a:p>
            <a:pPr algn="just">
              <a:lnSpc>
                <a:spcPts val="1680"/>
              </a:lnSpc>
            </a:pPr>
            <a:r>
              <a:rPr lang="en-US" sz="1400">
                <a:solidFill>
                  <a:srgbClr val="000000"/>
                </a:solidFill>
                <a:latin typeface="Canva Sans"/>
                <a:ea typeface="Canva Sans"/>
                <a:cs typeface="Canva Sans"/>
                <a:sym typeface="Canva Sans"/>
              </a:rPr>
              <a:t>Step 4: Insert the Link</a:t>
            </a:r>
          </a:p>
          <a:p>
            <a:pPr marL="302261" lvl="1" indent="-151130" algn="just">
              <a:lnSpc>
                <a:spcPts val="1680"/>
              </a:lnSpc>
              <a:buFont typeface="Arial"/>
              <a:buChar char="•"/>
            </a:pPr>
            <a:r>
              <a:rPr lang="en-US" sz="1400">
                <a:solidFill>
                  <a:srgbClr val="000000"/>
                </a:solidFill>
                <a:latin typeface="Canva Sans"/>
                <a:ea typeface="Canva Sans"/>
                <a:cs typeface="Canva Sans"/>
                <a:sym typeface="Canva Sans"/>
              </a:rPr>
              <a:t>Paste URL or select slide</a:t>
            </a:r>
          </a:p>
          <a:p>
            <a:pPr marL="302261" lvl="1" indent="-151130" algn="just">
              <a:lnSpc>
                <a:spcPts val="1680"/>
              </a:lnSpc>
              <a:buFont typeface="Arial"/>
              <a:buChar char="•"/>
            </a:pPr>
            <a:r>
              <a:rPr lang="en-US" sz="1400">
                <a:solidFill>
                  <a:srgbClr val="000000"/>
                </a:solidFill>
                <a:latin typeface="Canva Sans"/>
                <a:ea typeface="Canva Sans"/>
                <a:cs typeface="Canva Sans"/>
                <a:sym typeface="Canva Sans"/>
              </a:rPr>
              <a:t>Click OK</a:t>
            </a:r>
          </a:p>
          <a:p>
            <a:pPr algn="just">
              <a:lnSpc>
                <a:spcPts val="1680"/>
              </a:lnSpc>
            </a:pPr>
            <a:r>
              <a:rPr lang="en-US" sz="1400">
                <a:solidFill>
                  <a:srgbClr val="000000"/>
                </a:solidFill>
                <a:latin typeface="Canva Sans"/>
                <a:ea typeface="Canva Sans"/>
                <a:cs typeface="Canva Sans"/>
                <a:sym typeface="Canva Sans"/>
              </a:rPr>
              <a:t>Step 5: Test the Hyperlink</a:t>
            </a:r>
          </a:p>
          <a:p>
            <a:pPr marL="302261" lvl="1" indent="-151130" algn="just">
              <a:lnSpc>
                <a:spcPts val="1680"/>
              </a:lnSpc>
              <a:buFont typeface="Arial"/>
              <a:buChar char="•"/>
            </a:pPr>
            <a:r>
              <a:rPr lang="en-US" sz="1400">
                <a:solidFill>
                  <a:srgbClr val="000000"/>
                </a:solidFill>
                <a:latin typeface="Canva Sans"/>
                <a:ea typeface="Canva Sans"/>
                <a:cs typeface="Canva Sans"/>
                <a:sym typeface="Canva Sans"/>
              </a:rPr>
              <a:t>Use Slide Show mode</a:t>
            </a:r>
          </a:p>
          <a:p>
            <a:pPr marL="302261" lvl="1" indent="-151130" algn="just">
              <a:lnSpc>
                <a:spcPts val="1680"/>
              </a:lnSpc>
              <a:buFont typeface="Arial"/>
              <a:buChar char="•"/>
            </a:pPr>
            <a:r>
              <a:rPr lang="en-US" sz="1400">
                <a:solidFill>
                  <a:srgbClr val="000000"/>
                </a:solidFill>
                <a:latin typeface="Canva Sans"/>
                <a:ea typeface="Canva Sans"/>
                <a:cs typeface="Canva Sans"/>
                <a:sym typeface="Canva Sans"/>
              </a:rPr>
              <a:t>Ensure it works correctly (Microsoft, 2026)</a:t>
            </a:r>
          </a:p>
          <a:p>
            <a:pPr algn="just">
              <a:lnSpc>
                <a:spcPts val="1680"/>
              </a:lnSpc>
            </a:pPr>
            <a:endParaRPr lang="en-US" sz="1400">
              <a:solidFill>
                <a:srgbClr val="000000"/>
              </a:solidFill>
              <a:latin typeface="Canva Sans"/>
              <a:ea typeface="Canva Sans"/>
              <a:cs typeface="Canva Sans"/>
              <a:sym typeface="Canva Sans"/>
            </a:endParaRPr>
          </a:p>
        </p:txBody>
      </p:sp>
      <p:sp>
        <p:nvSpPr>
          <p:cNvPr id="40" name="TextBox 40"/>
          <p:cNvSpPr txBox="1"/>
          <p:nvPr/>
        </p:nvSpPr>
        <p:spPr>
          <a:xfrm>
            <a:off x="1845658" y="15347398"/>
            <a:ext cx="2798781" cy="1498904"/>
          </a:xfrm>
          <a:prstGeom prst="rect">
            <a:avLst/>
          </a:prstGeom>
        </p:spPr>
        <p:txBody>
          <a:bodyPr lIns="0" tIns="0" rIns="0" bIns="0" rtlCol="0" anchor="t">
            <a:spAutoFit/>
          </a:bodyPr>
          <a:lstStyle/>
          <a:p>
            <a:pPr algn="l">
              <a:lnSpc>
                <a:spcPts val="3930"/>
              </a:lnSpc>
            </a:pPr>
            <a:r>
              <a:rPr lang="en-US" sz="3417" b="1">
                <a:solidFill>
                  <a:srgbClr val="000000"/>
                </a:solidFill>
                <a:latin typeface="Canva Sans Bold"/>
                <a:ea typeface="Canva Sans Bold"/>
                <a:cs typeface="Canva Sans Bold"/>
                <a:sym typeface="Canva Sans Bold"/>
              </a:rPr>
              <a:t>Tips and Best Practices</a:t>
            </a:r>
          </a:p>
        </p:txBody>
      </p:sp>
      <p:sp>
        <p:nvSpPr>
          <p:cNvPr id="41" name="TextBox 41"/>
          <p:cNvSpPr txBox="1"/>
          <p:nvPr/>
        </p:nvSpPr>
        <p:spPr>
          <a:xfrm>
            <a:off x="761164" y="17320300"/>
            <a:ext cx="4018074" cy="2867025"/>
          </a:xfrm>
          <a:prstGeom prst="rect">
            <a:avLst/>
          </a:prstGeom>
        </p:spPr>
        <p:txBody>
          <a:bodyPr lIns="0" tIns="0" rIns="0" bIns="0" rtlCol="0" anchor="t">
            <a:spAutoFit/>
          </a:bodyPr>
          <a:lstStyle/>
          <a:p>
            <a:pPr algn="just">
              <a:lnSpc>
                <a:spcPts val="1555"/>
              </a:lnSpc>
            </a:pPr>
            <a:r>
              <a:rPr lang="en-US" sz="1296">
                <a:solidFill>
                  <a:srgbClr val="000000"/>
                </a:solidFill>
                <a:latin typeface="Canva Sans"/>
                <a:ea typeface="Canva Sans"/>
                <a:cs typeface="Canva Sans"/>
                <a:sym typeface="Canva Sans"/>
              </a:rPr>
              <a:t>Descriptive link text makes it easy for the audience to identify the purpose of the hyperlink, enhancing user experience and professionalism. Ensuring links are not broken and up-to-date avoids confusion and frustration. Using a consistent style for hyperlinks promotes a visually appealing and structured appearance (Osmani and Sánchez, 2017). Pre-testing links is necessary to ensure they work and prevent any technical glitches. These considerations reflect a more profound knowledge of presentation design principles, as hyperlinks contribute to better user experience, and ultimately the quality of communication in business presentations.</a:t>
            </a:r>
          </a:p>
          <a:p>
            <a:pPr algn="just">
              <a:lnSpc>
                <a:spcPts val="1555"/>
              </a:lnSpc>
            </a:pPr>
            <a:endParaRPr lang="en-US" sz="1296">
              <a:solidFill>
                <a:srgbClr val="000000"/>
              </a:solidFill>
              <a:latin typeface="Canva Sans"/>
              <a:ea typeface="Canva Sans"/>
              <a:cs typeface="Canva Sans"/>
              <a:sym typeface="Canva Sans"/>
            </a:endParaRPr>
          </a:p>
        </p:txBody>
      </p:sp>
      <p:sp>
        <p:nvSpPr>
          <p:cNvPr id="42" name="TextBox 42"/>
          <p:cNvSpPr txBox="1"/>
          <p:nvPr/>
        </p:nvSpPr>
        <p:spPr>
          <a:xfrm>
            <a:off x="6922101" y="14279223"/>
            <a:ext cx="2519877" cy="1227569"/>
          </a:xfrm>
          <a:prstGeom prst="rect">
            <a:avLst/>
          </a:prstGeom>
        </p:spPr>
        <p:txBody>
          <a:bodyPr lIns="0" tIns="0" rIns="0" bIns="0" rtlCol="0" anchor="t">
            <a:spAutoFit/>
          </a:bodyPr>
          <a:lstStyle/>
          <a:p>
            <a:pPr algn="l">
              <a:lnSpc>
                <a:spcPts val="3240"/>
              </a:lnSpc>
            </a:pPr>
            <a:r>
              <a:rPr lang="en-US" sz="2817" b="1">
                <a:solidFill>
                  <a:srgbClr val="E7514C"/>
                </a:solidFill>
                <a:latin typeface="Canva Sans Bold"/>
                <a:ea typeface="Canva Sans Bold"/>
                <a:cs typeface="Canva Sans Bold"/>
                <a:sym typeface="Canva Sans Bold"/>
              </a:rPr>
              <a:t>Common Mistakes to Avoid</a:t>
            </a:r>
          </a:p>
        </p:txBody>
      </p:sp>
      <p:sp>
        <p:nvSpPr>
          <p:cNvPr id="43" name="TextBox 43"/>
          <p:cNvSpPr txBox="1"/>
          <p:nvPr/>
        </p:nvSpPr>
        <p:spPr>
          <a:xfrm>
            <a:off x="5700708" y="16166323"/>
            <a:ext cx="3702725" cy="2305050"/>
          </a:xfrm>
          <a:prstGeom prst="rect">
            <a:avLst/>
          </a:prstGeom>
        </p:spPr>
        <p:txBody>
          <a:bodyPr lIns="0" tIns="0" rIns="0" bIns="0" rtlCol="0" anchor="t">
            <a:spAutoFit/>
          </a:bodyPr>
          <a:lstStyle/>
          <a:p>
            <a:pPr algn="just">
              <a:lnSpc>
                <a:spcPts val="1675"/>
              </a:lnSpc>
            </a:pPr>
            <a:r>
              <a:rPr lang="en-US" sz="1396">
                <a:solidFill>
                  <a:srgbClr val="000000"/>
                </a:solidFill>
                <a:latin typeface="Canva Sans"/>
                <a:ea typeface="Canva Sans"/>
                <a:cs typeface="Canva Sans"/>
                <a:sym typeface="Canva Sans"/>
              </a:rPr>
              <a:t>Using hyperlinks incorrectly can include typing in the wrong URL, which results in the wrong page or in a broken link, and not testing the links before showing the presentation, which will cause disruption. Jumping to the wrong slide can disorient users (Envision, 2022). Furthermore, using too many hyperlinks can overwhelm and confuse the viewer, detracting from professionalism and user experience.</a:t>
            </a:r>
          </a:p>
          <a:p>
            <a:pPr algn="just">
              <a:lnSpc>
                <a:spcPts val="1675"/>
              </a:lnSpc>
            </a:pPr>
            <a:endParaRPr lang="en-US" sz="1396">
              <a:solidFill>
                <a:srgbClr val="000000"/>
              </a:solidFill>
              <a:latin typeface="Canva Sans"/>
              <a:ea typeface="Canva Sans"/>
              <a:cs typeface="Canva Sans"/>
              <a:sym typeface="Canva Sans"/>
            </a:endParaRPr>
          </a:p>
        </p:txBody>
      </p:sp>
      <p:sp>
        <p:nvSpPr>
          <p:cNvPr id="44" name="TextBox 44"/>
          <p:cNvSpPr txBox="1"/>
          <p:nvPr/>
        </p:nvSpPr>
        <p:spPr>
          <a:xfrm>
            <a:off x="11626799" y="13608837"/>
            <a:ext cx="2833687" cy="501404"/>
          </a:xfrm>
          <a:prstGeom prst="rect">
            <a:avLst/>
          </a:prstGeom>
        </p:spPr>
        <p:txBody>
          <a:bodyPr lIns="0" tIns="0" rIns="0" bIns="0" rtlCol="0" anchor="t">
            <a:spAutoFit/>
          </a:bodyPr>
          <a:lstStyle/>
          <a:p>
            <a:pPr algn="l">
              <a:lnSpc>
                <a:spcPts val="3930"/>
              </a:lnSpc>
            </a:pPr>
            <a:r>
              <a:rPr lang="en-US" sz="3417" b="1">
                <a:solidFill>
                  <a:srgbClr val="000000"/>
                </a:solidFill>
                <a:latin typeface="Canva Sans Bold"/>
                <a:ea typeface="Canva Sans Bold"/>
                <a:cs typeface="Canva Sans Bold"/>
                <a:sym typeface="Canva Sans Bold"/>
              </a:rPr>
              <a:t>Conclusion </a:t>
            </a:r>
          </a:p>
        </p:txBody>
      </p:sp>
      <p:sp>
        <p:nvSpPr>
          <p:cNvPr id="45" name="TextBox 45"/>
          <p:cNvSpPr txBox="1"/>
          <p:nvPr/>
        </p:nvSpPr>
        <p:spPr>
          <a:xfrm>
            <a:off x="962935" y="2861525"/>
            <a:ext cx="13444317" cy="746375"/>
          </a:xfrm>
          <a:prstGeom prst="rect">
            <a:avLst/>
          </a:prstGeom>
        </p:spPr>
        <p:txBody>
          <a:bodyPr lIns="0" tIns="0" rIns="0" bIns="0" rtlCol="0" anchor="t">
            <a:spAutoFit/>
          </a:bodyPr>
          <a:lstStyle/>
          <a:p>
            <a:pPr algn="ctr">
              <a:lnSpc>
                <a:spcPts val="5795"/>
              </a:lnSpc>
            </a:pPr>
            <a:r>
              <a:rPr lang="en-US" sz="5039" b="1">
                <a:solidFill>
                  <a:srgbClr val="FFFFFF"/>
                </a:solidFill>
                <a:latin typeface="Canva Sans Bold"/>
                <a:ea typeface="Canva Sans Bold"/>
                <a:cs typeface="Canva Sans Bold"/>
                <a:sym typeface="Canva Sans Bold"/>
              </a:rPr>
              <a:t>How to insert hyperlinks in a PowerPoint.</a:t>
            </a:r>
          </a:p>
        </p:txBody>
      </p:sp>
      <p:sp>
        <p:nvSpPr>
          <p:cNvPr id="46" name="TextBox 46"/>
          <p:cNvSpPr txBox="1"/>
          <p:nvPr/>
        </p:nvSpPr>
        <p:spPr>
          <a:xfrm>
            <a:off x="11226749" y="17011336"/>
            <a:ext cx="2833687" cy="501404"/>
          </a:xfrm>
          <a:prstGeom prst="rect">
            <a:avLst/>
          </a:prstGeom>
        </p:spPr>
        <p:txBody>
          <a:bodyPr lIns="0" tIns="0" rIns="0" bIns="0" rtlCol="0" anchor="t">
            <a:spAutoFit/>
          </a:bodyPr>
          <a:lstStyle/>
          <a:p>
            <a:pPr algn="l">
              <a:lnSpc>
                <a:spcPts val="3930"/>
              </a:lnSpc>
            </a:pPr>
            <a:r>
              <a:rPr lang="en-US" sz="3417" b="1">
                <a:solidFill>
                  <a:srgbClr val="000000"/>
                </a:solidFill>
                <a:latin typeface="Canva Sans Bold"/>
                <a:ea typeface="Canva Sans Bold"/>
                <a:cs typeface="Canva Sans Bold"/>
                <a:sym typeface="Canva Sans Bold"/>
              </a:rPr>
              <a:t>References</a:t>
            </a:r>
          </a:p>
        </p:txBody>
      </p:sp>
      <p:sp>
        <p:nvSpPr>
          <p:cNvPr id="47" name="TextBox 47"/>
          <p:cNvSpPr txBox="1"/>
          <p:nvPr/>
        </p:nvSpPr>
        <p:spPr>
          <a:xfrm>
            <a:off x="10472830" y="17788930"/>
            <a:ext cx="4218031" cy="2741295"/>
          </a:xfrm>
          <a:prstGeom prst="rect">
            <a:avLst/>
          </a:prstGeom>
        </p:spPr>
        <p:txBody>
          <a:bodyPr lIns="0" tIns="0" rIns="0" bIns="0" rtlCol="0" anchor="t">
            <a:spAutoFit/>
          </a:bodyPr>
          <a:lstStyle/>
          <a:p>
            <a:pPr algn="just">
              <a:lnSpc>
                <a:spcPts val="1380"/>
              </a:lnSpc>
              <a:spcBef>
                <a:spcPct val="0"/>
              </a:spcBef>
            </a:pPr>
            <a:r>
              <a:rPr lang="en-US" sz="1200" b="1">
                <a:solidFill>
                  <a:srgbClr val="000000"/>
                </a:solidFill>
                <a:latin typeface="Canva Sans Bold"/>
                <a:ea typeface="Canva Sans Bold"/>
                <a:cs typeface="Canva Sans Bold"/>
                <a:sym typeface="Canva Sans Bold"/>
              </a:rPr>
              <a:t>Bouchrika, I., (2026). How to Hyperlink in PowerPoint for 2026.</a:t>
            </a:r>
          </a:p>
          <a:p>
            <a:pPr algn="just">
              <a:lnSpc>
                <a:spcPts val="1380"/>
              </a:lnSpc>
              <a:spcBef>
                <a:spcPct val="0"/>
              </a:spcBef>
            </a:pPr>
            <a:r>
              <a:rPr lang="en-US" sz="1200" b="1">
                <a:solidFill>
                  <a:srgbClr val="000000"/>
                </a:solidFill>
                <a:latin typeface="Canva Sans Bold"/>
                <a:ea typeface="Canva Sans Bold"/>
                <a:cs typeface="Canva Sans Bold"/>
                <a:sym typeface="Canva Sans Bold"/>
              </a:rPr>
              <a:t>Envision. (2022). Hyperlink Dos and Don'ts. Envision. Available at: https://envision.everspringpartners.com/build/hyperlink-dos-and-donts (Accessed on: 01/04/2026).</a:t>
            </a:r>
          </a:p>
          <a:p>
            <a:pPr algn="just">
              <a:lnSpc>
                <a:spcPts val="1380"/>
              </a:lnSpc>
              <a:spcBef>
                <a:spcPct val="0"/>
              </a:spcBef>
            </a:pPr>
            <a:r>
              <a:rPr lang="en-US" sz="1200" b="1">
                <a:solidFill>
                  <a:srgbClr val="000000"/>
                </a:solidFill>
                <a:latin typeface="Canva Sans Bold"/>
                <a:ea typeface="Canva Sans Bold"/>
                <a:cs typeface="Canva Sans Bold"/>
                <a:sym typeface="Canva Sans Bold"/>
              </a:rPr>
              <a:t>Microsoft. (2026). Add a hyperlink to a slide. Microsoft. Available at: https://support.microsoft.com/en-au/office/add-a-hyperlink-to-a-slide-239c6c94-d52f-480c-99ae-8b0acf7df6d9 (Accessed on: 01/04/2026). </a:t>
            </a:r>
          </a:p>
          <a:p>
            <a:pPr algn="just">
              <a:lnSpc>
                <a:spcPts val="1380"/>
              </a:lnSpc>
              <a:spcBef>
                <a:spcPct val="0"/>
              </a:spcBef>
            </a:pPr>
            <a:r>
              <a:rPr lang="en-US" sz="1200" b="1">
                <a:solidFill>
                  <a:srgbClr val="000000"/>
                </a:solidFill>
                <a:latin typeface="Canva Sans Bold"/>
                <a:ea typeface="Canva Sans Bold"/>
                <a:cs typeface="Canva Sans Bold"/>
                <a:sym typeface="Canva Sans Bold"/>
              </a:rPr>
              <a:t>Osmani, F. and Sánchez, C., (2017). Hyperlinking Content and Fun: Creating Interactive PowerPoint Games for the ESL/EFL Classroom. TESL Reporter, 50(1).</a:t>
            </a:r>
          </a:p>
          <a:p>
            <a:pPr algn="just">
              <a:lnSpc>
                <a:spcPts val="1380"/>
              </a:lnSpc>
              <a:spcBef>
                <a:spcPct val="0"/>
              </a:spcBef>
            </a:pPr>
            <a:r>
              <a:rPr lang="en-US" sz="1200" b="1">
                <a:solidFill>
                  <a:srgbClr val="000000"/>
                </a:solidFill>
                <a:latin typeface="Canva Sans Bold"/>
                <a:ea typeface="Canva Sans Bold"/>
                <a:cs typeface="Canva Sans Bold"/>
                <a:sym typeface="Canva Sans Bold"/>
              </a:rPr>
              <a:t>Stacy, G.S. and Thiel, S.G., (2017). Use of hyperlinks in powerpoint presentations as an educational tool. Academic radiology, 24(10), pp.1318-1324.</a:t>
            </a:r>
          </a:p>
        </p:txBody>
      </p:sp>
      <p:sp>
        <p:nvSpPr>
          <p:cNvPr id="48" name="TextBox 48"/>
          <p:cNvSpPr txBox="1"/>
          <p:nvPr/>
        </p:nvSpPr>
        <p:spPr>
          <a:xfrm>
            <a:off x="8940733" y="664947"/>
            <a:ext cx="4403660" cy="1474763"/>
          </a:xfrm>
          <a:prstGeom prst="rect">
            <a:avLst/>
          </a:prstGeom>
        </p:spPr>
        <p:txBody>
          <a:bodyPr wrap="square" lIns="0" tIns="0" rIns="0" bIns="0" rtlCol="0" anchor="t">
            <a:spAutoFit/>
          </a:bodyPr>
          <a:lstStyle/>
          <a:p>
            <a:pPr algn="l">
              <a:lnSpc>
                <a:spcPts val="2300"/>
              </a:lnSpc>
              <a:spcBef>
                <a:spcPct val="0"/>
              </a:spcBef>
            </a:pPr>
            <a:r>
              <a:rPr lang="en-US" sz="2000" b="1" dirty="0">
                <a:solidFill>
                  <a:srgbClr val="000000"/>
                </a:solidFill>
                <a:latin typeface="Canva Sans Bold"/>
                <a:ea typeface="Canva Sans Bold"/>
                <a:cs typeface="Canva Sans Bold"/>
                <a:sym typeface="Canva Sans Bold"/>
              </a:rPr>
              <a:t>ST Name: DUMITRU BOGDAN VLAD</a:t>
            </a:r>
          </a:p>
          <a:p>
            <a:pPr algn="l">
              <a:lnSpc>
                <a:spcPts val="2300"/>
              </a:lnSpc>
              <a:spcBef>
                <a:spcPct val="0"/>
              </a:spcBef>
            </a:pPr>
            <a:r>
              <a:rPr lang="en-US" sz="2000" b="1" dirty="0">
                <a:solidFill>
                  <a:srgbClr val="000000"/>
                </a:solidFill>
                <a:latin typeface="Canva Sans Bold"/>
                <a:ea typeface="Canva Sans Bold"/>
                <a:cs typeface="Canva Sans Bold"/>
                <a:sym typeface="Canva Sans Bold"/>
              </a:rPr>
              <a:t>ST ID: 2528119</a:t>
            </a:r>
          </a:p>
          <a:p>
            <a:pPr algn="l">
              <a:lnSpc>
                <a:spcPts val="2300"/>
              </a:lnSpc>
              <a:spcBef>
                <a:spcPct val="0"/>
              </a:spcBef>
            </a:pPr>
            <a:r>
              <a:rPr lang="en-US" sz="2000" b="1" dirty="0">
                <a:solidFill>
                  <a:srgbClr val="000000"/>
                </a:solidFill>
                <a:latin typeface="Canva Sans Bold"/>
                <a:ea typeface="Canva Sans Bold"/>
                <a:cs typeface="Canva Sans Bold"/>
                <a:sym typeface="Canva Sans Bold"/>
              </a:rPr>
              <a:t>Group:  4</a:t>
            </a:r>
          </a:p>
          <a:p>
            <a:pPr algn="l">
              <a:lnSpc>
                <a:spcPts val="2300"/>
              </a:lnSpc>
              <a:spcBef>
                <a:spcPct val="0"/>
              </a:spcBef>
            </a:pPr>
            <a:r>
              <a:rPr lang="en-US" sz="2000" b="1" dirty="0">
                <a:solidFill>
                  <a:srgbClr val="000000"/>
                </a:solidFill>
                <a:latin typeface="Canva Sans Bold"/>
                <a:ea typeface="Canva Sans Bold"/>
                <a:cs typeface="Canva Sans Bold"/>
                <a:sym typeface="Canva Sans Bold"/>
              </a:rPr>
              <a:t>Module Code: LCLM4002</a:t>
            </a:r>
          </a:p>
          <a:p>
            <a:pPr algn="l">
              <a:lnSpc>
                <a:spcPts val="2300"/>
              </a:lnSpc>
              <a:spcBef>
                <a:spcPct val="0"/>
              </a:spcBef>
            </a:pPr>
            <a:r>
              <a:rPr lang="en-US" sz="2000" b="1" dirty="0">
                <a:solidFill>
                  <a:srgbClr val="000000"/>
                </a:solidFill>
                <a:latin typeface="Canva Sans Bold"/>
                <a:ea typeface="Canva Sans Bold"/>
                <a:cs typeface="Canva Sans Bold"/>
                <a:sym typeface="Canva Sans Bold"/>
              </a:rPr>
              <a:t>Module Name: Digital Skills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673</Words>
  <Application>Microsoft Office PowerPoint</Application>
  <PresentationFormat>Custom</PresentationFormat>
  <Paragraphs>41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Canva Sans Bold</vt:lpstr>
      <vt:lpstr>Canva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Poster </dc:title>
  <cp:lastModifiedBy>Vasile Botis</cp:lastModifiedBy>
  <cp:revision>1</cp:revision>
  <dcterms:created xsi:type="dcterms:W3CDTF">2006-08-16T00:00:00Z</dcterms:created>
  <dcterms:modified xsi:type="dcterms:W3CDTF">2026-04-02T15:30:10Z</dcterms:modified>
  <dc:identifier>DAHFoO87l4w</dc:identifier>
</cp:coreProperties>
</file>