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8"/>
  </p:notesMasterIdLst>
  <p:handoutMasterIdLst>
    <p:handoutMasterId r:id="rId19"/>
  </p:handoutMasterIdLst>
  <p:sldIdLst>
    <p:sldId id="256" r:id="rId5"/>
    <p:sldId id="271" r:id="rId6"/>
    <p:sldId id="272" r:id="rId7"/>
    <p:sldId id="273" r:id="rId8"/>
    <p:sldId id="274" r:id="rId9"/>
    <p:sldId id="275" r:id="rId10"/>
    <p:sldId id="266" r:id="rId11"/>
    <p:sldId id="270" r:id="rId12"/>
    <p:sldId id="267" r:id="rId13"/>
    <p:sldId id="263" r:id="rId14"/>
    <p:sldId id="276" r:id="rId15"/>
    <p:sldId id="277" r:id="rId16"/>
    <p:sldId id="264" r:id="rId17"/>
  </p:sldIdLst>
  <p:sldSz cx="12192000" cy="6858000"/>
  <p:notesSz cx="6858000" cy="17049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12C276-627F-4F43-A0AA-03FFC9A7903E}" v="289" dt="2020-05-23T10:59:57.259"/>
    <p1510:client id="{B761FFBB-9BDB-442E-858F-C1A7C3ED6365}" v="1818" dt="2020-05-23T10:36:30.5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791" autoAdjust="0"/>
  </p:normalViewPr>
  <p:slideViewPr>
    <p:cSldViewPr snapToGrid="0">
      <p:cViewPr varScale="1">
        <p:scale>
          <a:sx n="101" d="100"/>
          <a:sy n="101" d="100"/>
        </p:scale>
        <p:origin x="954" y="10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2.svg"/><Relationship Id="rId1" Type="http://schemas.openxmlformats.org/officeDocument/2006/relationships/image" Target="../media/image6.png"/><Relationship Id="rId6" Type="http://schemas.openxmlformats.org/officeDocument/2006/relationships/image" Target="../media/image16.svg"/><Relationship Id="rId5" Type="http://schemas.openxmlformats.org/officeDocument/2006/relationships/image" Target="../media/image8.pn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8.svg"/><Relationship Id="rId1" Type="http://schemas.openxmlformats.org/officeDocument/2006/relationships/image" Target="../media/image9.png"/><Relationship Id="rId6" Type="http://schemas.openxmlformats.org/officeDocument/2006/relationships/image" Target="../media/image20.svg"/><Relationship Id="rId5" Type="http://schemas.openxmlformats.org/officeDocument/2006/relationships/image" Target="../media/image10.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2.svg"/><Relationship Id="rId1" Type="http://schemas.openxmlformats.org/officeDocument/2006/relationships/image" Target="../media/image6.png"/><Relationship Id="rId6" Type="http://schemas.openxmlformats.org/officeDocument/2006/relationships/image" Target="../media/image16.svg"/><Relationship Id="rId5" Type="http://schemas.openxmlformats.org/officeDocument/2006/relationships/image" Target="../media/image8.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8.svg"/><Relationship Id="rId1" Type="http://schemas.openxmlformats.org/officeDocument/2006/relationships/image" Target="../media/image9.png"/><Relationship Id="rId6" Type="http://schemas.openxmlformats.org/officeDocument/2006/relationships/image" Target="../media/image20.svg"/><Relationship Id="rId5" Type="http://schemas.openxmlformats.org/officeDocument/2006/relationships/image" Target="../media/image10.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193983-6187-4E6F-A13A-37A6BB3CCF6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8D48D3F-490E-4D59-B859-89689E7AF208}">
      <dgm:prSet/>
      <dgm:spPr/>
      <dgm:t>
        <a:bodyPr/>
        <a:lstStyle/>
        <a:p>
          <a:pPr>
            <a:lnSpc>
              <a:spcPct val="100000"/>
            </a:lnSpc>
          </a:pPr>
          <a:r>
            <a:rPr lang="en-US"/>
            <a:t>What is the cost of the issue to the organisation?</a:t>
          </a:r>
        </a:p>
      </dgm:t>
    </dgm:pt>
    <dgm:pt modelId="{A6868294-DE54-490C-B36C-0E5C22A2A81B}" type="parTrans" cxnId="{F5D40D32-CE6C-4A57-A127-F4F7AE5F3E47}">
      <dgm:prSet/>
      <dgm:spPr/>
      <dgm:t>
        <a:bodyPr/>
        <a:lstStyle/>
        <a:p>
          <a:endParaRPr lang="en-US"/>
        </a:p>
      </dgm:t>
    </dgm:pt>
    <dgm:pt modelId="{5047087A-50B9-48A1-9818-10CCD555A726}" type="sibTrans" cxnId="{F5D40D32-CE6C-4A57-A127-F4F7AE5F3E47}">
      <dgm:prSet/>
      <dgm:spPr/>
      <dgm:t>
        <a:bodyPr/>
        <a:lstStyle/>
        <a:p>
          <a:endParaRPr lang="en-US"/>
        </a:p>
      </dgm:t>
    </dgm:pt>
    <dgm:pt modelId="{812303C8-F278-40F9-969A-E682ADECD8BD}">
      <dgm:prSet/>
      <dgm:spPr/>
      <dgm:t>
        <a:bodyPr/>
        <a:lstStyle/>
        <a:p>
          <a:pPr>
            <a:lnSpc>
              <a:spcPct val="100000"/>
            </a:lnSpc>
          </a:pPr>
          <a:r>
            <a:rPr lang="en-US"/>
            <a:t>What are the possible causes for the issues you have identified?</a:t>
          </a:r>
        </a:p>
      </dgm:t>
    </dgm:pt>
    <dgm:pt modelId="{F582E5A3-3F48-42C0-A9C2-0C79B8325F06}" type="parTrans" cxnId="{2E5FABAE-27FF-4CE0-88C5-B31C9F98F024}">
      <dgm:prSet/>
      <dgm:spPr/>
      <dgm:t>
        <a:bodyPr/>
        <a:lstStyle/>
        <a:p>
          <a:endParaRPr lang="en-US"/>
        </a:p>
      </dgm:t>
    </dgm:pt>
    <dgm:pt modelId="{F9AE3E62-36F5-46DF-8C3D-22E8D384ECBE}" type="sibTrans" cxnId="{2E5FABAE-27FF-4CE0-88C5-B31C9F98F024}">
      <dgm:prSet/>
      <dgm:spPr/>
      <dgm:t>
        <a:bodyPr/>
        <a:lstStyle/>
        <a:p>
          <a:endParaRPr lang="en-US"/>
        </a:p>
      </dgm:t>
    </dgm:pt>
    <dgm:pt modelId="{445E6EAD-E593-429D-8643-F12F4A9E3B07}">
      <dgm:prSet/>
      <dgm:spPr/>
      <dgm:t>
        <a:bodyPr/>
        <a:lstStyle/>
        <a:p>
          <a:pPr>
            <a:lnSpc>
              <a:spcPct val="100000"/>
            </a:lnSpc>
          </a:pPr>
          <a:r>
            <a:rPr lang="en-US"/>
            <a:t>Which cause will you investigate and why?</a:t>
          </a:r>
        </a:p>
      </dgm:t>
    </dgm:pt>
    <dgm:pt modelId="{867F5CD6-6A3F-460F-A5FB-5ACC60F43858}" type="parTrans" cxnId="{52B93FCD-6B29-4609-B177-7618DEC29A93}">
      <dgm:prSet/>
      <dgm:spPr/>
      <dgm:t>
        <a:bodyPr/>
        <a:lstStyle/>
        <a:p>
          <a:endParaRPr lang="en-US"/>
        </a:p>
      </dgm:t>
    </dgm:pt>
    <dgm:pt modelId="{85DD8C06-9AE6-464D-AF59-156E75C3D97D}" type="sibTrans" cxnId="{52B93FCD-6B29-4609-B177-7618DEC29A93}">
      <dgm:prSet/>
      <dgm:spPr/>
      <dgm:t>
        <a:bodyPr/>
        <a:lstStyle/>
        <a:p>
          <a:endParaRPr lang="en-US"/>
        </a:p>
      </dgm:t>
    </dgm:pt>
    <dgm:pt modelId="{995CA6D1-8B42-4D7E-99FD-49096C6DB79D}" type="pres">
      <dgm:prSet presAssocID="{FF193983-6187-4E6F-A13A-37A6BB3CCF6B}" presName="root" presStyleCnt="0">
        <dgm:presLayoutVars>
          <dgm:dir/>
          <dgm:resizeHandles val="exact"/>
        </dgm:presLayoutVars>
      </dgm:prSet>
      <dgm:spPr/>
      <dgm:t>
        <a:bodyPr/>
        <a:lstStyle/>
        <a:p>
          <a:endParaRPr lang="en-US"/>
        </a:p>
      </dgm:t>
    </dgm:pt>
    <dgm:pt modelId="{C8BEC14F-7E7B-46C1-9DF3-4245CF146176}" type="pres">
      <dgm:prSet presAssocID="{08D48D3F-490E-4D59-B859-89689E7AF208}" presName="compNode" presStyleCnt="0"/>
      <dgm:spPr/>
    </dgm:pt>
    <dgm:pt modelId="{A0D39B25-1BB8-4C7B-8EDD-8B824DB92BD7}" type="pres">
      <dgm:prSet presAssocID="{08D48D3F-490E-4D59-B859-89689E7AF208}" presName="bgRect" presStyleLbl="bgShp" presStyleIdx="0" presStyleCnt="3"/>
      <dgm:spPr/>
    </dgm:pt>
    <dgm:pt modelId="{11222B66-F43C-44A9-A1AA-447FC6306B6D}" type="pres">
      <dgm:prSet presAssocID="{08D48D3F-490E-4D59-B859-89689E7AF2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Money"/>
        </a:ext>
      </dgm:extLst>
    </dgm:pt>
    <dgm:pt modelId="{DFD79613-8E50-4702-B90C-648660723AA4}" type="pres">
      <dgm:prSet presAssocID="{08D48D3F-490E-4D59-B859-89689E7AF208}" presName="spaceRect" presStyleCnt="0"/>
      <dgm:spPr/>
    </dgm:pt>
    <dgm:pt modelId="{84E2F5EF-9DF0-486D-838C-56141A8CDED0}" type="pres">
      <dgm:prSet presAssocID="{08D48D3F-490E-4D59-B859-89689E7AF208}" presName="parTx" presStyleLbl="revTx" presStyleIdx="0" presStyleCnt="3">
        <dgm:presLayoutVars>
          <dgm:chMax val="0"/>
          <dgm:chPref val="0"/>
        </dgm:presLayoutVars>
      </dgm:prSet>
      <dgm:spPr/>
      <dgm:t>
        <a:bodyPr/>
        <a:lstStyle/>
        <a:p>
          <a:endParaRPr lang="en-US"/>
        </a:p>
      </dgm:t>
    </dgm:pt>
    <dgm:pt modelId="{1760D407-DE87-494A-9C6F-BC233B802286}" type="pres">
      <dgm:prSet presAssocID="{5047087A-50B9-48A1-9818-10CCD555A726}" presName="sibTrans" presStyleCnt="0"/>
      <dgm:spPr/>
    </dgm:pt>
    <dgm:pt modelId="{2EDF1044-D40D-402B-A315-4924E345C373}" type="pres">
      <dgm:prSet presAssocID="{812303C8-F278-40F9-969A-E682ADECD8BD}" presName="compNode" presStyleCnt="0"/>
      <dgm:spPr/>
    </dgm:pt>
    <dgm:pt modelId="{6CFEE8DE-86E5-4552-9AB7-372D60B2BB99}" type="pres">
      <dgm:prSet presAssocID="{812303C8-F278-40F9-969A-E682ADECD8BD}" presName="bgRect" presStyleLbl="bgShp" presStyleIdx="1" presStyleCnt="3"/>
      <dgm:spPr/>
    </dgm:pt>
    <dgm:pt modelId="{F236126B-B8BB-4CBF-9CE1-CB996D46B82B}" type="pres">
      <dgm:prSet presAssocID="{812303C8-F278-40F9-969A-E682ADECD8B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Questions"/>
        </a:ext>
      </dgm:extLst>
    </dgm:pt>
    <dgm:pt modelId="{D8BAD4D1-98D3-441B-8227-EBF7EE5D814A}" type="pres">
      <dgm:prSet presAssocID="{812303C8-F278-40F9-969A-E682ADECD8BD}" presName="spaceRect" presStyleCnt="0"/>
      <dgm:spPr/>
    </dgm:pt>
    <dgm:pt modelId="{E48BB62F-EE57-473F-ABA0-FAD46E680CF9}" type="pres">
      <dgm:prSet presAssocID="{812303C8-F278-40F9-969A-E682ADECD8BD}" presName="parTx" presStyleLbl="revTx" presStyleIdx="1" presStyleCnt="3">
        <dgm:presLayoutVars>
          <dgm:chMax val="0"/>
          <dgm:chPref val="0"/>
        </dgm:presLayoutVars>
      </dgm:prSet>
      <dgm:spPr/>
      <dgm:t>
        <a:bodyPr/>
        <a:lstStyle/>
        <a:p>
          <a:endParaRPr lang="en-US"/>
        </a:p>
      </dgm:t>
    </dgm:pt>
    <dgm:pt modelId="{250F493B-FBB7-4B4E-A9BD-C562E9DFA0BA}" type="pres">
      <dgm:prSet presAssocID="{F9AE3E62-36F5-46DF-8C3D-22E8D384ECBE}" presName="sibTrans" presStyleCnt="0"/>
      <dgm:spPr/>
    </dgm:pt>
    <dgm:pt modelId="{A2923516-CCF6-43EE-AED4-6EAFF24DC130}" type="pres">
      <dgm:prSet presAssocID="{445E6EAD-E593-429D-8643-F12F4A9E3B07}" presName="compNode" presStyleCnt="0"/>
      <dgm:spPr/>
    </dgm:pt>
    <dgm:pt modelId="{D9CF0FDB-1713-489A-A938-F6A0F8863473}" type="pres">
      <dgm:prSet presAssocID="{445E6EAD-E593-429D-8643-F12F4A9E3B07}" presName="bgRect" presStyleLbl="bgShp" presStyleIdx="2" presStyleCnt="3"/>
      <dgm:spPr/>
    </dgm:pt>
    <dgm:pt modelId="{3AFBA77E-6173-4FE6-9A2E-AB6D12D52201}" type="pres">
      <dgm:prSet presAssocID="{445E6EAD-E593-429D-8643-F12F4A9E3B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Question mark"/>
        </a:ext>
      </dgm:extLst>
    </dgm:pt>
    <dgm:pt modelId="{867EC80F-4096-46E3-9575-5E2B9FCD9115}" type="pres">
      <dgm:prSet presAssocID="{445E6EAD-E593-429D-8643-F12F4A9E3B07}" presName="spaceRect" presStyleCnt="0"/>
      <dgm:spPr/>
    </dgm:pt>
    <dgm:pt modelId="{B841C275-312A-4678-A80D-B913B1709D3F}" type="pres">
      <dgm:prSet presAssocID="{445E6EAD-E593-429D-8643-F12F4A9E3B07}" presName="parTx" presStyleLbl="revTx" presStyleIdx="2" presStyleCnt="3">
        <dgm:presLayoutVars>
          <dgm:chMax val="0"/>
          <dgm:chPref val="0"/>
        </dgm:presLayoutVars>
      </dgm:prSet>
      <dgm:spPr/>
      <dgm:t>
        <a:bodyPr/>
        <a:lstStyle/>
        <a:p>
          <a:endParaRPr lang="en-US"/>
        </a:p>
      </dgm:t>
    </dgm:pt>
  </dgm:ptLst>
  <dgm:cxnLst>
    <dgm:cxn modelId="{9EF86D3C-BF1C-44E7-853E-AEEAAFF459EF}" type="presOf" srcId="{08D48D3F-490E-4D59-B859-89689E7AF208}" destId="{84E2F5EF-9DF0-486D-838C-56141A8CDED0}" srcOrd="0" destOrd="0" presId="urn:microsoft.com/office/officeart/2018/2/layout/IconVerticalSolidList"/>
    <dgm:cxn modelId="{A63750F0-6C84-4B32-8C2E-7A3C677038CD}" type="presOf" srcId="{445E6EAD-E593-429D-8643-F12F4A9E3B07}" destId="{B841C275-312A-4678-A80D-B913B1709D3F}" srcOrd="0" destOrd="0" presId="urn:microsoft.com/office/officeart/2018/2/layout/IconVerticalSolidList"/>
    <dgm:cxn modelId="{2E5FABAE-27FF-4CE0-88C5-B31C9F98F024}" srcId="{FF193983-6187-4E6F-A13A-37A6BB3CCF6B}" destId="{812303C8-F278-40F9-969A-E682ADECD8BD}" srcOrd="1" destOrd="0" parTransId="{F582E5A3-3F48-42C0-A9C2-0C79B8325F06}" sibTransId="{F9AE3E62-36F5-46DF-8C3D-22E8D384ECBE}"/>
    <dgm:cxn modelId="{F5D40D32-CE6C-4A57-A127-F4F7AE5F3E47}" srcId="{FF193983-6187-4E6F-A13A-37A6BB3CCF6B}" destId="{08D48D3F-490E-4D59-B859-89689E7AF208}" srcOrd="0" destOrd="0" parTransId="{A6868294-DE54-490C-B36C-0E5C22A2A81B}" sibTransId="{5047087A-50B9-48A1-9818-10CCD555A726}"/>
    <dgm:cxn modelId="{52B93FCD-6B29-4609-B177-7618DEC29A93}" srcId="{FF193983-6187-4E6F-A13A-37A6BB3CCF6B}" destId="{445E6EAD-E593-429D-8643-F12F4A9E3B07}" srcOrd="2" destOrd="0" parTransId="{867F5CD6-6A3F-460F-A5FB-5ACC60F43858}" sibTransId="{85DD8C06-9AE6-464D-AF59-156E75C3D97D}"/>
    <dgm:cxn modelId="{BCDA4DB5-A6F6-4A24-8D22-3A16FB669681}" type="presOf" srcId="{812303C8-F278-40F9-969A-E682ADECD8BD}" destId="{E48BB62F-EE57-473F-ABA0-FAD46E680CF9}" srcOrd="0" destOrd="0" presId="urn:microsoft.com/office/officeart/2018/2/layout/IconVerticalSolidList"/>
    <dgm:cxn modelId="{EE75CAA0-3309-41C3-BCA1-C0C526930A16}" type="presOf" srcId="{FF193983-6187-4E6F-A13A-37A6BB3CCF6B}" destId="{995CA6D1-8B42-4D7E-99FD-49096C6DB79D}" srcOrd="0" destOrd="0" presId="urn:microsoft.com/office/officeart/2018/2/layout/IconVerticalSolidList"/>
    <dgm:cxn modelId="{6DACFC89-9E25-4074-91C2-E27E062D2ACF}" type="presParOf" srcId="{995CA6D1-8B42-4D7E-99FD-49096C6DB79D}" destId="{C8BEC14F-7E7B-46C1-9DF3-4245CF146176}" srcOrd="0" destOrd="0" presId="urn:microsoft.com/office/officeart/2018/2/layout/IconVerticalSolidList"/>
    <dgm:cxn modelId="{870979EF-FD91-4A78-83D5-B0507D9A2FD0}" type="presParOf" srcId="{C8BEC14F-7E7B-46C1-9DF3-4245CF146176}" destId="{A0D39B25-1BB8-4C7B-8EDD-8B824DB92BD7}" srcOrd="0" destOrd="0" presId="urn:microsoft.com/office/officeart/2018/2/layout/IconVerticalSolidList"/>
    <dgm:cxn modelId="{023605D4-969C-433B-8D31-76AEFFA33B91}" type="presParOf" srcId="{C8BEC14F-7E7B-46C1-9DF3-4245CF146176}" destId="{11222B66-F43C-44A9-A1AA-447FC6306B6D}" srcOrd="1" destOrd="0" presId="urn:microsoft.com/office/officeart/2018/2/layout/IconVerticalSolidList"/>
    <dgm:cxn modelId="{CAC4F589-ADBD-4A1A-8629-CCBF8E8323E9}" type="presParOf" srcId="{C8BEC14F-7E7B-46C1-9DF3-4245CF146176}" destId="{DFD79613-8E50-4702-B90C-648660723AA4}" srcOrd="2" destOrd="0" presId="urn:microsoft.com/office/officeart/2018/2/layout/IconVerticalSolidList"/>
    <dgm:cxn modelId="{36056A9F-1D28-4FF9-96D2-F6DB40D26864}" type="presParOf" srcId="{C8BEC14F-7E7B-46C1-9DF3-4245CF146176}" destId="{84E2F5EF-9DF0-486D-838C-56141A8CDED0}" srcOrd="3" destOrd="0" presId="urn:microsoft.com/office/officeart/2018/2/layout/IconVerticalSolidList"/>
    <dgm:cxn modelId="{942954A6-95AC-47FD-9D4A-4CF47D79B141}" type="presParOf" srcId="{995CA6D1-8B42-4D7E-99FD-49096C6DB79D}" destId="{1760D407-DE87-494A-9C6F-BC233B802286}" srcOrd="1" destOrd="0" presId="urn:microsoft.com/office/officeart/2018/2/layout/IconVerticalSolidList"/>
    <dgm:cxn modelId="{B00ECA4B-C600-4182-BC3E-09B9DC9ABF4B}" type="presParOf" srcId="{995CA6D1-8B42-4D7E-99FD-49096C6DB79D}" destId="{2EDF1044-D40D-402B-A315-4924E345C373}" srcOrd="2" destOrd="0" presId="urn:microsoft.com/office/officeart/2018/2/layout/IconVerticalSolidList"/>
    <dgm:cxn modelId="{98D7C89A-26FE-4E21-8E6A-DD1D537FFCE2}" type="presParOf" srcId="{2EDF1044-D40D-402B-A315-4924E345C373}" destId="{6CFEE8DE-86E5-4552-9AB7-372D60B2BB99}" srcOrd="0" destOrd="0" presId="urn:microsoft.com/office/officeart/2018/2/layout/IconVerticalSolidList"/>
    <dgm:cxn modelId="{9D1E69A4-CE95-4F6C-8EBC-F3E067A502DE}" type="presParOf" srcId="{2EDF1044-D40D-402B-A315-4924E345C373}" destId="{F236126B-B8BB-4CBF-9CE1-CB996D46B82B}" srcOrd="1" destOrd="0" presId="urn:microsoft.com/office/officeart/2018/2/layout/IconVerticalSolidList"/>
    <dgm:cxn modelId="{3E848761-618B-45AC-A052-AA0703A0FFD0}" type="presParOf" srcId="{2EDF1044-D40D-402B-A315-4924E345C373}" destId="{D8BAD4D1-98D3-441B-8227-EBF7EE5D814A}" srcOrd="2" destOrd="0" presId="urn:microsoft.com/office/officeart/2018/2/layout/IconVerticalSolidList"/>
    <dgm:cxn modelId="{25030132-FE3C-49F1-A56D-25021DA68E93}" type="presParOf" srcId="{2EDF1044-D40D-402B-A315-4924E345C373}" destId="{E48BB62F-EE57-473F-ABA0-FAD46E680CF9}" srcOrd="3" destOrd="0" presId="urn:microsoft.com/office/officeart/2018/2/layout/IconVerticalSolidList"/>
    <dgm:cxn modelId="{2B1B23AE-888D-43FA-9D14-FF96792E99DC}" type="presParOf" srcId="{995CA6D1-8B42-4D7E-99FD-49096C6DB79D}" destId="{250F493B-FBB7-4B4E-A9BD-C562E9DFA0BA}" srcOrd="3" destOrd="0" presId="urn:microsoft.com/office/officeart/2018/2/layout/IconVerticalSolidList"/>
    <dgm:cxn modelId="{C92867D3-203D-4ED8-AC84-8F997281F18D}" type="presParOf" srcId="{995CA6D1-8B42-4D7E-99FD-49096C6DB79D}" destId="{A2923516-CCF6-43EE-AED4-6EAFF24DC130}" srcOrd="4" destOrd="0" presId="urn:microsoft.com/office/officeart/2018/2/layout/IconVerticalSolidList"/>
    <dgm:cxn modelId="{4409F13B-562E-4E93-B94F-F94C27B20D79}" type="presParOf" srcId="{A2923516-CCF6-43EE-AED4-6EAFF24DC130}" destId="{D9CF0FDB-1713-489A-A938-F6A0F8863473}" srcOrd="0" destOrd="0" presId="urn:microsoft.com/office/officeart/2018/2/layout/IconVerticalSolidList"/>
    <dgm:cxn modelId="{BD201BF5-DDF9-402B-8126-95CA3C59F575}" type="presParOf" srcId="{A2923516-CCF6-43EE-AED4-6EAFF24DC130}" destId="{3AFBA77E-6173-4FE6-9A2E-AB6D12D52201}" srcOrd="1" destOrd="0" presId="urn:microsoft.com/office/officeart/2018/2/layout/IconVerticalSolidList"/>
    <dgm:cxn modelId="{66CAAD78-503D-4415-9FEB-D2BD46E20C1B}" type="presParOf" srcId="{A2923516-CCF6-43EE-AED4-6EAFF24DC130}" destId="{867EC80F-4096-46E3-9575-5E2B9FCD9115}" srcOrd="2" destOrd="0" presId="urn:microsoft.com/office/officeart/2018/2/layout/IconVerticalSolidList"/>
    <dgm:cxn modelId="{187586FC-BC3B-4584-9FD8-84D8E6F7C9E4}" type="presParOf" srcId="{A2923516-CCF6-43EE-AED4-6EAFF24DC130}" destId="{B841C275-312A-4678-A80D-B913B1709D3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7EF034-05C6-482E-A98B-80FC82E095C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3C946C-0C26-41C9-BA3B-11826E43A602}">
      <dgm:prSet/>
      <dgm:spPr/>
      <dgm:t>
        <a:bodyPr/>
        <a:lstStyle/>
        <a:p>
          <a:r>
            <a:rPr lang="en-US"/>
            <a:t>Consider the wider context in which the case organisation is situated.</a:t>
          </a:r>
        </a:p>
      </dgm:t>
    </dgm:pt>
    <dgm:pt modelId="{F531537A-6DDB-4E78-9E5E-14F4865A675E}" type="parTrans" cxnId="{14C27178-70F5-427F-A622-9623C2C80668}">
      <dgm:prSet/>
      <dgm:spPr/>
      <dgm:t>
        <a:bodyPr/>
        <a:lstStyle/>
        <a:p>
          <a:endParaRPr lang="en-US"/>
        </a:p>
      </dgm:t>
    </dgm:pt>
    <dgm:pt modelId="{3F9815CF-315D-4844-9567-DA333D16CE7F}" type="sibTrans" cxnId="{14C27178-70F5-427F-A622-9623C2C80668}">
      <dgm:prSet/>
      <dgm:spPr/>
      <dgm:t>
        <a:bodyPr/>
        <a:lstStyle/>
        <a:p>
          <a:endParaRPr lang="en-US"/>
        </a:p>
      </dgm:t>
    </dgm:pt>
    <dgm:pt modelId="{18281117-37DC-4787-B37B-F4BC1AB82849}">
      <dgm:prSet/>
      <dgm:spPr/>
      <dgm:t>
        <a:bodyPr/>
        <a:lstStyle/>
        <a:p>
          <a:r>
            <a:rPr lang="en-US"/>
            <a:t>Identify the impact this is having on the identified issue.</a:t>
          </a:r>
        </a:p>
      </dgm:t>
    </dgm:pt>
    <dgm:pt modelId="{ECC932F0-0128-4FCB-8BD1-11BF5C263CA8}" type="parTrans" cxnId="{E6F129E8-F48B-4B81-9EF0-3D03CB000D51}">
      <dgm:prSet/>
      <dgm:spPr/>
      <dgm:t>
        <a:bodyPr/>
        <a:lstStyle/>
        <a:p>
          <a:endParaRPr lang="en-US"/>
        </a:p>
      </dgm:t>
    </dgm:pt>
    <dgm:pt modelId="{606A293A-483B-4032-A627-0FD076F69E4A}" type="sibTrans" cxnId="{E6F129E8-F48B-4B81-9EF0-3D03CB000D51}">
      <dgm:prSet/>
      <dgm:spPr/>
      <dgm:t>
        <a:bodyPr/>
        <a:lstStyle/>
        <a:p>
          <a:endParaRPr lang="en-US"/>
        </a:p>
      </dgm:t>
    </dgm:pt>
    <dgm:pt modelId="{2FDDFBF0-2A2D-446E-95C8-34CBAF14C80E}">
      <dgm:prSet/>
      <dgm:spPr/>
      <dgm:t>
        <a:bodyPr/>
        <a:lstStyle/>
        <a:p>
          <a:r>
            <a:rPr lang="en-US"/>
            <a:t>Evaluate how contextual factors might manifest solutions to the issue. </a:t>
          </a:r>
        </a:p>
      </dgm:t>
    </dgm:pt>
    <dgm:pt modelId="{B1EAFB23-84D9-4876-83CB-D57328785E02}" type="parTrans" cxnId="{BB84DBB5-814D-4E82-A366-D03D56BE85F1}">
      <dgm:prSet/>
      <dgm:spPr/>
      <dgm:t>
        <a:bodyPr/>
        <a:lstStyle/>
        <a:p>
          <a:endParaRPr lang="en-US"/>
        </a:p>
      </dgm:t>
    </dgm:pt>
    <dgm:pt modelId="{592C50CA-552F-4FCE-BAA7-8D78CA229006}" type="sibTrans" cxnId="{BB84DBB5-814D-4E82-A366-D03D56BE85F1}">
      <dgm:prSet/>
      <dgm:spPr/>
      <dgm:t>
        <a:bodyPr/>
        <a:lstStyle/>
        <a:p>
          <a:endParaRPr lang="en-US"/>
        </a:p>
      </dgm:t>
    </dgm:pt>
    <dgm:pt modelId="{42220F08-7C5B-4B52-96C1-CE7DF2CE8147}" type="pres">
      <dgm:prSet presAssocID="{357EF034-05C6-482E-A98B-80FC82E095CC}" presName="root" presStyleCnt="0">
        <dgm:presLayoutVars>
          <dgm:dir/>
          <dgm:resizeHandles val="exact"/>
        </dgm:presLayoutVars>
      </dgm:prSet>
      <dgm:spPr/>
      <dgm:t>
        <a:bodyPr/>
        <a:lstStyle/>
        <a:p>
          <a:endParaRPr lang="en-US"/>
        </a:p>
      </dgm:t>
    </dgm:pt>
    <dgm:pt modelId="{3686590C-AEAB-4EA5-9C1F-AAA5AE71DD85}" type="pres">
      <dgm:prSet presAssocID="{803C946C-0C26-41C9-BA3B-11826E43A602}" presName="compNode" presStyleCnt="0"/>
      <dgm:spPr/>
    </dgm:pt>
    <dgm:pt modelId="{17D33AFA-1719-4979-97DA-CC3169AB5BFD}" type="pres">
      <dgm:prSet presAssocID="{803C946C-0C26-41C9-BA3B-11826E43A602}" presName="bgRect" presStyleLbl="bgShp" presStyleIdx="0" presStyleCnt="3"/>
      <dgm:spPr/>
    </dgm:pt>
    <dgm:pt modelId="{0B3E554E-E33A-436E-AE5C-8403C9D0CFAA}" type="pres">
      <dgm:prSet presAssocID="{803C946C-0C26-41C9-BA3B-11826E43A602}" presName="iconRect" presStyleLbl="node1" presStyleIdx="0" presStyleCnt="3"/>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Hierarchy"/>
        </a:ext>
      </dgm:extLst>
    </dgm:pt>
    <dgm:pt modelId="{D45F3FD0-25E7-4707-9389-FBF12E903457}" type="pres">
      <dgm:prSet presAssocID="{803C946C-0C26-41C9-BA3B-11826E43A602}" presName="spaceRect" presStyleCnt="0"/>
      <dgm:spPr/>
    </dgm:pt>
    <dgm:pt modelId="{86563B47-0280-4EF8-A839-54E2F9C327C4}" type="pres">
      <dgm:prSet presAssocID="{803C946C-0C26-41C9-BA3B-11826E43A602}" presName="parTx" presStyleLbl="revTx" presStyleIdx="0" presStyleCnt="3">
        <dgm:presLayoutVars>
          <dgm:chMax val="0"/>
          <dgm:chPref val="0"/>
        </dgm:presLayoutVars>
      </dgm:prSet>
      <dgm:spPr/>
      <dgm:t>
        <a:bodyPr/>
        <a:lstStyle/>
        <a:p>
          <a:endParaRPr lang="en-US"/>
        </a:p>
      </dgm:t>
    </dgm:pt>
    <dgm:pt modelId="{681015E3-291B-4AC3-9299-A7B76B4AFA38}" type="pres">
      <dgm:prSet presAssocID="{3F9815CF-315D-4844-9567-DA333D16CE7F}" presName="sibTrans" presStyleCnt="0"/>
      <dgm:spPr/>
    </dgm:pt>
    <dgm:pt modelId="{C2286894-EE84-410F-A6FE-685BF15A90E2}" type="pres">
      <dgm:prSet presAssocID="{18281117-37DC-4787-B37B-F4BC1AB82849}" presName="compNode" presStyleCnt="0"/>
      <dgm:spPr/>
    </dgm:pt>
    <dgm:pt modelId="{E890F67D-BA53-4884-A4A8-02BD6E50D4A5}" type="pres">
      <dgm:prSet presAssocID="{18281117-37DC-4787-B37B-F4BC1AB82849}" presName="bgRect" presStyleLbl="bgShp" presStyleIdx="1" presStyleCnt="3"/>
      <dgm:spPr/>
    </dgm:pt>
    <dgm:pt modelId="{FD3844B8-62FF-4D52-ADCF-ED82A72A2C75}" type="pres">
      <dgm:prSet presAssocID="{18281117-37DC-4787-B37B-F4BC1AB8284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Questions"/>
        </a:ext>
      </dgm:extLst>
    </dgm:pt>
    <dgm:pt modelId="{184D57C5-1DA8-478F-8C8D-D65641BF8486}" type="pres">
      <dgm:prSet presAssocID="{18281117-37DC-4787-B37B-F4BC1AB82849}" presName="spaceRect" presStyleCnt="0"/>
      <dgm:spPr/>
    </dgm:pt>
    <dgm:pt modelId="{58E42081-229A-409C-B271-5638E251C0DA}" type="pres">
      <dgm:prSet presAssocID="{18281117-37DC-4787-B37B-F4BC1AB82849}" presName="parTx" presStyleLbl="revTx" presStyleIdx="1" presStyleCnt="3">
        <dgm:presLayoutVars>
          <dgm:chMax val="0"/>
          <dgm:chPref val="0"/>
        </dgm:presLayoutVars>
      </dgm:prSet>
      <dgm:spPr/>
      <dgm:t>
        <a:bodyPr/>
        <a:lstStyle/>
        <a:p>
          <a:endParaRPr lang="en-US"/>
        </a:p>
      </dgm:t>
    </dgm:pt>
    <dgm:pt modelId="{19583D2E-58AC-49D9-8EEF-5E62DA868A7A}" type="pres">
      <dgm:prSet presAssocID="{606A293A-483B-4032-A627-0FD076F69E4A}" presName="sibTrans" presStyleCnt="0"/>
      <dgm:spPr/>
    </dgm:pt>
    <dgm:pt modelId="{B42102F9-15BD-41BC-B03A-7C40D198269E}" type="pres">
      <dgm:prSet presAssocID="{2FDDFBF0-2A2D-446E-95C8-34CBAF14C80E}" presName="compNode" presStyleCnt="0"/>
      <dgm:spPr/>
    </dgm:pt>
    <dgm:pt modelId="{8BB06C25-9E54-4C29-A22C-FB1B47160ABD}" type="pres">
      <dgm:prSet presAssocID="{2FDDFBF0-2A2D-446E-95C8-34CBAF14C80E}" presName="bgRect" presStyleLbl="bgShp" presStyleIdx="2" presStyleCnt="3"/>
      <dgm:spPr/>
    </dgm:pt>
    <dgm:pt modelId="{909CC5FD-F82A-4038-BB9E-9BE3322ED63D}" type="pres">
      <dgm:prSet presAssocID="{2FDDFBF0-2A2D-446E-95C8-34CBAF14C80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Light Bulb and Gear"/>
        </a:ext>
      </dgm:extLst>
    </dgm:pt>
    <dgm:pt modelId="{2B03C98D-FC53-449F-B3BA-83D41DB95967}" type="pres">
      <dgm:prSet presAssocID="{2FDDFBF0-2A2D-446E-95C8-34CBAF14C80E}" presName="spaceRect" presStyleCnt="0"/>
      <dgm:spPr/>
    </dgm:pt>
    <dgm:pt modelId="{1F8DAD70-9640-47BB-9BF9-ADBC34FC7103}" type="pres">
      <dgm:prSet presAssocID="{2FDDFBF0-2A2D-446E-95C8-34CBAF14C80E}" presName="parTx" presStyleLbl="revTx" presStyleIdx="2" presStyleCnt="3">
        <dgm:presLayoutVars>
          <dgm:chMax val="0"/>
          <dgm:chPref val="0"/>
        </dgm:presLayoutVars>
      </dgm:prSet>
      <dgm:spPr/>
      <dgm:t>
        <a:bodyPr/>
        <a:lstStyle/>
        <a:p>
          <a:endParaRPr lang="en-US"/>
        </a:p>
      </dgm:t>
    </dgm:pt>
  </dgm:ptLst>
  <dgm:cxnLst>
    <dgm:cxn modelId="{E6F129E8-F48B-4B81-9EF0-3D03CB000D51}" srcId="{357EF034-05C6-482E-A98B-80FC82E095CC}" destId="{18281117-37DC-4787-B37B-F4BC1AB82849}" srcOrd="1" destOrd="0" parTransId="{ECC932F0-0128-4FCB-8BD1-11BF5C263CA8}" sibTransId="{606A293A-483B-4032-A627-0FD076F69E4A}"/>
    <dgm:cxn modelId="{2BEF1A3B-9492-4E83-97BD-D69FB331C436}" type="presOf" srcId="{357EF034-05C6-482E-A98B-80FC82E095CC}" destId="{42220F08-7C5B-4B52-96C1-CE7DF2CE8147}" srcOrd="0" destOrd="0" presId="urn:microsoft.com/office/officeart/2018/2/layout/IconVerticalSolidList"/>
    <dgm:cxn modelId="{BB84DBB5-814D-4E82-A366-D03D56BE85F1}" srcId="{357EF034-05C6-482E-A98B-80FC82E095CC}" destId="{2FDDFBF0-2A2D-446E-95C8-34CBAF14C80E}" srcOrd="2" destOrd="0" parTransId="{B1EAFB23-84D9-4876-83CB-D57328785E02}" sibTransId="{592C50CA-552F-4FCE-BAA7-8D78CA229006}"/>
    <dgm:cxn modelId="{B847A8AE-8124-4FEA-AFF8-0A71320E9CF2}" type="presOf" srcId="{18281117-37DC-4787-B37B-F4BC1AB82849}" destId="{58E42081-229A-409C-B271-5638E251C0DA}" srcOrd="0" destOrd="0" presId="urn:microsoft.com/office/officeart/2018/2/layout/IconVerticalSolidList"/>
    <dgm:cxn modelId="{FB0C7DAC-C6B8-4215-8C9C-C2916FB2CC6D}" type="presOf" srcId="{2FDDFBF0-2A2D-446E-95C8-34CBAF14C80E}" destId="{1F8DAD70-9640-47BB-9BF9-ADBC34FC7103}" srcOrd="0" destOrd="0" presId="urn:microsoft.com/office/officeart/2018/2/layout/IconVerticalSolidList"/>
    <dgm:cxn modelId="{14C27178-70F5-427F-A622-9623C2C80668}" srcId="{357EF034-05C6-482E-A98B-80FC82E095CC}" destId="{803C946C-0C26-41C9-BA3B-11826E43A602}" srcOrd="0" destOrd="0" parTransId="{F531537A-6DDB-4E78-9E5E-14F4865A675E}" sibTransId="{3F9815CF-315D-4844-9567-DA333D16CE7F}"/>
    <dgm:cxn modelId="{9F23CCCE-94FA-4103-B432-8C937267A2A9}" type="presOf" srcId="{803C946C-0C26-41C9-BA3B-11826E43A602}" destId="{86563B47-0280-4EF8-A839-54E2F9C327C4}" srcOrd="0" destOrd="0" presId="urn:microsoft.com/office/officeart/2018/2/layout/IconVerticalSolidList"/>
    <dgm:cxn modelId="{ED891D2B-1500-4552-8D0F-B9C7B19A021D}" type="presParOf" srcId="{42220F08-7C5B-4B52-96C1-CE7DF2CE8147}" destId="{3686590C-AEAB-4EA5-9C1F-AAA5AE71DD85}" srcOrd="0" destOrd="0" presId="urn:microsoft.com/office/officeart/2018/2/layout/IconVerticalSolidList"/>
    <dgm:cxn modelId="{1734C8A6-67DD-4B74-971F-DAC23F569DBC}" type="presParOf" srcId="{3686590C-AEAB-4EA5-9C1F-AAA5AE71DD85}" destId="{17D33AFA-1719-4979-97DA-CC3169AB5BFD}" srcOrd="0" destOrd="0" presId="urn:microsoft.com/office/officeart/2018/2/layout/IconVerticalSolidList"/>
    <dgm:cxn modelId="{E6F349B6-C427-4F83-9FEC-D590D965A3FC}" type="presParOf" srcId="{3686590C-AEAB-4EA5-9C1F-AAA5AE71DD85}" destId="{0B3E554E-E33A-436E-AE5C-8403C9D0CFAA}" srcOrd="1" destOrd="0" presId="urn:microsoft.com/office/officeart/2018/2/layout/IconVerticalSolidList"/>
    <dgm:cxn modelId="{E351F9FE-F888-486D-A609-350C8626CC73}" type="presParOf" srcId="{3686590C-AEAB-4EA5-9C1F-AAA5AE71DD85}" destId="{D45F3FD0-25E7-4707-9389-FBF12E903457}" srcOrd="2" destOrd="0" presId="urn:microsoft.com/office/officeart/2018/2/layout/IconVerticalSolidList"/>
    <dgm:cxn modelId="{A548EF62-F104-4025-8930-8FFEDA9412BF}" type="presParOf" srcId="{3686590C-AEAB-4EA5-9C1F-AAA5AE71DD85}" destId="{86563B47-0280-4EF8-A839-54E2F9C327C4}" srcOrd="3" destOrd="0" presId="urn:microsoft.com/office/officeart/2018/2/layout/IconVerticalSolidList"/>
    <dgm:cxn modelId="{5B2DAD8E-A292-4D4D-9042-F0FF977A93B0}" type="presParOf" srcId="{42220F08-7C5B-4B52-96C1-CE7DF2CE8147}" destId="{681015E3-291B-4AC3-9299-A7B76B4AFA38}" srcOrd="1" destOrd="0" presId="urn:microsoft.com/office/officeart/2018/2/layout/IconVerticalSolidList"/>
    <dgm:cxn modelId="{08DB8060-10E9-4376-9614-4C00A8B9F550}" type="presParOf" srcId="{42220F08-7C5B-4B52-96C1-CE7DF2CE8147}" destId="{C2286894-EE84-410F-A6FE-685BF15A90E2}" srcOrd="2" destOrd="0" presId="urn:microsoft.com/office/officeart/2018/2/layout/IconVerticalSolidList"/>
    <dgm:cxn modelId="{204F5EA5-C893-47F8-BA3D-79128447BD0E}" type="presParOf" srcId="{C2286894-EE84-410F-A6FE-685BF15A90E2}" destId="{E890F67D-BA53-4884-A4A8-02BD6E50D4A5}" srcOrd="0" destOrd="0" presId="urn:microsoft.com/office/officeart/2018/2/layout/IconVerticalSolidList"/>
    <dgm:cxn modelId="{528CB8A6-622C-4483-8378-CF8968BB02F9}" type="presParOf" srcId="{C2286894-EE84-410F-A6FE-685BF15A90E2}" destId="{FD3844B8-62FF-4D52-ADCF-ED82A72A2C75}" srcOrd="1" destOrd="0" presId="urn:microsoft.com/office/officeart/2018/2/layout/IconVerticalSolidList"/>
    <dgm:cxn modelId="{B8E467CA-1E7C-4283-9C24-A7EA101D42AB}" type="presParOf" srcId="{C2286894-EE84-410F-A6FE-685BF15A90E2}" destId="{184D57C5-1DA8-478F-8C8D-D65641BF8486}" srcOrd="2" destOrd="0" presId="urn:microsoft.com/office/officeart/2018/2/layout/IconVerticalSolidList"/>
    <dgm:cxn modelId="{2EA77A90-6A58-4151-B2D5-BFDB8F251EB2}" type="presParOf" srcId="{C2286894-EE84-410F-A6FE-685BF15A90E2}" destId="{58E42081-229A-409C-B271-5638E251C0DA}" srcOrd="3" destOrd="0" presId="urn:microsoft.com/office/officeart/2018/2/layout/IconVerticalSolidList"/>
    <dgm:cxn modelId="{FF7F566B-ABDD-45B4-BCAC-DEA516963BF0}" type="presParOf" srcId="{42220F08-7C5B-4B52-96C1-CE7DF2CE8147}" destId="{19583D2E-58AC-49D9-8EEF-5E62DA868A7A}" srcOrd="3" destOrd="0" presId="urn:microsoft.com/office/officeart/2018/2/layout/IconVerticalSolidList"/>
    <dgm:cxn modelId="{DAEE104D-975D-4348-A55D-B5573BB14D29}" type="presParOf" srcId="{42220F08-7C5B-4B52-96C1-CE7DF2CE8147}" destId="{B42102F9-15BD-41BC-B03A-7C40D198269E}" srcOrd="4" destOrd="0" presId="urn:microsoft.com/office/officeart/2018/2/layout/IconVerticalSolidList"/>
    <dgm:cxn modelId="{B2808E52-1EAF-471D-82E4-E1B03917DC26}" type="presParOf" srcId="{B42102F9-15BD-41BC-B03A-7C40D198269E}" destId="{8BB06C25-9E54-4C29-A22C-FB1B47160ABD}" srcOrd="0" destOrd="0" presId="urn:microsoft.com/office/officeart/2018/2/layout/IconVerticalSolidList"/>
    <dgm:cxn modelId="{63CAE4AE-22CA-4EF9-B6EE-64270D064EC3}" type="presParOf" srcId="{B42102F9-15BD-41BC-B03A-7C40D198269E}" destId="{909CC5FD-F82A-4038-BB9E-9BE3322ED63D}" srcOrd="1" destOrd="0" presId="urn:microsoft.com/office/officeart/2018/2/layout/IconVerticalSolidList"/>
    <dgm:cxn modelId="{62078804-F515-4425-9DB5-0E76BED15963}" type="presParOf" srcId="{B42102F9-15BD-41BC-B03A-7C40D198269E}" destId="{2B03C98D-FC53-449F-B3BA-83D41DB95967}" srcOrd="2" destOrd="0" presId="urn:microsoft.com/office/officeart/2018/2/layout/IconVerticalSolidList"/>
    <dgm:cxn modelId="{EE9039B8-F00D-4364-B30B-DC68FEC4A444}" type="presParOf" srcId="{B42102F9-15BD-41BC-B03A-7C40D198269E}" destId="{1F8DAD70-9640-47BB-9BF9-ADBC34FC710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39B25-1BB8-4C7B-8EDD-8B824DB92BD7}">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22B66-F43C-44A9-A1AA-447FC6306B6D}">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E2F5EF-9DF0-486D-838C-56141A8CDED0}">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lvl="0" algn="l" defTabSz="1111250">
            <a:lnSpc>
              <a:spcPct val="100000"/>
            </a:lnSpc>
            <a:spcBef>
              <a:spcPct val="0"/>
            </a:spcBef>
            <a:spcAft>
              <a:spcPct val="35000"/>
            </a:spcAft>
          </a:pPr>
          <a:r>
            <a:rPr lang="en-US" sz="2500" kern="1200"/>
            <a:t>What is the cost of the issue to the organisation?</a:t>
          </a:r>
        </a:p>
      </dsp:txBody>
      <dsp:txXfrm>
        <a:off x="1941716" y="718"/>
        <a:ext cx="4571887" cy="1681139"/>
      </dsp:txXfrm>
    </dsp:sp>
    <dsp:sp modelId="{6CFEE8DE-86E5-4552-9AB7-372D60B2BB99}">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36126B-B8BB-4CBF-9CE1-CB996D46B82B}">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8BB62F-EE57-473F-ABA0-FAD46E680CF9}">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lvl="0" algn="l" defTabSz="1111250">
            <a:lnSpc>
              <a:spcPct val="100000"/>
            </a:lnSpc>
            <a:spcBef>
              <a:spcPct val="0"/>
            </a:spcBef>
            <a:spcAft>
              <a:spcPct val="35000"/>
            </a:spcAft>
          </a:pPr>
          <a:r>
            <a:rPr lang="en-US" sz="2500" kern="1200"/>
            <a:t>What are the possible causes for the issues you have identified?</a:t>
          </a:r>
        </a:p>
      </dsp:txBody>
      <dsp:txXfrm>
        <a:off x="1941716" y="2102143"/>
        <a:ext cx="4571887" cy="1681139"/>
      </dsp:txXfrm>
    </dsp:sp>
    <dsp:sp modelId="{D9CF0FDB-1713-489A-A938-F6A0F8863473}">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FBA77E-6173-4FE6-9A2E-AB6D12D52201}">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41C275-312A-4678-A80D-B913B1709D3F}">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lvl="0" algn="l" defTabSz="1111250">
            <a:lnSpc>
              <a:spcPct val="100000"/>
            </a:lnSpc>
            <a:spcBef>
              <a:spcPct val="0"/>
            </a:spcBef>
            <a:spcAft>
              <a:spcPct val="35000"/>
            </a:spcAft>
          </a:pPr>
          <a:r>
            <a:rPr lang="en-US" sz="2500" kern="1200"/>
            <a:t>Which cause will you investigate and why?</a:t>
          </a:r>
        </a:p>
      </dsp:txBody>
      <dsp:txXfrm>
        <a:off x="1941716" y="4203567"/>
        <a:ext cx="4571887" cy="1681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33AFA-1719-4979-97DA-CC3169AB5BFD}">
      <dsp:nvSpPr>
        <dsp:cNvPr id="0" name=""/>
        <dsp:cNvSpPr/>
      </dsp:nvSpPr>
      <dsp:spPr>
        <a:xfrm>
          <a:off x="0" y="719"/>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3E554E-E33A-436E-AE5C-8403C9D0CFAA}">
      <dsp:nvSpPr>
        <dsp:cNvPr id="0" name=""/>
        <dsp:cNvSpPr/>
      </dsp:nvSpPr>
      <dsp:spPr>
        <a:xfrm>
          <a:off x="509522" y="379703"/>
          <a:ext cx="926404" cy="926404"/>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563B47-0280-4EF8-A839-54E2F9C327C4}">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lvl="0" algn="l" defTabSz="1111250">
            <a:lnSpc>
              <a:spcPct val="90000"/>
            </a:lnSpc>
            <a:spcBef>
              <a:spcPct val="0"/>
            </a:spcBef>
            <a:spcAft>
              <a:spcPct val="35000"/>
            </a:spcAft>
          </a:pPr>
          <a:r>
            <a:rPr lang="en-US" sz="2500" kern="1200"/>
            <a:t>Consider the wider context in which the case organisation is situated.</a:t>
          </a:r>
        </a:p>
      </dsp:txBody>
      <dsp:txXfrm>
        <a:off x="1945450" y="719"/>
        <a:ext cx="4643240" cy="1684372"/>
      </dsp:txXfrm>
    </dsp:sp>
    <dsp:sp modelId="{E890F67D-BA53-4884-A4A8-02BD6E50D4A5}">
      <dsp:nvSpPr>
        <dsp:cNvPr id="0" name=""/>
        <dsp:cNvSpPr/>
      </dsp:nvSpPr>
      <dsp:spPr>
        <a:xfrm>
          <a:off x="0" y="2106185"/>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844B8-62FF-4D52-ADCF-ED82A72A2C75}">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E42081-229A-409C-B271-5638E251C0DA}">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lvl="0" algn="l" defTabSz="1111250">
            <a:lnSpc>
              <a:spcPct val="90000"/>
            </a:lnSpc>
            <a:spcBef>
              <a:spcPct val="0"/>
            </a:spcBef>
            <a:spcAft>
              <a:spcPct val="35000"/>
            </a:spcAft>
          </a:pPr>
          <a:r>
            <a:rPr lang="en-US" sz="2500" kern="1200"/>
            <a:t>Identify the impact this is having on the identified issue.</a:t>
          </a:r>
        </a:p>
      </dsp:txBody>
      <dsp:txXfrm>
        <a:off x="1945450" y="2106185"/>
        <a:ext cx="4643240" cy="1684372"/>
      </dsp:txXfrm>
    </dsp:sp>
    <dsp:sp modelId="{8BB06C25-9E54-4C29-A22C-FB1B47160ABD}">
      <dsp:nvSpPr>
        <dsp:cNvPr id="0" name=""/>
        <dsp:cNvSpPr/>
      </dsp:nvSpPr>
      <dsp:spPr>
        <a:xfrm>
          <a:off x="0" y="4211650"/>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9CC5FD-F82A-4038-BB9E-9BE3322ED63D}">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8DAD70-9640-47BB-9BF9-ADBC34FC7103}">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lvl="0" algn="l" defTabSz="1111250">
            <a:lnSpc>
              <a:spcPct val="90000"/>
            </a:lnSpc>
            <a:spcBef>
              <a:spcPct val="0"/>
            </a:spcBef>
            <a:spcAft>
              <a:spcPct val="35000"/>
            </a:spcAft>
          </a:pPr>
          <a:r>
            <a:rPr lang="en-US" sz="2500" kern="1200"/>
            <a:t>Evaluate how contextual factors might manifest solutions to the issue. </a:t>
          </a:r>
        </a:p>
      </dsp:txBody>
      <dsp:txXfrm>
        <a:off x="1945450" y="4211650"/>
        <a:ext cx="4643240" cy="16843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5/27/2020</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5/27/2020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Task using the whiteboard.</a:t>
            </a:r>
          </a:p>
          <a:p>
            <a:endParaRPr lang="en-US">
              <a:cs typeface="Calibri"/>
            </a:endParaRPr>
          </a:p>
          <a:p>
            <a:r>
              <a:rPr lang="en-US">
                <a:cs typeface="Calibri"/>
              </a:rPr>
              <a:t>Share any contextual factors you think might be having an impact  in the creation of business issues.</a:t>
            </a:r>
          </a:p>
        </p:txBody>
      </p:sp>
      <p:sp>
        <p:nvSpPr>
          <p:cNvPr id="4" name="Slide Number Placeholder 3"/>
          <p:cNvSpPr>
            <a:spLocks noGrp="1"/>
          </p:cNvSpPr>
          <p:nvPr>
            <p:ph type="sldNum" sz="quarter" idx="5"/>
          </p:nvPr>
        </p:nvSpPr>
        <p:spPr/>
        <p:txBody>
          <a:bodyPr/>
          <a:lstStyle/>
          <a:p>
            <a:fld id="{BC849E9A-41F7-4779-A581-48A7C374A227}" type="slidenum">
              <a:rPr lang="en-US" smtClean="0"/>
              <a:t>5</a:t>
            </a:fld>
            <a:endParaRPr lang="en-US"/>
          </a:p>
        </p:txBody>
      </p:sp>
    </p:spTree>
    <p:extLst>
      <p:ext uri="{BB962C8B-B14F-4D97-AF65-F5344CB8AC3E}">
        <p14:creationId xmlns:p14="http://schemas.microsoft.com/office/powerpoint/2010/main" val="6585909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Segoe UI"/>
                <a:cs typeface="Segoe UI"/>
              </a:rPr>
              <a:t>White Board Task</a:t>
            </a:r>
            <a:endParaRPr lang="en-US">
              <a:latin typeface="Calibri" panose="020F0502020204030204"/>
              <a:cs typeface="Calibri" panose="020F0502020204030204"/>
            </a:endParaRPr>
          </a:p>
          <a:p>
            <a:endParaRPr lang="en-US">
              <a:latin typeface="Segoe UI"/>
              <a:cs typeface="Segoe UI"/>
            </a:endParaRPr>
          </a:p>
          <a:p>
            <a:r>
              <a:rPr lang="en-US">
                <a:latin typeface="Segoe UI"/>
                <a:cs typeface="Segoe UI"/>
              </a:rPr>
              <a:t>Share your thoughts on where you might start to research your topic. </a:t>
            </a:r>
          </a:p>
        </p:txBody>
      </p:sp>
      <p:sp>
        <p:nvSpPr>
          <p:cNvPr id="4" name="Slide Number Placeholder 3"/>
          <p:cNvSpPr>
            <a:spLocks noGrp="1"/>
          </p:cNvSpPr>
          <p:nvPr>
            <p:ph type="sldNum" sz="quarter" idx="10"/>
          </p:nvPr>
        </p:nvSpPr>
        <p:spPr/>
        <p:txBody>
          <a:bodyPr/>
          <a:lstStyle/>
          <a:p>
            <a:fld id="{BC849E9A-41F7-4779-A581-48A7C374A227}" type="slidenum">
              <a:rPr lang="en-US" smtClean="0"/>
              <a:t>7</a:t>
            </a:fld>
            <a:endParaRPr lang="en-US"/>
          </a:p>
        </p:txBody>
      </p:sp>
    </p:spTree>
    <p:extLst>
      <p:ext uri="{BB962C8B-B14F-4D97-AF65-F5344CB8AC3E}">
        <p14:creationId xmlns:p14="http://schemas.microsoft.com/office/powerpoint/2010/main" val="22959614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0">
                <a:latin typeface="Segoe UI" panose="020B0502040204020203" pitchFamily="34" charset="0"/>
                <a:cs typeface="Segoe UI" panose="020B0502040204020203" pitchFamily="34" charset="0"/>
              </a:rPr>
              <a:t>Once you find your sources, you will want to evaluate your sources using the following questions: </a:t>
            </a:r>
          </a:p>
          <a:p>
            <a:endParaRPr lang="en-US" i="0">
              <a:latin typeface="Segoe UI" panose="020B0502040204020203" pitchFamily="34" charset="0"/>
              <a:cs typeface="Segoe UI" panose="020B0502040204020203" pitchFamily="34" charset="0"/>
            </a:endParaRPr>
          </a:p>
          <a:p>
            <a:r>
              <a:rPr lang="en-US" b="1" i="0">
                <a:latin typeface="Segoe UI" panose="020B0502040204020203" pitchFamily="34" charset="0"/>
                <a:cs typeface="Segoe UI" panose="020B0502040204020203" pitchFamily="34" charset="0"/>
              </a:rPr>
              <a:t>Author: </a:t>
            </a:r>
          </a:p>
          <a:p>
            <a:pPr marL="171450" indent="-171450">
              <a:buFont typeface="Arial" panose="020B0604020202020204" pitchFamily="34" charset="0"/>
              <a:buChar char="•"/>
            </a:pPr>
            <a:r>
              <a:rPr lang="en-US" i="0">
                <a:latin typeface="Segoe UI" panose="020B0502040204020203" pitchFamily="34" charset="0"/>
                <a:cs typeface="Segoe UI" panose="020B0502040204020203" pitchFamily="34" charset="0"/>
              </a:rPr>
              <a:t>Who is the author?</a:t>
            </a:r>
          </a:p>
          <a:p>
            <a:pPr marL="171450" indent="-171450">
              <a:buFont typeface="Arial" panose="020B0604020202020204" pitchFamily="34" charset="0"/>
              <a:buChar char="•"/>
            </a:pPr>
            <a:r>
              <a:rPr lang="en-US" i="0">
                <a:latin typeface="Segoe UI" panose="020B0502040204020203" pitchFamily="34" charset="0"/>
                <a:cs typeface="Segoe UI" panose="020B0502040204020203" pitchFamily="34" charset="0"/>
              </a:rPr>
              <a:t>Why should I believe what he or she has to say on the topic?</a:t>
            </a:r>
          </a:p>
          <a:p>
            <a:pPr marL="171450" indent="-171450">
              <a:buFont typeface="Arial" panose="020B0604020202020204" pitchFamily="34" charset="0"/>
              <a:buChar char="•"/>
            </a:pPr>
            <a:r>
              <a:rPr lang="en-US" i="0">
                <a:latin typeface="Segoe UI" panose="020B0502040204020203" pitchFamily="34" charset="0"/>
                <a:cs typeface="Segoe UI" panose="020B0502040204020203" pitchFamily="34" charset="0"/>
              </a:rPr>
              <a:t>Is the author seen as an expert on the topic? How do you know?</a:t>
            </a:r>
          </a:p>
          <a:p>
            <a:pPr marL="171450" indent="-171450">
              <a:buFont typeface="Arial" panose="020B0604020202020204" pitchFamily="34" charset="0"/>
              <a:buChar char="•"/>
            </a:pPr>
            <a:endParaRPr lang="en-US" i="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a:latin typeface="Segoe UI" panose="020B0502040204020203" pitchFamily="34" charset="0"/>
                <a:cs typeface="Segoe UI" panose="020B0502040204020203" pitchFamily="34" charset="0"/>
              </a:rPr>
              <a:t>Current: </a:t>
            </a:r>
          </a:p>
          <a:p>
            <a:pPr marL="171450" indent="-171450">
              <a:buFont typeface="Arial" panose="020B0604020202020204" pitchFamily="34" charset="0"/>
              <a:buChar char="•"/>
            </a:pPr>
            <a:r>
              <a:rPr lang="en-US" i="0">
                <a:latin typeface="Segoe UI" panose="020B0502040204020203" pitchFamily="34" charset="0"/>
                <a:cs typeface="Segoe UI" panose="020B0502040204020203" pitchFamily="34" charset="0"/>
              </a:rPr>
              <a:t>How current is the information in the source?</a:t>
            </a:r>
          </a:p>
          <a:p>
            <a:pPr marL="171450" indent="-171450">
              <a:buFont typeface="Arial" panose="020B0604020202020204" pitchFamily="34" charset="0"/>
              <a:buChar char="•"/>
            </a:pPr>
            <a:r>
              <a:rPr lang="en-US" i="0">
                <a:latin typeface="Segoe UI" panose="020B0502040204020203" pitchFamily="34" charset="0"/>
                <a:cs typeface="Segoe UI" panose="020B0502040204020203" pitchFamily="34" charset="0"/>
              </a:rPr>
              <a:t>When was the source published?</a:t>
            </a:r>
          </a:p>
          <a:p>
            <a:pPr marL="171450" indent="-171450">
              <a:buFont typeface="Arial" panose="020B0604020202020204" pitchFamily="34" charset="0"/>
              <a:buChar char="•"/>
            </a:pPr>
            <a:r>
              <a:rPr lang="en-US" i="0">
                <a:latin typeface="Segoe UI" panose="020B0502040204020203" pitchFamily="34" charset="0"/>
                <a:cs typeface="Segoe UI" panose="020B0502040204020203" pitchFamily="34" charset="0"/>
              </a:rPr>
              <a:t>Is the information out-of-date?</a:t>
            </a:r>
          </a:p>
          <a:p>
            <a:pPr marL="171450" indent="-171450">
              <a:buFont typeface="Arial" panose="020B0604020202020204" pitchFamily="34" charset="0"/>
              <a:buChar char="•"/>
            </a:pPr>
            <a:endParaRPr lang="en-US" b="1" i="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a:latin typeface="Segoe UI" panose="020B0502040204020203" pitchFamily="34" charset="0"/>
                <a:cs typeface="Segoe UI" panose="020B0502040204020203" pitchFamily="34" charset="0"/>
              </a:rPr>
              <a:t>Accuracy: </a:t>
            </a:r>
          </a:p>
          <a:p>
            <a:pPr marL="171450" indent="-171450">
              <a:buFont typeface="Arial" panose="020B0604020202020204" pitchFamily="34" charset="0"/>
              <a:buChar char="•"/>
            </a:pPr>
            <a:r>
              <a:rPr lang="en-US" i="0">
                <a:latin typeface="Segoe UI" panose="020B0502040204020203" pitchFamily="34" charset="0"/>
                <a:cs typeface="Segoe UI" panose="020B0502040204020203" pitchFamily="34" charset="0"/>
              </a:rPr>
              <a:t>Is the content accurate?</a:t>
            </a:r>
          </a:p>
          <a:p>
            <a:pPr marL="171450" indent="-171450">
              <a:buFont typeface="Arial" panose="020B0604020202020204" pitchFamily="34" charset="0"/>
              <a:buChar char="•"/>
            </a:pPr>
            <a:r>
              <a:rPr lang="en-US" i="0">
                <a:latin typeface="Segoe UI" panose="020B0502040204020203" pitchFamily="34" charset="0"/>
                <a:cs typeface="Segoe UI" panose="020B0502040204020203" pitchFamily="34" charset="0"/>
              </a:rPr>
              <a:t>Is the information presented objectively?  Do they share the pros and cons?</a:t>
            </a:r>
          </a:p>
        </p:txBody>
      </p:sp>
      <p:sp>
        <p:nvSpPr>
          <p:cNvPr id="4" name="Slide Number Placeholder 3"/>
          <p:cNvSpPr>
            <a:spLocks noGrp="1"/>
          </p:cNvSpPr>
          <p:nvPr>
            <p:ph type="sldNum" sz="quarter" idx="10"/>
          </p:nvPr>
        </p:nvSpPr>
        <p:spPr/>
        <p:txBody>
          <a:bodyPr/>
          <a:lstStyle/>
          <a:p>
            <a:fld id="{BC849E9A-41F7-4779-A581-48A7C374A227}" type="slidenum">
              <a:rPr lang="en-US" smtClean="0"/>
              <a:t>8</a:t>
            </a:fld>
            <a:endParaRPr lang="en-US"/>
          </a:p>
        </p:txBody>
      </p:sp>
    </p:spTree>
    <p:extLst>
      <p:ext uri="{BB962C8B-B14F-4D97-AF65-F5344CB8AC3E}">
        <p14:creationId xmlns:p14="http://schemas.microsoft.com/office/powerpoint/2010/main" val="898123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Segoe UI"/>
                <a:cs typeface="Segoe UI"/>
              </a:rPr>
              <a:t>After consulting a variety of sources, you will need to narrow your topic.  For example, the topic of </a:t>
            </a:r>
            <a:r>
              <a:rPr lang="en-US" err="1">
                <a:latin typeface="Segoe UI"/>
                <a:cs typeface="Segoe UI"/>
              </a:rPr>
              <a:t>enagement</a:t>
            </a:r>
            <a:r>
              <a:rPr lang="en-US">
                <a:latin typeface="Segoe UI"/>
                <a:cs typeface="Segoe UI"/>
              </a:rPr>
              <a:t> is huge, but you could narrow that topic to one factor in engagement, such as line managers.  A topic like that is more specific and will be relevant to your </a:t>
            </a:r>
            <a:r>
              <a:rPr lang="en-US" err="1">
                <a:latin typeface="Segoe UI"/>
                <a:cs typeface="Segoe UI"/>
              </a:rPr>
              <a:t>organisation</a:t>
            </a:r>
            <a:r>
              <a:rPr lang="en-US">
                <a:latin typeface="Segoe UI"/>
                <a:cs typeface="Segoe UI"/>
              </a:rPr>
              <a:t>.  Some questions to think about to help you narrow your topic: </a:t>
            </a:r>
            <a:endParaRPr lang="en-US">
              <a:latin typeface="Segoe UI" panose="020B0502040204020203" pitchFamily="34" charset="0"/>
              <a:cs typeface="Segoe UI" panose="020B0502040204020203" pitchFamily="34" charset="0"/>
            </a:endParaRPr>
          </a:p>
          <a:p>
            <a:pPr marL="171450" indent="-171450">
              <a:buFont typeface="Arial" panose="020B0604020202020204" pitchFamily="34" charset="0"/>
              <a:buChar char="•"/>
            </a:pPr>
            <a:r>
              <a:rPr lang="en-US">
                <a:latin typeface="Segoe UI" panose="020B0502040204020203" pitchFamily="34" charset="0"/>
                <a:cs typeface="Segoe UI" panose="020B0502040204020203" pitchFamily="34" charset="0"/>
              </a:rPr>
              <a:t>What topics of the research interest me the most?</a:t>
            </a:r>
          </a:p>
          <a:p>
            <a:pPr marL="171450" indent="-171450">
              <a:buFont typeface="Arial" panose="020B0604020202020204" pitchFamily="34" charset="0"/>
              <a:buChar char="•"/>
            </a:pPr>
            <a:r>
              <a:rPr lang="en-US">
                <a:latin typeface="Segoe UI" panose="020B0502040204020203" pitchFamily="34" charset="0"/>
                <a:cs typeface="Segoe UI" panose="020B0502040204020203" pitchFamily="34" charset="0"/>
              </a:rPr>
              <a:t>What topics of the research will interest my audience the most?</a:t>
            </a:r>
          </a:p>
          <a:p>
            <a:pPr marL="171450" indent="-171450">
              <a:buFont typeface="Arial" panose="020B0604020202020204" pitchFamily="34" charset="0"/>
              <a:buChar char="•"/>
            </a:pPr>
            <a:r>
              <a:rPr lang="en-US">
                <a:latin typeface="Segoe UI"/>
                <a:cs typeface="Segoe UI"/>
              </a:rPr>
              <a:t>What topics will the audience find more engaging? </a:t>
            </a:r>
          </a:p>
        </p:txBody>
      </p:sp>
      <p:sp>
        <p:nvSpPr>
          <p:cNvPr id="4" name="Slide Number Placeholder 3"/>
          <p:cNvSpPr>
            <a:spLocks noGrp="1"/>
          </p:cNvSpPr>
          <p:nvPr>
            <p:ph type="sldNum" sz="quarter" idx="10"/>
          </p:nvPr>
        </p:nvSpPr>
        <p:spPr/>
        <p:txBody>
          <a:bodyPr/>
          <a:lstStyle/>
          <a:p>
            <a:fld id="{BC849E9A-41F7-4779-A581-48A7C374A227}" type="slidenum">
              <a:rPr lang="en-US" smtClean="0"/>
              <a:t>9</a:t>
            </a:fld>
            <a:endParaRPr lang="en-US"/>
          </a:p>
        </p:txBody>
      </p:sp>
    </p:spTree>
    <p:extLst>
      <p:ext uri="{BB962C8B-B14F-4D97-AF65-F5344CB8AC3E}">
        <p14:creationId xmlns:p14="http://schemas.microsoft.com/office/powerpoint/2010/main" val="42243109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Segoe UI"/>
                <a:cs typeface="Segoe UI"/>
              </a:rPr>
              <a:t>Now, that you have narrowed your topic, you will want to </a:t>
            </a:r>
            <a:r>
              <a:rPr lang="en-US" err="1">
                <a:latin typeface="Segoe UI"/>
                <a:cs typeface="Segoe UI"/>
              </a:rPr>
              <a:t>organise</a:t>
            </a:r>
            <a:r>
              <a:rPr lang="en-US">
                <a:latin typeface="Segoe UI"/>
                <a:cs typeface="Segoe UI"/>
              </a:rPr>
              <a:t> your research in a structure that works.  There are some common </a:t>
            </a:r>
            <a:r>
              <a:rPr lang="en-US" err="1">
                <a:latin typeface="Segoe UI"/>
                <a:cs typeface="Segoe UI"/>
              </a:rPr>
              <a:t>organisational</a:t>
            </a:r>
            <a:r>
              <a:rPr lang="en-US">
                <a:latin typeface="Segoe UI"/>
                <a:cs typeface="Segoe UI"/>
              </a:rPr>
              <a:t> patterns based on the kind of research you are doing.  </a:t>
            </a:r>
            <a:endParaRPr lang="en-US">
              <a:latin typeface="Segoe UI" panose="020B0502040204020203" pitchFamily="34" charset="0"/>
              <a:cs typeface="Segoe UI" panose="020B0502040204020203" pitchFamily="34" charset="0"/>
            </a:endParaRPr>
          </a:p>
          <a:p>
            <a:endParaRPr lang="en-US">
              <a:latin typeface="Segoe UI" panose="020B0502040204020203" pitchFamily="34" charset="0"/>
              <a:cs typeface="Segoe UI" panose="020B0502040204020203" pitchFamily="34" charset="0"/>
            </a:endParaRPr>
          </a:p>
          <a:p>
            <a:r>
              <a:rPr lang="en-US" b="1" err="1">
                <a:latin typeface="Segoe UI"/>
                <a:cs typeface="Segoe UI"/>
              </a:rPr>
              <a:t>Organisational</a:t>
            </a:r>
            <a:r>
              <a:rPr lang="en-US" b="1">
                <a:latin typeface="Segoe UI"/>
                <a:cs typeface="Segoe UI"/>
              </a:rPr>
              <a:t> Structures: </a:t>
            </a:r>
            <a:endParaRPr lang="en-US" b="1">
              <a:latin typeface="Segoe UI" panose="020B0502040204020203" pitchFamily="34" charset="0"/>
              <a:cs typeface="Segoe UI" panose="020B0502040204020203" pitchFamily="34" charset="0"/>
            </a:endParaRPr>
          </a:p>
          <a:p>
            <a:pPr marL="171450" indent="-171450">
              <a:buFont typeface="Arial" panose="020B0604020202020204" pitchFamily="34" charset="0"/>
              <a:buChar char="•"/>
            </a:pPr>
            <a:r>
              <a:rPr lang="en-US">
                <a:latin typeface="Segoe UI" panose="020B0502040204020203" pitchFamily="34" charset="0"/>
                <a:cs typeface="Segoe UI" panose="020B0502040204020203" pitchFamily="34" charset="0"/>
              </a:rPr>
              <a:t>Cause and Effect- this kind of structure is great for explaining the causes and effects of a topic</a:t>
            </a:r>
          </a:p>
          <a:p>
            <a:pPr marL="171450" indent="-171450">
              <a:buFont typeface="Arial" panose="020B0604020202020204" pitchFamily="34" charset="0"/>
              <a:buChar char="•"/>
            </a:pPr>
            <a:r>
              <a:rPr lang="en-US">
                <a:latin typeface="Segoe UI" panose="020B0502040204020203" pitchFamily="34" charset="0"/>
                <a:cs typeface="Segoe UI" panose="020B0502040204020203" pitchFamily="34" charset="0"/>
              </a:rPr>
              <a:t>Compare and Contrast- in this pattern you highlight the similarities and differences of the topic</a:t>
            </a:r>
          </a:p>
          <a:p>
            <a:pPr marL="171450" indent="-171450">
              <a:buFont typeface="Arial" panose="020B0604020202020204" pitchFamily="34" charset="0"/>
              <a:buChar char="•"/>
            </a:pPr>
            <a:r>
              <a:rPr lang="en-US">
                <a:latin typeface="Segoe UI" panose="020B0502040204020203" pitchFamily="34" charset="0"/>
                <a:cs typeface="Segoe UI" panose="020B0502040204020203" pitchFamily="34" charset="0"/>
              </a:rPr>
              <a:t>Explain process- this structure is great for outlining a series of steps to follow; </a:t>
            </a:r>
          </a:p>
          <a:p>
            <a:pPr marL="171450" indent="-171450">
              <a:buFont typeface="Arial" panose="020B0604020202020204" pitchFamily="34" charset="0"/>
              <a:buChar char="•"/>
            </a:pPr>
            <a:r>
              <a:rPr lang="en-US">
                <a:latin typeface="Segoe UI" panose="020B0502040204020203" pitchFamily="34" charset="0"/>
                <a:cs typeface="Segoe UI" panose="020B0502040204020203" pitchFamily="34" charset="0"/>
              </a:rPr>
              <a:t>Definition- if you want to make sure your audience understands what something is using illustrations, meanings, clarifying misconceptions, you may want to use this structure</a:t>
            </a:r>
          </a:p>
          <a:p>
            <a:pPr marL="171450" indent="-171450">
              <a:buFont typeface="Arial" panose="020B0604020202020204" pitchFamily="34" charset="0"/>
              <a:buChar char="•"/>
            </a:pPr>
            <a:r>
              <a:rPr lang="en-US">
                <a:latin typeface="Segoe UI"/>
                <a:cs typeface="Segoe UI"/>
              </a:rPr>
              <a:t>Classification- a common </a:t>
            </a:r>
            <a:r>
              <a:rPr lang="en-US" err="1">
                <a:latin typeface="Segoe UI"/>
                <a:cs typeface="Segoe UI"/>
              </a:rPr>
              <a:t>organisational</a:t>
            </a:r>
            <a:r>
              <a:rPr lang="en-US">
                <a:latin typeface="Segoe UI"/>
                <a:cs typeface="Segoe UI"/>
              </a:rPr>
              <a:t> structure is grouping like topics or facts from the research together.  For instance, in the internet safety about social media apps, you may organize the research where you look at each social media app one at a time</a:t>
            </a:r>
          </a:p>
        </p:txBody>
      </p:sp>
      <p:sp>
        <p:nvSpPr>
          <p:cNvPr id="4" name="Slide Number Placeholder 3"/>
          <p:cNvSpPr>
            <a:spLocks noGrp="1"/>
          </p:cNvSpPr>
          <p:nvPr>
            <p:ph type="sldNum" sz="quarter" idx="10"/>
          </p:nvPr>
        </p:nvSpPr>
        <p:spPr/>
        <p:txBody>
          <a:bodyPr/>
          <a:lstStyle/>
          <a:p>
            <a:fld id="{BC849E9A-41F7-4779-A581-48A7C374A227}" type="slidenum">
              <a:rPr lang="en-US" smtClean="0"/>
              <a:t>10</a:t>
            </a:fld>
            <a:endParaRPr lang="en-US"/>
          </a:p>
        </p:txBody>
      </p:sp>
    </p:spTree>
    <p:extLst>
      <p:ext uri="{BB962C8B-B14F-4D97-AF65-F5344CB8AC3E}">
        <p14:creationId xmlns:p14="http://schemas.microsoft.com/office/powerpoint/2010/main" val="1825341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Link objectives to the chapters in the report:</a:t>
            </a:r>
          </a:p>
          <a:p>
            <a:r>
              <a:rPr lang="en-US"/>
              <a:t>1. Critically evaluate theory within current research literature to establish the common factors effecting </a:t>
            </a:r>
            <a:r>
              <a:rPr lang="en-US" err="1"/>
              <a:t>organisational</a:t>
            </a:r>
            <a:r>
              <a:rPr lang="en-US"/>
              <a:t> commitment amongst knowledge workers.</a:t>
            </a:r>
            <a:endParaRPr lang="en-US">
              <a:cs typeface="Calibri"/>
            </a:endParaRPr>
          </a:p>
          <a:p>
            <a:r>
              <a:rPr lang="en-US"/>
              <a:t>2. Conduct an investigation to evaluate the level of commitment amongst knowledge workers at UPL.</a:t>
            </a:r>
            <a:endParaRPr lang="en-US">
              <a:cs typeface="Calibri"/>
            </a:endParaRPr>
          </a:p>
          <a:p>
            <a:r>
              <a:rPr lang="en-US"/>
              <a:t>3. </a:t>
            </a:r>
            <a:r>
              <a:rPr lang="en-US" err="1"/>
              <a:t>Analyse</a:t>
            </a:r>
            <a:r>
              <a:rPr lang="en-US"/>
              <a:t> results of primary research and compare findings with literature to establish whether there is a link between </a:t>
            </a:r>
            <a:r>
              <a:rPr lang="en-US" err="1"/>
              <a:t>organisational</a:t>
            </a:r>
            <a:r>
              <a:rPr lang="en-US"/>
              <a:t> commitment and retention.</a:t>
            </a:r>
            <a:endParaRPr lang="en-US">
              <a:cs typeface="Calibri"/>
            </a:endParaRPr>
          </a:p>
          <a:p>
            <a:r>
              <a:rPr lang="en-US"/>
              <a:t>4. Make recommendations as to how UPL might improve retention amongst its knowledge workers.</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C849E9A-41F7-4779-A581-48A7C374A227}" type="slidenum">
              <a:rPr lang="en-US" smtClean="0"/>
              <a:t>12</a:t>
            </a:fld>
            <a:endParaRPr lang="en-US"/>
          </a:p>
        </p:txBody>
      </p:sp>
    </p:spTree>
    <p:extLst>
      <p:ext uri="{BB962C8B-B14F-4D97-AF65-F5344CB8AC3E}">
        <p14:creationId xmlns:p14="http://schemas.microsoft.com/office/powerpoint/2010/main" val="3973398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latin typeface="Segoe UI"/>
              <a:cs typeface="Segoe UI"/>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13</a:t>
            </a:fld>
            <a:endParaRPr lang="en-US"/>
          </a:p>
        </p:txBody>
      </p:sp>
    </p:spTree>
    <p:extLst>
      <p:ext uri="{BB962C8B-B14F-4D97-AF65-F5344CB8AC3E}">
        <p14:creationId xmlns:p14="http://schemas.microsoft.com/office/powerpoint/2010/main" val="644202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5/27/2020</a:t>
            </a:fld>
            <a:endParaRPr lang="en-US"/>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5/27/2020</a:t>
            </a:fld>
            <a:endParaRPr lang="en-US"/>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5/27/2020</a:t>
            </a:fld>
            <a:endParaRPr lang="en-US"/>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5/27/2020</a:t>
            </a:fld>
            <a:endParaRPr lang="en-US"/>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5/27/2020</a:t>
            </a:fld>
            <a:endParaRPr lang="en-US"/>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5/27/2020</a:t>
            </a:fld>
            <a:endParaRPr lang="en-US"/>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5/27/2020</a:t>
            </a:fld>
            <a:endParaRPr lang="en-US"/>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5/27/2020</a:t>
            </a:fld>
            <a:endParaRPr lang="en-US"/>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5/27/2020</a:t>
            </a:fld>
            <a:endParaRPr lang="en-US"/>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5/27/2020</a:t>
            </a:fld>
            <a:endParaRPr lang="en-US"/>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5/27/2020</a:t>
            </a:fld>
            <a:endParaRPr lang="en-US"/>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5/27/2020</a:t>
            </a:fld>
            <a:endParaRPr lang="en-US"/>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4.svg"/><Relationship Id="rId4" Type="http://schemas.openxmlformats.org/officeDocument/2006/relationships/image" Target="../media/image2.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13.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image" Target="../media/image4.png"/><Relationship Id="rId7"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3.png"/><Relationship Id="rId10" Type="http://schemas.openxmlformats.org/officeDocument/2006/relationships/image" Target="../media/image4.svg"/><Relationship Id="rId4" Type="http://schemas.openxmlformats.org/officeDocument/2006/relationships/image" Target="../media/image8.svg"/><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5">
            <a:extLst>
              <a:ext uri="{FF2B5EF4-FFF2-40B4-BE49-F238E27FC236}">
                <a16:creationId xmlns:a16="http://schemas.microsoft.com/office/drawing/2014/main" id="{EE51D666-435B-42BC-9360-9835D5CD21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4A2BECCA-C83E-4B93-89FA-BB1C945980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1463040" y="685797"/>
            <a:ext cx="4983635" cy="2824166"/>
          </a:xfrm>
        </p:spPr>
        <p:txBody>
          <a:bodyPr anchor="t">
            <a:normAutofit/>
          </a:bodyPr>
          <a:lstStyle/>
          <a:p>
            <a:pPr algn="l"/>
            <a:r>
              <a:rPr lang="en-US" sz="5000">
                <a:latin typeface="Franklin Gothic Book" panose="020B0503020102020204" pitchFamily="34" charset="0"/>
                <a:cs typeface="Segoe UI" panose="020B0502040204020203" pitchFamily="34" charset="0"/>
              </a:rPr>
              <a:t>Investigating a Business Issue</a:t>
            </a:r>
          </a:p>
        </p:txBody>
      </p: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1463040" y="3602037"/>
            <a:ext cx="4983635" cy="2377421"/>
          </a:xfrm>
        </p:spPr>
        <p:txBody>
          <a:bodyPr>
            <a:normAutofit/>
          </a:bodyPr>
          <a:lstStyle/>
          <a:p>
            <a:pPr algn="l"/>
            <a:r>
              <a:rPr lang="en-US" sz="2200">
                <a:latin typeface="Franklin Gothic Book" panose="020B0503020102020204" pitchFamily="34" charset="0"/>
              </a:rPr>
              <a:t>MA/PGDip HRM</a:t>
            </a:r>
          </a:p>
        </p:txBody>
      </p:sp>
      <p:sp>
        <p:nvSpPr>
          <p:cNvPr id="60" name="Rectangle 59">
            <a:extLst>
              <a:ext uri="{FF2B5EF4-FFF2-40B4-BE49-F238E27FC236}">
                <a16:creationId xmlns:a16="http://schemas.microsoft.com/office/drawing/2014/main" id="{79B203C0-F2DB-4C6A-8A35-6CBAAE4CD9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70BAF98D-7FD3-4FEB-AB2B-4F326AE0A0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3519" y="685799"/>
            <a:ext cx="5486400" cy="548640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725211" y="846351"/>
            <a:ext cx="2545798" cy="2545798"/>
          </a:xfrm>
          <a:prstGeom prst="rect">
            <a:avLst/>
          </a:prstGeom>
        </p:spPr>
      </p:pic>
      <p:sp>
        <p:nvSpPr>
          <p:cNvPr id="64" name="Graphic 14">
            <a:extLst>
              <a:ext uri="{FF2B5EF4-FFF2-40B4-BE49-F238E27FC236}">
                <a16:creationId xmlns:a16="http://schemas.microsoft.com/office/drawing/2014/main" id="{E081C197-85C9-48AC-B705-A964FBE213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6567218" y="685798"/>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p:blipFill>
        <p:spPr>
          <a:xfrm>
            <a:off x="9350640" y="846351"/>
            <a:ext cx="2545798" cy="2545798"/>
          </a:xfrm>
          <a:prstGeom prst="rect">
            <a:avLst/>
          </a:prstGeom>
        </p:spPr>
      </p:pic>
      <p:sp>
        <p:nvSpPr>
          <p:cNvPr id="66" name="Graphic 14">
            <a:extLst>
              <a:ext uri="{FF2B5EF4-FFF2-40B4-BE49-F238E27FC236}">
                <a16:creationId xmlns:a16="http://schemas.microsoft.com/office/drawing/2014/main" id="{35CBE3AB-4E4B-4D8C-846A-D1143F61E6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9350640" y="685798"/>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tretch>
            <a:fillRect/>
          </a:stretch>
        </p:blipFill>
        <p:spPr>
          <a:xfrm>
            <a:off x="6725211" y="3465850"/>
            <a:ext cx="2545798" cy="2545798"/>
          </a:xfrm>
          <a:prstGeom prst="rect">
            <a:avLst/>
          </a:prstGeom>
        </p:spPr>
      </p:pic>
      <p:sp>
        <p:nvSpPr>
          <p:cNvPr id="68" name="Graphic 14">
            <a:extLst>
              <a:ext uri="{FF2B5EF4-FFF2-40B4-BE49-F238E27FC236}">
                <a16:creationId xmlns:a16="http://schemas.microsoft.com/office/drawing/2014/main" id="{24567B83-5612-408D-A70F-23ED8C74A35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567218" y="3465850"/>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xmlns="" r:embed="rId9"/>
              </a:ext>
            </a:extLst>
          </a:blip>
          <a:stretch>
            <a:fillRect/>
          </a:stretch>
        </p:blipFill>
        <p:spPr>
          <a:xfrm>
            <a:off x="9350640" y="3465850"/>
            <a:ext cx="2545798" cy="2545798"/>
          </a:xfrm>
          <a:prstGeom prst="rect">
            <a:avLst/>
          </a:prstGeom>
        </p:spPr>
      </p:pic>
      <p:sp>
        <p:nvSpPr>
          <p:cNvPr id="70" name="Graphic 14">
            <a:extLst>
              <a:ext uri="{FF2B5EF4-FFF2-40B4-BE49-F238E27FC236}">
                <a16:creationId xmlns:a16="http://schemas.microsoft.com/office/drawing/2014/main" id="{A7491B3F-28E1-47D2-9EDB-4A3F9B1926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0640" y="3465850"/>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sp>
        <p:nvSpPr>
          <p:cNvPr id="72" name="Rectangle 71">
            <a:extLst>
              <a:ext uri="{FF2B5EF4-FFF2-40B4-BE49-F238E27FC236}">
                <a16:creationId xmlns:a16="http://schemas.microsoft.com/office/drawing/2014/main" id="{E9250F09-90E9-4457-8E86-D5AB993DCA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398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Session Overview</a:t>
            </a:r>
          </a:p>
        </p:txBody>
      </p:sp>
      <p:sp>
        <p:nvSpPr>
          <p:cNvPr id="20"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4447308" y="591344"/>
            <a:ext cx="6906491" cy="5585619"/>
          </a:xfrm>
        </p:spPr>
        <p:txBody>
          <a:bodyPr anchor="ctr">
            <a:normAutofit/>
          </a:bodyPr>
          <a:lstStyle/>
          <a:p>
            <a:r>
              <a:rPr lang="en-GB"/>
              <a:t>Identifying an appropriate business issue</a:t>
            </a:r>
          </a:p>
          <a:p>
            <a:r>
              <a:rPr lang="en-GB"/>
              <a:t>Developing your rationale</a:t>
            </a:r>
          </a:p>
          <a:p>
            <a:r>
              <a:rPr lang="en-GB"/>
              <a:t>Contextualising your research project</a:t>
            </a:r>
          </a:p>
          <a:p>
            <a:r>
              <a:rPr lang="en-GB"/>
              <a:t>Selecting appropriate literature sources</a:t>
            </a:r>
          </a:p>
          <a:p>
            <a:r>
              <a:rPr lang="en-GB"/>
              <a:t>Formulating appropriate research aims and objectives</a:t>
            </a:r>
          </a:p>
          <a:p>
            <a:endParaRPr lang="en-GB"/>
          </a:p>
          <a:p>
            <a:endParaRPr lang="en-GB"/>
          </a:p>
        </p:txBody>
      </p:sp>
    </p:spTree>
    <p:extLst>
      <p:ext uri="{BB962C8B-B14F-4D97-AF65-F5344CB8AC3E}">
        <p14:creationId xmlns:p14="http://schemas.microsoft.com/office/powerpoint/2010/main" val="206620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AC6B390-BC59-4F1D-A0EE-D71A92F0A0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B6C60D79-16F1-4C4B-B7E3-7634E7069C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5" name="Graphic 34" descr="Board Room">
            <a:extLst>
              <a:ext uri="{FF2B5EF4-FFF2-40B4-BE49-F238E27FC236}">
                <a16:creationId xmlns:a16="http://schemas.microsoft.com/office/drawing/2014/main" id="{E76AF929-BEB0-4A6E-A7B7-DB6E107042A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2" name="Arc 41">
            <a:extLst>
              <a:ext uri="{FF2B5EF4-FFF2-40B4-BE49-F238E27FC236}">
                <a16:creationId xmlns:a16="http://schemas.microsoft.com/office/drawing/2014/main" id="{426B127E-6498-4C77-9C9D-4553A5113B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68329C-F48E-4809-801E-7B06A30D9E22}"/>
              </a:ext>
            </a:extLst>
          </p:cNvPr>
          <p:cNvSpPr>
            <a:spLocks noGrp="1"/>
          </p:cNvSpPr>
          <p:nvPr>
            <p:ph type="title"/>
          </p:nvPr>
        </p:nvSpPr>
        <p:spPr>
          <a:xfrm>
            <a:off x="838201" y="479493"/>
            <a:ext cx="5257800" cy="1325563"/>
          </a:xfrm>
        </p:spPr>
        <p:txBody>
          <a:bodyPr>
            <a:normAutofit/>
          </a:bodyPr>
          <a:lstStyle/>
          <a:p>
            <a:r>
              <a:rPr lang="en-US">
                <a:cs typeface="Calibri Light"/>
              </a:rPr>
              <a:t>Business Issues</a:t>
            </a:r>
            <a:endParaRPr lang="en-US"/>
          </a:p>
        </p:txBody>
      </p:sp>
      <p:sp>
        <p:nvSpPr>
          <p:cNvPr id="3" name="Content Placeholder 2">
            <a:extLst>
              <a:ext uri="{FF2B5EF4-FFF2-40B4-BE49-F238E27FC236}">
                <a16:creationId xmlns:a16="http://schemas.microsoft.com/office/drawing/2014/main" id="{FF13A0AD-4CE5-42F2-BF48-7A309D076553}"/>
              </a:ext>
            </a:extLst>
          </p:cNvPr>
          <p:cNvSpPr>
            <a:spLocks noGrp="1"/>
          </p:cNvSpPr>
          <p:nvPr>
            <p:ph idx="1"/>
          </p:nvPr>
        </p:nvSpPr>
        <p:spPr>
          <a:xfrm>
            <a:off x="838201" y="1984443"/>
            <a:ext cx="5257800" cy="4192520"/>
          </a:xfrm>
        </p:spPr>
        <p:txBody>
          <a:bodyPr vert="horz" lIns="91440" tIns="45720" rIns="91440" bIns="45720" rtlCol="0">
            <a:normAutofit/>
          </a:bodyPr>
          <a:lstStyle/>
          <a:p>
            <a:r>
              <a:rPr lang="en-US" sz="2200">
                <a:cs typeface="Calibri"/>
              </a:rPr>
              <a:t>How might you define a business issue? </a:t>
            </a:r>
          </a:p>
          <a:p>
            <a:r>
              <a:rPr lang="en-US" sz="2200">
                <a:cs typeface="Calibri"/>
              </a:rPr>
              <a:t>How does poor people practice manifest itself in a business?</a:t>
            </a:r>
          </a:p>
          <a:p>
            <a:r>
              <a:rPr lang="en-US" sz="2200">
                <a:cs typeface="Calibri"/>
              </a:rPr>
              <a:t>Consider outcomes of practice not the practice itself.</a:t>
            </a:r>
          </a:p>
          <a:p>
            <a:endParaRPr lang="en-US" sz="2200">
              <a:cs typeface="Calibri"/>
            </a:endParaRPr>
          </a:p>
          <a:p>
            <a:pPr marL="0" indent="0">
              <a:buNone/>
            </a:pPr>
            <a:r>
              <a:rPr lang="en-US" sz="2200">
                <a:cs typeface="Calibri"/>
              </a:rPr>
              <a:t>In groups discuss the definition of a business issue and make a list of possible issues that you might wish to investigate from an HR perspective in an </a:t>
            </a:r>
            <a:r>
              <a:rPr lang="en-US" sz="2200" err="1">
                <a:cs typeface="Calibri"/>
              </a:rPr>
              <a:t>organisation</a:t>
            </a:r>
            <a:r>
              <a:rPr lang="en-US" sz="2200">
                <a:cs typeface="Calibri"/>
              </a:rPr>
              <a:t>. </a:t>
            </a:r>
          </a:p>
        </p:txBody>
      </p:sp>
    </p:spTree>
    <p:extLst>
      <p:ext uri="{BB962C8B-B14F-4D97-AF65-F5344CB8AC3E}">
        <p14:creationId xmlns:p14="http://schemas.microsoft.com/office/powerpoint/2010/main" val="1255262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A71C04-A464-47A6-BC0C-7D9DE2CEA7AB}"/>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Rationale</a:t>
            </a:r>
            <a:endParaRPr lang="en-US">
              <a:solidFill>
                <a:srgbClr val="FFFFFF"/>
              </a:solidFill>
            </a:endParaRPr>
          </a:p>
        </p:txBody>
      </p:sp>
      <p:graphicFrame>
        <p:nvGraphicFramePr>
          <p:cNvPr id="6" name="Content Placeholder 2">
            <a:extLst>
              <a:ext uri="{FF2B5EF4-FFF2-40B4-BE49-F238E27FC236}">
                <a16:creationId xmlns:a16="http://schemas.microsoft.com/office/drawing/2014/main" id="{7B898846-0B26-4A79-A50F-4938AA106827}"/>
              </a:ext>
            </a:extLst>
          </p:cNvPr>
          <p:cNvGraphicFramePr>
            <a:graphicFrameLocks noGrp="1"/>
          </p:cNvGraphicFramePr>
          <p:nvPr>
            <p:ph idx="1"/>
            <p:extLst>
              <p:ext uri="{D42A27DB-BD31-4B8C-83A1-F6EECF244321}">
                <p14:modId xmlns:p14="http://schemas.microsoft.com/office/powerpoint/2010/main" val="185264680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043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18345"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E1A6A3-8BC6-4623-973D-B729B55BB0AD}"/>
              </a:ext>
            </a:extLst>
          </p:cNvPr>
          <p:cNvSpPr>
            <a:spLocks noGrp="1"/>
          </p:cNvSpPr>
          <p:nvPr>
            <p:ph type="title"/>
          </p:nvPr>
        </p:nvSpPr>
        <p:spPr>
          <a:xfrm>
            <a:off x="7774377" y="637125"/>
            <a:ext cx="3802276" cy="5256371"/>
          </a:xfrm>
        </p:spPr>
        <p:txBody>
          <a:bodyPr>
            <a:normAutofit/>
          </a:bodyPr>
          <a:lstStyle/>
          <a:p>
            <a:r>
              <a:rPr lang="en-US" sz="4800">
                <a:cs typeface="Calibri Light"/>
              </a:rPr>
              <a:t>Context</a:t>
            </a:r>
            <a:endParaRPr lang="en-US" sz="4800"/>
          </a:p>
        </p:txBody>
      </p:sp>
      <p:graphicFrame>
        <p:nvGraphicFramePr>
          <p:cNvPr id="5" name="Content Placeholder 2">
            <a:extLst>
              <a:ext uri="{FF2B5EF4-FFF2-40B4-BE49-F238E27FC236}">
                <a16:creationId xmlns:a16="http://schemas.microsoft.com/office/drawing/2014/main" id="{8C9DE64C-3FCD-41C2-AB4F-4DC9E229D0CC}"/>
              </a:ext>
            </a:extLst>
          </p:cNvPr>
          <p:cNvGraphicFramePr>
            <a:graphicFrameLocks noGrp="1"/>
          </p:cNvGraphicFramePr>
          <p:nvPr>
            <p:ph idx="1"/>
            <p:extLst>
              <p:ext uri="{D42A27DB-BD31-4B8C-83A1-F6EECF244321}">
                <p14:modId xmlns:p14="http://schemas.microsoft.com/office/powerpoint/2010/main" val="1621848654"/>
              </p:ext>
            </p:extLst>
          </p:nvPr>
        </p:nvGraphicFramePr>
        <p:xfrm>
          <a:off x="438912"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9066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BB367BA-2EC8-4F45-89A6-E819A09413EC}"/>
              </a:ext>
            </a:extLst>
          </p:cNvPr>
          <p:cNvSpPr>
            <a:spLocks noGrp="1"/>
          </p:cNvSpPr>
          <p:nvPr>
            <p:ph type="title"/>
          </p:nvPr>
        </p:nvSpPr>
        <p:spPr>
          <a:xfrm>
            <a:off x="1098468" y="885651"/>
            <a:ext cx="3229803" cy="4624603"/>
          </a:xfrm>
        </p:spPr>
        <p:txBody>
          <a:bodyPr>
            <a:normAutofit/>
          </a:bodyPr>
          <a:lstStyle/>
          <a:p>
            <a:r>
              <a:rPr lang="en-US">
                <a:solidFill>
                  <a:srgbClr val="FFFFFF"/>
                </a:solidFill>
                <a:cs typeface="Calibri Light"/>
              </a:rPr>
              <a:t>Group Task</a:t>
            </a:r>
            <a:endParaRPr lang="en-US">
              <a:solidFill>
                <a:srgbClr val="FFFFFF"/>
              </a:solidFill>
            </a:endParaRPr>
          </a:p>
        </p:txBody>
      </p:sp>
      <p:sp>
        <p:nvSpPr>
          <p:cNvPr id="3" name="Content Placeholder 2">
            <a:extLst>
              <a:ext uri="{FF2B5EF4-FFF2-40B4-BE49-F238E27FC236}">
                <a16:creationId xmlns:a16="http://schemas.microsoft.com/office/drawing/2014/main" id="{B457D1AB-6BC2-4008-8A5C-6BFB4562B5BA}"/>
              </a:ext>
            </a:extLst>
          </p:cNvPr>
          <p:cNvSpPr>
            <a:spLocks noGrp="1"/>
          </p:cNvSpPr>
          <p:nvPr>
            <p:ph idx="1"/>
          </p:nvPr>
        </p:nvSpPr>
        <p:spPr>
          <a:xfrm>
            <a:off x="4933884" y="1714886"/>
            <a:ext cx="6525220" cy="4616849"/>
          </a:xfrm>
        </p:spPr>
        <p:txBody>
          <a:bodyPr vert="horz" lIns="91440" tIns="45720" rIns="91440" bIns="45720" rtlCol="0" anchor="ctr">
            <a:normAutofit lnSpcReduction="10000"/>
          </a:bodyPr>
          <a:lstStyle/>
          <a:p>
            <a:pPr marL="0" indent="0">
              <a:buNone/>
            </a:pPr>
            <a:r>
              <a:rPr lang="en-US" sz="2200">
                <a:cs typeface="Calibri" panose="020F0502020204030204"/>
              </a:rPr>
              <a:t>Choose a topic by clicking           in the feed.</a:t>
            </a:r>
            <a:endParaRPr lang="en-US"/>
          </a:p>
          <a:p>
            <a:endParaRPr lang="en-US" sz="2200">
              <a:cs typeface="Calibri" panose="020F0502020204030204"/>
            </a:endParaRPr>
          </a:p>
          <a:p>
            <a:pPr marL="0" indent="0">
              <a:buNone/>
            </a:pPr>
            <a:r>
              <a:rPr lang="en-US" sz="2200">
                <a:cs typeface="Calibri" panose="020F0502020204030204"/>
              </a:rPr>
              <a:t>Form groups and create a short presentation that includes the following:</a:t>
            </a:r>
            <a:endParaRPr lang="en-US">
              <a:cs typeface="Calibri" panose="020F0502020204030204"/>
            </a:endParaRPr>
          </a:p>
          <a:p>
            <a:pPr lvl="2"/>
            <a:endParaRPr lang="en-US" sz="2200">
              <a:cs typeface="Calibri" panose="020F0502020204030204"/>
            </a:endParaRPr>
          </a:p>
          <a:p>
            <a:pPr lvl="2"/>
            <a:r>
              <a:rPr lang="en-US" sz="2200">
                <a:cs typeface="Calibri" panose="020F0502020204030204"/>
              </a:rPr>
              <a:t>A description of the issue</a:t>
            </a:r>
            <a:endParaRPr lang="en-US" sz="2200"/>
          </a:p>
          <a:p>
            <a:pPr lvl="2"/>
            <a:r>
              <a:rPr lang="en-US" sz="2200">
                <a:cs typeface="Calibri" panose="020F0502020204030204"/>
              </a:rPr>
              <a:t>An overview of the potential cost of the issues</a:t>
            </a:r>
          </a:p>
          <a:p>
            <a:pPr lvl="2"/>
            <a:r>
              <a:rPr lang="en-US" sz="2200">
                <a:cs typeface="Calibri" panose="020F0502020204030204"/>
              </a:rPr>
              <a:t>A list of the possible internal causes of the issue </a:t>
            </a:r>
          </a:p>
          <a:p>
            <a:pPr lvl="2"/>
            <a:r>
              <a:rPr lang="en-US" sz="2200">
                <a:cs typeface="Calibri" panose="020F0502020204030204"/>
              </a:rPr>
              <a:t>An evaluation of the contextual factors at play</a:t>
            </a:r>
          </a:p>
          <a:p>
            <a:pPr lvl="2"/>
            <a:r>
              <a:rPr lang="en-US" sz="2200">
                <a:cs typeface="Calibri" panose="020F0502020204030204"/>
              </a:rPr>
              <a:t>A justification for selection one of the possible causes for further investigation</a:t>
            </a:r>
            <a:endParaRPr lang="en-US" sz="2200"/>
          </a:p>
          <a:p>
            <a:pPr lvl="2"/>
            <a:endParaRPr lang="en-US" sz="2200">
              <a:cs typeface="Calibri" panose="020F0502020204030204"/>
            </a:endParaRPr>
          </a:p>
          <a:p>
            <a:pPr lvl="2"/>
            <a:endParaRPr lang="en-US" sz="2200">
              <a:cs typeface="Calibri" panose="020F0502020204030204"/>
            </a:endParaRPr>
          </a:p>
          <a:p>
            <a:pPr lvl="2"/>
            <a:endParaRPr lang="en-US" sz="2200">
              <a:cs typeface="Calibri" panose="020F0502020204030204"/>
            </a:endParaRPr>
          </a:p>
          <a:p>
            <a:pPr lvl="2"/>
            <a:endParaRPr lang="en-US" sz="2200">
              <a:cs typeface="Calibri" panose="020F0502020204030204"/>
            </a:endParaRPr>
          </a:p>
        </p:txBody>
      </p:sp>
      <p:pic>
        <p:nvPicPr>
          <p:cNvPr id="14" name="Picture 14" descr="A picture containing light&#10;&#10;Description generated with very high confidence">
            <a:extLst>
              <a:ext uri="{FF2B5EF4-FFF2-40B4-BE49-F238E27FC236}">
                <a16:creationId xmlns:a16="http://schemas.microsoft.com/office/drawing/2014/main" id="{3C9902DD-6059-471F-8335-1A5EA633BCD8}"/>
              </a:ext>
            </a:extLst>
          </p:cNvPr>
          <p:cNvPicPr>
            <a:picLocks noChangeAspect="1"/>
          </p:cNvPicPr>
          <p:nvPr/>
        </p:nvPicPr>
        <p:blipFill>
          <a:blip r:embed="rId2"/>
          <a:stretch>
            <a:fillRect/>
          </a:stretch>
        </p:blipFill>
        <p:spPr>
          <a:xfrm>
            <a:off x="7915835" y="923365"/>
            <a:ext cx="685800" cy="685800"/>
          </a:xfrm>
          <a:prstGeom prst="rect">
            <a:avLst/>
          </a:prstGeom>
        </p:spPr>
      </p:pic>
    </p:spTree>
    <p:extLst>
      <p:ext uri="{BB962C8B-B14F-4D97-AF65-F5344CB8AC3E}">
        <p14:creationId xmlns:p14="http://schemas.microsoft.com/office/powerpoint/2010/main" val="2485774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B577FF9-3543-4875-815D-3D87BD8A20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A0D9B4E-C292-45AA-8116-562703040382}"/>
              </a:ext>
            </a:extLst>
          </p:cNvPr>
          <p:cNvSpPr>
            <a:spLocks noGrp="1"/>
          </p:cNvSpPr>
          <p:nvPr>
            <p:ph type="title"/>
          </p:nvPr>
        </p:nvSpPr>
        <p:spPr>
          <a:xfrm>
            <a:off x="874815" y="798703"/>
            <a:ext cx="5221185" cy="3072015"/>
          </a:xfrm>
        </p:spPr>
        <p:txBody>
          <a:bodyPr vert="horz" lIns="91440" tIns="45720" rIns="91440" bIns="45720" rtlCol="0" anchor="b">
            <a:normAutofit/>
          </a:bodyPr>
          <a:lstStyle/>
          <a:p>
            <a:pPr algn="ctr"/>
            <a:r>
              <a:rPr lang="en-US" sz="6000" kern="1200">
                <a:solidFill>
                  <a:schemeClr val="tx1"/>
                </a:solidFill>
                <a:latin typeface="+mj-lt"/>
                <a:ea typeface="+mj-ea"/>
                <a:cs typeface="+mj-cs"/>
              </a:rPr>
              <a:t>Selecting Sources</a:t>
            </a:r>
          </a:p>
        </p:txBody>
      </p:sp>
      <p:sp>
        <p:nvSpPr>
          <p:cNvPr id="3" name="Content Placeholder 2">
            <a:extLst>
              <a:ext uri="{FF2B5EF4-FFF2-40B4-BE49-F238E27FC236}">
                <a16:creationId xmlns:a16="http://schemas.microsoft.com/office/drawing/2014/main" id="{81072FAC-EEE9-4F26-A784-BC07EACCBE9F}"/>
              </a:ext>
            </a:extLst>
          </p:cNvPr>
          <p:cNvSpPr>
            <a:spLocks noGrp="1"/>
          </p:cNvSpPr>
          <p:nvPr>
            <p:ph idx="1"/>
          </p:nvPr>
        </p:nvSpPr>
        <p:spPr>
          <a:xfrm>
            <a:off x="870148" y="3962792"/>
            <a:ext cx="5221185" cy="2102108"/>
          </a:xfrm>
        </p:spPr>
        <p:txBody>
          <a:bodyPr vert="horz" lIns="91440" tIns="45720" rIns="91440" bIns="45720" rtlCol="0" anchor="t">
            <a:normAutofit/>
          </a:bodyPr>
          <a:lstStyle/>
          <a:p>
            <a:pPr marL="0" indent="0" algn="ctr">
              <a:buNone/>
            </a:pPr>
            <a:r>
              <a:rPr lang="en-US" sz="2400" kern="1200">
                <a:solidFill>
                  <a:schemeClr val="tx1"/>
                </a:solidFill>
                <a:latin typeface="+mn-lt"/>
                <a:ea typeface="+mn-ea"/>
                <a:cs typeface="+mn-cs"/>
              </a:rPr>
              <a:t>Before settling on an issue to investigate and a research topic, wide reading is essential. </a:t>
            </a:r>
          </a:p>
        </p:txBody>
      </p:sp>
      <p:sp>
        <p:nvSpPr>
          <p:cNvPr id="28" name="Freeform: Shape 27">
            <a:extLst>
              <a:ext uri="{FF2B5EF4-FFF2-40B4-BE49-F238E27FC236}">
                <a16:creationId xmlns:a16="http://schemas.microsoft.com/office/drawing/2014/main" id="{F5569EEC-E12F-4856-B407-02B2813A4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CF860788-3A6A-45A3-B3F1-06F1596656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Open Book">
            <a:extLst>
              <a:ext uri="{FF2B5EF4-FFF2-40B4-BE49-F238E27FC236}">
                <a16:creationId xmlns:a16="http://schemas.microsoft.com/office/drawing/2014/main" id="{DEFE964D-9F1C-4F69-ADD3-0E1AB324E1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093046" y="1209578"/>
            <a:ext cx="4055897"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32" name="Freeform: Shape 31">
            <a:extLst>
              <a:ext uri="{FF2B5EF4-FFF2-40B4-BE49-F238E27FC236}">
                <a16:creationId xmlns:a16="http://schemas.microsoft.com/office/drawing/2014/main" id="{DF1E3393-B852-4883-B778-ED35251129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39853D09-4205-4CC7-83EB-288E886AC9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0D040B79-3E73-4A31-840D-D6B9C9FDFC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156C6AE5-3F8B-42AC-9EA4-1B686A11E9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81659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930EBA3-4D2E-42E8-B828-834555328D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4" descr="Scales of Justice">
            <a:extLst>
              <a:ext uri="{FF2B5EF4-FFF2-40B4-BE49-F238E27FC236}">
                <a16:creationId xmlns:a16="http://schemas.microsoft.com/office/drawing/2014/main" id="{53025FED-9BCD-4BE9-B74C-707E5FD7402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0" y="503808"/>
            <a:ext cx="5850384" cy="5850384"/>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24" name="Arc 23">
            <a:extLst>
              <a:ext uri="{FF2B5EF4-FFF2-40B4-BE49-F238E27FC236}">
                <a16:creationId xmlns:a16="http://schemas.microsoft.com/office/drawing/2014/main" id="{E58B2195-5055-402F-A3E7-53FF0E4980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6417732" y="957715"/>
            <a:ext cx="5130798" cy="2750419"/>
          </a:xfrm>
        </p:spPr>
        <p:txBody>
          <a:bodyPr vert="horz" lIns="91440" tIns="45720" rIns="91440" bIns="45720" rtlCol="0" anchor="b">
            <a:normAutofit/>
          </a:bodyPr>
          <a:lstStyle/>
          <a:p>
            <a:pPr algn="ctr"/>
            <a:r>
              <a:rPr lang="en-US" sz="6000" kern="1200">
                <a:solidFill>
                  <a:schemeClr val="tx1"/>
                </a:solidFill>
                <a:latin typeface="+mj-lt"/>
                <a:ea typeface="+mj-ea"/>
                <a:cs typeface="+mj-cs"/>
              </a:rPr>
              <a:t>Evaluate Your Sources</a:t>
            </a:r>
          </a:p>
        </p:txBody>
      </p:sp>
      <p:sp>
        <p:nvSpPr>
          <p:cNvPr id="26" name="Oval 25">
            <a:extLst>
              <a:ext uri="{FF2B5EF4-FFF2-40B4-BE49-F238E27FC236}">
                <a16:creationId xmlns:a16="http://schemas.microsoft.com/office/drawing/2014/main" id="{528AA953-F4F9-4DC5-97C7-491F4AF937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B4E0E8-07C8-4A23-99E2-20D6DFD6FA7A}"/>
              </a:ext>
            </a:extLst>
          </p:cNvPr>
          <p:cNvSpPr>
            <a:spLocks noGrp="1"/>
          </p:cNvSpPr>
          <p:nvPr>
            <p:ph idx="1"/>
          </p:nvPr>
        </p:nvSpPr>
        <p:spPr>
          <a:xfrm>
            <a:off x="6417732" y="3800209"/>
            <a:ext cx="5130798" cy="2307022"/>
          </a:xfrm>
        </p:spPr>
        <p:txBody>
          <a:bodyPr vert="horz" lIns="91440" tIns="45720" rIns="91440" bIns="45720" rtlCol="0" anchor="t">
            <a:normAutofit/>
          </a:bodyPr>
          <a:lstStyle/>
          <a:p>
            <a:pPr marL="0" indent="0" algn="ctr">
              <a:buNone/>
            </a:pPr>
            <a:r>
              <a:rPr lang="en-US" sz="2400">
                <a:cs typeface="Calibri"/>
              </a:rPr>
              <a:t>Back in your groups – find 3 sources relating to your identified issue. Justify why these sources are relevant and credible based on the questions in the notes below.</a:t>
            </a:r>
            <a:endParaRPr lang="en-US" sz="2400"/>
          </a:p>
        </p:txBody>
      </p:sp>
    </p:spTree>
    <p:extLst>
      <p:ext uri="{BB962C8B-B14F-4D97-AF65-F5344CB8AC3E}">
        <p14:creationId xmlns:p14="http://schemas.microsoft.com/office/powerpoint/2010/main" val="882630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B577FF9-3543-4875-815D-3D87BD8A20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D34CEF4-01D3-4AF7-9E84-F43030ACA972}"/>
              </a:ext>
            </a:extLst>
          </p:cNvPr>
          <p:cNvSpPr>
            <a:spLocks noGrp="1"/>
          </p:cNvSpPr>
          <p:nvPr>
            <p:ph type="title"/>
          </p:nvPr>
        </p:nvSpPr>
        <p:spPr>
          <a:xfrm>
            <a:off x="874815" y="798703"/>
            <a:ext cx="5221185" cy="3072015"/>
          </a:xfrm>
        </p:spPr>
        <p:txBody>
          <a:bodyPr vert="horz" lIns="91440" tIns="45720" rIns="91440" bIns="45720" rtlCol="0" anchor="b">
            <a:normAutofit/>
          </a:bodyPr>
          <a:lstStyle/>
          <a:p>
            <a:pPr algn="ctr"/>
            <a:r>
              <a:rPr lang="en-US" sz="6000" kern="1200">
                <a:solidFill>
                  <a:schemeClr val="tx1"/>
                </a:solidFill>
                <a:latin typeface="+mj-lt"/>
                <a:ea typeface="+mj-ea"/>
                <a:cs typeface="+mj-cs"/>
              </a:rPr>
              <a:t>Narrow Your Topic</a:t>
            </a:r>
          </a:p>
        </p:txBody>
      </p:sp>
      <p:sp>
        <p:nvSpPr>
          <p:cNvPr id="3" name="Content Placeholder 2">
            <a:extLst>
              <a:ext uri="{FF2B5EF4-FFF2-40B4-BE49-F238E27FC236}">
                <a16:creationId xmlns:a16="http://schemas.microsoft.com/office/drawing/2014/main" id="{31EFD88C-EC41-4850-9D1D-676D6AEE0358}"/>
              </a:ext>
            </a:extLst>
          </p:cNvPr>
          <p:cNvSpPr>
            <a:spLocks noGrp="1"/>
          </p:cNvSpPr>
          <p:nvPr>
            <p:ph idx="1"/>
          </p:nvPr>
        </p:nvSpPr>
        <p:spPr>
          <a:xfrm>
            <a:off x="870148" y="3962792"/>
            <a:ext cx="5221185" cy="2102108"/>
          </a:xfrm>
        </p:spPr>
        <p:txBody>
          <a:bodyPr vert="horz" lIns="91440" tIns="45720" rIns="91440" bIns="45720" rtlCol="0" anchor="t">
            <a:normAutofit/>
          </a:bodyPr>
          <a:lstStyle/>
          <a:p>
            <a:pPr marL="0" indent="0" algn="ctr">
              <a:buNone/>
            </a:pPr>
            <a:r>
              <a:rPr lang="en-US" sz="2400" kern="1200">
                <a:solidFill>
                  <a:schemeClr val="tx1"/>
                </a:solidFill>
                <a:latin typeface="+mn-lt"/>
                <a:ea typeface="+mn-ea"/>
                <a:cs typeface="+mn-cs"/>
              </a:rPr>
              <a:t>Refer to the notes section below  for guidelines on this topic.</a:t>
            </a:r>
          </a:p>
        </p:txBody>
      </p:sp>
      <p:sp>
        <p:nvSpPr>
          <p:cNvPr id="22" name="Freeform: Shape 21">
            <a:extLst>
              <a:ext uri="{FF2B5EF4-FFF2-40B4-BE49-F238E27FC236}">
                <a16:creationId xmlns:a16="http://schemas.microsoft.com/office/drawing/2014/main" id="{F5569EEC-E12F-4856-B407-02B2813A4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F860788-3A6A-45A3-B3F1-06F1596656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raphic 3" descr="Books on Shelf">
            <a:extLst>
              <a:ext uri="{FF2B5EF4-FFF2-40B4-BE49-F238E27FC236}">
                <a16:creationId xmlns:a16="http://schemas.microsoft.com/office/drawing/2014/main" id="{3DE94ADA-0031-43D4-A79A-B89B959930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093046" y="1209578"/>
            <a:ext cx="4055897"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6" name="Freeform: Shape 25">
            <a:extLst>
              <a:ext uri="{FF2B5EF4-FFF2-40B4-BE49-F238E27FC236}">
                <a16:creationId xmlns:a16="http://schemas.microsoft.com/office/drawing/2014/main" id="{DF1E3393-B852-4883-B778-ED35251129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39853D09-4205-4CC7-83EB-288E886AC9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D040B79-3E73-4A31-840D-D6B9C9FDFC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156C6AE5-3F8B-42AC-9EA4-1B686A11E9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97072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C59BEC-C4CC-4741-B975-08C543178D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Arc 23">
            <a:extLst>
              <a:ext uri="{FF2B5EF4-FFF2-40B4-BE49-F238E27FC236}">
                <a16:creationId xmlns:a16="http://schemas.microsoft.com/office/drawing/2014/main" id="{72DEF309-605D-4117-9340-6D589B6C3A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itle 1">
            <a:extLst>
              <a:ext uri="{FF2B5EF4-FFF2-40B4-BE49-F238E27FC236}">
                <a16:creationId xmlns:a16="http://schemas.microsoft.com/office/drawing/2014/main" id="{DD648CF1-C72A-4313-8FC7-BF6DD4642AFE}"/>
              </a:ext>
            </a:extLst>
          </p:cNvPr>
          <p:cNvSpPr>
            <a:spLocks noGrp="1"/>
          </p:cNvSpPr>
          <p:nvPr>
            <p:ph type="title"/>
          </p:nvPr>
        </p:nvSpPr>
        <p:spPr>
          <a:xfrm>
            <a:off x="815109" y="2535670"/>
            <a:ext cx="10515599" cy="1325563"/>
          </a:xfrm>
        </p:spPr>
        <p:txBody>
          <a:bodyPr>
            <a:normAutofit/>
          </a:bodyPr>
          <a:lstStyle/>
          <a:p>
            <a:r>
              <a:rPr lang="en-US" err="1">
                <a:latin typeface="Franklin Gothic Book"/>
                <a:cs typeface="Segoe UI"/>
              </a:rPr>
              <a:t>Organise</a:t>
            </a:r>
            <a:r>
              <a:rPr lang="en-US">
                <a:latin typeface="Franklin Gothic Book"/>
                <a:cs typeface="Segoe UI"/>
              </a:rPr>
              <a:t> Your Research</a:t>
            </a:r>
          </a:p>
        </p:txBody>
      </p:sp>
      <p:sp>
        <p:nvSpPr>
          <p:cNvPr id="6" name="Content Placeholder 5">
            <a:extLst>
              <a:ext uri="{FF2B5EF4-FFF2-40B4-BE49-F238E27FC236}">
                <a16:creationId xmlns:a16="http://schemas.microsoft.com/office/drawing/2014/main" id="{C856D755-2374-40B4-B692-603C5E927388}"/>
              </a:ext>
            </a:extLst>
          </p:cNvPr>
          <p:cNvSpPr>
            <a:spLocks noGrp="1"/>
          </p:cNvSpPr>
          <p:nvPr>
            <p:ph idx="1"/>
          </p:nvPr>
        </p:nvSpPr>
        <p:spPr>
          <a:xfrm>
            <a:off x="699655" y="4203989"/>
            <a:ext cx="5393361" cy="4351338"/>
          </a:xfrm>
        </p:spPr>
        <p:txBody>
          <a:bodyPr vert="horz" lIns="91440" tIns="45720" rIns="91440" bIns="45720" rtlCol="0">
            <a:normAutofit/>
          </a:bodyPr>
          <a:lstStyle/>
          <a:p>
            <a:r>
              <a:rPr lang="en-US">
                <a:latin typeface="Segoe UI" panose="020B0502040204020203" pitchFamily="34" charset="0"/>
                <a:cs typeface="Segoe UI" panose="020B0502040204020203" pitchFamily="34" charset="0"/>
              </a:rPr>
              <a:t>Refer to the notes section below  for guidelines on this topic.</a:t>
            </a:r>
          </a:p>
          <a:p>
            <a:endParaRPr lang="en-US">
              <a:latin typeface="Segoe UI" panose="020B0502040204020203" pitchFamily="34" charset="0"/>
              <a:cs typeface="Segoe UI" panose="020B0502040204020203" pitchFamily="34" charset="0"/>
            </a:endParaRPr>
          </a:p>
        </p:txBody>
      </p:sp>
      <p:sp>
        <p:nvSpPr>
          <p:cNvPr id="26" name="Oval 25">
            <a:extLst>
              <a:ext uri="{FF2B5EF4-FFF2-40B4-BE49-F238E27FC236}">
                <a16:creationId xmlns:a16="http://schemas.microsoft.com/office/drawing/2014/main" id="{A7B99495-F43F-4D80-A44F-2CB4764EB9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Graphic 3" descr="Blackboard">
            <a:extLst>
              <a:ext uri="{FF2B5EF4-FFF2-40B4-BE49-F238E27FC236}">
                <a16:creationId xmlns:a16="http://schemas.microsoft.com/office/drawing/2014/main" id="{A4298283-DDB8-4365-95A1-90935E16BE2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109962" y="1929820"/>
            <a:ext cx="4221597" cy="4221597"/>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3514892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8F4F956-0D6A-4F2D-8139-3D9434B0F55F}"/>
              </a:ext>
            </a:extLst>
          </p:cNvPr>
          <p:cNvSpPr>
            <a:spLocks noGrp="1"/>
          </p:cNvSpPr>
          <p:nvPr>
            <p:ph idx="1"/>
          </p:nvPr>
        </p:nvSpPr>
        <p:spPr>
          <a:xfrm>
            <a:off x="838200" y="1461360"/>
            <a:ext cx="5536397" cy="3935281"/>
          </a:xfrm>
        </p:spPr>
        <p:txBody>
          <a:bodyPr vert="horz" lIns="91440" tIns="45720" rIns="91440" bIns="45720" rtlCol="0" anchor="t">
            <a:normAutofit/>
          </a:bodyPr>
          <a:lstStyle/>
          <a:p>
            <a:pPr>
              <a:buNone/>
            </a:pPr>
            <a:endParaRPr lang="en-US">
              <a:ea typeface="+mn-lt"/>
              <a:cs typeface="+mn-lt"/>
            </a:endParaRPr>
          </a:p>
          <a:p>
            <a:pPr>
              <a:buNone/>
            </a:pPr>
            <a:r>
              <a:rPr lang="en-US">
                <a:ea typeface="+mn-lt"/>
                <a:cs typeface="+mn-lt"/>
              </a:rPr>
              <a:t>Broad statements of desired outcomes, or the general intentions of the research, which 'paint a picture' of your research project</a:t>
            </a:r>
          </a:p>
          <a:p>
            <a:pPr>
              <a:buNone/>
            </a:pPr>
            <a:r>
              <a:rPr lang="en-US">
                <a:ea typeface="+mn-lt"/>
                <a:cs typeface="+mn-lt"/>
              </a:rPr>
              <a:t>Emphasize what is to be accomplished (not how it is to be accomplished)</a:t>
            </a:r>
          </a:p>
          <a:p>
            <a:pPr marL="0" indent="0">
              <a:buNone/>
            </a:pPr>
            <a:endParaRPr lang="en-US">
              <a:cs typeface="Calibri"/>
            </a:endParaRPr>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DD57C5-AE30-45BE-8949-38DED5B49737}"/>
              </a:ext>
            </a:extLst>
          </p:cNvPr>
          <p:cNvSpPr>
            <a:spLocks noGrp="1"/>
          </p:cNvSpPr>
          <p:nvPr>
            <p:ph type="title"/>
          </p:nvPr>
        </p:nvSpPr>
        <p:spPr>
          <a:xfrm>
            <a:off x="7474281" y="1396686"/>
            <a:ext cx="3240506" cy="4064628"/>
          </a:xfrm>
        </p:spPr>
        <p:txBody>
          <a:bodyPr>
            <a:normAutofit/>
          </a:bodyPr>
          <a:lstStyle/>
          <a:p>
            <a:r>
              <a:rPr lang="en-US">
                <a:solidFill>
                  <a:srgbClr val="FFFFFF"/>
                </a:solidFill>
                <a:cs typeface="Calibri Light"/>
              </a:rPr>
              <a:t>Research Aim</a:t>
            </a:r>
            <a:endParaRPr lang="en-US">
              <a:solidFill>
                <a:srgbClr val="FFFFFF"/>
              </a:solidFill>
            </a:endParaRPr>
          </a:p>
        </p:txBody>
      </p:sp>
    </p:spTree>
    <p:extLst>
      <p:ext uri="{BB962C8B-B14F-4D97-AF65-F5344CB8AC3E}">
        <p14:creationId xmlns:p14="http://schemas.microsoft.com/office/powerpoint/2010/main" val="24358098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D81A2A-6ED4-4EF4-A14C-912D31E148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7ADB424-C628-4BAE-8884-B662EB12E109}"/>
              </a:ext>
            </a:extLst>
          </p:cNvPr>
          <p:cNvSpPr>
            <a:spLocks noGrp="1"/>
          </p:cNvSpPr>
          <p:nvPr>
            <p:ph type="title"/>
          </p:nvPr>
        </p:nvSpPr>
        <p:spPr>
          <a:xfrm>
            <a:off x="838200" y="365125"/>
            <a:ext cx="5393361" cy="1325563"/>
          </a:xfrm>
        </p:spPr>
        <p:txBody>
          <a:bodyPr>
            <a:normAutofit/>
          </a:bodyPr>
          <a:lstStyle/>
          <a:p>
            <a:r>
              <a:rPr lang="en-US">
                <a:cs typeface="Calibri Light"/>
              </a:rPr>
              <a:t>Research Objectives</a:t>
            </a:r>
            <a:endParaRPr lang="en-US"/>
          </a:p>
        </p:txBody>
      </p:sp>
      <p:sp>
        <p:nvSpPr>
          <p:cNvPr id="12"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06945E2-8ECC-46B0-9ED2-6E55D8CDBA2D}"/>
              </a:ext>
            </a:extLst>
          </p:cNvPr>
          <p:cNvSpPr>
            <a:spLocks noGrp="1"/>
          </p:cNvSpPr>
          <p:nvPr>
            <p:ph idx="1"/>
          </p:nvPr>
        </p:nvSpPr>
        <p:spPr>
          <a:xfrm>
            <a:off x="838200" y="1825625"/>
            <a:ext cx="5393361" cy="4351338"/>
          </a:xfrm>
        </p:spPr>
        <p:txBody>
          <a:bodyPr vert="horz" lIns="91440" tIns="45720" rIns="91440" bIns="45720" rtlCol="0" anchor="t">
            <a:normAutofit/>
          </a:bodyPr>
          <a:lstStyle/>
          <a:p>
            <a:pPr marL="0" indent="0">
              <a:buNone/>
            </a:pPr>
            <a:r>
              <a:rPr lang="en-US" sz="2000">
                <a:ea typeface="+mn-lt"/>
                <a:cs typeface="+mn-lt"/>
              </a:rPr>
              <a:t>The steps you are going to take to answer your research questions </a:t>
            </a:r>
            <a:r>
              <a:rPr lang="en-US" sz="2000" b="1">
                <a:ea typeface="+mn-lt"/>
                <a:cs typeface="+mn-lt"/>
              </a:rPr>
              <a:t>or can be viewed as sub-question</a:t>
            </a:r>
            <a:r>
              <a:rPr lang="en-US" sz="2000">
                <a:ea typeface="+mn-lt"/>
                <a:cs typeface="+mn-lt"/>
              </a:rPr>
              <a:t>s to your overall research question (aim)</a:t>
            </a:r>
            <a:endParaRPr lang="en-US" sz="2000">
              <a:cs typeface="Calibri" panose="020F0502020204030204"/>
            </a:endParaRPr>
          </a:p>
          <a:p>
            <a:r>
              <a:rPr lang="en-US" sz="2000">
                <a:ea typeface="+mn-lt"/>
                <a:cs typeface="+mn-lt"/>
              </a:rPr>
              <a:t>Emphasize how aims are to be accomplished</a:t>
            </a:r>
            <a:endParaRPr lang="en-US" sz="2000"/>
          </a:p>
          <a:p>
            <a:r>
              <a:rPr lang="en-US" sz="2000">
                <a:ea typeface="+mn-lt"/>
                <a:cs typeface="+mn-lt"/>
              </a:rPr>
              <a:t>Must be highly focused and feasible</a:t>
            </a:r>
            <a:endParaRPr lang="en-US" sz="2000"/>
          </a:p>
          <a:p>
            <a:r>
              <a:rPr lang="en-US" sz="2000">
                <a:ea typeface="+mn-lt"/>
                <a:cs typeface="+mn-lt"/>
              </a:rPr>
              <a:t>Must be sensible and precisely described – apply SMART criteria</a:t>
            </a:r>
            <a:endParaRPr lang="en-US" sz="2000"/>
          </a:p>
          <a:p>
            <a:r>
              <a:rPr lang="en-US" sz="2000" i="1">
                <a:ea typeface="+mn-lt"/>
                <a:cs typeface="+mn-lt"/>
              </a:rPr>
              <a:t>Can frame your Literature Review search</a:t>
            </a:r>
            <a:endParaRPr lang="en-US" sz="2000"/>
          </a:p>
          <a:p>
            <a:r>
              <a:rPr lang="en-US" sz="2000" i="1">
                <a:ea typeface="+mn-lt"/>
                <a:cs typeface="+mn-lt"/>
              </a:rPr>
              <a:t>Or be viewed as the framing the key questions you seek to design for your primary research</a:t>
            </a:r>
            <a:endParaRPr lang="en-US" sz="2000"/>
          </a:p>
          <a:p>
            <a:endParaRPr lang="en-US" sz="2000">
              <a:cs typeface="Calibri"/>
            </a:endParaRPr>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ictionary Remove">
            <a:extLst>
              <a:ext uri="{FF2B5EF4-FFF2-40B4-BE49-F238E27FC236}">
                <a16:creationId xmlns:a16="http://schemas.microsoft.com/office/drawing/2014/main" id="{6E245074-718A-44F7-81EE-C766921BC6C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321182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20041" y="982364"/>
            <a:ext cx="2659472" cy="2659472"/>
          </a:xfrm>
          <a:prstGeom prst="rect">
            <a:avLst/>
          </a:prstGeom>
        </p:spPr>
      </p:pic>
      <p:cxnSp>
        <p:nvCxnSpPr>
          <p:cNvPr id="16" name="Straight Connector 15">
            <a:extLst>
              <a:ext uri="{FF2B5EF4-FFF2-40B4-BE49-F238E27FC236}">
                <a16:creationId xmlns:a16="http://schemas.microsoft.com/office/drawing/2014/main" id="{DFDA47BC-3069-47F5-8257-24B3B1F76A0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2927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3290143" y="983211"/>
            <a:ext cx="2646677" cy="2646677"/>
          </a:xfrm>
          <a:prstGeom prst="rect">
            <a:avLst/>
          </a:prstGeom>
        </p:spPr>
      </p:pic>
      <p:cxnSp>
        <p:nvCxnSpPr>
          <p:cNvPr id="20" name="Straight Connector 19">
            <a:extLst>
              <a:ext uri="{FF2B5EF4-FFF2-40B4-BE49-F238E27FC236}">
                <a16:creationId xmlns:a16="http://schemas.microsoft.com/office/drawing/2014/main" id="{942B920A-73AD-402A-8EEF-B88E1A9398B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68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p:blipFill>
        <p:spPr>
          <a:xfrm>
            <a:off x="6256859" y="982364"/>
            <a:ext cx="2648371" cy="2648371"/>
          </a:xfrm>
          <a:prstGeom prst="rect">
            <a:avLst/>
          </a:prstGeom>
        </p:spPr>
      </p:pic>
      <p:cxnSp>
        <p:nvCxnSpPr>
          <p:cNvPr id="22" name="Straight Connector 21">
            <a:extLst>
              <a:ext uri="{FF2B5EF4-FFF2-40B4-BE49-F238E27FC236}">
                <a16:creationId xmlns:a16="http://schemas.microsoft.com/office/drawing/2014/main" id="{00C9EB70-BC82-414A-BF8D-AD7FC672761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609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p:blipFill>
        <p:spPr>
          <a:xfrm>
            <a:off x="9225269" y="1004677"/>
            <a:ext cx="2648372" cy="2648372"/>
          </a:xfrm>
          <a:prstGeom prst="rect">
            <a:avLst/>
          </a:prstGeom>
        </p:spPr>
      </p:pic>
      <p:sp>
        <p:nvSpPr>
          <p:cNvPr id="18" name="Rectangle 17">
            <a:extLst>
              <a:ext uri="{FF2B5EF4-FFF2-40B4-BE49-F238E27FC236}">
                <a16:creationId xmlns:a16="http://schemas.microsoft.com/office/drawing/2014/main" id="{7AE95D8F-9825-4222-8846-E3461598CC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527538" y="4756638"/>
            <a:ext cx="11139854" cy="930447"/>
          </a:xfrm>
        </p:spPr>
        <p:txBody>
          <a:bodyPr>
            <a:normAutofit/>
          </a:bodyPr>
          <a:lstStyle/>
          <a:p>
            <a:r>
              <a:rPr lang="en-US" sz="5400">
                <a:solidFill>
                  <a:srgbClr val="FFFFFF"/>
                </a:solidFill>
                <a:latin typeface="Franklin Gothic Book"/>
                <a:cs typeface="Segoe UI"/>
              </a:rPr>
              <a:t>Coming Next</a:t>
            </a:r>
            <a:endParaRPr lang="en-US"/>
          </a:p>
        </p:txBody>
      </p:sp>
      <p:cxnSp>
        <p:nvCxnSpPr>
          <p:cNvPr id="24" name="Straight Connector 23">
            <a:extLst>
              <a:ext uri="{FF2B5EF4-FFF2-40B4-BE49-F238E27FC236}">
                <a16:creationId xmlns:a16="http://schemas.microsoft.com/office/drawing/2014/main" id="{3217665F-0036-444A-8D4A-33AF36A36A4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1339362" y="5815698"/>
            <a:ext cx="9144000" cy="420001"/>
          </a:xfrm>
        </p:spPr>
        <p:txBody>
          <a:bodyPr vert="horz" lIns="91440" tIns="45720" rIns="91440" bIns="45720" rtlCol="0" anchor="t">
            <a:normAutofit/>
          </a:bodyPr>
          <a:lstStyle/>
          <a:p>
            <a:r>
              <a:rPr lang="en-US" sz="2000" dirty="0" smtClean="0">
                <a:solidFill>
                  <a:srgbClr val="E7E6E6"/>
                </a:solidFill>
                <a:latin typeface="Segoe UI" panose="020B0502040204020203" pitchFamily="34" charset="0"/>
                <a:cs typeface="Segoe UI" panose="020B0502040204020203" pitchFamily="34" charset="0"/>
              </a:rPr>
              <a:t>Literature Review</a:t>
            </a:r>
            <a:endParaRPr lang="en-US" sz="2000" dirty="0">
              <a:solidFill>
                <a:srgbClr val="E7E6E6"/>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372968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arn(inVertical)">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Research presentation_RVA_v3" id="{DF2794B4-2314-4F87-8639-5DCB9EEE28EE}" vid="{3B969E49-204F-4FF6-BD10-D26195B8D4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D6A2463A8A82142A6548B9131E3D7A0" ma:contentTypeVersion="2" ma:contentTypeDescription="Create a new document." ma:contentTypeScope="" ma:versionID="e79b88f5509162dd3e3d41034cbc4ef0">
  <xsd:schema xmlns:xsd="http://www.w3.org/2001/XMLSchema" xmlns:xs="http://www.w3.org/2001/XMLSchema" xmlns:p="http://schemas.microsoft.com/office/2006/metadata/properties" xmlns:ns2="485fa9d4-44b1-465c-9ff3-41847aec11e1" targetNamespace="http://schemas.microsoft.com/office/2006/metadata/properties" ma:root="true" ma:fieldsID="4375521351f00968275044d4525731ba" ns2:_="">
    <xsd:import namespace="485fa9d4-44b1-465c-9ff3-41847aec11e1"/>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5fa9d4-44b1-465c-9ff3-41847aec11e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A875DA-F9FD-4F83-A049-3B1027B542DE}">
  <ds:schemaRefs>
    <ds:schemaRef ds:uri="http://schemas.microsoft.com/sharepoint/v3/contenttype/forms"/>
  </ds:schemaRefs>
</ds:datastoreItem>
</file>

<file path=customXml/itemProps2.xml><?xml version="1.0" encoding="utf-8"?>
<ds:datastoreItem xmlns:ds="http://schemas.openxmlformats.org/officeDocument/2006/customXml" ds:itemID="{03C7D9E6-B0D9-433E-BD46-EB60F64F4DA8}">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485fa9d4-44b1-465c-9ff3-41847aec11e1"/>
    <ds:schemaRef ds:uri="http://www.w3.org/XML/1998/namespace"/>
  </ds:schemaRefs>
</ds:datastoreItem>
</file>

<file path=customXml/itemProps3.xml><?xml version="1.0" encoding="utf-8"?>
<ds:datastoreItem xmlns:ds="http://schemas.openxmlformats.org/officeDocument/2006/customXml" ds:itemID="{1D98175D-54AD-4E6F-A5DA-0865B1104B36}">
  <ds:schemaRefs>
    <ds:schemaRef ds:uri="485fa9d4-44b1-465c-9ff3-41847aec11e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Research presentation</Template>
  <TotalTime>0</TotalTime>
  <Words>962</Words>
  <Application>Microsoft Office PowerPoint</Application>
  <PresentationFormat>Widescreen</PresentationFormat>
  <Paragraphs>100</Paragraphs>
  <Slides>13</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Calibri Light</vt:lpstr>
      <vt:lpstr>Franklin Gothic Book</vt:lpstr>
      <vt:lpstr>Helvetica Neue Medium</vt:lpstr>
      <vt:lpstr>Segoe UI</vt:lpstr>
      <vt:lpstr>Office Theme</vt:lpstr>
      <vt:lpstr>Investigating a Business Issue</vt:lpstr>
      <vt:lpstr>Session Overview</vt:lpstr>
      <vt:lpstr>Business Issues</vt:lpstr>
      <vt:lpstr>Rationale</vt:lpstr>
      <vt:lpstr>Context</vt:lpstr>
      <vt:lpstr>Group Task</vt:lpstr>
      <vt:lpstr>Selecting Sources</vt:lpstr>
      <vt:lpstr>Evaluate Your Sources</vt:lpstr>
      <vt:lpstr>Narrow Your Topic</vt:lpstr>
      <vt:lpstr>Organise Your Research</vt:lpstr>
      <vt:lpstr>Research Aim</vt:lpstr>
      <vt:lpstr>Research Objectives</vt:lpstr>
      <vt:lpstr>Coming Next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Investigating a Business Issue</dc:title>
  <dc:creator/>
  <cp:lastModifiedBy/>
  <cp:revision>1</cp:revision>
  <dcterms:created xsi:type="dcterms:W3CDTF">2020-05-23T09:11:36Z</dcterms:created>
  <dcterms:modified xsi:type="dcterms:W3CDTF">2020-05-27T13:48:42Z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0x0101008D6A2463A8A82142A6548B9131E3D7A0</vt:lpwstr>
  </property>
</Properties>
</file>