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64" r:id="rId5"/>
    <p:sldId id="261" r:id="rId6"/>
    <p:sldId id="262" r:id="rId7"/>
    <p:sldId id="263"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4" d="100"/>
          <a:sy n="74" d="100"/>
        </p:scale>
        <p:origin x="12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4997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454329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500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880307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28834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40799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200600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05/06/2020</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729025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262609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412532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41552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05/06/2020</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8650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upport.microsoft.com/en-gb/office/video-record-presentations-2570dff5-f81c-40bc-b404-e04e95ffab33?ui=en-us&amp;rs=en-gb&amp;ad=gb" TargetMode="External"/><Relationship Id="rId2" Type="http://schemas.openxmlformats.org/officeDocument/2006/relationships/hyperlink" Target="https://answers.microsoft.com/en-us/education_ms/forum/all/how-would-you-record-a-presentation-along-with/1f72e5d3-073e-470a-86ef-50004aeb6a88"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www.speechinminute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Guide to the Presentation </a:t>
            </a:r>
          </a:p>
          <a:p>
            <a:r>
              <a:rPr lang="en-GB" dirty="0" smtClean="0"/>
              <a:t>(HPAH4002)</a:t>
            </a:r>
            <a:endParaRPr lang="en-GB" dirty="0"/>
          </a:p>
        </p:txBody>
      </p:sp>
    </p:spTree>
    <p:extLst>
      <p:ext uri="{BB962C8B-B14F-4D97-AF65-F5344CB8AC3E}">
        <p14:creationId xmlns:p14="http://schemas.microsoft.com/office/powerpoint/2010/main" val="37634596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585" y="615142"/>
            <a:ext cx="7207135" cy="1159099"/>
          </a:xfrm>
        </p:spPr>
        <p:txBody>
          <a:bodyPr/>
          <a:lstStyle/>
          <a:p>
            <a:r>
              <a:rPr lang="en-GB" b="1" dirty="0" smtClean="0"/>
              <a:t>Assessment component 2</a:t>
            </a:r>
            <a:endParaRPr lang="en-GB" b="1" dirty="0"/>
          </a:p>
        </p:txBody>
      </p:sp>
      <p:sp>
        <p:nvSpPr>
          <p:cNvPr id="3" name="Content Placeholder 2"/>
          <p:cNvSpPr>
            <a:spLocks noGrp="1"/>
          </p:cNvSpPr>
          <p:nvPr>
            <p:ph idx="1"/>
          </p:nvPr>
        </p:nvSpPr>
        <p:spPr>
          <a:xfrm>
            <a:off x="390698" y="2103120"/>
            <a:ext cx="8287789" cy="4754880"/>
          </a:xfrm>
        </p:spPr>
        <p:txBody>
          <a:bodyPr>
            <a:normAutofit/>
          </a:bodyPr>
          <a:lstStyle/>
          <a:p>
            <a:pPr marL="0" indent="0">
              <a:buNone/>
            </a:pPr>
            <a:r>
              <a:rPr lang="en-GB" sz="3600" b="1" dirty="0" smtClean="0"/>
              <a:t>Presentation assessment: 8 minute presentation</a:t>
            </a:r>
          </a:p>
          <a:p>
            <a:pPr marL="0" indent="0">
              <a:buNone/>
            </a:pPr>
            <a:endParaRPr lang="en-GB" sz="1000" b="1" dirty="0"/>
          </a:p>
          <a:p>
            <a:pPr marL="0" indent="0">
              <a:buNone/>
            </a:pPr>
            <a:r>
              <a:rPr lang="en-GB" sz="3600" b="1" dirty="0" smtClean="0"/>
              <a:t>Worth </a:t>
            </a:r>
            <a:r>
              <a:rPr lang="en-GB" sz="3600" b="1" dirty="0"/>
              <a:t>4</a:t>
            </a:r>
            <a:r>
              <a:rPr lang="en-GB" sz="3600" b="1" dirty="0" smtClean="0"/>
              <a:t>0% of the Portfolio mark.</a:t>
            </a:r>
          </a:p>
          <a:p>
            <a:pPr marL="0" indent="0">
              <a:buNone/>
            </a:pPr>
            <a:endParaRPr lang="en-GB" sz="1600" b="1" dirty="0"/>
          </a:p>
          <a:p>
            <a:pPr>
              <a:buFont typeface="Arial" panose="020B0604020202020204" pitchFamily="34" charset="0"/>
              <a:buChar char="•"/>
            </a:pPr>
            <a:r>
              <a:rPr lang="en-GB" dirty="0" smtClean="0"/>
              <a:t> Each student </a:t>
            </a:r>
            <a:r>
              <a:rPr lang="en-GB" dirty="0"/>
              <a:t>will be required to </a:t>
            </a:r>
            <a:r>
              <a:rPr lang="en-GB" dirty="0" smtClean="0"/>
              <a:t>record themselves using Teams, delivering a presentation on a topic of their choice (</a:t>
            </a:r>
            <a:r>
              <a:rPr lang="en-GB" dirty="0"/>
              <a:t>the choice will be arranged in consultation with the lecturer</a:t>
            </a:r>
            <a:r>
              <a:rPr lang="en-GB" dirty="0" smtClean="0"/>
              <a:t>). </a:t>
            </a:r>
          </a:p>
          <a:p>
            <a:pPr lvl="1">
              <a:buFont typeface="Arial" panose="020B0604020202020204" pitchFamily="34" charset="0"/>
              <a:buChar char="•"/>
            </a:pPr>
            <a:r>
              <a:rPr lang="en-GB" dirty="0"/>
              <a:t>Ideally let me know what you want to </a:t>
            </a:r>
            <a:r>
              <a:rPr lang="en-GB" dirty="0" smtClean="0"/>
              <a:t>do </a:t>
            </a:r>
            <a:r>
              <a:rPr lang="en-GB" dirty="0"/>
              <a:t>by </a:t>
            </a:r>
            <a:r>
              <a:rPr lang="en-GB" dirty="0" smtClean="0"/>
              <a:t>the 8</a:t>
            </a:r>
            <a:r>
              <a:rPr lang="en-GB" baseline="30000" dirty="0" smtClean="0"/>
              <a:t>th</a:t>
            </a:r>
            <a:r>
              <a:rPr lang="en-GB" dirty="0" smtClean="0"/>
              <a:t> of June.</a:t>
            </a:r>
            <a:endParaRPr lang="en-GB" dirty="0"/>
          </a:p>
          <a:p>
            <a:pPr>
              <a:buFont typeface="Arial" panose="020B0604020202020204" pitchFamily="34" charset="0"/>
              <a:buChar char="•"/>
            </a:pPr>
            <a:endParaRPr lang="en-GB" dirty="0" smtClean="0"/>
          </a:p>
          <a:p>
            <a:pPr marL="0" indent="0">
              <a:buNone/>
            </a:pPr>
            <a:endParaRPr lang="en-GB" sz="700" dirty="0"/>
          </a:p>
          <a:p>
            <a:pPr marL="0" indent="0">
              <a:buNone/>
            </a:pPr>
            <a:endParaRPr lang="en-GB" sz="700" dirty="0"/>
          </a:p>
          <a:p>
            <a:pPr marL="0" indent="0">
              <a:buNone/>
            </a:pPr>
            <a:endParaRPr lang="en-GB" sz="2600" b="1" dirty="0"/>
          </a:p>
          <a:p>
            <a:pPr marL="0" indent="0">
              <a:buNone/>
            </a:pPr>
            <a:endParaRPr lang="en-GB" b="1" dirty="0"/>
          </a:p>
        </p:txBody>
      </p:sp>
    </p:spTree>
    <p:extLst>
      <p:ext uri="{BB962C8B-B14F-4D97-AF65-F5344CB8AC3E}">
        <p14:creationId xmlns:p14="http://schemas.microsoft.com/office/powerpoint/2010/main" val="1453460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Deadline </a:t>
            </a:r>
            <a:endParaRPr lang="en-GB" b="1" dirty="0"/>
          </a:p>
        </p:txBody>
      </p:sp>
      <p:sp>
        <p:nvSpPr>
          <p:cNvPr id="3" name="Content Placeholder 2"/>
          <p:cNvSpPr>
            <a:spLocks noGrp="1"/>
          </p:cNvSpPr>
          <p:nvPr>
            <p:ph idx="1"/>
          </p:nvPr>
        </p:nvSpPr>
        <p:spPr>
          <a:xfrm>
            <a:off x="324196" y="2036618"/>
            <a:ext cx="8503920" cy="4497186"/>
          </a:xfrm>
        </p:spPr>
        <p:txBody>
          <a:bodyPr>
            <a:normAutofit/>
          </a:bodyPr>
          <a:lstStyle/>
          <a:p>
            <a:pPr>
              <a:buFont typeface="Arial" panose="020B0604020202020204" pitchFamily="34" charset="0"/>
              <a:buChar char="•"/>
            </a:pPr>
            <a:r>
              <a:rPr lang="en-GB" sz="3600" dirty="0" smtClean="0"/>
              <a:t> The deadline is the 12</a:t>
            </a:r>
            <a:r>
              <a:rPr lang="en-GB" sz="3600" baseline="30000" dirty="0" smtClean="0"/>
              <a:t>th</a:t>
            </a:r>
            <a:r>
              <a:rPr lang="en-GB" sz="3600" dirty="0" smtClean="0"/>
              <a:t> of June, by 23:59 [unless obviously you have a differentiated deadline or an upheld EC decision].  </a:t>
            </a:r>
          </a:p>
          <a:p>
            <a:pPr>
              <a:buFont typeface="Arial" panose="020B0604020202020204" pitchFamily="34" charset="0"/>
              <a:buChar char="•"/>
            </a:pPr>
            <a:endParaRPr lang="en-GB" sz="3600" dirty="0"/>
          </a:p>
          <a:p>
            <a:pPr>
              <a:buFont typeface="Arial" panose="020B0604020202020204" pitchFamily="34" charset="0"/>
              <a:buChar char="•"/>
            </a:pPr>
            <a:r>
              <a:rPr lang="en-GB" sz="3600" dirty="0" smtClean="0"/>
              <a:t>You need to submit the presentation via Moodle (in the presentation submission folder). </a:t>
            </a:r>
          </a:p>
          <a:p>
            <a:pPr>
              <a:buFont typeface="Arial" panose="020B0604020202020204" pitchFamily="34" charset="0"/>
              <a:buChar char="•"/>
            </a:pPr>
            <a:endParaRPr lang="en-GB" sz="2400" dirty="0"/>
          </a:p>
          <a:p>
            <a:pPr>
              <a:buFont typeface="Arial" panose="020B0604020202020204" pitchFamily="34" charset="0"/>
              <a:buChar char="•"/>
            </a:pPr>
            <a:endParaRPr lang="en-GB" sz="2400" dirty="0" smtClean="0"/>
          </a:p>
        </p:txBody>
      </p:sp>
    </p:spTree>
    <p:extLst>
      <p:ext uri="{BB962C8B-B14F-4D97-AF65-F5344CB8AC3E}">
        <p14:creationId xmlns:p14="http://schemas.microsoft.com/office/powerpoint/2010/main" val="1130540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Teams</a:t>
            </a:r>
            <a:endParaRPr lang="en-GB" b="1" dirty="0"/>
          </a:p>
        </p:txBody>
      </p:sp>
      <p:sp>
        <p:nvSpPr>
          <p:cNvPr id="3" name="Content Placeholder 2"/>
          <p:cNvSpPr>
            <a:spLocks noGrp="1"/>
          </p:cNvSpPr>
          <p:nvPr>
            <p:ph idx="1"/>
          </p:nvPr>
        </p:nvSpPr>
        <p:spPr>
          <a:xfrm>
            <a:off x="257577" y="1845734"/>
            <a:ext cx="8796271" cy="4349004"/>
          </a:xfrm>
        </p:spPr>
        <p:txBody>
          <a:bodyPr>
            <a:normAutofit fontScale="92500" lnSpcReduction="20000"/>
          </a:bodyPr>
          <a:lstStyle/>
          <a:p>
            <a:pPr>
              <a:buFont typeface="Arial" panose="020B0604020202020204" pitchFamily="34" charset="0"/>
              <a:buChar char="•"/>
            </a:pPr>
            <a:r>
              <a:rPr lang="en-GB" sz="2800" dirty="0" smtClean="0"/>
              <a:t> In </a:t>
            </a:r>
            <a:r>
              <a:rPr lang="en-GB" sz="2800" dirty="0"/>
              <a:t>order to make the recording you are best off using Microsoft Teams. This will allow you to download the recording once completed. Having done this you will be able to upload the recording (double-checking the video and audio quality first) to the above assignments folder. </a:t>
            </a:r>
            <a:endParaRPr lang="en-GB" sz="2800" dirty="0" smtClean="0"/>
          </a:p>
          <a:p>
            <a:pPr>
              <a:buFont typeface="Arial" panose="020B0604020202020204" pitchFamily="34" charset="0"/>
              <a:buChar char="•"/>
            </a:pPr>
            <a:endParaRPr lang="en-GB" sz="500" dirty="0"/>
          </a:p>
          <a:p>
            <a:pPr>
              <a:buFont typeface="Arial" panose="020B0604020202020204" pitchFamily="34" charset="0"/>
              <a:buChar char="•"/>
            </a:pPr>
            <a:r>
              <a:rPr lang="en-GB" sz="2800" dirty="0" smtClean="0"/>
              <a:t> For a how to guide see: </a:t>
            </a:r>
            <a:r>
              <a:rPr lang="en-GB" sz="2800" dirty="0">
                <a:hlinkClick r:id="rId2"/>
              </a:rPr>
              <a:t>https://</a:t>
            </a:r>
            <a:r>
              <a:rPr lang="en-GB" sz="2800" dirty="0" smtClean="0">
                <a:hlinkClick r:id="rId2"/>
              </a:rPr>
              <a:t>answers.microsoft.com/en-us/education_ms/forum/all/how-would-you-record-a-presentation-along-with/1f72e5d3-073e-470a-86ef-50004aeb6a88</a:t>
            </a:r>
            <a:endParaRPr lang="en-GB" sz="2800" dirty="0" smtClean="0"/>
          </a:p>
          <a:p>
            <a:pPr>
              <a:buFont typeface="Arial" panose="020B0604020202020204" pitchFamily="34" charset="0"/>
              <a:buChar char="•"/>
            </a:pPr>
            <a:endParaRPr lang="en-GB" sz="500" dirty="0"/>
          </a:p>
          <a:p>
            <a:pPr>
              <a:buFont typeface="Arial" panose="020B0604020202020204" pitchFamily="34" charset="0"/>
              <a:buChar char="•"/>
            </a:pPr>
            <a:r>
              <a:rPr lang="en-GB" sz="2800" dirty="0" smtClean="0"/>
              <a:t> Alternatively, see: </a:t>
            </a:r>
            <a:r>
              <a:rPr lang="en-GB" sz="2800" dirty="0">
                <a:hlinkClick r:id="rId3"/>
              </a:rPr>
              <a:t>https://support.microsoft.com/en-gb/office/video-record-presentations-2570dff5-f81c-40bc-b404-e04e95ffab33?ui=en-us&amp;rs=en-gb&amp;ad=gb</a:t>
            </a:r>
            <a:endParaRPr lang="en-GB" sz="2800" dirty="0" smtClean="0"/>
          </a:p>
        </p:txBody>
      </p:sp>
    </p:spTree>
    <p:extLst>
      <p:ext uri="{BB962C8B-B14F-4D97-AF65-F5344CB8AC3E}">
        <p14:creationId xmlns:p14="http://schemas.microsoft.com/office/powerpoint/2010/main" val="4280427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Introduction and Relevance</a:t>
            </a:r>
            <a:endParaRPr lang="en-GB" b="1" dirty="0"/>
          </a:p>
        </p:txBody>
      </p:sp>
      <p:sp>
        <p:nvSpPr>
          <p:cNvPr id="3" name="Content Placeholder 2"/>
          <p:cNvSpPr>
            <a:spLocks noGrp="1"/>
          </p:cNvSpPr>
          <p:nvPr>
            <p:ph idx="1"/>
          </p:nvPr>
        </p:nvSpPr>
        <p:spPr>
          <a:xfrm>
            <a:off x="249383" y="2028304"/>
            <a:ext cx="8628610" cy="4222867"/>
          </a:xfrm>
        </p:spPr>
        <p:txBody>
          <a:bodyPr>
            <a:normAutofit/>
          </a:bodyPr>
          <a:lstStyle/>
          <a:p>
            <a:pPr>
              <a:buFont typeface="Arial" panose="020B0604020202020204" pitchFamily="34" charset="0"/>
              <a:buChar char="•"/>
            </a:pPr>
            <a:r>
              <a:rPr lang="en-GB" sz="2400" dirty="0" smtClean="0"/>
              <a:t> You can bring in other material/subjects, but make sure it relates to what is being discussed – don’t get lost in a tangent.</a:t>
            </a:r>
          </a:p>
          <a:p>
            <a:endParaRPr lang="en-GB" sz="100" dirty="0"/>
          </a:p>
          <a:p>
            <a:pPr>
              <a:spcBef>
                <a:spcPts val="100"/>
              </a:spcBef>
            </a:pPr>
            <a:endParaRPr lang="en-GB" sz="100" dirty="0"/>
          </a:p>
          <a:p>
            <a:pPr>
              <a:buFont typeface="Arial" panose="020B0604020202020204" pitchFamily="34" charset="0"/>
              <a:buChar char="•"/>
            </a:pPr>
            <a:r>
              <a:rPr lang="en-GB" sz="2400" dirty="0" smtClean="0"/>
              <a:t> Context not generalities, e.g. don’t spend 4 minutes (half your allotted time) giving a general discussion on, for example, the causes of the Trojan War, when your primary topic is to discuss the representation of Andromache in the </a:t>
            </a:r>
            <a:r>
              <a:rPr lang="en-GB" sz="2400" i="1" dirty="0" smtClean="0"/>
              <a:t>Iliad</a:t>
            </a:r>
            <a:r>
              <a:rPr lang="en-GB" sz="2400" dirty="0" smtClean="0"/>
              <a:t>. </a:t>
            </a:r>
          </a:p>
          <a:p>
            <a:pPr>
              <a:spcBef>
                <a:spcPts val="100"/>
              </a:spcBef>
              <a:buFont typeface="Arial" panose="020B0604020202020204" pitchFamily="34" charset="0"/>
              <a:buChar char="•"/>
            </a:pPr>
            <a:endParaRPr lang="en-GB" dirty="0"/>
          </a:p>
          <a:p>
            <a:pPr>
              <a:buFont typeface="Arial" panose="020B0604020202020204" pitchFamily="34" charset="0"/>
              <a:buChar char="•"/>
            </a:pPr>
            <a:r>
              <a:rPr lang="en-GB" dirty="0"/>
              <a:t> </a:t>
            </a:r>
            <a:r>
              <a:rPr lang="en-GB" sz="2400" dirty="0"/>
              <a:t>Succinctly lay out the key themes you will be discussing, You only have </a:t>
            </a:r>
            <a:r>
              <a:rPr lang="en-GB" sz="2400" dirty="0" smtClean="0"/>
              <a:t>8 </a:t>
            </a:r>
            <a:r>
              <a:rPr lang="en-GB" sz="2400" dirty="0"/>
              <a:t>minutes so you can’t cover everything </a:t>
            </a:r>
            <a:r>
              <a:rPr lang="en-GB" sz="2400" dirty="0" smtClean="0"/>
              <a:t>– what do you think are the most important or interesting issues to discuss. </a:t>
            </a:r>
            <a:endParaRPr lang="en-GB" sz="2400" dirty="0"/>
          </a:p>
        </p:txBody>
      </p:sp>
    </p:spTree>
    <p:extLst>
      <p:ext uri="{BB962C8B-B14F-4D97-AF65-F5344CB8AC3E}">
        <p14:creationId xmlns:p14="http://schemas.microsoft.com/office/powerpoint/2010/main" val="1804980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Sources and scholarship</a:t>
            </a:r>
            <a:endParaRPr lang="en-GB" b="1" dirty="0"/>
          </a:p>
        </p:txBody>
      </p:sp>
      <p:sp>
        <p:nvSpPr>
          <p:cNvPr id="3" name="Content Placeholder 2"/>
          <p:cNvSpPr>
            <a:spLocks noGrp="1"/>
          </p:cNvSpPr>
          <p:nvPr>
            <p:ph sz="half" idx="1"/>
          </p:nvPr>
        </p:nvSpPr>
        <p:spPr>
          <a:xfrm>
            <a:off x="681643" y="1845735"/>
            <a:ext cx="3703320" cy="4023360"/>
          </a:xfrm>
        </p:spPr>
        <p:txBody>
          <a:bodyPr/>
          <a:lstStyle/>
          <a:p>
            <a:pPr>
              <a:buFont typeface="Arial" panose="020B0604020202020204" pitchFamily="34" charset="0"/>
              <a:buChar char="•"/>
            </a:pPr>
            <a:r>
              <a:rPr lang="en-GB" dirty="0" smtClean="0"/>
              <a:t> </a:t>
            </a:r>
            <a:r>
              <a:rPr lang="en-GB" sz="2400" dirty="0" smtClean="0"/>
              <a:t>Any literary or artistic sources that are relevant</a:t>
            </a:r>
            <a:r>
              <a:rPr lang="en-GB" sz="2400" dirty="0"/>
              <a:t>. </a:t>
            </a:r>
            <a:endParaRPr lang="en-GB" sz="2400" dirty="0" smtClean="0"/>
          </a:p>
          <a:p>
            <a:pPr lvl="1">
              <a:buFont typeface="Arial" panose="020B0604020202020204" pitchFamily="34" charset="0"/>
              <a:buChar char="•"/>
            </a:pPr>
            <a:r>
              <a:rPr lang="en-GB" sz="2000" dirty="0" smtClean="0"/>
              <a:t>Mosaics or frescos from Pompeii and Herculaneum </a:t>
            </a:r>
          </a:p>
          <a:p>
            <a:pPr lvl="1">
              <a:buFont typeface="Arial" panose="020B0604020202020204" pitchFamily="34" charset="0"/>
              <a:buChar char="•"/>
            </a:pPr>
            <a:r>
              <a:rPr lang="en-GB" sz="2000" dirty="0" smtClean="0"/>
              <a:t>Coins</a:t>
            </a:r>
          </a:p>
          <a:p>
            <a:pPr lvl="1">
              <a:buFont typeface="Arial" panose="020B0604020202020204" pitchFamily="34" charset="0"/>
              <a:buChar char="•"/>
            </a:pPr>
            <a:r>
              <a:rPr lang="en-GB" sz="2000" dirty="0" smtClean="0"/>
              <a:t>Epics, tragedies, comedies, etc. </a:t>
            </a:r>
          </a:p>
          <a:p>
            <a:pPr lvl="1">
              <a:buFont typeface="Arial" panose="020B0604020202020204" pitchFamily="34" charset="0"/>
              <a:buChar char="•"/>
            </a:pPr>
            <a:r>
              <a:rPr lang="en-GB" sz="2000" dirty="0" smtClean="0"/>
              <a:t>Pottery </a:t>
            </a:r>
          </a:p>
          <a:p>
            <a:pPr lvl="1">
              <a:buFont typeface="Arial" panose="020B0604020202020204" pitchFamily="34" charset="0"/>
              <a:buChar char="•"/>
            </a:pPr>
            <a:r>
              <a:rPr lang="en-GB" sz="2000" dirty="0" smtClean="0"/>
              <a:t>Architecture </a:t>
            </a:r>
          </a:p>
          <a:p>
            <a:pPr lvl="1">
              <a:buFont typeface="Arial" panose="020B0604020202020204" pitchFamily="34" charset="0"/>
              <a:buChar char="•"/>
            </a:pPr>
            <a:r>
              <a:rPr lang="en-GB" sz="2000" dirty="0" smtClean="0"/>
              <a:t>Funerary monuments </a:t>
            </a:r>
            <a:endParaRPr lang="en-GB" sz="2000" dirty="0"/>
          </a:p>
        </p:txBody>
      </p:sp>
      <p:sp>
        <p:nvSpPr>
          <p:cNvPr id="4" name="Content Placeholder 3"/>
          <p:cNvSpPr>
            <a:spLocks noGrp="1"/>
          </p:cNvSpPr>
          <p:nvPr>
            <p:ph sz="half" idx="2"/>
          </p:nvPr>
        </p:nvSpPr>
        <p:spPr>
          <a:xfrm>
            <a:off x="4663439" y="1845736"/>
            <a:ext cx="4056611" cy="4023359"/>
          </a:xfrm>
        </p:spPr>
        <p:txBody>
          <a:bodyPr/>
          <a:lstStyle/>
          <a:p>
            <a:pPr>
              <a:buFont typeface="Arial" panose="020B0604020202020204" pitchFamily="34" charset="0"/>
              <a:buChar char="•"/>
            </a:pPr>
            <a:r>
              <a:rPr lang="en-GB" dirty="0" smtClean="0"/>
              <a:t> </a:t>
            </a:r>
            <a:r>
              <a:rPr lang="en-GB" sz="2400" dirty="0" smtClean="0"/>
              <a:t>Important </a:t>
            </a:r>
            <a:r>
              <a:rPr lang="en-GB" sz="2400" dirty="0"/>
              <a:t>interpretations of modern scholarship </a:t>
            </a:r>
            <a:r>
              <a:rPr lang="en-GB" sz="2400" dirty="0" smtClean="0"/>
              <a:t>should be alluded to where applicable. </a:t>
            </a:r>
          </a:p>
          <a:p>
            <a:pPr>
              <a:buFont typeface="Arial" panose="020B0604020202020204" pitchFamily="34" charset="0"/>
              <a:buChar char="•"/>
            </a:pPr>
            <a:endParaRPr lang="en-GB" sz="1000" dirty="0"/>
          </a:p>
          <a:p>
            <a:pPr>
              <a:buFont typeface="Arial" panose="020B0604020202020204" pitchFamily="34" charset="0"/>
              <a:buChar char="•"/>
            </a:pPr>
            <a:r>
              <a:rPr lang="en-GB" sz="2400" dirty="0" smtClean="0"/>
              <a:t> Depending upon the choice of topic you pick you may wish to (or need to) engage with various theoretical approaches; e.g. Structuralism, Gender theory, psychoanalysis, etc.  </a:t>
            </a:r>
            <a:endParaRPr lang="en-GB" sz="2400" dirty="0"/>
          </a:p>
        </p:txBody>
      </p:sp>
    </p:spTree>
    <p:extLst>
      <p:ext uri="{BB962C8B-B14F-4D97-AF65-F5344CB8AC3E}">
        <p14:creationId xmlns:p14="http://schemas.microsoft.com/office/powerpoint/2010/main" val="2448007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Key things to bear in mind </a:t>
            </a:r>
            <a:endParaRPr lang="en-GB" b="1" dirty="0"/>
          </a:p>
        </p:txBody>
      </p:sp>
      <p:sp>
        <p:nvSpPr>
          <p:cNvPr id="3" name="Content Placeholder 2"/>
          <p:cNvSpPr>
            <a:spLocks noGrp="1"/>
          </p:cNvSpPr>
          <p:nvPr>
            <p:ph idx="1"/>
          </p:nvPr>
        </p:nvSpPr>
        <p:spPr>
          <a:xfrm>
            <a:off x="207818" y="2044930"/>
            <a:ext cx="3657600" cy="4123114"/>
          </a:xfrm>
        </p:spPr>
        <p:txBody>
          <a:bodyPr>
            <a:noAutofit/>
          </a:bodyPr>
          <a:lstStyle/>
          <a:p>
            <a:r>
              <a:rPr lang="en-GB" sz="2400" b="1" dirty="0" smtClean="0"/>
              <a:t>Projection, language and spoken English.</a:t>
            </a:r>
          </a:p>
          <a:p>
            <a:endParaRPr lang="en-GB" sz="100" b="1" dirty="0" smtClean="0"/>
          </a:p>
          <a:p>
            <a:r>
              <a:rPr lang="en-GB" sz="2400" b="1" dirty="0" smtClean="0"/>
              <a:t>Argument and understanding.</a:t>
            </a:r>
          </a:p>
          <a:p>
            <a:endParaRPr lang="en-GB" sz="100" b="1" dirty="0"/>
          </a:p>
          <a:p>
            <a:r>
              <a:rPr lang="en-GB" sz="2400" b="1" dirty="0"/>
              <a:t>Organisation </a:t>
            </a:r>
            <a:r>
              <a:rPr lang="en-GB" sz="2400" b="1" dirty="0" smtClean="0"/>
              <a:t>and structure.</a:t>
            </a:r>
          </a:p>
          <a:p>
            <a:endParaRPr lang="en-GB" sz="100" b="1" dirty="0"/>
          </a:p>
          <a:p>
            <a:r>
              <a:rPr lang="en-GB" sz="2400" b="1" dirty="0" smtClean="0"/>
              <a:t>Critical analysis.</a:t>
            </a:r>
            <a:endParaRPr lang="en-GB" sz="2400" b="1" dirty="0"/>
          </a:p>
          <a:p>
            <a:endParaRPr lang="en-GB" sz="100" b="1" dirty="0" smtClean="0"/>
          </a:p>
          <a:p>
            <a:r>
              <a:rPr lang="en-GB" sz="2400" b="1" dirty="0" smtClean="0"/>
              <a:t>Use of evidence.</a:t>
            </a:r>
          </a:p>
        </p:txBody>
      </p:sp>
      <p:sp>
        <p:nvSpPr>
          <p:cNvPr id="4" name="Rectangle 3"/>
          <p:cNvSpPr/>
          <p:nvPr/>
        </p:nvSpPr>
        <p:spPr>
          <a:xfrm>
            <a:off x="4081549" y="1970429"/>
            <a:ext cx="4871258" cy="3924151"/>
          </a:xfrm>
          <a:prstGeom prst="rect">
            <a:avLst/>
          </a:prstGeom>
        </p:spPr>
        <p:txBody>
          <a:bodyPr wrap="square">
            <a:spAutoFit/>
          </a:bodyPr>
          <a:lstStyle/>
          <a:p>
            <a:r>
              <a:rPr lang="en-GB" sz="2400" dirty="0"/>
              <a:t>Practice beforehand – time yourself </a:t>
            </a:r>
            <a:r>
              <a:rPr lang="en-GB" dirty="0"/>
              <a:t>(</a:t>
            </a:r>
            <a:r>
              <a:rPr lang="en-GB" dirty="0">
                <a:hlinkClick r:id="rId2"/>
              </a:rPr>
              <a:t>http://www.speechinminutes.com/</a:t>
            </a:r>
            <a:r>
              <a:rPr lang="en-GB" dirty="0"/>
              <a:t>):</a:t>
            </a:r>
          </a:p>
          <a:p>
            <a:pPr lvl="1"/>
            <a:r>
              <a:rPr lang="en-GB" dirty="0"/>
              <a:t>1300 words – average speed – 130 wpm.</a:t>
            </a:r>
          </a:p>
          <a:p>
            <a:pPr lvl="1"/>
            <a:r>
              <a:rPr lang="en-GB" dirty="0"/>
              <a:t>1000 words – slow speed – 100 wpm.</a:t>
            </a:r>
          </a:p>
          <a:p>
            <a:pPr lvl="1"/>
            <a:r>
              <a:rPr lang="en-GB" dirty="0"/>
              <a:t>1600 words – fast speed – 160 wpm.</a:t>
            </a:r>
          </a:p>
          <a:p>
            <a:pPr lvl="1"/>
            <a:endParaRPr lang="en-GB" sz="100" dirty="0"/>
          </a:p>
          <a:p>
            <a:endParaRPr lang="en-GB" sz="2800" dirty="0"/>
          </a:p>
          <a:p>
            <a:r>
              <a:rPr lang="en-GB" sz="2400" dirty="0" smtClean="0"/>
              <a:t>Consider who you engage with your audience.</a:t>
            </a:r>
            <a:endParaRPr lang="en-GB" sz="2400" dirty="0"/>
          </a:p>
          <a:p>
            <a:endParaRPr lang="en-GB" sz="2800" dirty="0"/>
          </a:p>
          <a:p>
            <a:r>
              <a:rPr lang="en-GB" sz="2400" dirty="0"/>
              <a:t>How long are you likely to speak for on each slide.</a:t>
            </a:r>
            <a:endParaRPr lang="en-GB" sz="2000" dirty="0"/>
          </a:p>
        </p:txBody>
      </p:sp>
    </p:spTree>
    <p:extLst>
      <p:ext uri="{BB962C8B-B14F-4D97-AF65-F5344CB8AC3E}">
        <p14:creationId xmlns:p14="http://schemas.microsoft.com/office/powerpoint/2010/main" val="80207222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22</TotalTime>
  <Words>468</Words>
  <Application>Microsoft Office PowerPoint</Application>
  <PresentationFormat>On-screen Show (4:3)</PresentationFormat>
  <Paragraphs>60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Retrospect</vt:lpstr>
      <vt:lpstr>Myth and Art</vt:lpstr>
      <vt:lpstr>Assessment component 2</vt:lpstr>
      <vt:lpstr>Deadline </vt:lpstr>
      <vt:lpstr>Teams</vt:lpstr>
      <vt:lpstr>Introduction and Relevance</vt:lpstr>
      <vt:lpstr>Sources and scholarship</vt:lpstr>
      <vt:lpstr>Key things to bear in mind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10</cp:revision>
  <dcterms:created xsi:type="dcterms:W3CDTF">2019-05-02T15:25:15Z</dcterms:created>
  <dcterms:modified xsi:type="dcterms:W3CDTF">2020-06-05T14:49:49Z</dcterms:modified>
</cp:coreProperties>
</file>