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334" r:id="rId4"/>
    <p:sldId id="350" r:id="rId5"/>
    <p:sldId id="345" r:id="rId6"/>
    <p:sldId id="333" r:id="rId7"/>
    <p:sldId id="346" r:id="rId8"/>
    <p:sldId id="351" r:id="rId9"/>
    <p:sldId id="347" r:id="rId10"/>
    <p:sldId id="352" r:id="rId11"/>
    <p:sldId id="335" r:id="rId12"/>
    <p:sldId id="353" r:id="rId13"/>
    <p:sldId id="343" r:id="rId14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07" autoAdjust="0"/>
    <p:restoredTop sz="94660"/>
  </p:normalViewPr>
  <p:slideViewPr>
    <p:cSldViewPr snapToGrid="0">
      <p:cViewPr varScale="1">
        <p:scale>
          <a:sx n="82" d="100"/>
          <a:sy n="82" d="100"/>
        </p:scale>
        <p:origin x="41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6/22/20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22/06/2020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0" descr="comic-03.png"/>
          <p:cNvPicPr preferRelativeResize="0"/>
          <p:nvPr/>
        </p:nvPicPr>
        <p:blipFill>
          <a:blip r:embed="rId2">
            <a:alphaModFix amt="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0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87D5BA9B-4998-FA4C-989D-E79437D0D5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8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22/06/2020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ysgucymraeg.cymru/dysgu/adnoddau-digidol/canolradd/" TargetMode="External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tif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3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ymarfer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patrymau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byth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 ac ‘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erioed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654412" y="1063050"/>
            <a:ext cx="3119484" cy="11837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714" y="1327934"/>
            <a:ext cx="417888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lang="en-US" altLang="en-US" sz="3200" b="1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 Box 16">
            <a:extLst>
              <a:ext uri="{FF2B5EF4-FFF2-40B4-BE49-F238E27FC236}">
                <a16:creationId xmlns:a16="http://schemas.microsoft.com/office/drawing/2014/main" id="{D2E48740-C78F-B84A-91EE-D074B00D2ABB}"/>
              </a:ext>
            </a:extLst>
          </p:cNvPr>
          <p:cNvSpPr txBox="1"/>
          <p:nvPr/>
        </p:nvSpPr>
        <p:spPr>
          <a:xfrm>
            <a:off x="828967" y="2225072"/>
            <a:ext cx="728084" cy="3170099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5000" b="1" spc="5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</a:t>
            </a:r>
            <a:endParaRPr lang="en-GB" sz="5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</a:t>
            </a:r>
            <a:endParaRPr lang="en-GB" sz="5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</a:t>
            </a:r>
            <a:endParaRPr lang="en-GB" sz="500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DA9D2-71CE-FC4C-9EC1-7210DEAF7487}"/>
              </a:ext>
            </a:extLst>
          </p:cNvPr>
          <p:cNvSpPr/>
          <p:nvPr/>
        </p:nvSpPr>
        <p:spPr>
          <a:xfrm>
            <a:off x="1456945" y="2148056"/>
            <a:ext cx="680224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cy-GB" b="1" dirty="0">
                <a:highlight>
                  <a:srgbClr val="FFFF00"/>
                </a:highligh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 </a:t>
            </a:r>
            <a:r>
              <a:rPr lang="cy-GB" dirty="0">
                <a:highlight>
                  <a:srgbClr val="FFFF00"/>
                </a:highligh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mae’r weithred yn parhau.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</a:t>
            </a:r>
            <a:r>
              <a:rPr lang="en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action continues.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b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Rydyn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ni’n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“</a:t>
            </a:r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lle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“</a:t>
            </a:r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ddim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 (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takes the place of </a:t>
            </a:r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ddim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.)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 fontAlgn="base"/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Rydyn ni’n defnyddio “</a:t>
            </a:r>
            <a:r>
              <a:rPr lang="cy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 gyda’r presennol, y dyfodol a’r amherffaith i ddweud am </a:t>
            </a:r>
            <a:r>
              <a:rPr lang="cy-GB" b="1" u="sng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rywbeth sydd byth yn digwydd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cy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something that never happens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 e.e.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7026CC45-0165-9944-8143-553682DDE0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370809"/>
              </p:ext>
            </p:extLst>
          </p:nvPr>
        </p:nvGraphicFramePr>
        <p:xfrm>
          <a:off x="1980246" y="3581242"/>
          <a:ext cx="5755640" cy="1029970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245360">
                  <a:extLst>
                    <a:ext uri="{9D8B030D-6E8A-4147-A177-3AD203B41FA5}">
                      <a16:colId xmlns:a16="http://schemas.microsoft.com/office/drawing/2014/main" val="1222335990"/>
                    </a:ext>
                  </a:extLst>
                </a:gridCol>
                <a:gridCol w="3510280">
                  <a:extLst>
                    <a:ext uri="{9D8B030D-6E8A-4147-A177-3AD203B41FA5}">
                      <a16:colId xmlns:a16="http://schemas.microsoft.com/office/drawing/2014/main" val="167339758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rgbClr val="FF0000"/>
                          </a:solidFill>
                          <a:effectLst/>
                        </a:rPr>
                        <a:t>amser presennol -dydw i </a:t>
                      </a: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Dydw i byth yn nofio yn y môr yn y gaeaf.</a:t>
                      </a: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829490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rgbClr val="FF0000"/>
                          </a:solidFill>
                          <a:effectLst/>
                        </a:rPr>
                        <a:t>amherffaith -roeddwn i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Doeddet ti byth yn gwneud dy waith.</a:t>
                      </a: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009719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rgbClr val="FF0000"/>
                          </a:solidFill>
                          <a:effectLst/>
                        </a:rPr>
                        <a:t>dyfodol  -bydda i </a:t>
                      </a:r>
                      <a:endParaRPr lang="en-GB" sz="120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Fydd hi byth yn bwyta bwyd Indiaidd. </a:t>
                      </a: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597438113"/>
                  </a:ext>
                </a:extLst>
              </a:tr>
              <a:tr h="306070">
                <a:tc>
                  <a:txBody>
                    <a:bodyPr/>
                    <a:lstStyle/>
                    <a:p>
                      <a:pPr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rgbClr val="FF0000"/>
                          </a:solidFill>
                          <a:effectLst/>
                        </a:rPr>
                        <a:t>amodol -baswn i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Fasen nhw byth yn gweithio’n hwyr.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495392072"/>
                  </a:ext>
                </a:extLst>
              </a:tr>
            </a:tbl>
          </a:graphicData>
        </a:graphic>
      </p:graphicFrame>
      <p:sp>
        <p:nvSpPr>
          <p:cNvPr id="14" name="Rectangle 13">
            <a:extLst>
              <a:ext uri="{FF2B5EF4-FFF2-40B4-BE49-F238E27FC236}">
                <a16:creationId xmlns:a16="http://schemas.microsoft.com/office/drawing/2014/main" id="{E8CC0F81-74A3-F549-8783-361A4CC1BF70}"/>
              </a:ext>
            </a:extLst>
          </p:cNvPr>
          <p:cNvSpPr/>
          <p:nvPr/>
        </p:nvSpPr>
        <p:spPr>
          <a:xfrm>
            <a:off x="1506998" y="4841031"/>
            <a:ext cx="670213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Rydyn ni’n defnyddio “</a:t>
            </a:r>
            <a:r>
              <a:rPr lang="cy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 hefyd gydag amser gorffennol / perffaith / gorberffaith i gyfleu (</a:t>
            </a:r>
            <a:r>
              <a:rPr lang="cy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conve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y) </a:t>
            </a:r>
            <a:r>
              <a:rPr lang="cy-GB" b="1" u="sng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dydy’r weithred ddim wedi gorffen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e.e.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Dydyn nhw byth wedi gorffen. (</a:t>
            </a:r>
            <a:r>
              <a:rPr lang="cy-GB" i="1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They still haven’t finished</a:t>
            </a: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.)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Welodd e mo’r ffilm byth. (</a:t>
            </a:r>
            <a:r>
              <a:rPr lang="cy-GB" i="1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He still hasn’t seen the film.)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299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654412" y="1063050"/>
            <a:ext cx="3119484" cy="11837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714" y="1327934"/>
            <a:ext cx="417888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lang="en-US" altLang="en-US" sz="3200" b="1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8CC0F81-74A3-F549-8783-361A4CC1BF70}"/>
              </a:ext>
            </a:extLst>
          </p:cNvPr>
          <p:cNvSpPr/>
          <p:nvPr/>
        </p:nvSpPr>
        <p:spPr>
          <a:xfrm>
            <a:off x="1506998" y="4841031"/>
            <a:ext cx="670213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Rydyn ni’n defnyddio “</a:t>
            </a:r>
            <a:r>
              <a:rPr lang="cy-GB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 hefyd gydag amser gorffennol / perffaith / gorberffaith i gyfleu (</a:t>
            </a:r>
            <a:r>
              <a:rPr lang="cy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conve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y) </a:t>
            </a:r>
            <a:r>
              <a:rPr lang="cy-GB" b="1" u="sng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dydy’r weithred ddim wedi gorffen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e.e.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Dydyn nhw byth wedi gorffen. (</a:t>
            </a:r>
            <a:r>
              <a:rPr lang="cy-GB" i="1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They still haven’t finished</a:t>
            </a: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.)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cy-GB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Welodd e mo’r ffilm byth. (</a:t>
            </a:r>
            <a:r>
              <a:rPr lang="cy-GB" i="1" dirty="0">
                <a:latin typeface="Verdana" panose="020B060403050404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He still hasn’t seen the film.)</a:t>
            </a:r>
            <a:endParaRPr lang="en-GB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15" name="Text Box 17">
            <a:extLst>
              <a:ext uri="{FF2B5EF4-FFF2-40B4-BE49-F238E27FC236}">
                <a16:creationId xmlns:a16="http://schemas.microsoft.com/office/drawing/2014/main" id="{41C3C052-4139-E44E-B74B-60AC075CEFC2}"/>
              </a:ext>
            </a:extLst>
          </p:cNvPr>
          <p:cNvSpPr txBox="1"/>
          <p:nvPr/>
        </p:nvSpPr>
        <p:spPr>
          <a:xfrm>
            <a:off x="816093" y="1472972"/>
            <a:ext cx="736100" cy="4708981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spcAft>
                <a:spcPts val="0"/>
              </a:spcAft>
            </a:pPr>
            <a:r>
              <a:rPr lang="en-GB" sz="5000" b="1" spc="50" dirty="0">
                <a:ln w="9525" cap="flat" cmpd="sng" algn="ctr">
                  <a:solidFill>
                    <a:srgbClr val="4F81BD"/>
                  </a:solidFill>
                  <a:prstDash val="solid"/>
                  <a:round/>
                </a:ln>
                <a:solidFill>
                  <a:srgbClr val="FEFEFE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</a:t>
            </a:r>
            <a:endParaRPr lang="en-GB" sz="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29CF391-5C66-C448-83D5-E2774587CFC0}"/>
              </a:ext>
            </a:extLst>
          </p:cNvPr>
          <p:cNvSpPr/>
          <p:nvPr/>
        </p:nvSpPr>
        <p:spPr>
          <a:xfrm>
            <a:off x="1625770" y="2085684"/>
            <a:ext cx="670213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/>
            <a:r>
              <a:rPr lang="cy-GB" b="1" dirty="0">
                <a:highlight>
                  <a:srgbClr val="FFFF00"/>
                </a:highligh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 fontAlgn="base"/>
            <a:r>
              <a:rPr lang="cy-GB" b="1" dirty="0">
                <a:highlight>
                  <a:srgbClr val="FFFF00"/>
                </a:highligh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erioed </a:t>
            </a:r>
            <a:r>
              <a:rPr lang="cy-GB" dirty="0">
                <a:highlight>
                  <a:srgbClr val="FFFF00"/>
                </a:highlight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mae’r weithred wedi dod i ben.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</a:t>
            </a:r>
            <a:r>
              <a:rPr lang="en-GB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action has ended.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 fontAlgn="base"/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</a:rPr>
              <a:t>Rydyn ni’n defnyddio “</a:t>
            </a:r>
            <a:r>
              <a:rPr lang="cy-GB" b="1" dirty="0">
                <a:latin typeface="Verdana" panose="020B0604030504040204" pitchFamily="34" charset="0"/>
                <a:ea typeface="Times New Roman" panose="02020603050405020304" pitchFamily="18" charset="0"/>
              </a:rPr>
              <a:t>erioed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</a:rPr>
              <a:t>” gyda’r gorffennol i ddangos rhywbeth sydd ddim wedi digwydd o gwbl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</a:rPr>
              <a:t>(</a:t>
            </a:r>
            <a:r>
              <a:rPr lang="cy-GB" i="1" dirty="0">
                <a:latin typeface="Verdana" panose="020B0604030504040204" pitchFamily="34" charset="0"/>
                <a:ea typeface="Times New Roman" panose="02020603050405020304" pitchFamily="18" charset="0"/>
              </a:rPr>
              <a:t>something that has never happened</a:t>
            </a:r>
            <a:r>
              <a:rPr lang="cy-GB" dirty="0">
                <a:latin typeface="Verdana" panose="020B0604030504040204" pitchFamily="34" charset="0"/>
                <a:ea typeface="Times New Roman" panose="02020603050405020304" pitchFamily="18" charset="0"/>
              </a:rPr>
              <a:t>) e.e.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17AEB62-5A4E-BF4A-AC51-5703BB42CF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431416"/>
              </p:ext>
            </p:extLst>
          </p:nvPr>
        </p:nvGraphicFramePr>
        <p:xfrm>
          <a:off x="1828458" y="3568950"/>
          <a:ext cx="5755640" cy="731520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2245360">
                  <a:extLst>
                    <a:ext uri="{9D8B030D-6E8A-4147-A177-3AD203B41FA5}">
                      <a16:colId xmlns:a16="http://schemas.microsoft.com/office/drawing/2014/main" val="50076822"/>
                    </a:ext>
                  </a:extLst>
                </a:gridCol>
                <a:gridCol w="3510280">
                  <a:extLst>
                    <a:ext uri="{9D8B030D-6E8A-4147-A177-3AD203B41FA5}">
                      <a16:colId xmlns:a16="http://schemas.microsoft.com/office/drawing/2014/main" val="218457419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rgbClr val="FF0000"/>
                          </a:solidFill>
                          <a:effectLst/>
                        </a:rPr>
                        <a:t>gorffennol 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Wnes i erioed wylio ffilm arswyd.    </a:t>
                      </a:r>
                      <a:endParaRPr lang="en-GB" sz="1200">
                        <a:effectLst/>
                      </a:endParaRPr>
                    </a:p>
                    <a:p>
                      <a:pPr indent="93980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Ddywedodd e erioed hynny!</a:t>
                      </a: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825176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rgbClr val="FF0000"/>
                          </a:solidFill>
                          <a:effectLst/>
                        </a:rPr>
                        <a:t>perffaith  - wedi</a:t>
                      </a:r>
                      <a:endParaRPr lang="en-GB" sz="12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indent="93980" fontAlgn="base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Dydyn nhw erioed wedi bwyta cig.</a:t>
                      </a:r>
                      <a:br>
                        <a:rPr lang="en-GB" sz="1200" dirty="0">
                          <a:effectLst/>
                        </a:rPr>
                      </a:br>
                      <a:r>
                        <a:rPr lang="en-GB" sz="1200" dirty="0">
                          <a:effectLst/>
                        </a:rPr>
                        <a:t> </a:t>
                      </a:r>
                      <a:r>
                        <a:rPr lang="cy-GB" sz="1200" dirty="0">
                          <a:effectLst/>
                        </a:rPr>
                        <a:t>Wyt ti wedi bod yn Llundain erioed?</a:t>
                      </a: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53354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381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BF8061-207D-FA4A-91A5-9AA46F7B9095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52150" b="13410"/>
          <a:stretch/>
        </p:blipFill>
        <p:spPr bwMode="auto">
          <a:xfrm>
            <a:off x="-449450" y="216977"/>
            <a:ext cx="9903416" cy="64162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 Box 28">
            <a:extLst>
              <a:ext uri="{FF2B5EF4-FFF2-40B4-BE49-F238E27FC236}">
                <a16:creationId xmlns:a16="http://schemas.microsoft.com/office/drawing/2014/main" id="{5CE3915D-6D08-B744-93D5-4B3C6CEA8E74}"/>
              </a:ext>
            </a:extLst>
          </p:cNvPr>
          <p:cNvSpPr txBox="1"/>
          <p:nvPr/>
        </p:nvSpPr>
        <p:spPr>
          <a:xfrm>
            <a:off x="929899" y="1565329"/>
            <a:ext cx="7485681" cy="3580108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itchFamily="2" charset="2"/>
              <a:buChar char=""/>
            </a:pPr>
            <a:r>
              <a:rPr lang="cy-GB" sz="25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Beth yw eich hoff dasg yn y gwaith?</a:t>
            </a:r>
            <a:endParaRPr lang="en-GB" sz="25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itchFamily="2" charset="2"/>
              <a:buChar char=""/>
            </a:pPr>
            <a:r>
              <a:rPr lang="cy-GB" sz="25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Beth dych chi ddim yn hoffi wneud yn y gwaith?</a:t>
            </a:r>
            <a:endParaRPr lang="en-GB" sz="25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Symbol" pitchFamily="2" charset="2"/>
              <a:buChar char=""/>
            </a:pPr>
            <a:r>
              <a:rPr lang="cy-GB" sz="25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Tasech chi’n gallu gwneud unrhyw swydd (</a:t>
            </a:r>
            <a:r>
              <a:rPr lang="cy-GB" sz="2500" i="1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job</a:t>
            </a:r>
            <a:r>
              <a:rPr lang="cy-GB" sz="25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) yn y byd, beth fasech chi’n hoffi wneud? </a:t>
            </a:r>
            <a:endParaRPr lang="en-GB" sz="25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Symbol" pitchFamily="2" charset="2"/>
              <a:buChar char=""/>
            </a:pPr>
            <a:r>
              <a:rPr lang="cy-GB" sz="2500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Beth fasai eich swydd waetha yn y byd? (</a:t>
            </a:r>
            <a:r>
              <a:rPr lang="cy-GB" sz="2500" i="1" dirty="0">
                <a:effectLst/>
                <a:latin typeface="Verdana" panose="020B0604030504040204" pitchFamily="34" charset="0"/>
                <a:ea typeface="MS Mincho" panose="02020609040205080304" pitchFamily="49" charset="-128"/>
                <a:cs typeface="Times New Roman" panose="02020603050405020304" pitchFamily="18" charset="0"/>
              </a:rPr>
              <a:t>worst job in the world?)</a:t>
            </a:r>
            <a:endParaRPr lang="en-GB" sz="25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89BE81-47F9-2049-9373-D48BDE70FD21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929899" y="782982"/>
            <a:ext cx="1983782" cy="7823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1C13E4-683B-4D49-B1DE-DB196ECDA0AF}"/>
              </a:ext>
            </a:extLst>
          </p:cNvPr>
          <p:cNvSpPr/>
          <p:nvPr/>
        </p:nvSpPr>
        <p:spPr>
          <a:xfrm>
            <a:off x="1146874" y="887754"/>
            <a:ext cx="1565329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5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Adolygu</a:t>
            </a:r>
            <a:endParaRPr lang="en-GB" sz="2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61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976059D-8B97-7F43-8AF3-CC212D88342C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9096F1-19BB-D643-87D3-37B6EC835223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6757261" y="373604"/>
            <a:ext cx="1983782" cy="7823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AFAC8A8-F545-BC4B-9CA4-00772CD2A8E1}"/>
              </a:ext>
            </a:extLst>
          </p:cNvPr>
          <p:cNvSpPr/>
          <p:nvPr/>
        </p:nvSpPr>
        <p:spPr>
          <a:xfrm>
            <a:off x="6974236" y="478376"/>
            <a:ext cx="1565329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5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Adolygu</a:t>
            </a:r>
            <a:endParaRPr lang="en-GB" sz="2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1E709E9-6411-AF47-878B-55017E9DFA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823151"/>
              </p:ext>
            </p:extLst>
          </p:nvPr>
        </p:nvGraphicFramePr>
        <p:xfrm>
          <a:off x="2154264" y="1749500"/>
          <a:ext cx="4990455" cy="3262652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4990455">
                  <a:extLst>
                    <a:ext uri="{9D8B030D-6E8A-4147-A177-3AD203B41FA5}">
                      <a16:colId xmlns:a16="http://schemas.microsoft.com/office/drawing/2014/main" val="3524759567"/>
                    </a:ext>
                  </a:extLst>
                </a:gridCol>
              </a:tblGrid>
              <a:tr h="559747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Ydych chi’n cael cinio yn y ffreutur yn aml? 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4451526"/>
                  </a:ext>
                </a:extLst>
              </a:tr>
              <a:tr h="392488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Ydy’r coffi’n rhad yn y coleg?</a:t>
                      </a:r>
                      <a:endParaRPr lang="en-GB" sz="1800" dirty="0">
                        <a:effectLst/>
                      </a:endParaRPr>
                    </a:p>
                    <a:p>
                      <a:pPr mar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80186473"/>
                  </a:ext>
                </a:extLst>
              </a:tr>
              <a:tr h="479668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Oes digon o leoedd parcio yn y gwaith?</a:t>
                      </a:r>
                      <a:endParaRPr lang="en-GB" sz="1800" dirty="0">
                        <a:effectLst/>
                      </a:endParaRPr>
                    </a:p>
                    <a:p>
                      <a:pPr marL="374015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43126176"/>
                  </a:ext>
                </a:extLst>
              </a:tr>
              <a:tr h="479668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Fasech chi’n hoffi newid swydd?</a:t>
                      </a:r>
                      <a:endParaRPr lang="en-GB" sz="1800" dirty="0">
                        <a:effectLst/>
                      </a:endParaRPr>
                    </a:p>
                    <a:p>
                      <a:pPr marL="374015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5533930"/>
                  </a:ext>
                </a:extLst>
              </a:tr>
              <a:tr h="508345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Ydych chi’n hoffi ceir trydan?</a:t>
                      </a:r>
                      <a:endParaRPr lang="en-GB" sz="1800" dirty="0">
                        <a:effectLst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12146979"/>
                  </a:ext>
                </a:extLst>
              </a:tr>
              <a:tr h="479668">
                <a:tc>
                  <a:txBody>
                    <a:bodyPr/>
                    <a:lstStyle/>
                    <a:p>
                      <a:pPr marL="0" lv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cy-GB" sz="1800" dirty="0">
                          <a:effectLst/>
                        </a:rPr>
                        <a:t>Fydd y campws yn agor ym mis Medi?</a:t>
                      </a:r>
                      <a:endParaRPr lang="en-GB" sz="1800" dirty="0">
                        <a:effectLst/>
                      </a:endParaRPr>
                    </a:p>
                    <a:p>
                      <a:pPr marL="0" indent="0" algn="l">
                        <a:spcAft>
                          <a:spcPts val="0"/>
                        </a:spcAft>
                        <a:buFont typeface="+mj-lt"/>
                        <a:buNone/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87661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176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picture containing bird&#10;&#10;Description automatically generated">
            <a:extLst>
              <a:ext uri="{FF2B5EF4-FFF2-40B4-BE49-F238E27FC236}">
                <a16:creationId xmlns:a16="http://schemas.microsoft.com/office/drawing/2014/main" id="{B397B461-BEB5-0646-9BD5-199321EBF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75" y="125170"/>
            <a:ext cx="7442200" cy="2578100"/>
          </a:xfrm>
          <a:prstGeom prst="rect">
            <a:avLst/>
          </a:prstGeom>
        </p:spPr>
      </p:pic>
      <p:pic>
        <p:nvPicPr>
          <p:cNvPr id="18" name="Picture 17" descr="A screenshot of a cell phone&#10;&#10;Description automatically generated">
            <a:extLst>
              <a:ext uri="{FF2B5EF4-FFF2-40B4-BE49-F238E27FC236}">
                <a16:creationId xmlns:a16="http://schemas.microsoft.com/office/drawing/2014/main" id="{387EA07F-418A-B847-950C-AAD7225908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798" y="2867185"/>
            <a:ext cx="7311388" cy="3919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918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B40B22E-852E-5446-ACF2-1DFA61FEC1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14"/>
          <a:stretch/>
        </p:blipFill>
        <p:spPr>
          <a:xfrm>
            <a:off x="123987" y="247973"/>
            <a:ext cx="7005233" cy="2659222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F8686F78-050C-DC4F-8D1F-B704E3AE99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4712" y="2996610"/>
            <a:ext cx="6286930" cy="3613418"/>
          </a:xfrm>
          <a:prstGeom prst="rect">
            <a:avLst/>
          </a:prstGeom>
        </p:spPr>
      </p:pic>
      <p:pic>
        <p:nvPicPr>
          <p:cNvPr id="10" name="Picture 9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FE25473B-D4B7-6A45-B75D-AA8B90970BB0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 rot="20499597">
            <a:off x="300214" y="3081941"/>
            <a:ext cx="2057400" cy="1452245"/>
          </a:xfrm>
          <a:prstGeom prst="rect">
            <a:avLst/>
          </a:prstGeom>
        </p:spPr>
      </p:pic>
      <p:pic>
        <p:nvPicPr>
          <p:cNvPr id="11" name="Picture 10" descr="A couple of people that are standing in the grass&#10;&#10;Description automatically generated">
            <a:extLst>
              <a:ext uri="{FF2B5EF4-FFF2-40B4-BE49-F238E27FC236}">
                <a16:creationId xmlns:a16="http://schemas.microsoft.com/office/drawing/2014/main" id="{53F88F94-199D-D747-AE5A-605B564BF0E3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350711" y="4075926"/>
            <a:ext cx="2183130" cy="1454785"/>
          </a:xfrm>
          <a:prstGeom prst="rect">
            <a:avLst/>
          </a:prstGeom>
        </p:spPr>
      </p:pic>
      <p:pic>
        <p:nvPicPr>
          <p:cNvPr id="13" name="Picture 12" descr="A hand holding a piece of wood&#10;&#10;Description automatically generated">
            <a:extLst>
              <a:ext uri="{FF2B5EF4-FFF2-40B4-BE49-F238E27FC236}">
                <a16:creationId xmlns:a16="http://schemas.microsoft.com/office/drawing/2014/main" id="{EED465AA-D019-2A4A-A31A-87082DD05854}"/>
              </a:ext>
            </a:extLst>
          </p:cNvPr>
          <p:cNvPicPr/>
          <p:nvPr/>
        </p:nvPicPr>
        <p:blipFill>
          <a:blip r:embed="rId6"/>
          <a:stretch>
            <a:fillRect/>
          </a:stretch>
        </p:blipFill>
        <p:spPr>
          <a:xfrm rot="1277514">
            <a:off x="338428" y="5316621"/>
            <a:ext cx="2019935" cy="134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563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1B40D0-04B5-D14E-A15F-6350B675D2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405" y="1124717"/>
            <a:ext cx="7305463" cy="47336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902BEB-0ACF-D742-9D52-0D41F7B6A55B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6354305" y="218752"/>
            <a:ext cx="1976938" cy="60265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0B0EC8E-0708-4F40-8473-173B36A49E51}"/>
              </a:ext>
            </a:extLst>
          </p:cNvPr>
          <p:cNvSpPr/>
          <p:nvPr/>
        </p:nvSpPr>
        <p:spPr>
          <a:xfrm>
            <a:off x="6807480" y="304528"/>
            <a:ext cx="11015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000" b="1" dirty="0">
                <a:latin typeface="Verdana" panose="020B0604030504040204" pitchFamily="34" charset="0"/>
                <a:ea typeface="Times New Roman" panose="02020603050405020304" pitchFamily="18" charset="0"/>
              </a:rPr>
              <a:t>Erioed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7673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ge result for speech bubble logo no background">
            <a:extLst>
              <a:ext uri="{FF2B5EF4-FFF2-40B4-BE49-F238E27FC236}">
                <a16:creationId xmlns:a16="http://schemas.microsoft.com/office/drawing/2014/main" id="{14921D22-D57A-E04C-898B-705C96D82DD0}"/>
              </a:ext>
            </a:extLst>
          </p:cNvPr>
          <p:cNvPicPr/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4" y="238220"/>
            <a:ext cx="8755954" cy="661977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 descr="A picture containing bird&#10;&#10;Description automatically generated">
            <a:extLst>
              <a:ext uri="{FF2B5EF4-FFF2-40B4-BE49-F238E27FC236}">
                <a16:creationId xmlns:a16="http://schemas.microsoft.com/office/drawing/2014/main" id="{8F115986-C446-394D-8CFB-2B427196E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15" y="703170"/>
            <a:ext cx="6819900" cy="1981200"/>
          </a:xfrm>
          <a:prstGeom prst="rect">
            <a:avLst/>
          </a:prstGeom>
        </p:spPr>
      </p:pic>
      <p:pic>
        <p:nvPicPr>
          <p:cNvPr id="5" name="Picture 4" descr="A picture containing bird&#10;&#10;Description automatically generated">
            <a:extLst>
              <a:ext uri="{FF2B5EF4-FFF2-40B4-BE49-F238E27FC236}">
                <a16:creationId xmlns:a16="http://schemas.microsoft.com/office/drawing/2014/main" id="{EB9E63AB-66F9-9042-A721-AB8749C427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3791" y="3801669"/>
            <a:ext cx="6680200" cy="2895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C6BB359-A977-CF44-AE5D-92AC3BC7C3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58206">
            <a:off x="6655719" y="1087169"/>
            <a:ext cx="2387247" cy="2378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CBEB97-A83E-C24F-A45E-6C3DDC6629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022" y="2824214"/>
            <a:ext cx="2551132" cy="206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712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EC8D9BF-78A0-0642-82F5-A8FB6F6A460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 descr="Macintosh HD:Users:catrinangharad:Downloads:shutterstock_73464550.eps">
            <a:extLst>
              <a:ext uri="{FF2B5EF4-FFF2-40B4-BE49-F238E27FC236}">
                <a16:creationId xmlns:a16="http://schemas.microsoft.com/office/drawing/2014/main" id="{FC119629-3FEF-A24E-881F-46F4348F960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288" y="4277531"/>
            <a:ext cx="2479729" cy="245025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picture containing red&#10;&#10;Description automatically generated">
            <a:extLst>
              <a:ext uri="{FF2B5EF4-FFF2-40B4-BE49-F238E27FC236}">
                <a16:creationId xmlns:a16="http://schemas.microsoft.com/office/drawing/2014/main" id="{B7FE00F4-21F2-A54B-808F-5D9D7B05CB0A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904854" y="130212"/>
            <a:ext cx="3084163" cy="109415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A21971-7ED9-BC47-B1D2-C75A011D06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600" y="1517799"/>
            <a:ext cx="4520799" cy="826564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37AE3F1-A58B-C44E-AF73-58BCFE1955DF}"/>
              </a:ext>
            </a:extLst>
          </p:cNvPr>
          <p:cNvSpPr/>
          <p:nvPr/>
        </p:nvSpPr>
        <p:spPr>
          <a:xfrm>
            <a:off x="2285999" y="2381574"/>
            <a:ext cx="488971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Ewch i’r ymarfer ‘Gwrando’ ar dudalen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‘Canolradd – Uned 3’ ar wefan Dysgu Cymraeg (chwiliwch am y tab uchod) </a:t>
            </a:r>
          </a:p>
          <a:p>
            <a:pPr>
              <a:tabLst>
                <a:tab pos="1376045" algn="l"/>
              </a:tabLst>
            </a:pPr>
            <a:endParaRPr lang="cy-GB" sz="1800" dirty="0">
              <a:latin typeface="Verdana" panose="020B0604030504040204" pitchFamily="34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cy-GB" sz="1800" u="sng" dirty="0">
                <a:solidFill>
                  <a:srgbClr val="0000FF"/>
                </a:solidFill>
                <a:latin typeface="Verdana" panose="020B0604030504040204" pitchFamily="34" charset="0"/>
                <a:ea typeface="Times New Roman" panose="02020603050405020304" pitchFamily="18" charset="0"/>
                <a:hlinkClick r:id="rId5"/>
              </a:rPr>
              <a:t>https://dysgucymraeg.cymru/dysgu/</a:t>
            </a:r>
          </a:p>
          <a:p>
            <a:pPr>
              <a:tabLst>
                <a:tab pos="1376045" algn="l"/>
              </a:tabLst>
            </a:pPr>
            <a:r>
              <a:rPr lang="cy-GB" sz="1800" u="sng" dirty="0">
                <a:solidFill>
                  <a:srgbClr val="0000FF"/>
                </a:solidFill>
                <a:latin typeface="Verdana" panose="020B0604030504040204" pitchFamily="34" charset="0"/>
                <a:ea typeface="Times New Roman" panose="02020603050405020304" pitchFamily="18" charset="0"/>
                <a:hlinkClick r:id="rId5"/>
              </a:rPr>
              <a:t>adnoddau-digidol/canolradd/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Gwrandewch ar y sgwrs ac atebwch y cwestiynau.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8307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0A1017-572F-5F4B-B5F7-EC974CAC0EA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40761" y="234250"/>
            <a:ext cx="1650031" cy="75764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093C9997-C428-1148-A5F3-221FF6250ABB}"/>
              </a:ext>
            </a:extLst>
          </p:cNvPr>
          <p:cNvSpPr/>
          <p:nvPr/>
        </p:nvSpPr>
        <p:spPr>
          <a:xfrm>
            <a:off x="441700" y="367881"/>
            <a:ext cx="13788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sz="2000" b="1" dirty="0">
                <a:latin typeface="Verdana" panose="020B0604030504040204" pitchFamily="34" charset="0"/>
                <a:ea typeface="Times New Roman" panose="02020603050405020304" pitchFamily="18" charset="0"/>
              </a:rPr>
              <a:t>Tasg 4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cy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Picture 3" descr="A screenshot of text&#10;&#10;Description automatically generated">
            <a:extLst>
              <a:ext uri="{FF2B5EF4-FFF2-40B4-BE49-F238E27FC236}">
                <a16:creationId xmlns:a16="http://schemas.microsoft.com/office/drawing/2014/main" id="{1B3349E7-CF1D-4D45-AE6C-72E1E6472CB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40761" y="1125523"/>
            <a:ext cx="6392514" cy="53645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ABFABB-33BA-2C49-BEED-863B470648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820" y="3766518"/>
            <a:ext cx="2944678" cy="294467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F3CFE28-9D76-C54B-A894-0B93F9E6E550}"/>
              </a:ext>
            </a:extLst>
          </p:cNvPr>
          <p:cNvSpPr/>
          <p:nvPr/>
        </p:nvSpPr>
        <p:spPr>
          <a:xfrm>
            <a:off x="2021450" y="234250"/>
            <a:ext cx="712254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Darllenwch y llythyr cwyno yma, a llenwch y bylchau. 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3961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 dirty="0">
                <a:solidFill>
                  <a:srgbClr val="FF0000"/>
                </a:solidFill>
                <a:cs typeface="Calibri" panose="020F0502020204030204" pitchFamily="34" charset="0"/>
              </a:rPr>
              <a:t> 3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3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20971</TotalTime>
  <Words>583</Words>
  <Application>Microsoft Macintosh PowerPoint</Application>
  <PresentationFormat>On-screen Show (4:3)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Bangers</vt:lpstr>
      <vt:lpstr>Calibri</vt:lpstr>
      <vt:lpstr>Cambria</vt:lpstr>
      <vt:lpstr>Sniglet</vt:lpstr>
      <vt:lpstr>Symbol</vt:lpstr>
      <vt:lpstr>Times New Roman</vt:lpstr>
      <vt:lpstr>Verdana</vt:lpstr>
      <vt:lpstr>Wingdings 2</vt:lpstr>
      <vt:lpstr>Jachimo template</vt:lpstr>
      <vt:lpstr>Uned 3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359</cp:revision>
  <cp:lastPrinted>2020-06-03T19:00:34Z</cp:lastPrinted>
  <dcterms:created xsi:type="dcterms:W3CDTF">2016-07-28T09:50:24Z</dcterms:created>
  <dcterms:modified xsi:type="dcterms:W3CDTF">2020-06-22T14:07:55Z</dcterms:modified>
</cp:coreProperties>
</file>