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9"/>
  </p:normalViewPr>
  <p:slideViewPr>
    <p:cSldViewPr snapToGrid="0" snapToObjects="1">
      <p:cViewPr varScale="1">
        <p:scale>
          <a:sx n="103" d="100"/>
          <a:sy n="103" d="100"/>
        </p:scale>
        <p:origin x="8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177CB-0CC1-AD4C-9A83-296C4A24D45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29D417-4209-0549-8189-88383348C3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9234AC0-3E23-5644-9797-068DB7C1BF6E}"/>
              </a:ext>
            </a:extLst>
          </p:cNvPr>
          <p:cNvSpPr>
            <a:spLocks noGrp="1"/>
          </p:cNvSpPr>
          <p:nvPr>
            <p:ph type="dt" sz="half" idx="10"/>
          </p:nvPr>
        </p:nvSpPr>
        <p:spPr/>
        <p:txBody>
          <a:bodyPr/>
          <a:lstStyle/>
          <a:p>
            <a:fld id="{CF287753-B2D3-E842-8058-F191FEA95A08}" type="datetimeFigureOut">
              <a:rPr lang="en-US" smtClean="0"/>
              <a:t>4/8/20</a:t>
            </a:fld>
            <a:endParaRPr lang="en-US"/>
          </a:p>
        </p:txBody>
      </p:sp>
      <p:sp>
        <p:nvSpPr>
          <p:cNvPr id="5" name="Footer Placeholder 4">
            <a:extLst>
              <a:ext uri="{FF2B5EF4-FFF2-40B4-BE49-F238E27FC236}">
                <a16:creationId xmlns:a16="http://schemas.microsoft.com/office/drawing/2014/main" id="{B0E2FCD0-83E3-0145-B8C2-1157220332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B5E436-F394-674E-B3CE-8DA9D7EA4107}"/>
              </a:ext>
            </a:extLst>
          </p:cNvPr>
          <p:cNvSpPr>
            <a:spLocks noGrp="1"/>
          </p:cNvSpPr>
          <p:nvPr>
            <p:ph type="sldNum" sz="quarter" idx="12"/>
          </p:nvPr>
        </p:nvSpPr>
        <p:spPr/>
        <p:txBody>
          <a:bodyPr/>
          <a:lstStyle/>
          <a:p>
            <a:fld id="{4E45F1D4-A918-7649-9DAB-D1CA21B15E9A}" type="slidenum">
              <a:rPr lang="en-US" smtClean="0"/>
              <a:t>‹#›</a:t>
            </a:fld>
            <a:endParaRPr lang="en-US"/>
          </a:p>
        </p:txBody>
      </p:sp>
    </p:spTree>
    <p:extLst>
      <p:ext uri="{BB962C8B-B14F-4D97-AF65-F5344CB8AC3E}">
        <p14:creationId xmlns:p14="http://schemas.microsoft.com/office/powerpoint/2010/main" val="4049521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28E61-E8F4-FF41-8DE9-1AFAFE577B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8E4635F-3298-424D-8B67-731ECD7D7B6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460B36-A2B5-504D-A11A-CBBE48738EA6}"/>
              </a:ext>
            </a:extLst>
          </p:cNvPr>
          <p:cNvSpPr>
            <a:spLocks noGrp="1"/>
          </p:cNvSpPr>
          <p:nvPr>
            <p:ph type="dt" sz="half" idx="10"/>
          </p:nvPr>
        </p:nvSpPr>
        <p:spPr/>
        <p:txBody>
          <a:bodyPr/>
          <a:lstStyle/>
          <a:p>
            <a:fld id="{CF287753-B2D3-E842-8058-F191FEA95A08}" type="datetimeFigureOut">
              <a:rPr lang="en-US" smtClean="0"/>
              <a:t>4/8/20</a:t>
            </a:fld>
            <a:endParaRPr lang="en-US"/>
          </a:p>
        </p:txBody>
      </p:sp>
      <p:sp>
        <p:nvSpPr>
          <p:cNvPr id="5" name="Footer Placeholder 4">
            <a:extLst>
              <a:ext uri="{FF2B5EF4-FFF2-40B4-BE49-F238E27FC236}">
                <a16:creationId xmlns:a16="http://schemas.microsoft.com/office/drawing/2014/main" id="{F662D589-E818-1D4E-90AA-BAF1087EB1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4C17C7-D633-E947-8820-DA0D95241B09}"/>
              </a:ext>
            </a:extLst>
          </p:cNvPr>
          <p:cNvSpPr>
            <a:spLocks noGrp="1"/>
          </p:cNvSpPr>
          <p:nvPr>
            <p:ph type="sldNum" sz="quarter" idx="12"/>
          </p:nvPr>
        </p:nvSpPr>
        <p:spPr/>
        <p:txBody>
          <a:bodyPr/>
          <a:lstStyle/>
          <a:p>
            <a:fld id="{4E45F1D4-A918-7649-9DAB-D1CA21B15E9A}" type="slidenum">
              <a:rPr lang="en-US" smtClean="0"/>
              <a:t>‹#›</a:t>
            </a:fld>
            <a:endParaRPr lang="en-US"/>
          </a:p>
        </p:txBody>
      </p:sp>
    </p:spTree>
    <p:extLst>
      <p:ext uri="{BB962C8B-B14F-4D97-AF65-F5344CB8AC3E}">
        <p14:creationId xmlns:p14="http://schemas.microsoft.com/office/powerpoint/2010/main" val="3194420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A60B6-91D7-BF4E-9E32-59861159BFE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1C470F4-F9E6-6D4A-A75D-544E61C0EC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E2DD8A-A479-CC4A-92FB-13397F488863}"/>
              </a:ext>
            </a:extLst>
          </p:cNvPr>
          <p:cNvSpPr>
            <a:spLocks noGrp="1"/>
          </p:cNvSpPr>
          <p:nvPr>
            <p:ph type="dt" sz="half" idx="10"/>
          </p:nvPr>
        </p:nvSpPr>
        <p:spPr/>
        <p:txBody>
          <a:bodyPr/>
          <a:lstStyle/>
          <a:p>
            <a:fld id="{CF287753-B2D3-E842-8058-F191FEA95A08}" type="datetimeFigureOut">
              <a:rPr lang="en-US" smtClean="0"/>
              <a:t>4/8/20</a:t>
            </a:fld>
            <a:endParaRPr lang="en-US"/>
          </a:p>
        </p:txBody>
      </p:sp>
      <p:sp>
        <p:nvSpPr>
          <p:cNvPr id="5" name="Footer Placeholder 4">
            <a:extLst>
              <a:ext uri="{FF2B5EF4-FFF2-40B4-BE49-F238E27FC236}">
                <a16:creationId xmlns:a16="http://schemas.microsoft.com/office/drawing/2014/main" id="{524C4815-2C0F-5E4E-9353-D082B66D94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10A791-648C-084E-B72F-A7F7DB6552F2}"/>
              </a:ext>
            </a:extLst>
          </p:cNvPr>
          <p:cNvSpPr>
            <a:spLocks noGrp="1"/>
          </p:cNvSpPr>
          <p:nvPr>
            <p:ph type="sldNum" sz="quarter" idx="12"/>
          </p:nvPr>
        </p:nvSpPr>
        <p:spPr/>
        <p:txBody>
          <a:bodyPr/>
          <a:lstStyle/>
          <a:p>
            <a:fld id="{4E45F1D4-A918-7649-9DAB-D1CA21B15E9A}" type="slidenum">
              <a:rPr lang="en-US" smtClean="0"/>
              <a:t>‹#›</a:t>
            </a:fld>
            <a:endParaRPr lang="en-US"/>
          </a:p>
        </p:txBody>
      </p:sp>
    </p:spTree>
    <p:extLst>
      <p:ext uri="{BB962C8B-B14F-4D97-AF65-F5344CB8AC3E}">
        <p14:creationId xmlns:p14="http://schemas.microsoft.com/office/powerpoint/2010/main" val="4040261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E7C62-15F5-414D-9B07-EB304964DB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C5D08DA-7B1D-0442-98BC-E4191E0E1FC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15AF44-E864-D744-B803-1CB1B56627F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447E6F9-145E-BF47-ACB4-81922A3F90A6}"/>
              </a:ext>
            </a:extLst>
          </p:cNvPr>
          <p:cNvSpPr>
            <a:spLocks noGrp="1"/>
          </p:cNvSpPr>
          <p:nvPr>
            <p:ph type="dt" sz="half" idx="10"/>
          </p:nvPr>
        </p:nvSpPr>
        <p:spPr/>
        <p:txBody>
          <a:bodyPr/>
          <a:lstStyle/>
          <a:p>
            <a:fld id="{CF287753-B2D3-E842-8058-F191FEA95A08}" type="datetimeFigureOut">
              <a:rPr lang="en-US" smtClean="0"/>
              <a:t>4/8/20</a:t>
            </a:fld>
            <a:endParaRPr lang="en-US"/>
          </a:p>
        </p:txBody>
      </p:sp>
      <p:sp>
        <p:nvSpPr>
          <p:cNvPr id="6" name="Footer Placeholder 5">
            <a:extLst>
              <a:ext uri="{FF2B5EF4-FFF2-40B4-BE49-F238E27FC236}">
                <a16:creationId xmlns:a16="http://schemas.microsoft.com/office/drawing/2014/main" id="{80C9AF6A-8D76-314A-A4D9-F18A4DDFF1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B2C0BC-26DF-9243-8737-0C49F868DA48}"/>
              </a:ext>
            </a:extLst>
          </p:cNvPr>
          <p:cNvSpPr>
            <a:spLocks noGrp="1"/>
          </p:cNvSpPr>
          <p:nvPr>
            <p:ph type="sldNum" sz="quarter" idx="12"/>
          </p:nvPr>
        </p:nvSpPr>
        <p:spPr/>
        <p:txBody>
          <a:bodyPr/>
          <a:lstStyle/>
          <a:p>
            <a:fld id="{4E45F1D4-A918-7649-9DAB-D1CA21B15E9A}" type="slidenum">
              <a:rPr lang="en-US" smtClean="0"/>
              <a:t>‹#›</a:t>
            </a:fld>
            <a:endParaRPr lang="en-US"/>
          </a:p>
        </p:txBody>
      </p:sp>
    </p:spTree>
    <p:extLst>
      <p:ext uri="{BB962C8B-B14F-4D97-AF65-F5344CB8AC3E}">
        <p14:creationId xmlns:p14="http://schemas.microsoft.com/office/powerpoint/2010/main" val="2784105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ECC4D-4504-4F41-8783-E2EBEC35732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54E638C-1737-D64D-B17C-D70CEE5F5B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DF5371E-741E-1543-87DA-4707562A70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6D5DBEB-6F8A-BA42-A46F-0ABB1668B8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DEC79A-BF1D-EC41-B58D-F9907617DDC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2E4FBC3-6E1B-4348-8E34-EBAD08FA1691}"/>
              </a:ext>
            </a:extLst>
          </p:cNvPr>
          <p:cNvSpPr>
            <a:spLocks noGrp="1"/>
          </p:cNvSpPr>
          <p:nvPr>
            <p:ph type="dt" sz="half" idx="10"/>
          </p:nvPr>
        </p:nvSpPr>
        <p:spPr/>
        <p:txBody>
          <a:bodyPr/>
          <a:lstStyle/>
          <a:p>
            <a:fld id="{CF287753-B2D3-E842-8058-F191FEA95A08}" type="datetimeFigureOut">
              <a:rPr lang="en-US" smtClean="0"/>
              <a:t>4/8/20</a:t>
            </a:fld>
            <a:endParaRPr lang="en-US"/>
          </a:p>
        </p:txBody>
      </p:sp>
      <p:sp>
        <p:nvSpPr>
          <p:cNvPr id="8" name="Footer Placeholder 7">
            <a:extLst>
              <a:ext uri="{FF2B5EF4-FFF2-40B4-BE49-F238E27FC236}">
                <a16:creationId xmlns:a16="http://schemas.microsoft.com/office/drawing/2014/main" id="{5EF955D8-0D52-CB45-ACA0-B9B3BE9F9A4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01E39B-6F3B-1E4F-BF64-79A2FB3D95D5}"/>
              </a:ext>
            </a:extLst>
          </p:cNvPr>
          <p:cNvSpPr>
            <a:spLocks noGrp="1"/>
          </p:cNvSpPr>
          <p:nvPr>
            <p:ph type="sldNum" sz="quarter" idx="12"/>
          </p:nvPr>
        </p:nvSpPr>
        <p:spPr/>
        <p:txBody>
          <a:bodyPr/>
          <a:lstStyle/>
          <a:p>
            <a:fld id="{4E45F1D4-A918-7649-9DAB-D1CA21B15E9A}" type="slidenum">
              <a:rPr lang="en-US" smtClean="0"/>
              <a:t>‹#›</a:t>
            </a:fld>
            <a:endParaRPr lang="en-US"/>
          </a:p>
        </p:txBody>
      </p:sp>
    </p:spTree>
    <p:extLst>
      <p:ext uri="{BB962C8B-B14F-4D97-AF65-F5344CB8AC3E}">
        <p14:creationId xmlns:p14="http://schemas.microsoft.com/office/powerpoint/2010/main" val="1883703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1A761-198C-7248-A534-4628A58CA55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C6D3504-1A55-1948-B874-0C3D0BA08E92}"/>
              </a:ext>
            </a:extLst>
          </p:cNvPr>
          <p:cNvSpPr>
            <a:spLocks noGrp="1"/>
          </p:cNvSpPr>
          <p:nvPr>
            <p:ph type="dt" sz="half" idx="10"/>
          </p:nvPr>
        </p:nvSpPr>
        <p:spPr/>
        <p:txBody>
          <a:bodyPr/>
          <a:lstStyle/>
          <a:p>
            <a:fld id="{CF287753-B2D3-E842-8058-F191FEA95A08}" type="datetimeFigureOut">
              <a:rPr lang="en-US" smtClean="0"/>
              <a:t>4/8/20</a:t>
            </a:fld>
            <a:endParaRPr lang="en-US"/>
          </a:p>
        </p:txBody>
      </p:sp>
      <p:sp>
        <p:nvSpPr>
          <p:cNvPr id="4" name="Footer Placeholder 3">
            <a:extLst>
              <a:ext uri="{FF2B5EF4-FFF2-40B4-BE49-F238E27FC236}">
                <a16:creationId xmlns:a16="http://schemas.microsoft.com/office/drawing/2014/main" id="{E0C9FAFA-E104-DF48-AB7F-A921D8962E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B402EF4-D024-4E48-9EA1-54299DA71D0A}"/>
              </a:ext>
            </a:extLst>
          </p:cNvPr>
          <p:cNvSpPr>
            <a:spLocks noGrp="1"/>
          </p:cNvSpPr>
          <p:nvPr>
            <p:ph type="sldNum" sz="quarter" idx="12"/>
          </p:nvPr>
        </p:nvSpPr>
        <p:spPr/>
        <p:txBody>
          <a:bodyPr/>
          <a:lstStyle/>
          <a:p>
            <a:fld id="{4E45F1D4-A918-7649-9DAB-D1CA21B15E9A}" type="slidenum">
              <a:rPr lang="en-US" smtClean="0"/>
              <a:t>‹#›</a:t>
            </a:fld>
            <a:endParaRPr lang="en-US"/>
          </a:p>
        </p:txBody>
      </p:sp>
    </p:spTree>
    <p:extLst>
      <p:ext uri="{BB962C8B-B14F-4D97-AF65-F5344CB8AC3E}">
        <p14:creationId xmlns:p14="http://schemas.microsoft.com/office/powerpoint/2010/main" val="672805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1C8F6D-6AA0-354C-AF5D-A4EFE1D646AF}"/>
              </a:ext>
            </a:extLst>
          </p:cNvPr>
          <p:cNvSpPr>
            <a:spLocks noGrp="1"/>
          </p:cNvSpPr>
          <p:nvPr>
            <p:ph type="dt" sz="half" idx="10"/>
          </p:nvPr>
        </p:nvSpPr>
        <p:spPr/>
        <p:txBody>
          <a:bodyPr/>
          <a:lstStyle/>
          <a:p>
            <a:fld id="{CF287753-B2D3-E842-8058-F191FEA95A08}" type="datetimeFigureOut">
              <a:rPr lang="en-US" smtClean="0"/>
              <a:t>4/8/20</a:t>
            </a:fld>
            <a:endParaRPr lang="en-US"/>
          </a:p>
        </p:txBody>
      </p:sp>
      <p:sp>
        <p:nvSpPr>
          <p:cNvPr id="3" name="Footer Placeholder 2">
            <a:extLst>
              <a:ext uri="{FF2B5EF4-FFF2-40B4-BE49-F238E27FC236}">
                <a16:creationId xmlns:a16="http://schemas.microsoft.com/office/drawing/2014/main" id="{96AB75DC-7B4B-6544-8CED-9FC0ADDB76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918B7C3-20FF-A348-92C7-2D930FD4D0C5}"/>
              </a:ext>
            </a:extLst>
          </p:cNvPr>
          <p:cNvSpPr>
            <a:spLocks noGrp="1"/>
          </p:cNvSpPr>
          <p:nvPr>
            <p:ph type="sldNum" sz="quarter" idx="12"/>
          </p:nvPr>
        </p:nvSpPr>
        <p:spPr/>
        <p:txBody>
          <a:bodyPr/>
          <a:lstStyle/>
          <a:p>
            <a:fld id="{4E45F1D4-A918-7649-9DAB-D1CA21B15E9A}" type="slidenum">
              <a:rPr lang="en-US" smtClean="0"/>
              <a:t>‹#›</a:t>
            </a:fld>
            <a:endParaRPr lang="en-US"/>
          </a:p>
        </p:txBody>
      </p:sp>
    </p:spTree>
    <p:extLst>
      <p:ext uri="{BB962C8B-B14F-4D97-AF65-F5344CB8AC3E}">
        <p14:creationId xmlns:p14="http://schemas.microsoft.com/office/powerpoint/2010/main" val="437047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73A5-44BF-E347-BCD0-237932ACF37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40B84CE-BCA0-7B41-BE9A-BA2F5ABDF0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EDD1B8A-20A6-9F48-9087-1303092405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4CD436-2CEA-C946-97E6-FCEBF4288517}"/>
              </a:ext>
            </a:extLst>
          </p:cNvPr>
          <p:cNvSpPr>
            <a:spLocks noGrp="1"/>
          </p:cNvSpPr>
          <p:nvPr>
            <p:ph type="dt" sz="half" idx="10"/>
          </p:nvPr>
        </p:nvSpPr>
        <p:spPr/>
        <p:txBody>
          <a:bodyPr/>
          <a:lstStyle/>
          <a:p>
            <a:fld id="{CF287753-B2D3-E842-8058-F191FEA95A08}" type="datetimeFigureOut">
              <a:rPr lang="en-US" smtClean="0"/>
              <a:t>4/8/20</a:t>
            </a:fld>
            <a:endParaRPr lang="en-US"/>
          </a:p>
        </p:txBody>
      </p:sp>
      <p:sp>
        <p:nvSpPr>
          <p:cNvPr id="6" name="Footer Placeholder 5">
            <a:extLst>
              <a:ext uri="{FF2B5EF4-FFF2-40B4-BE49-F238E27FC236}">
                <a16:creationId xmlns:a16="http://schemas.microsoft.com/office/drawing/2014/main" id="{8EFF0AB5-FA6A-C040-81EF-6A3C1AF43D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ACAB65-E194-7249-B059-B340884D3B35}"/>
              </a:ext>
            </a:extLst>
          </p:cNvPr>
          <p:cNvSpPr>
            <a:spLocks noGrp="1"/>
          </p:cNvSpPr>
          <p:nvPr>
            <p:ph type="sldNum" sz="quarter" idx="12"/>
          </p:nvPr>
        </p:nvSpPr>
        <p:spPr/>
        <p:txBody>
          <a:bodyPr/>
          <a:lstStyle/>
          <a:p>
            <a:fld id="{4E45F1D4-A918-7649-9DAB-D1CA21B15E9A}" type="slidenum">
              <a:rPr lang="en-US" smtClean="0"/>
              <a:t>‹#›</a:t>
            </a:fld>
            <a:endParaRPr lang="en-US"/>
          </a:p>
        </p:txBody>
      </p:sp>
    </p:spTree>
    <p:extLst>
      <p:ext uri="{BB962C8B-B14F-4D97-AF65-F5344CB8AC3E}">
        <p14:creationId xmlns:p14="http://schemas.microsoft.com/office/powerpoint/2010/main" val="2118082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E6D35-8865-2542-9913-2D3266022D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1A8F5AB-48F5-D14D-A29A-DC0EC7776A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17EB319-E2CF-BF44-97BB-13E95BA718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3D874F-67FE-F444-BF13-775D78F89FE3}"/>
              </a:ext>
            </a:extLst>
          </p:cNvPr>
          <p:cNvSpPr>
            <a:spLocks noGrp="1"/>
          </p:cNvSpPr>
          <p:nvPr>
            <p:ph type="dt" sz="half" idx="10"/>
          </p:nvPr>
        </p:nvSpPr>
        <p:spPr/>
        <p:txBody>
          <a:bodyPr/>
          <a:lstStyle/>
          <a:p>
            <a:fld id="{CF287753-B2D3-E842-8058-F191FEA95A08}" type="datetimeFigureOut">
              <a:rPr lang="en-US" smtClean="0"/>
              <a:t>4/8/20</a:t>
            </a:fld>
            <a:endParaRPr lang="en-US"/>
          </a:p>
        </p:txBody>
      </p:sp>
      <p:sp>
        <p:nvSpPr>
          <p:cNvPr id="6" name="Footer Placeholder 5">
            <a:extLst>
              <a:ext uri="{FF2B5EF4-FFF2-40B4-BE49-F238E27FC236}">
                <a16:creationId xmlns:a16="http://schemas.microsoft.com/office/drawing/2014/main" id="{D7F07922-FE1D-364D-8507-D22BFF9FEC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F45A56-9DCB-EC42-9731-5FE64426A1F8}"/>
              </a:ext>
            </a:extLst>
          </p:cNvPr>
          <p:cNvSpPr>
            <a:spLocks noGrp="1"/>
          </p:cNvSpPr>
          <p:nvPr>
            <p:ph type="sldNum" sz="quarter" idx="12"/>
          </p:nvPr>
        </p:nvSpPr>
        <p:spPr/>
        <p:txBody>
          <a:bodyPr/>
          <a:lstStyle/>
          <a:p>
            <a:fld id="{4E45F1D4-A918-7649-9DAB-D1CA21B15E9A}" type="slidenum">
              <a:rPr lang="en-US" smtClean="0"/>
              <a:t>‹#›</a:t>
            </a:fld>
            <a:endParaRPr lang="en-US"/>
          </a:p>
        </p:txBody>
      </p:sp>
    </p:spTree>
    <p:extLst>
      <p:ext uri="{BB962C8B-B14F-4D97-AF65-F5344CB8AC3E}">
        <p14:creationId xmlns:p14="http://schemas.microsoft.com/office/powerpoint/2010/main" val="870616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280BE-CBBE-1C45-93E5-B088EDF012F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695049F-13F5-B642-B7C1-115B37ADA20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B09E54-DC96-6D42-985B-8237F2D084F1}"/>
              </a:ext>
            </a:extLst>
          </p:cNvPr>
          <p:cNvSpPr>
            <a:spLocks noGrp="1"/>
          </p:cNvSpPr>
          <p:nvPr>
            <p:ph type="dt" sz="half" idx="10"/>
          </p:nvPr>
        </p:nvSpPr>
        <p:spPr/>
        <p:txBody>
          <a:bodyPr/>
          <a:lstStyle/>
          <a:p>
            <a:fld id="{CF287753-B2D3-E842-8058-F191FEA95A08}" type="datetimeFigureOut">
              <a:rPr lang="en-US" smtClean="0"/>
              <a:t>4/8/20</a:t>
            </a:fld>
            <a:endParaRPr lang="en-US"/>
          </a:p>
        </p:txBody>
      </p:sp>
      <p:sp>
        <p:nvSpPr>
          <p:cNvPr id="5" name="Footer Placeholder 4">
            <a:extLst>
              <a:ext uri="{FF2B5EF4-FFF2-40B4-BE49-F238E27FC236}">
                <a16:creationId xmlns:a16="http://schemas.microsoft.com/office/drawing/2014/main" id="{0862F44D-57DF-5F4D-B7A7-8E08FFF18C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D3D3D3-17A3-3243-AB54-7A447C381077}"/>
              </a:ext>
            </a:extLst>
          </p:cNvPr>
          <p:cNvSpPr>
            <a:spLocks noGrp="1"/>
          </p:cNvSpPr>
          <p:nvPr>
            <p:ph type="sldNum" sz="quarter" idx="12"/>
          </p:nvPr>
        </p:nvSpPr>
        <p:spPr/>
        <p:txBody>
          <a:bodyPr/>
          <a:lstStyle/>
          <a:p>
            <a:fld id="{4E45F1D4-A918-7649-9DAB-D1CA21B15E9A}" type="slidenum">
              <a:rPr lang="en-US" smtClean="0"/>
              <a:t>‹#›</a:t>
            </a:fld>
            <a:endParaRPr lang="en-US"/>
          </a:p>
        </p:txBody>
      </p:sp>
    </p:spTree>
    <p:extLst>
      <p:ext uri="{BB962C8B-B14F-4D97-AF65-F5344CB8AC3E}">
        <p14:creationId xmlns:p14="http://schemas.microsoft.com/office/powerpoint/2010/main" val="3206725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3226A0-54B0-5441-81F9-332AB39091A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CC7945-3377-4B48-BA04-12B2659839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A52757-5CF0-0E4F-9870-CABBBFCB20B1}"/>
              </a:ext>
            </a:extLst>
          </p:cNvPr>
          <p:cNvSpPr>
            <a:spLocks noGrp="1"/>
          </p:cNvSpPr>
          <p:nvPr>
            <p:ph type="dt" sz="half" idx="10"/>
          </p:nvPr>
        </p:nvSpPr>
        <p:spPr/>
        <p:txBody>
          <a:bodyPr/>
          <a:lstStyle/>
          <a:p>
            <a:fld id="{CF287753-B2D3-E842-8058-F191FEA95A08}" type="datetimeFigureOut">
              <a:rPr lang="en-US" smtClean="0"/>
              <a:t>4/8/20</a:t>
            </a:fld>
            <a:endParaRPr lang="en-US"/>
          </a:p>
        </p:txBody>
      </p:sp>
      <p:sp>
        <p:nvSpPr>
          <p:cNvPr id="5" name="Footer Placeholder 4">
            <a:extLst>
              <a:ext uri="{FF2B5EF4-FFF2-40B4-BE49-F238E27FC236}">
                <a16:creationId xmlns:a16="http://schemas.microsoft.com/office/drawing/2014/main" id="{95C3D741-B031-D149-8D76-D8B783032A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236169-7CD9-114B-B187-94FC6B1B5DCE}"/>
              </a:ext>
            </a:extLst>
          </p:cNvPr>
          <p:cNvSpPr>
            <a:spLocks noGrp="1"/>
          </p:cNvSpPr>
          <p:nvPr>
            <p:ph type="sldNum" sz="quarter" idx="12"/>
          </p:nvPr>
        </p:nvSpPr>
        <p:spPr/>
        <p:txBody>
          <a:bodyPr/>
          <a:lstStyle/>
          <a:p>
            <a:fld id="{4E45F1D4-A918-7649-9DAB-D1CA21B15E9A}" type="slidenum">
              <a:rPr lang="en-US" smtClean="0"/>
              <a:t>‹#›</a:t>
            </a:fld>
            <a:endParaRPr lang="en-US"/>
          </a:p>
        </p:txBody>
      </p:sp>
    </p:spTree>
    <p:extLst>
      <p:ext uri="{BB962C8B-B14F-4D97-AF65-F5344CB8AC3E}">
        <p14:creationId xmlns:p14="http://schemas.microsoft.com/office/powerpoint/2010/main" val="1078394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789050-DD74-4E45-B236-68EEF0CB14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923012-643F-E042-96BB-4822B630CA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C0E5EC-53A3-A145-979B-59FEB76B60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287753-B2D3-E842-8058-F191FEA95A08}" type="datetimeFigureOut">
              <a:rPr lang="en-US" smtClean="0"/>
              <a:t>4/8/20</a:t>
            </a:fld>
            <a:endParaRPr lang="en-US"/>
          </a:p>
        </p:txBody>
      </p:sp>
      <p:sp>
        <p:nvSpPr>
          <p:cNvPr id="5" name="Footer Placeholder 4">
            <a:extLst>
              <a:ext uri="{FF2B5EF4-FFF2-40B4-BE49-F238E27FC236}">
                <a16:creationId xmlns:a16="http://schemas.microsoft.com/office/drawing/2014/main" id="{F761BB3D-C83B-5A44-84C6-45DAEE42BE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B0E650-76AE-7D49-80AB-973992AFB0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45F1D4-A918-7649-9DAB-D1CA21B15E9A}" type="slidenum">
              <a:rPr lang="en-US" smtClean="0"/>
              <a:t>‹#›</a:t>
            </a:fld>
            <a:endParaRPr lang="en-US"/>
          </a:p>
        </p:txBody>
      </p:sp>
    </p:spTree>
    <p:extLst>
      <p:ext uri="{BB962C8B-B14F-4D97-AF65-F5344CB8AC3E}">
        <p14:creationId xmlns:p14="http://schemas.microsoft.com/office/powerpoint/2010/main" val="3953717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legislation.gov.uk/ukpga/2016/25/contents/enact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2014A-8CFF-6644-97B3-02ECF3E49DD4}"/>
              </a:ext>
            </a:extLst>
          </p:cNvPr>
          <p:cNvSpPr>
            <a:spLocks noGrp="1"/>
          </p:cNvSpPr>
          <p:nvPr>
            <p:ph type="ctrTitle"/>
          </p:nvPr>
        </p:nvSpPr>
        <p:spPr/>
        <p:txBody>
          <a:bodyPr/>
          <a:lstStyle/>
          <a:p>
            <a:r>
              <a:rPr lang="en-US" dirty="0"/>
              <a:t>Legislative Concerns</a:t>
            </a:r>
          </a:p>
        </p:txBody>
      </p:sp>
      <p:sp>
        <p:nvSpPr>
          <p:cNvPr id="3" name="Subtitle 2">
            <a:extLst>
              <a:ext uri="{FF2B5EF4-FFF2-40B4-BE49-F238E27FC236}">
                <a16:creationId xmlns:a16="http://schemas.microsoft.com/office/drawing/2014/main" id="{0C64C97B-FBD7-2E4D-B297-5B8E2FA3A4AF}"/>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842695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D9640-0449-184C-B654-A5E178006E72}"/>
              </a:ext>
            </a:extLst>
          </p:cNvPr>
          <p:cNvSpPr>
            <a:spLocks noGrp="1"/>
          </p:cNvSpPr>
          <p:nvPr>
            <p:ph type="title"/>
          </p:nvPr>
        </p:nvSpPr>
        <p:spPr/>
        <p:txBody>
          <a:bodyPr/>
          <a:lstStyle/>
          <a:p>
            <a:r>
              <a:rPr lang="en-US" dirty="0"/>
              <a:t>Contents</a:t>
            </a:r>
          </a:p>
        </p:txBody>
      </p:sp>
      <p:sp>
        <p:nvSpPr>
          <p:cNvPr id="3" name="Content Placeholder 2">
            <a:extLst>
              <a:ext uri="{FF2B5EF4-FFF2-40B4-BE49-F238E27FC236}">
                <a16:creationId xmlns:a16="http://schemas.microsoft.com/office/drawing/2014/main" id="{CAE789E2-5C92-8C4B-A113-B9F3DCDD321A}"/>
              </a:ext>
            </a:extLst>
          </p:cNvPr>
          <p:cNvSpPr>
            <a:spLocks noGrp="1"/>
          </p:cNvSpPr>
          <p:nvPr>
            <p:ph idx="1"/>
          </p:nvPr>
        </p:nvSpPr>
        <p:spPr/>
        <p:txBody>
          <a:bodyPr/>
          <a:lstStyle/>
          <a:p>
            <a:r>
              <a:rPr lang="en-US" dirty="0"/>
              <a:t>Overview of current media usage disparity</a:t>
            </a:r>
          </a:p>
          <a:p>
            <a:r>
              <a:rPr lang="en-US" dirty="0"/>
              <a:t>Use of media by children</a:t>
            </a:r>
          </a:p>
          <a:p>
            <a:r>
              <a:rPr lang="en-US" dirty="0"/>
              <a:t>Primary areas of consumption</a:t>
            </a:r>
          </a:p>
          <a:p>
            <a:r>
              <a:rPr lang="en-US" dirty="0"/>
              <a:t>Required data providence</a:t>
            </a:r>
          </a:p>
          <a:p>
            <a:r>
              <a:rPr lang="en-US" dirty="0"/>
              <a:t>Safety for children</a:t>
            </a:r>
          </a:p>
          <a:p>
            <a:r>
              <a:rPr lang="en-US" dirty="0"/>
              <a:t>Dangers of the use of communication</a:t>
            </a:r>
          </a:p>
          <a:p>
            <a:r>
              <a:rPr lang="en-US" dirty="0"/>
              <a:t>Beneficial Legislation</a:t>
            </a:r>
          </a:p>
          <a:p>
            <a:r>
              <a:rPr lang="en-US" dirty="0"/>
              <a:t>How much is too much ?</a:t>
            </a:r>
          </a:p>
        </p:txBody>
      </p:sp>
    </p:spTree>
    <p:extLst>
      <p:ext uri="{BB962C8B-B14F-4D97-AF65-F5344CB8AC3E}">
        <p14:creationId xmlns:p14="http://schemas.microsoft.com/office/powerpoint/2010/main" val="1302757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E111A-8DF7-534F-ABE8-768F4590C37D}"/>
              </a:ext>
            </a:extLst>
          </p:cNvPr>
          <p:cNvSpPr>
            <a:spLocks noGrp="1"/>
          </p:cNvSpPr>
          <p:nvPr>
            <p:ph type="title"/>
          </p:nvPr>
        </p:nvSpPr>
        <p:spPr/>
        <p:txBody>
          <a:bodyPr/>
          <a:lstStyle/>
          <a:p>
            <a:r>
              <a:rPr lang="en-US" dirty="0"/>
              <a:t>Modern digital media access</a:t>
            </a:r>
          </a:p>
        </p:txBody>
      </p:sp>
      <p:sp>
        <p:nvSpPr>
          <p:cNvPr id="3" name="Content Placeholder 2">
            <a:extLst>
              <a:ext uri="{FF2B5EF4-FFF2-40B4-BE49-F238E27FC236}">
                <a16:creationId xmlns:a16="http://schemas.microsoft.com/office/drawing/2014/main" id="{94643667-ACE6-194A-A8E4-959962855115}"/>
              </a:ext>
            </a:extLst>
          </p:cNvPr>
          <p:cNvSpPr>
            <a:spLocks noGrp="1"/>
          </p:cNvSpPr>
          <p:nvPr>
            <p:ph idx="1"/>
          </p:nvPr>
        </p:nvSpPr>
        <p:spPr/>
        <p:txBody>
          <a:bodyPr/>
          <a:lstStyle/>
          <a:p>
            <a:r>
              <a:rPr lang="en-US" dirty="0"/>
              <a:t>Following from the previous lectures:</a:t>
            </a:r>
          </a:p>
          <a:p>
            <a:pPr lvl="1"/>
            <a:r>
              <a:rPr lang="en-US" dirty="0"/>
              <a:t>There are many different forms that media can take</a:t>
            </a:r>
          </a:p>
          <a:p>
            <a:pPr lvl="1"/>
            <a:endParaRPr lang="en-US" dirty="0"/>
          </a:p>
          <a:p>
            <a:pPr lvl="1"/>
            <a:r>
              <a:rPr lang="en-US" dirty="0"/>
              <a:t>This is especially apparent when observing modern manifestations of media</a:t>
            </a:r>
          </a:p>
          <a:p>
            <a:pPr lvl="1"/>
            <a:endParaRPr lang="en-US" dirty="0"/>
          </a:p>
          <a:p>
            <a:pPr lvl="1"/>
            <a:r>
              <a:rPr lang="en-US" dirty="0"/>
              <a:t>Within the last two decades there have been a number of advancements that have transformed this landscape</a:t>
            </a:r>
          </a:p>
          <a:p>
            <a:pPr lvl="1"/>
            <a:endParaRPr lang="en-US" dirty="0"/>
          </a:p>
          <a:p>
            <a:pPr lvl="1"/>
            <a:r>
              <a:rPr lang="en-US" dirty="0"/>
              <a:t>The most notable change being the ubiquity of internet enabled devices and platforms.</a:t>
            </a:r>
          </a:p>
        </p:txBody>
      </p:sp>
    </p:spTree>
    <p:extLst>
      <p:ext uri="{BB962C8B-B14F-4D97-AF65-F5344CB8AC3E}">
        <p14:creationId xmlns:p14="http://schemas.microsoft.com/office/powerpoint/2010/main" val="3982109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C793D-20E1-B749-B749-E554211B7319}"/>
              </a:ext>
            </a:extLst>
          </p:cNvPr>
          <p:cNvSpPr>
            <a:spLocks noGrp="1"/>
          </p:cNvSpPr>
          <p:nvPr>
            <p:ph type="title"/>
          </p:nvPr>
        </p:nvSpPr>
        <p:spPr/>
        <p:txBody>
          <a:bodyPr/>
          <a:lstStyle/>
          <a:p>
            <a:r>
              <a:rPr lang="en-US" dirty="0"/>
              <a:t>Power of modern media</a:t>
            </a:r>
          </a:p>
        </p:txBody>
      </p:sp>
      <p:sp>
        <p:nvSpPr>
          <p:cNvPr id="3" name="Content Placeholder 2">
            <a:extLst>
              <a:ext uri="{FF2B5EF4-FFF2-40B4-BE49-F238E27FC236}">
                <a16:creationId xmlns:a16="http://schemas.microsoft.com/office/drawing/2014/main" id="{DE9A6A58-CF1B-A347-BD30-02E251D74E17}"/>
              </a:ext>
            </a:extLst>
          </p:cNvPr>
          <p:cNvSpPr>
            <a:spLocks noGrp="1"/>
          </p:cNvSpPr>
          <p:nvPr>
            <p:ph idx="1"/>
          </p:nvPr>
        </p:nvSpPr>
        <p:spPr/>
        <p:txBody>
          <a:bodyPr/>
          <a:lstStyle/>
          <a:p>
            <a:r>
              <a:rPr lang="en-US" dirty="0"/>
              <a:t>The ubiquity and prevalence of internet connected devices has increased the possibilities for access to information</a:t>
            </a:r>
          </a:p>
          <a:p>
            <a:endParaRPr lang="en-US" dirty="0"/>
          </a:p>
          <a:p>
            <a:r>
              <a:rPr lang="en-US" dirty="0"/>
              <a:t>Further to this, the means by which people are able to communicate has grown</a:t>
            </a:r>
          </a:p>
          <a:p>
            <a:endParaRPr lang="en-US" dirty="0"/>
          </a:p>
          <a:p>
            <a:r>
              <a:rPr lang="en-US" dirty="0"/>
              <a:t>Given the current crises, it is possible to communicate with others in different countries and even those in isolation</a:t>
            </a:r>
          </a:p>
        </p:txBody>
      </p:sp>
    </p:spTree>
    <p:extLst>
      <p:ext uri="{BB962C8B-B14F-4D97-AF65-F5344CB8AC3E}">
        <p14:creationId xmlns:p14="http://schemas.microsoft.com/office/powerpoint/2010/main" val="2691375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23D8F-0D67-EB4C-BD5B-9E3CDBE3B249}"/>
              </a:ext>
            </a:extLst>
          </p:cNvPr>
          <p:cNvSpPr>
            <a:spLocks noGrp="1"/>
          </p:cNvSpPr>
          <p:nvPr>
            <p:ph type="title"/>
          </p:nvPr>
        </p:nvSpPr>
        <p:spPr/>
        <p:txBody>
          <a:bodyPr/>
          <a:lstStyle/>
          <a:p>
            <a:r>
              <a:rPr lang="en-US" dirty="0"/>
              <a:t>Typical usage of media platforms</a:t>
            </a:r>
          </a:p>
        </p:txBody>
      </p:sp>
      <p:sp>
        <p:nvSpPr>
          <p:cNvPr id="3" name="Content Placeholder 2">
            <a:extLst>
              <a:ext uri="{FF2B5EF4-FFF2-40B4-BE49-F238E27FC236}">
                <a16:creationId xmlns:a16="http://schemas.microsoft.com/office/drawing/2014/main" id="{70C4E989-670D-924A-8334-40CA0B7C6DB5}"/>
              </a:ext>
            </a:extLst>
          </p:cNvPr>
          <p:cNvSpPr>
            <a:spLocks noGrp="1"/>
          </p:cNvSpPr>
          <p:nvPr>
            <p:ph idx="1"/>
          </p:nvPr>
        </p:nvSpPr>
        <p:spPr/>
        <p:txBody>
          <a:bodyPr/>
          <a:lstStyle/>
          <a:p>
            <a:r>
              <a:rPr lang="en-US" dirty="0"/>
              <a:t>Media platforms are now used for many different things</a:t>
            </a:r>
          </a:p>
          <a:p>
            <a:pPr lvl="1"/>
            <a:r>
              <a:rPr lang="en-US" dirty="0"/>
              <a:t>Communication</a:t>
            </a:r>
          </a:p>
          <a:p>
            <a:pPr lvl="1"/>
            <a:r>
              <a:rPr lang="en-US" dirty="0"/>
              <a:t>Education</a:t>
            </a:r>
          </a:p>
          <a:p>
            <a:pPr lvl="1"/>
            <a:r>
              <a:rPr lang="en-US" dirty="0"/>
              <a:t>Entertainment</a:t>
            </a:r>
          </a:p>
          <a:p>
            <a:pPr lvl="1"/>
            <a:r>
              <a:rPr lang="en-US" dirty="0"/>
              <a:t>Competition</a:t>
            </a:r>
          </a:p>
          <a:p>
            <a:pPr lvl="1"/>
            <a:r>
              <a:rPr lang="en-US" dirty="0"/>
              <a:t>Collaboration</a:t>
            </a:r>
          </a:p>
        </p:txBody>
      </p:sp>
    </p:spTree>
    <p:extLst>
      <p:ext uri="{BB962C8B-B14F-4D97-AF65-F5344CB8AC3E}">
        <p14:creationId xmlns:p14="http://schemas.microsoft.com/office/powerpoint/2010/main" val="1860382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AF01E-B659-EF4F-A6BF-3AA8A1ED0762}"/>
              </a:ext>
            </a:extLst>
          </p:cNvPr>
          <p:cNvSpPr>
            <a:spLocks noGrp="1"/>
          </p:cNvSpPr>
          <p:nvPr>
            <p:ph type="title"/>
          </p:nvPr>
        </p:nvSpPr>
        <p:spPr/>
        <p:txBody>
          <a:bodyPr/>
          <a:lstStyle/>
          <a:p>
            <a:r>
              <a:rPr lang="en-US" dirty="0"/>
              <a:t>Needs of the individual</a:t>
            </a:r>
          </a:p>
        </p:txBody>
      </p:sp>
      <p:sp>
        <p:nvSpPr>
          <p:cNvPr id="3" name="Content Placeholder 2">
            <a:extLst>
              <a:ext uri="{FF2B5EF4-FFF2-40B4-BE49-F238E27FC236}">
                <a16:creationId xmlns:a16="http://schemas.microsoft.com/office/drawing/2014/main" id="{8223C7B4-2373-C244-B182-EF79E1F4689B}"/>
              </a:ext>
            </a:extLst>
          </p:cNvPr>
          <p:cNvSpPr>
            <a:spLocks noGrp="1"/>
          </p:cNvSpPr>
          <p:nvPr>
            <p:ph idx="1"/>
          </p:nvPr>
        </p:nvSpPr>
        <p:spPr/>
        <p:txBody>
          <a:bodyPr>
            <a:normAutofit fontScale="92500" lnSpcReduction="10000"/>
          </a:bodyPr>
          <a:lstStyle/>
          <a:p>
            <a:r>
              <a:rPr lang="en-US" dirty="0"/>
              <a:t>The use of a particular platform is often borne of necessity</a:t>
            </a:r>
          </a:p>
          <a:p>
            <a:endParaRPr lang="en-US" dirty="0"/>
          </a:p>
          <a:p>
            <a:r>
              <a:rPr lang="en-US" dirty="0"/>
              <a:t>Some platforms are used primarily for education and professional purposes</a:t>
            </a:r>
          </a:p>
          <a:p>
            <a:pPr lvl="1"/>
            <a:r>
              <a:rPr lang="en-US" dirty="0"/>
              <a:t>Teams</a:t>
            </a:r>
          </a:p>
          <a:p>
            <a:pPr lvl="1"/>
            <a:r>
              <a:rPr lang="en-US" dirty="0"/>
              <a:t>Skype</a:t>
            </a:r>
          </a:p>
          <a:p>
            <a:pPr lvl="1"/>
            <a:endParaRPr lang="en-US" dirty="0"/>
          </a:p>
          <a:p>
            <a:r>
              <a:rPr lang="en-US" dirty="0"/>
              <a:t>Others are often used for socializing and entertainment</a:t>
            </a:r>
          </a:p>
          <a:p>
            <a:pPr lvl="1"/>
            <a:r>
              <a:rPr lang="en-US" dirty="0"/>
              <a:t>Twitter</a:t>
            </a:r>
          </a:p>
          <a:p>
            <a:pPr lvl="1"/>
            <a:r>
              <a:rPr lang="en-US" dirty="0"/>
              <a:t>Facebook</a:t>
            </a:r>
          </a:p>
          <a:p>
            <a:pPr lvl="1"/>
            <a:r>
              <a:rPr lang="en-US" dirty="0"/>
              <a:t>Snapchat</a:t>
            </a:r>
          </a:p>
          <a:p>
            <a:pPr lvl="1"/>
            <a:r>
              <a:rPr lang="en-US" dirty="0"/>
              <a:t>Instagram</a:t>
            </a:r>
          </a:p>
          <a:p>
            <a:pPr lvl="1"/>
            <a:endParaRPr lang="en-US" dirty="0"/>
          </a:p>
        </p:txBody>
      </p:sp>
    </p:spTree>
    <p:extLst>
      <p:ext uri="{BB962C8B-B14F-4D97-AF65-F5344CB8AC3E}">
        <p14:creationId xmlns:p14="http://schemas.microsoft.com/office/powerpoint/2010/main" val="2129345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7ED77-192F-0A46-88DF-774A06D04E36}"/>
              </a:ext>
            </a:extLst>
          </p:cNvPr>
          <p:cNvSpPr>
            <a:spLocks noGrp="1"/>
          </p:cNvSpPr>
          <p:nvPr>
            <p:ph type="title"/>
          </p:nvPr>
        </p:nvSpPr>
        <p:spPr/>
        <p:txBody>
          <a:bodyPr/>
          <a:lstStyle/>
          <a:p>
            <a:r>
              <a:rPr lang="en-US" dirty="0"/>
              <a:t>Communication mechanisms revisited</a:t>
            </a:r>
          </a:p>
        </p:txBody>
      </p:sp>
      <p:sp>
        <p:nvSpPr>
          <p:cNvPr id="3" name="Content Placeholder 2">
            <a:extLst>
              <a:ext uri="{FF2B5EF4-FFF2-40B4-BE49-F238E27FC236}">
                <a16:creationId xmlns:a16="http://schemas.microsoft.com/office/drawing/2014/main" id="{1D0C696E-4DC4-CA49-8434-2C565B88E133}"/>
              </a:ext>
            </a:extLst>
          </p:cNvPr>
          <p:cNvSpPr>
            <a:spLocks noGrp="1"/>
          </p:cNvSpPr>
          <p:nvPr>
            <p:ph idx="1"/>
          </p:nvPr>
        </p:nvSpPr>
        <p:spPr/>
        <p:txBody>
          <a:bodyPr/>
          <a:lstStyle/>
          <a:p>
            <a:r>
              <a:rPr lang="en-US" dirty="0"/>
              <a:t>There are several platforms that permit communication</a:t>
            </a:r>
          </a:p>
          <a:p>
            <a:r>
              <a:rPr lang="en-US" dirty="0"/>
              <a:t>Further to this, there are those that offer unique features</a:t>
            </a:r>
          </a:p>
          <a:p>
            <a:endParaRPr lang="en-US" dirty="0"/>
          </a:p>
          <a:p>
            <a:pPr lvl="1"/>
            <a:r>
              <a:rPr lang="en-US" dirty="0"/>
              <a:t>Twitter – Short publicly available messages</a:t>
            </a:r>
          </a:p>
          <a:p>
            <a:pPr lvl="1"/>
            <a:r>
              <a:rPr lang="en-US" dirty="0" err="1"/>
              <a:t>Whatsapp</a:t>
            </a:r>
            <a:r>
              <a:rPr lang="en-US" dirty="0"/>
              <a:t> – Secure communication between two or more people</a:t>
            </a:r>
          </a:p>
          <a:p>
            <a:pPr lvl="1"/>
            <a:r>
              <a:rPr lang="en-US" dirty="0"/>
              <a:t>Snapchat – temporary picture or video messaging</a:t>
            </a:r>
          </a:p>
          <a:p>
            <a:pPr lvl="1"/>
            <a:r>
              <a:rPr lang="en-US" dirty="0"/>
              <a:t>Teams – Instant messages, video chatting, file transfer</a:t>
            </a:r>
          </a:p>
        </p:txBody>
      </p:sp>
    </p:spTree>
    <p:extLst>
      <p:ext uri="{BB962C8B-B14F-4D97-AF65-F5344CB8AC3E}">
        <p14:creationId xmlns:p14="http://schemas.microsoft.com/office/powerpoint/2010/main" val="265219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55BBD-C1ED-A048-9A5E-487EDDE7A024}"/>
              </a:ext>
            </a:extLst>
          </p:cNvPr>
          <p:cNvSpPr>
            <a:spLocks noGrp="1"/>
          </p:cNvSpPr>
          <p:nvPr>
            <p:ph type="title"/>
          </p:nvPr>
        </p:nvSpPr>
        <p:spPr/>
        <p:txBody>
          <a:bodyPr/>
          <a:lstStyle/>
          <a:p>
            <a:r>
              <a:rPr lang="en-US" dirty="0"/>
              <a:t>Importance of communication</a:t>
            </a:r>
          </a:p>
        </p:txBody>
      </p:sp>
      <p:sp>
        <p:nvSpPr>
          <p:cNvPr id="3" name="Content Placeholder 2">
            <a:extLst>
              <a:ext uri="{FF2B5EF4-FFF2-40B4-BE49-F238E27FC236}">
                <a16:creationId xmlns:a16="http://schemas.microsoft.com/office/drawing/2014/main" id="{00EE53B4-BE00-B84E-BF7D-CF540FB403A2}"/>
              </a:ext>
            </a:extLst>
          </p:cNvPr>
          <p:cNvSpPr>
            <a:spLocks noGrp="1"/>
          </p:cNvSpPr>
          <p:nvPr>
            <p:ph idx="1"/>
          </p:nvPr>
        </p:nvSpPr>
        <p:spPr/>
        <p:txBody>
          <a:bodyPr>
            <a:normAutofit fontScale="85000" lnSpcReduction="20000"/>
          </a:bodyPr>
          <a:lstStyle/>
          <a:p>
            <a:r>
              <a:rPr lang="en-US" dirty="0"/>
              <a:t>Humans are social creatures</a:t>
            </a:r>
          </a:p>
          <a:p>
            <a:endParaRPr lang="en-US" dirty="0"/>
          </a:p>
          <a:p>
            <a:r>
              <a:rPr lang="en-US" dirty="0"/>
              <a:t>Without interactions with others some of the major life stages become impossible</a:t>
            </a:r>
          </a:p>
          <a:p>
            <a:endParaRPr lang="en-US" dirty="0"/>
          </a:p>
          <a:p>
            <a:r>
              <a:rPr lang="en-US" dirty="0"/>
              <a:t>One of the most notable of which is in the ability to communicate</a:t>
            </a:r>
          </a:p>
          <a:p>
            <a:endParaRPr lang="en-US" dirty="0"/>
          </a:p>
          <a:p>
            <a:r>
              <a:rPr lang="en-US" dirty="0"/>
              <a:t>The ability to communicate, share ideas and support others is by far the most beneficial act of humans.</a:t>
            </a:r>
          </a:p>
          <a:p>
            <a:endParaRPr lang="en-US" dirty="0"/>
          </a:p>
          <a:p>
            <a:r>
              <a:rPr lang="en-US" dirty="0"/>
              <a:t>Modern technology has expanded the mechanism and possibility of humans to do so</a:t>
            </a:r>
          </a:p>
        </p:txBody>
      </p:sp>
    </p:spTree>
    <p:extLst>
      <p:ext uri="{BB962C8B-B14F-4D97-AF65-F5344CB8AC3E}">
        <p14:creationId xmlns:p14="http://schemas.microsoft.com/office/powerpoint/2010/main" val="1370552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51164-CC78-7749-BD47-4EBF773FC51F}"/>
              </a:ext>
            </a:extLst>
          </p:cNvPr>
          <p:cNvSpPr>
            <a:spLocks noGrp="1"/>
          </p:cNvSpPr>
          <p:nvPr>
            <p:ph type="title"/>
          </p:nvPr>
        </p:nvSpPr>
        <p:spPr/>
        <p:txBody>
          <a:bodyPr/>
          <a:lstStyle/>
          <a:p>
            <a:r>
              <a:rPr lang="en-US" dirty="0"/>
              <a:t>Prohibition of communication</a:t>
            </a:r>
          </a:p>
        </p:txBody>
      </p:sp>
      <p:sp>
        <p:nvSpPr>
          <p:cNvPr id="3" name="Content Placeholder 2">
            <a:extLst>
              <a:ext uri="{FF2B5EF4-FFF2-40B4-BE49-F238E27FC236}">
                <a16:creationId xmlns:a16="http://schemas.microsoft.com/office/drawing/2014/main" id="{62E2BCF5-AC17-E243-9EBA-DB89FFCE53B9}"/>
              </a:ext>
            </a:extLst>
          </p:cNvPr>
          <p:cNvSpPr>
            <a:spLocks noGrp="1"/>
          </p:cNvSpPr>
          <p:nvPr>
            <p:ph idx="1"/>
          </p:nvPr>
        </p:nvSpPr>
        <p:spPr/>
        <p:txBody>
          <a:bodyPr>
            <a:normAutofit lnSpcReduction="10000"/>
          </a:bodyPr>
          <a:lstStyle/>
          <a:p>
            <a:r>
              <a:rPr lang="en-US" dirty="0"/>
              <a:t>Some countries impose limitations upon communication</a:t>
            </a:r>
          </a:p>
          <a:p>
            <a:endParaRPr lang="en-US" dirty="0"/>
          </a:p>
          <a:p>
            <a:r>
              <a:rPr lang="en-US" dirty="0"/>
              <a:t>Such limitations take many forms but most predominantly reduce freedoms of speech</a:t>
            </a:r>
          </a:p>
          <a:p>
            <a:endParaRPr lang="en-US" dirty="0"/>
          </a:p>
          <a:p>
            <a:r>
              <a:rPr lang="en-US" dirty="0"/>
              <a:t>There are other cultures that take extreme views upon individuals not sharing the common values</a:t>
            </a:r>
          </a:p>
          <a:p>
            <a:endParaRPr lang="en-US" dirty="0"/>
          </a:p>
          <a:p>
            <a:r>
              <a:rPr lang="en-US" dirty="0"/>
              <a:t>In many of these cases, the evolution of digital media has presented an outlet for this</a:t>
            </a:r>
          </a:p>
        </p:txBody>
      </p:sp>
    </p:spTree>
    <p:extLst>
      <p:ext uri="{BB962C8B-B14F-4D97-AF65-F5344CB8AC3E}">
        <p14:creationId xmlns:p14="http://schemas.microsoft.com/office/powerpoint/2010/main" val="3246801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834D3-EC24-FD46-9825-22E582442E11}"/>
              </a:ext>
            </a:extLst>
          </p:cNvPr>
          <p:cNvSpPr>
            <a:spLocks noGrp="1"/>
          </p:cNvSpPr>
          <p:nvPr>
            <p:ph type="title"/>
          </p:nvPr>
        </p:nvSpPr>
        <p:spPr/>
        <p:txBody>
          <a:bodyPr/>
          <a:lstStyle/>
          <a:p>
            <a:r>
              <a:rPr lang="en-US" dirty="0"/>
              <a:t>Message Interpretation</a:t>
            </a:r>
          </a:p>
        </p:txBody>
      </p:sp>
      <p:sp>
        <p:nvSpPr>
          <p:cNvPr id="3" name="Content Placeholder 2">
            <a:extLst>
              <a:ext uri="{FF2B5EF4-FFF2-40B4-BE49-F238E27FC236}">
                <a16:creationId xmlns:a16="http://schemas.microsoft.com/office/drawing/2014/main" id="{6B01D349-4D06-CF4A-BFFF-C16787C2D3B0}"/>
              </a:ext>
            </a:extLst>
          </p:cNvPr>
          <p:cNvSpPr>
            <a:spLocks noGrp="1"/>
          </p:cNvSpPr>
          <p:nvPr>
            <p:ph idx="1"/>
          </p:nvPr>
        </p:nvSpPr>
        <p:spPr/>
        <p:txBody>
          <a:bodyPr>
            <a:normAutofit lnSpcReduction="10000"/>
          </a:bodyPr>
          <a:lstStyle/>
          <a:p>
            <a:r>
              <a:rPr lang="en-US" dirty="0"/>
              <a:t>The ability to communicate is beneficial to all society</a:t>
            </a:r>
          </a:p>
          <a:p>
            <a:endParaRPr lang="en-US" dirty="0"/>
          </a:p>
          <a:p>
            <a:r>
              <a:rPr lang="en-US" dirty="0"/>
              <a:t>There are instances where the voice of an individual may be misrepresented</a:t>
            </a:r>
          </a:p>
          <a:p>
            <a:endParaRPr lang="en-US" dirty="0"/>
          </a:p>
          <a:p>
            <a:r>
              <a:rPr lang="en-US" dirty="0"/>
              <a:t>Consider the last text (</a:t>
            </a:r>
            <a:r>
              <a:rPr lang="en-US" dirty="0" err="1"/>
              <a:t>whatsapp</a:t>
            </a:r>
            <a:r>
              <a:rPr lang="en-US" dirty="0"/>
              <a:t>, skype, snapchat) message you sent. Could this be misinterpreted by the intended party ?</a:t>
            </a:r>
          </a:p>
          <a:p>
            <a:endParaRPr lang="en-US" dirty="0"/>
          </a:p>
          <a:p>
            <a:r>
              <a:rPr lang="en-US" dirty="0"/>
              <a:t>If not, could this be misinterpreted by another party without prior context ? </a:t>
            </a:r>
          </a:p>
        </p:txBody>
      </p:sp>
    </p:spTree>
    <p:extLst>
      <p:ext uri="{BB962C8B-B14F-4D97-AF65-F5344CB8AC3E}">
        <p14:creationId xmlns:p14="http://schemas.microsoft.com/office/powerpoint/2010/main" val="507384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F5F29-6E20-F04F-B0AE-152A93442D49}"/>
              </a:ext>
            </a:extLst>
          </p:cNvPr>
          <p:cNvSpPr>
            <a:spLocks noGrp="1"/>
          </p:cNvSpPr>
          <p:nvPr>
            <p:ph type="title"/>
          </p:nvPr>
        </p:nvSpPr>
        <p:spPr/>
        <p:txBody>
          <a:bodyPr/>
          <a:lstStyle/>
          <a:p>
            <a:r>
              <a:rPr lang="en-US" dirty="0"/>
              <a:t>Message Interception</a:t>
            </a:r>
          </a:p>
        </p:txBody>
      </p:sp>
      <p:sp>
        <p:nvSpPr>
          <p:cNvPr id="3" name="Content Placeholder 2">
            <a:extLst>
              <a:ext uri="{FF2B5EF4-FFF2-40B4-BE49-F238E27FC236}">
                <a16:creationId xmlns:a16="http://schemas.microsoft.com/office/drawing/2014/main" id="{737E7470-0405-634E-A81D-0AB055D5B4B9}"/>
              </a:ext>
            </a:extLst>
          </p:cNvPr>
          <p:cNvSpPr>
            <a:spLocks noGrp="1"/>
          </p:cNvSpPr>
          <p:nvPr>
            <p:ph idx="1"/>
          </p:nvPr>
        </p:nvSpPr>
        <p:spPr/>
        <p:txBody>
          <a:bodyPr>
            <a:normAutofit fontScale="85000" lnSpcReduction="20000"/>
          </a:bodyPr>
          <a:lstStyle/>
          <a:p>
            <a:r>
              <a:rPr lang="en-US" dirty="0"/>
              <a:t>A message sent using the Short Message Service (SMS) provided by your phone provider is sent in plain text (this means it can be viewed by anyone as it is being sent)</a:t>
            </a:r>
          </a:p>
          <a:p>
            <a:endParaRPr lang="en-US" dirty="0"/>
          </a:p>
          <a:p>
            <a:r>
              <a:rPr lang="en-US" dirty="0"/>
              <a:t>This is the case for phone conversations also</a:t>
            </a:r>
          </a:p>
          <a:p>
            <a:endParaRPr lang="en-US" dirty="0"/>
          </a:p>
          <a:p>
            <a:r>
              <a:rPr lang="en-US" dirty="0"/>
              <a:t>There are many instances where this is the case, including previous iterations of snapchat</a:t>
            </a:r>
          </a:p>
          <a:p>
            <a:endParaRPr lang="en-US" dirty="0"/>
          </a:p>
          <a:p>
            <a:r>
              <a:rPr lang="en-US" dirty="0"/>
              <a:t>Is this a sensible option for communication in totalitarian states ?</a:t>
            </a:r>
          </a:p>
          <a:p>
            <a:endParaRPr lang="en-US" dirty="0"/>
          </a:p>
          <a:p>
            <a:r>
              <a:rPr lang="en-US" dirty="0"/>
              <a:t>Is this the most sensible option for children to communicate ?</a:t>
            </a:r>
          </a:p>
        </p:txBody>
      </p:sp>
    </p:spTree>
    <p:extLst>
      <p:ext uri="{BB962C8B-B14F-4D97-AF65-F5344CB8AC3E}">
        <p14:creationId xmlns:p14="http://schemas.microsoft.com/office/powerpoint/2010/main" val="783491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B4F7C-D68F-AC49-A14C-209E63601DF5}"/>
              </a:ext>
            </a:extLst>
          </p:cNvPr>
          <p:cNvSpPr>
            <a:spLocks noGrp="1"/>
          </p:cNvSpPr>
          <p:nvPr>
            <p:ph type="title"/>
          </p:nvPr>
        </p:nvSpPr>
        <p:spPr/>
        <p:txBody>
          <a:bodyPr/>
          <a:lstStyle/>
          <a:p>
            <a:r>
              <a:rPr lang="en-US" dirty="0"/>
              <a:t>In search of security</a:t>
            </a:r>
          </a:p>
        </p:txBody>
      </p:sp>
      <p:sp>
        <p:nvSpPr>
          <p:cNvPr id="3" name="Content Placeholder 2">
            <a:extLst>
              <a:ext uri="{FF2B5EF4-FFF2-40B4-BE49-F238E27FC236}">
                <a16:creationId xmlns:a16="http://schemas.microsoft.com/office/drawing/2014/main" id="{6AD4A4AE-0BAD-BD4E-A189-15CAF2EF8F48}"/>
              </a:ext>
            </a:extLst>
          </p:cNvPr>
          <p:cNvSpPr>
            <a:spLocks noGrp="1"/>
          </p:cNvSpPr>
          <p:nvPr>
            <p:ph idx="1"/>
          </p:nvPr>
        </p:nvSpPr>
        <p:spPr/>
        <p:txBody>
          <a:bodyPr>
            <a:normAutofit fontScale="92500" lnSpcReduction="10000"/>
          </a:bodyPr>
          <a:lstStyle/>
          <a:p>
            <a:r>
              <a:rPr lang="en-US" dirty="0"/>
              <a:t>Some platforms have tackled such well-known issues</a:t>
            </a:r>
          </a:p>
          <a:p>
            <a:endParaRPr lang="en-US" dirty="0"/>
          </a:p>
          <a:p>
            <a:r>
              <a:rPr lang="en-US" dirty="0"/>
              <a:t>Most notable of these are </a:t>
            </a:r>
            <a:r>
              <a:rPr lang="en-US" dirty="0" err="1"/>
              <a:t>whatsapp</a:t>
            </a:r>
            <a:r>
              <a:rPr lang="en-US" dirty="0"/>
              <a:t> and apple’s </a:t>
            </a:r>
            <a:r>
              <a:rPr lang="en-US" dirty="0" err="1"/>
              <a:t>imessage</a:t>
            </a:r>
            <a:r>
              <a:rPr lang="en-US" dirty="0"/>
              <a:t> platforms</a:t>
            </a:r>
          </a:p>
          <a:p>
            <a:endParaRPr lang="en-US" dirty="0"/>
          </a:p>
          <a:p>
            <a:pPr lvl="1"/>
            <a:r>
              <a:rPr lang="en-US" dirty="0" err="1"/>
              <a:t>Whatsapp</a:t>
            </a:r>
            <a:r>
              <a:rPr lang="en-US" dirty="0"/>
              <a:t> provides end to end encryption, meaning, theoretically the messages cannot be intercepted. In addition to this, the messages are stored using encryption on the device</a:t>
            </a:r>
          </a:p>
          <a:p>
            <a:pPr lvl="1"/>
            <a:r>
              <a:rPr lang="en-US" dirty="0"/>
              <a:t>Apple message provides a similar approach to this, however does not store the messages on the device using encryption</a:t>
            </a:r>
          </a:p>
          <a:p>
            <a:pPr lvl="1"/>
            <a:endParaRPr lang="en-US" dirty="0"/>
          </a:p>
          <a:p>
            <a:r>
              <a:rPr lang="en-US" dirty="0"/>
              <a:t>There are implications for would be snoopers here, particularly those with ill intent</a:t>
            </a:r>
          </a:p>
        </p:txBody>
      </p:sp>
    </p:spTree>
    <p:extLst>
      <p:ext uri="{BB962C8B-B14F-4D97-AF65-F5344CB8AC3E}">
        <p14:creationId xmlns:p14="http://schemas.microsoft.com/office/powerpoint/2010/main" val="4140774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938B6-0028-5F46-810A-CEEFC8107D9D}"/>
              </a:ext>
            </a:extLst>
          </p:cNvPr>
          <p:cNvSpPr>
            <a:spLocks noGrp="1"/>
          </p:cNvSpPr>
          <p:nvPr>
            <p:ph type="title"/>
          </p:nvPr>
        </p:nvSpPr>
        <p:spPr/>
        <p:txBody>
          <a:bodyPr/>
          <a:lstStyle/>
          <a:p>
            <a:r>
              <a:rPr lang="en-US" dirty="0"/>
              <a:t>Further Confidentiality</a:t>
            </a:r>
          </a:p>
        </p:txBody>
      </p:sp>
      <p:sp>
        <p:nvSpPr>
          <p:cNvPr id="3" name="Content Placeholder 2">
            <a:extLst>
              <a:ext uri="{FF2B5EF4-FFF2-40B4-BE49-F238E27FC236}">
                <a16:creationId xmlns:a16="http://schemas.microsoft.com/office/drawing/2014/main" id="{389B8E5E-36C4-D348-86A2-B020C680D42E}"/>
              </a:ext>
            </a:extLst>
          </p:cNvPr>
          <p:cNvSpPr>
            <a:spLocks noGrp="1"/>
          </p:cNvSpPr>
          <p:nvPr>
            <p:ph idx="1"/>
          </p:nvPr>
        </p:nvSpPr>
        <p:spPr/>
        <p:txBody>
          <a:bodyPr/>
          <a:lstStyle/>
          <a:p>
            <a:r>
              <a:rPr lang="en-US" dirty="0"/>
              <a:t>In some cases, there is need to take this one step further</a:t>
            </a:r>
          </a:p>
          <a:p>
            <a:endParaRPr lang="en-US" dirty="0"/>
          </a:p>
          <a:p>
            <a:r>
              <a:rPr lang="en-US" dirty="0"/>
              <a:t>Communication can be facilitated through the use of a generational dialect</a:t>
            </a:r>
          </a:p>
          <a:p>
            <a:endParaRPr lang="en-US" dirty="0"/>
          </a:p>
          <a:p>
            <a:r>
              <a:rPr lang="en-US" dirty="0"/>
              <a:t>Communication may also be achieved through coded messages</a:t>
            </a:r>
          </a:p>
        </p:txBody>
      </p:sp>
    </p:spTree>
    <p:extLst>
      <p:ext uri="{BB962C8B-B14F-4D97-AF65-F5344CB8AC3E}">
        <p14:creationId xmlns:p14="http://schemas.microsoft.com/office/powerpoint/2010/main" val="459866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8860E-C8F2-0645-A0BD-3ADB3AE27CDC}"/>
              </a:ext>
            </a:extLst>
          </p:cNvPr>
          <p:cNvSpPr>
            <a:spLocks noGrp="1"/>
          </p:cNvSpPr>
          <p:nvPr>
            <p:ph type="title"/>
          </p:nvPr>
        </p:nvSpPr>
        <p:spPr/>
        <p:txBody>
          <a:bodyPr/>
          <a:lstStyle/>
          <a:p>
            <a:r>
              <a:rPr lang="en-US" dirty="0"/>
              <a:t>Undesirable behavior </a:t>
            </a:r>
          </a:p>
        </p:txBody>
      </p:sp>
      <p:sp>
        <p:nvSpPr>
          <p:cNvPr id="3" name="Content Placeholder 2">
            <a:extLst>
              <a:ext uri="{FF2B5EF4-FFF2-40B4-BE49-F238E27FC236}">
                <a16:creationId xmlns:a16="http://schemas.microsoft.com/office/drawing/2014/main" id="{583C769A-7121-6242-97D2-67ABB7C27C8F}"/>
              </a:ext>
            </a:extLst>
          </p:cNvPr>
          <p:cNvSpPr>
            <a:spLocks noGrp="1"/>
          </p:cNvSpPr>
          <p:nvPr>
            <p:ph idx="1"/>
          </p:nvPr>
        </p:nvSpPr>
        <p:spPr/>
        <p:txBody>
          <a:bodyPr/>
          <a:lstStyle/>
          <a:p>
            <a:r>
              <a:rPr lang="en-US" dirty="0"/>
              <a:t>There are some instances where the growth in communication platforms has led to opportunities for inappropriate behavior</a:t>
            </a:r>
          </a:p>
          <a:p>
            <a:endParaRPr lang="en-US" dirty="0"/>
          </a:p>
          <a:p>
            <a:r>
              <a:rPr lang="en-US" dirty="0"/>
              <a:t>The availability of such forms of communication make it far easier to communicate with others and the secure nature of the platforms used make it more difficult to trace.</a:t>
            </a:r>
          </a:p>
          <a:p>
            <a:endParaRPr lang="en-US" dirty="0"/>
          </a:p>
          <a:p>
            <a:r>
              <a:rPr lang="en-US" dirty="0"/>
              <a:t>Snapchat is a good example of where the features of a platform have led to inadvertent misuse.</a:t>
            </a:r>
          </a:p>
        </p:txBody>
      </p:sp>
    </p:spTree>
    <p:extLst>
      <p:ext uri="{BB962C8B-B14F-4D97-AF65-F5344CB8AC3E}">
        <p14:creationId xmlns:p14="http://schemas.microsoft.com/office/powerpoint/2010/main" val="278313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6CA7E-77D4-E14D-9D60-67CF7106729C}"/>
              </a:ext>
            </a:extLst>
          </p:cNvPr>
          <p:cNvSpPr>
            <a:spLocks noGrp="1"/>
          </p:cNvSpPr>
          <p:nvPr>
            <p:ph type="title"/>
          </p:nvPr>
        </p:nvSpPr>
        <p:spPr/>
        <p:txBody>
          <a:bodyPr/>
          <a:lstStyle/>
          <a:p>
            <a:r>
              <a:rPr lang="en-US" dirty="0"/>
              <a:t>Illicit behavior</a:t>
            </a:r>
          </a:p>
        </p:txBody>
      </p:sp>
      <p:sp>
        <p:nvSpPr>
          <p:cNvPr id="3" name="Content Placeholder 2">
            <a:extLst>
              <a:ext uri="{FF2B5EF4-FFF2-40B4-BE49-F238E27FC236}">
                <a16:creationId xmlns:a16="http://schemas.microsoft.com/office/drawing/2014/main" id="{99563D5C-F4AA-5A4E-841C-195419F148AC}"/>
              </a:ext>
            </a:extLst>
          </p:cNvPr>
          <p:cNvSpPr>
            <a:spLocks noGrp="1"/>
          </p:cNvSpPr>
          <p:nvPr>
            <p:ph idx="1"/>
          </p:nvPr>
        </p:nvSpPr>
        <p:spPr/>
        <p:txBody>
          <a:bodyPr/>
          <a:lstStyle/>
          <a:p>
            <a:r>
              <a:rPr lang="en-US" dirty="0"/>
              <a:t>Further to this there are extreme variants of undesirable use where, the misuse of a platform has led to criminal activity</a:t>
            </a:r>
          </a:p>
          <a:p>
            <a:endParaRPr lang="en-US" dirty="0"/>
          </a:p>
          <a:p>
            <a:r>
              <a:rPr lang="en-US" dirty="0"/>
              <a:t>There have been a number of instances in the past decade where human trafficking has been linked to communications through digital media</a:t>
            </a:r>
          </a:p>
          <a:p>
            <a:endParaRPr lang="en-US" dirty="0"/>
          </a:p>
          <a:p>
            <a:r>
              <a:rPr lang="en-US" dirty="0"/>
              <a:t>In rare cases this is done through social media platforms</a:t>
            </a:r>
          </a:p>
        </p:txBody>
      </p:sp>
    </p:spTree>
    <p:extLst>
      <p:ext uri="{BB962C8B-B14F-4D97-AF65-F5344CB8AC3E}">
        <p14:creationId xmlns:p14="http://schemas.microsoft.com/office/powerpoint/2010/main" val="3587729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02263-DEDB-D845-9AFE-C7D6CB3A4278}"/>
              </a:ext>
            </a:extLst>
          </p:cNvPr>
          <p:cNvSpPr>
            <a:spLocks noGrp="1"/>
          </p:cNvSpPr>
          <p:nvPr>
            <p:ph type="title"/>
          </p:nvPr>
        </p:nvSpPr>
        <p:spPr/>
        <p:txBody>
          <a:bodyPr/>
          <a:lstStyle/>
          <a:p>
            <a:r>
              <a:rPr lang="en-US" dirty="0"/>
              <a:t>Threats to national security</a:t>
            </a:r>
          </a:p>
        </p:txBody>
      </p:sp>
      <p:sp>
        <p:nvSpPr>
          <p:cNvPr id="3" name="Content Placeholder 2">
            <a:extLst>
              <a:ext uri="{FF2B5EF4-FFF2-40B4-BE49-F238E27FC236}">
                <a16:creationId xmlns:a16="http://schemas.microsoft.com/office/drawing/2014/main" id="{6A1FDFC7-327A-294D-A288-A37BA42D3C4E}"/>
              </a:ext>
            </a:extLst>
          </p:cNvPr>
          <p:cNvSpPr>
            <a:spLocks noGrp="1"/>
          </p:cNvSpPr>
          <p:nvPr>
            <p:ph idx="1"/>
          </p:nvPr>
        </p:nvSpPr>
        <p:spPr/>
        <p:txBody>
          <a:bodyPr/>
          <a:lstStyle/>
          <a:p>
            <a:r>
              <a:rPr lang="en-US" dirty="0"/>
              <a:t>Several cases of terrorism have been identified following the communications between individuals</a:t>
            </a:r>
          </a:p>
          <a:p>
            <a:endParaRPr lang="en-US" dirty="0"/>
          </a:p>
          <a:p>
            <a:r>
              <a:rPr lang="en-US" dirty="0"/>
              <a:t>There have been a number of well-</a:t>
            </a:r>
            <a:r>
              <a:rPr lang="en-US" dirty="0" err="1"/>
              <a:t>publicised</a:t>
            </a:r>
            <a:r>
              <a:rPr lang="en-US" dirty="0"/>
              <a:t> stories regarding radicalization</a:t>
            </a:r>
          </a:p>
          <a:p>
            <a:endParaRPr lang="en-US" dirty="0"/>
          </a:p>
          <a:p>
            <a:r>
              <a:rPr lang="en-US" dirty="0"/>
              <a:t>There are further incidents of threats being made using social platforms to high profile individuals</a:t>
            </a:r>
          </a:p>
        </p:txBody>
      </p:sp>
    </p:spTree>
    <p:extLst>
      <p:ext uri="{BB962C8B-B14F-4D97-AF65-F5344CB8AC3E}">
        <p14:creationId xmlns:p14="http://schemas.microsoft.com/office/powerpoint/2010/main" val="1396197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4DB9-C2C6-3D43-9DF5-94D0B86156DD}"/>
              </a:ext>
            </a:extLst>
          </p:cNvPr>
          <p:cNvSpPr>
            <a:spLocks noGrp="1"/>
          </p:cNvSpPr>
          <p:nvPr>
            <p:ph type="title"/>
          </p:nvPr>
        </p:nvSpPr>
        <p:spPr/>
        <p:txBody>
          <a:bodyPr/>
          <a:lstStyle/>
          <a:p>
            <a:r>
              <a:rPr lang="en-US" dirty="0"/>
              <a:t>Infamous Cases</a:t>
            </a:r>
          </a:p>
        </p:txBody>
      </p:sp>
      <p:sp>
        <p:nvSpPr>
          <p:cNvPr id="3" name="Content Placeholder 2">
            <a:extLst>
              <a:ext uri="{FF2B5EF4-FFF2-40B4-BE49-F238E27FC236}">
                <a16:creationId xmlns:a16="http://schemas.microsoft.com/office/drawing/2014/main" id="{2A3E2745-3D0F-BE4A-9A74-AD6ED2B26181}"/>
              </a:ext>
            </a:extLst>
          </p:cNvPr>
          <p:cNvSpPr>
            <a:spLocks noGrp="1"/>
          </p:cNvSpPr>
          <p:nvPr>
            <p:ph idx="1"/>
          </p:nvPr>
        </p:nvSpPr>
        <p:spPr/>
        <p:txBody>
          <a:bodyPr/>
          <a:lstStyle/>
          <a:p>
            <a:r>
              <a:rPr lang="en-GB" dirty="0"/>
              <a:t>San Bernardino Case – Apple vs US Govt</a:t>
            </a:r>
          </a:p>
          <a:p>
            <a:r>
              <a:rPr lang="en-GB" dirty="0"/>
              <a:t>2017 Westminster attack - </a:t>
            </a:r>
            <a:r>
              <a:rPr lang="en-GB" dirty="0" err="1"/>
              <a:t>Whatsapp</a:t>
            </a:r>
            <a:r>
              <a:rPr lang="en-GB"/>
              <a:t> vs UK Govt</a:t>
            </a:r>
          </a:p>
          <a:p>
            <a:endParaRPr lang="en-US" dirty="0"/>
          </a:p>
        </p:txBody>
      </p:sp>
    </p:spTree>
    <p:extLst>
      <p:ext uri="{BB962C8B-B14F-4D97-AF65-F5344CB8AC3E}">
        <p14:creationId xmlns:p14="http://schemas.microsoft.com/office/powerpoint/2010/main" val="1222619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28140-9DC9-DE4B-8C53-8493D0763F8C}"/>
              </a:ext>
            </a:extLst>
          </p:cNvPr>
          <p:cNvSpPr>
            <a:spLocks noGrp="1"/>
          </p:cNvSpPr>
          <p:nvPr>
            <p:ph type="title"/>
          </p:nvPr>
        </p:nvSpPr>
        <p:spPr/>
        <p:txBody>
          <a:bodyPr/>
          <a:lstStyle/>
          <a:p>
            <a:r>
              <a:rPr lang="en-US" dirty="0"/>
              <a:t>Beneficial Interception </a:t>
            </a:r>
          </a:p>
        </p:txBody>
      </p:sp>
      <p:sp>
        <p:nvSpPr>
          <p:cNvPr id="3" name="Content Placeholder 2">
            <a:extLst>
              <a:ext uri="{FF2B5EF4-FFF2-40B4-BE49-F238E27FC236}">
                <a16:creationId xmlns:a16="http://schemas.microsoft.com/office/drawing/2014/main" id="{B3FDDAE7-239E-B941-A3A1-141217E12F11}"/>
              </a:ext>
            </a:extLst>
          </p:cNvPr>
          <p:cNvSpPr>
            <a:spLocks noGrp="1"/>
          </p:cNvSpPr>
          <p:nvPr>
            <p:ph idx="1"/>
          </p:nvPr>
        </p:nvSpPr>
        <p:spPr/>
        <p:txBody>
          <a:bodyPr/>
          <a:lstStyle/>
          <a:p>
            <a:r>
              <a:rPr lang="en-US" dirty="0"/>
              <a:t>Though means of securing communication and hiding contents exist, there are a number of benefits to interception of communications</a:t>
            </a:r>
          </a:p>
          <a:p>
            <a:pPr lvl="1"/>
            <a:r>
              <a:rPr lang="en-US" dirty="0"/>
              <a:t>Neutralizing threats to national security</a:t>
            </a:r>
          </a:p>
          <a:p>
            <a:pPr lvl="1"/>
            <a:r>
              <a:rPr lang="en-US" dirty="0"/>
              <a:t>Ensuring familial safety</a:t>
            </a:r>
          </a:p>
          <a:p>
            <a:pPr lvl="1"/>
            <a:r>
              <a:rPr lang="en-US" dirty="0"/>
              <a:t>Intercepting drug traffickers</a:t>
            </a:r>
          </a:p>
          <a:p>
            <a:pPr lvl="1"/>
            <a:r>
              <a:rPr lang="en-US" dirty="0"/>
              <a:t>Reducing sex trafficking</a:t>
            </a:r>
          </a:p>
          <a:p>
            <a:pPr lvl="1"/>
            <a:r>
              <a:rPr lang="en-US" dirty="0"/>
              <a:t>Reducing human trafficking</a:t>
            </a:r>
          </a:p>
          <a:p>
            <a:pPr lvl="1"/>
            <a:r>
              <a:rPr lang="en-US" dirty="0"/>
              <a:t>Stolen goods interception</a:t>
            </a:r>
          </a:p>
          <a:p>
            <a:pPr lvl="1"/>
            <a:r>
              <a:rPr lang="en-US" dirty="0"/>
              <a:t>Prevent robbery</a:t>
            </a:r>
          </a:p>
          <a:p>
            <a:pPr lvl="1"/>
            <a:endParaRPr lang="en-US" dirty="0"/>
          </a:p>
        </p:txBody>
      </p:sp>
    </p:spTree>
    <p:extLst>
      <p:ext uri="{BB962C8B-B14F-4D97-AF65-F5344CB8AC3E}">
        <p14:creationId xmlns:p14="http://schemas.microsoft.com/office/powerpoint/2010/main" val="1963500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40EDD-3BD0-F54B-846E-2E5D5C584E20}"/>
              </a:ext>
            </a:extLst>
          </p:cNvPr>
          <p:cNvSpPr>
            <a:spLocks noGrp="1"/>
          </p:cNvSpPr>
          <p:nvPr>
            <p:ph type="title"/>
          </p:nvPr>
        </p:nvSpPr>
        <p:spPr/>
        <p:txBody>
          <a:bodyPr/>
          <a:lstStyle/>
          <a:p>
            <a:r>
              <a:rPr lang="en-US" dirty="0"/>
              <a:t>Is this possible ?</a:t>
            </a:r>
          </a:p>
        </p:txBody>
      </p:sp>
      <p:sp>
        <p:nvSpPr>
          <p:cNvPr id="3" name="Content Placeholder 2">
            <a:extLst>
              <a:ext uri="{FF2B5EF4-FFF2-40B4-BE49-F238E27FC236}">
                <a16:creationId xmlns:a16="http://schemas.microsoft.com/office/drawing/2014/main" id="{81724720-019B-ED4A-8DE5-4844472F0CC7}"/>
              </a:ext>
            </a:extLst>
          </p:cNvPr>
          <p:cNvSpPr>
            <a:spLocks noGrp="1"/>
          </p:cNvSpPr>
          <p:nvPr>
            <p:ph idx="1"/>
          </p:nvPr>
        </p:nvSpPr>
        <p:spPr/>
        <p:txBody>
          <a:bodyPr/>
          <a:lstStyle/>
          <a:p>
            <a:r>
              <a:rPr lang="en-US" dirty="0" err="1"/>
              <a:t>Whatsapp</a:t>
            </a:r>
            <a:r>
              <a:rPr lang="en-US" dirty="0"/>
              <a:t> and apple message provide secure platforms for communication.</a:t>
            </a:r>
          </a:p>
          <a:p>
            <a:r>
              <a:rPr lang="en-US" dirty="0"/>
              <a:t>How is it possible to read the messages ?</a:t>
            </a:r>
          </a:p>
          <a:p>
            <a:endParaRPr lang="en-US" dirty="0"/>
          </a:p>
          <a:p>
            <a:pPr lvl="1"/>
            <a:r>
              <a:rPr lang="en-US" dirty="0"/>
              <a:t>NSA employ individuals to use known exploits</a:t>
            </a:r>
          </a:p>
          <a:p>
            <a:pPr lvl="1"/>
            <a:r>
              <a:rPr lang="en-US" dirty="0"/>
              <a:t>Pressure apple and Microsoft</a:t>
            </a:r>
          </a:p>
          <a:p>
            <a:pPr lvl="1"/>
            <a:r>
              <a:rPr lang="en-US" dirty="0"/>
              <a:t>Pressure ISP</a:t>
            </a:r>
          </a:p>
          <a:p>
            <a:pPr lvl="1"/>
            <a:endParaRPr lang="en-US" dirty="0"/>
          </a:p>
          <a:p>
            <a:r>
              <a:rPr lang="en-US" dirty="0"/>
              <a:t>Depending upon the powers of the attacker, there are often means around security measures</a:t>
            </a:r>
          </a:p>
          <a:p>
            <a:pPr lvl="1"/>
            <a:endParaRPr lang="en-US" dirty="0"/>
          </a:p>
        </p:txBody>
      </p:sp>
    </p:spTree>
    <p:extLst>
      <p:ext uri="{BB962C8B-B14F-4D97-AF65-F5344CB8AC3E}">
        <p14:creationId xmlns:p14="http://schemas.microsoft.com/office/powerpoint/2010/main" val="7619310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42E78-0F86-A442-A212-D4ED20E1CE68}"/>
              </a:ext>
            </a:extLst>
          </p:cNvPr>
          <p:cNvSpPr>
            <a:spLocks noGrp="1"/>
          </p:cNvSpPr>
          <p:nvPr>
            <p:ph type="title"/>
          </p:nvPr>
        </p:nvSpPr>
        <p:spPr/>
        <p:txBody>
          <a:bodyPr/>
          <a:lstStyle/>
          <a:p>
            <a:r>
              <a:rPr lang="en-US" dirty="0"/>
              <a:t>How is this possible</a:t>
            </a:r>
          </a:p>
        </p:txBody>
      </p:sp>
      <p:sp>
        <p:nvSpPr>
          <p:cNvPr id="3" name="Content Placeholder 2">
            <a:extLst>
              <a:ext uri="{FF2B5EF4-FFF2-40B4-BE49-F238E27FC236}">
                <a16:creationId xmlns:a16="http://schemas.microsoft.com/office/drawing/2014/main" id="{1F2E7D74-E9AA-574F-B539-BCF67E73BBAF}"/>
              </a:ext>
            </a:extLst>
          </p:cNvPr>
          <p:cNvSpPr>
            <a:spLocks noGrp="1"/>
          </p:cNvSpPr>
          <p:nvPr>
            <p:ph idx="1"/>
          </p:nvPr>
        </p:nvSpPr>
        <p:spPr/>
        <p:txBody>
          <a:bodyPr/>
          <a:lstStyle/>
          <a:p>
            <a:r>
              <a:rPr lang="en-US" dirty="0"/>
              <a:t>For those using legitimate means (government)</a:t>
            </a:r>
          </a:p>
          <a:p>
            <a:pPr lvl="1"/>
            <a:r>
              <a:rPr lang="en-US" dirty="0"/>
              <a:t>There are several different pieces of legislation that permit such intrusion</a:t>
            </a:r>
          </a:p>
          <a:p>
            <a:pPr lvl="2"/>
            <a:r>
              <a:rPr lang="en-US" b="1" dirty="0"/>
              <a:t>Investigatory Powers Act 2016 (Snooper’s Charter)</a:t>
            </a:r>
          </a:p>
          <a:p>
            <a:pPr lvl="1"/>
            <a:endParaRPr lang="en-US" dirty="0"/>
          </a:p>
        </p:txBody>
      </p:sp>
    </p:spTree>
    <p:extLst>
      <p:ext uri="{BB962C8B-B14F-4D97-AF65-F5344CB8AC3E}">
        <p14:creationId xmlns:p14="http://schemas.microsoft.com/office/powerpoint/2010/main" val="1387518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CA66A-7A4D-3544-B8C8-0AD719B2418D}"/>
              </a:ext>
            </a:extLst>
          </p:cNvPr>
          <p:cNvSpPr>
            <a:spLocks noGrp="1"/>
          </p:cNvSpPr>
          <p:nvPr>
            <p:ph type="title"/>
          </p:nvPr>
        </p:nvSpPr>
        <p:spPr/>
        <p:txBody>
          <a:bodyPr/>
          <a:lstStyle/>
          <a:p>
            <a:r>
              <a:rPr lang="en-US" dirty="0"/>
              <a:t>Powers to monitor</a:t>
            </a:r>
          </a:p>
        </p:txBody>
      </p:sp>
      <p:sp>
        <p:nvSpPr>
          <p:cNvPr id="3" name="Content Placeholder 2">
            <a:extLst>
              <a:ext uri="{FF2B5EF4-FFF2-40B4-BE49-F238E27FC236}">
                <a16:creationId xmlns:a16="http://schemas.microsoft.com/office/drawing/2014/main" id="{875D0F28-A184-1344-B601-DA04775073DB}"/>
              </a:ext>
            </a:extLst>
          </p:cNvPr>
          <p:cNvSpPr>
            <a:spLocks noGrp="1"/>
          </p:cNvSpPr>
          <p:nvPr>
            <p:ph idx="1"/>
          </p:nvPr>
        </p:nvSpPr>
        <p:spPr/>
        <p:txBody>
          <a:bodyPr/>
          <a:lstStyle/>
          <a:p>
            <a:r>
              <a:rPr lang="en-US" dirty="0"/>
              <a:t>Targeted Interception</a:t>
            </a:r>
          </a:p>
          <a:p>
            <a:r>
              <a:rPr lang="en-US" dirty="0"/>
              <a:t>Bulk collection and interception of communications</a:t>
            </a:r>
          </a:p>
          <a:p>
            <a:endParaRPr lang="en-US" dirty="0"/>
          </a:p>
        </p:txBody>
      </p:sp>
    </p:spTree>
    <p:extLst>
      <p:ext uri="{BB962C8B-B14F-4D97-AF65-F5344CB8AC3E}">
        <p14:creationId xmlns:p14="http://schemas.microsoft.com/office/powerpoint/2010/main" val="35008186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03A80-4E72-3E49-A075-5D2F4D96A9D2}"/>
              </a:ext>
            </a:extLst>
          </p:cNvPr>
          <p:cNvSpPr>
            <a:spLocks noGrp="1"/>
          </p:cNvSpPr>
          <p:nvPr>
            <p:ph type="title"/>
          </p:nvPr>
        </p:nvSpPr>
        <p:spPr/>
        <p:txBody>
          <a:bodyPr/>
          <a:lstStyle/>
          <a:p>
            <a:r>
              <a:rPr lang="en-US" dirty="0"/>
              <a:t>Powers to request</a:t>
            </a:r>
          </a:p>
        </p:txBody>
      </p:sp>
      <p:sp>
        <p:nvSpPr>
          <p:cNvPr id="3" name="Content Placeholder 2">
            <a:extLst>
              <a:ext uri="{FF2B5EF4-FFF2-40B4-BE49-F238E27FC236}">
                <a16:creationId xmlns:a16="http://schemas.microsoft.com/office/drawing/2014/main" id="{459A581F-89D3-B44C-8A72-CE6A39AA4E3D}"/>
              </a:ext>
            </a:extLst>
          </p:cNvPr>
          <p:cNvSpPr>
            <a:spLocks noGrp="1"/>
          </p:cNvSpPr>
          <p:nvPr>
            <p:ph idx="1"/>
          </p:nvPr>
        </p:nvSpPr>
        <p:spPr/>
        <p:txBody>
          <a:bodyPr/>
          <a:lstStyle/>
          <a:p>
            <a:r>
              <a:rPr lang="en-US" dirty="0"/>
              <a:t>Request records from ISP</a:t>
            </a:r>
          </a:p>
          <a:p>
            <a:endParaRPr lang="en-US" dirty="0"/>
          </a:p>
          <a:p>
            <a:r>
              <a:rPr lang="en-US" dirty="0"/>
              <a:t>Mandate ISP to store records of any customer for up to a year</a:t>
            </a:r>
          </a:p>
          <a:p>
            <a:endParaRPr lang="en-US" dirty="0"/>
          </a:p>
          <a:p>
            <a:r>
              <a:rPr lang="en-US" dirty="0"/>
              <a:t>Rendered a criminal offence for anyone at the ISP to reveal that a request has been made</a:t>
            </a:r>
          </a:p>
          <a:p>
            <a:endParaRPr lang="en-US" dirty="0"/>
          </a:p>
        </p:txBody>
      </p:sp>
    </p:spTree>
    <p:extLst>
      <p:ext uri="{BB962C8B-B14F-4D97-AF65-F5344CB8AC3E}">
        <p14:creationId xmlns:p14="http://schemas.microsoft.com/office/powerpoint/2010/main" val="11291085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7D7DF-7104-464B-9A0D-1A51F3166714}"/>
              </a:ext>
            </a:extLst>
          </p:cNvPr>
          <p:cNvSpPr>
            <a:spLocks noGrp="1"/>
          </p:cNvSpPr>
          <p:nvPr>
            <p:ph type="title"/>
          </p:nvPr>
        </p:nvSpPr>
        <p:spPr/>
        <p:txBody>
          <a:bodyPr/>
          <a:lstStyle/>
          <a:p>
            <a:r>
              <a:rPr lang="en-US" dirty="0"/>
              <a:t>Limited identification powers</a:t>
            </a:r>
          </a:p>
        </p:txBody>
      </p:sp>
      <p:sp>
        <p:nvSpPr>
          <p:cNvPr id="3" name="Content Placeholder 2">
            <a:extLst>
              <a:ext uri="{FF2B5EF4-FFF2-40B4-BE49-F238E27FC236}">
                <a16:creationId xmlns:a16="http://schemas.microsoft.com/office/drawing/2014/main" id="{7FE65F7C-A29F-D047-B7B8-7005FC865BED}"/>
              </a:ext>
            </a:extLst>
          </p:cNvPr>
          <p:cNvSpPr>
            <a:spLocks noGrp="1"/>
          </p:cNvSpPr>
          <p:nvPr>
            <p:ph idx="1"/>
          </p:nvPr>
        </p:nvSpPr>
        <p:spPr/>
        <p:txBody>
          <a:bodyPr/>
          <a:lstStyle/>
          <a:p>
            <a:r>
              <a:rPr lang="en-US" dirty="0"/>
              <a:t>Targeted device interference (legal hacking)</a:t>
            </a:r>
          </a:p>
          <a:p>
            <a:endParaRPr lang="en-US" dirty="0"/>
          </a:p>
          <a:p>
            <a:r>
              <a:rPr lang="en-US" dirty="0"/>
              <a:t>Removal of ISP encryption</a:t>
            </a:r>
          </a:p>
          <a:p>
            <a:endParaRPr lang="en-US" dirty="0"/>
          </a:p>
          <a:p>
            <a:r>
              <a:rPr lang="en-US" dirty="0"/>
              <a:t>Legally oblige all ISPs to aid in the targeted interference</a:t>
            </a:r>
          </a:p>
        </p:txBody>
      </p:sp>
    </p:spTree>
    <p:extLst>
      <p:ext uri="{BB962C8B-B14F-4D97-AF65-F5344CB8AC3E}">
        <p14:creationId xmlns:p14="http://schemas.microsoft.com/office/powerpoint/2010/main" val="3739772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2B2A8-53B4-3D44-9297-F5F1087E484A}"/>
              </a:ext>
            </a:extLst>
          </p:cNvPr>
          <p:cNvSpPr>
            <a:spLocks noGrp="1"/>
          </p:cNvSpPr>
          <p:nvPr>
            <p:ph type="title"/>
          </p:nvPr>
        </p:nvSpPr>
        <p:spPr/>
        <p:txBody>
          <a:bodyPr/>
          <a:lstStyle/>
          <a:p>
            <a:r>
              <a:rPr lang="en-US" dirty="0"/>
              <a:t>Benefits of such measures</a:t>
            </a:r>
          </a:p>
        </p:txBody>
      </p:sp>
      <p:sp>
        <p:nvSpPr>
          <p:cNvPr id="3" name="Content Placeholder 2">
            <a:extLst>
              <a:ext uri="{FF2B5EF4-FFF2-40B4-BE49-F238E27FC236}">
                <a16:creationId xmlns:a16="http://schemas.microsoft.com/office/drawing/2014/main" id="{DFE42042-96EF-4C4B-9B4D-A3147C145EF0}"/>
              </a:ext>
            </a:extLst>
          </p:cNvPr>
          <p:cNvSpPr>
            <a:spLocks noGrp="1"/>
          </p:cNvSpPr>
          <p:nvPr>
            <p:ph idx="1"/>
          </p:nvPr>
        </p:nvSpPr>
        <p:spPr/>
        <p:txBody>
          <a:bodyPr/>
          <a:lstStyle/>
          <a:p>
            <a:r>
              <a:rPr lang="en-US" dirty="0"/>
              <a:t>There are benefits to being able to monitor information</a:t>
            </a:r>
          </a:p>
          <a:p>
            <a:pPr lvl="1"/>
            <a:r>
              <a:rPr lang="en-US" dirty="0"/>
              <a:t>Faster identification of malicious intent</a:t>
            </a:r>
          </a:p>
          <a:p>
            <a:pPr lvl="1"/>
            <a:r>
              <a:rPr lang="en-US" dirty="0"/>
              <a:t>Identification of patterns</a:t>
            </a:r>
          </a:p>
          <a:p>
            <a:pPr lvl="1"/>
            <a:r>
              <a:rPr lang="en-US" dirty="0"/>
              <a:t>Traceability</a:t>
            </a:r>
          </a:p>
          <a:p>
            <a:pPr lvl="1"/>
            <a:r>
              <a:rPr lang="en-US" dirty="0"/>
              <a:t>accountability</a:t>
            </a:r>
          </a:p>
        </p:txBody>
      </p:sp>
    </p:spTree>
    <p:extLst>
      <p:ext uri="{BB962C8B-B14F-4D97-AF65-F5344CB8AC3E}">
        <p14:creationId xmlns:p14="http://schemas.microsoft.com/office/powerpoint/2010/main" val="1713326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C2C42-5DFD-A043-AE28-3AD4D831B1F8}"/>
              </a:ext>
            </a:extLst>
          </p:cNvPr>
          <p:cNvSpPr>
            <a:spLocks noGrp="1"/>
          </p:cNvSpPr>
          <p:nvPr>
            <p:ph type="title"/>
          </p:nvPr>
        </p:nvSpPr>
        <p:spPr/>
        <p:txBody>
          <a:bodyPr/>
          <a:lstStyle/>
          <a:p>
            <a:r>
              <a:rPr lang="en-US" dirty="0"/>
              <a:t>Detriments of such measures</a:t>
            </a:r>
          </a:p>
        </p:txBody>
      </p:sp>
      <p:sp>
        <p:nvSpPr>
          <p:cNvPr id="3" name="Content Placeholder 2">
            <a:extLst>
              <a:ext uri="{FF2B5EF4-FFF2-40B4-BE49-F238E27FC236}">
                <a16:creationId xmlns:a16="http://schemas.microsoft.com/office/drawing/2014/main" id="{5A91A20D-1400-5E4D-AE81-61279745A641}"/>
              </a:ext>
            </a:extLst>
          </p:cNvPr>
          <p:cNvSpPr>
            <a:spLocks noGrp="1"/>
          </p:cNvSpPr>
          <p:nvPr>
            <p:ph idx="1"/>
          </p:nvPr>
        </p:nvSpPr>
        <p:spPr/>
        <p:txBody>
          <a:bodyPr/>
          <a:lstStyle/>
          <a:p>
            <a:r>
              <a:rPr lang="en-US" dirty="0"/>
              <a:t>Bulk monitoring reduces anonymity</a:t>
            </a:r>
          </a:p>
          <a:p>
            <a:r>
              <a:rPr lang="en-US" dirty="0"/>
              <a:t>Intrusive to freedom of speech</a:t>
            </a:r>
          </a:p>
          <a:p>
            <a:r>
              <a:rPr lang="en-US" dirty="0"/>
              <a:t>Pattern recognition for </a:t>
            </a:r>
            <a:r>
              <a:rPr lang="en-US" dirty="0" err="1"/>
              <a:t>behaviours</a:t>
            </a:r>
            <a:endParaRPr lang="en-US" dirty="0"/>
          </a:p>
          <a:p>
            <a:r>
              <a:rPr lang="en-US" dirty="0"/>
              <a:t>Possible segregation from benefits of state</a:t>
            </a:r>
          </a:p>
        </p:txBody>
      </p:sp>
    </p:spTree>
    <p:extLst>
      <p:ext uri="{BB962C8B-B14F-4D97-AF65-F5344CB8AC3E}">
        <p14:creationId xmlns:p14="http://schemas.microsoft.com/office/powerpoint/2010/main" val="27657915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423C-4B39-B245-9965-E5390E9A1073}"/>
              </a:ext>
            </a:extLst>
          </p:cNvPr>
          <p:cNvSpPr>
            <a:spLocks noGrp="1"/>
          </p:cNvSpPr>
          <p:nvPr>
            <p:ph type="title"/>
          </p:nvPr>
        </p:nvSpPr>
        <p:spPr/>
        <p:txBody>
          <a:bodyPr/>
          <a:lstStyle/>
          <a:p>
            <a:r>
              <a:rPr lang="en-US" dirty="0"/>
              <a:t>Impact upon adults</a:t>
            </a:r>
          </a:p>
        </p:txBody>
      </p:sp>
      <p:sp>
        <p:nvSpPr>
          <p:cNvPr id="3" name="Content Placeholder 2">
            <a:extLst>
              <a:ext uri="{FF2B5EF4-FFF2-40B4-BE49-F238E27FC236}">
                <a16:creationId xmlns:a16="http://schemas.microsoft.com/office/drawing/2014/main" id="{5864F34B-9020-4243-A24E-CD11A351F093}"/>
              </a:ext>
            </a:extLst>
          </p:cNvPr>
          <p:cNvSpPr>
            <a:spLocks noGrp="1"/>
          </p:cNvSpPr>
          <p:nvPr>
            <p:ph idx="1"/>
          </p:nvPr>
        </p:nvSpPr>
        <p:spPr/>
        <p:txBody>
          <a:bodyPr/>
          <a:lstStyle/>
          <a:p>
            <a:r>
              <a:rPr lang="en-US" dirty="0"/>
              <a:t>Widespread suspicion</a:t>
            </a:r>
          </a:p>
          <a:p>
            <a:endParaRPr lang="en-US" dirty="0"/>
          </a:p>
          <a:p>
            <a:r>
              <a:rPr lang="en-US" dirty="0"/>
              <a:t>Limited communication for fear of being watched</a:t>
            </a:r>
          </a:p>
          <a:p>
            <a:endParaRPr lang="en-US" dirty="0"/>
          </a:p>
          <a:p>
            <a:r>
              <a:rPr lang="en-US" dirty="0"/>
              <a:t>Social exclusion / Isolation</a:t>
            </a:r>
          </a:p>
        </p:txBody>
      </p:sp>
    </p:spTree>
    <p:extLst>
      <p:ext uri="{BB962C8B-B14F-4D97-AF65-F5344CB8AC3E}">
        <p14:creationId xmlns:p14="http://schemas.microsoft.com/office/powerpoint/2010/main" val="29386006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9894C-474C-0D4F-B041-6F1127575ACF}"/>
              </a:ext>
            </a:extLst>
          </p:cNvPr>
          <p:cNvSpPr>
            <a:spLocks noGrp="1"/>
          </p:cNvSpPr>
          <p:nvPr>
            <p:ph type="title"/>
          </p:nvPr>
        </p:nvSpPr>
        <p:spPr/>
        <p:txBody>
          <a:bodyPr/>
          <a:lstStyle/>
          <a:p>
            <a:r>
              <a:rPr lang="en-US" dirty="0"/>
              <a:t>Impact upon children and young people</a:t>
            </a:r>
          </a:p>
        </p:txBody>
      </p:sp>
      <p:sp>
        <p:nvSpPr>
          <p:cNvPr id="3" name="Content Placeholder 2">
            <a:extLst>
              <a:ext uri="{FF2B5EF4-FFF2-40B4-BE49-F238E27FC236}">
                <a16:creationId xmlns:a16="http://schemas.microsoft.com/office/drawing/2014/main" id="{B1D291BD-E561-C74D-9CAF-706D82AEB576}"/>
              </a:ext>
            </a:extLst>
          </p:cNvPr>
          <p:cNvSpPr>
            <a:spLocks noGrp="1"/>
          </p:cNvSpPr>
          <p:nvPr>
            <p:ph idx="1"/>
          </p:nvPr>
        </p:nvSpPr>
        <p:spPr/>
        <p:txBody>
          <a:bodyPr/>
          <a:lstStyle/>
          <a:p>
            <a:r>
              <a:rPr lang="en-US" dirty="0"/>
              <a:t>Communication of children could be monitored</a:t>
            </a:r>
          </a:p>
          <a:p>
            <a:endParaRPr lang="en-US" dirty="0"/>
          </a:p>
          <a:p>
            <a:r>
              <a:rPr lang="en-US" dirty="0"/>
              <a:t>Possible collection of illegal materials</a:t>
            </a:r>
          </a:p>
          <a:p>
            <a:endParaRPr lang="en-US" dirty="0"/>
          </a:p>
          <a:p>
            <a:r>
              <a:rPr lang="en-US" dirty="0"/>
              <a:t>Identification of grooming</a:t>
            </a:r>
          </a:p>
          <a:p>
            <a:endParaRPr lang="en-US" dirty="0"/>
          </a:p>
          <a:p>
            <a:r>
              <a:rPr lang="en-US" dirty="0"/>
              <a:t>Possible false alarms ( maturity of children and young people )</a:t>
            </a:r>
          </a:p>
        </p:txBody>
      </p:sp>
    </p:spTree>
    <p:extLst>
      <p:ext uri="{BB962C8B-B14F-4D97-AF65-F5344CB8AC3E}">
        <p14:creationId xmlns:p14="http://schemas.microsoft.com/office/powerpoint/2010/main" val="35434584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77F6A-9065-9845-AC81-2E2DBDD3A4D1}"/>
              </a:ext>
            </a:extLst>
          </p:cNvPr>
          <p:cNvSpPr>
            <a:spLocks noGrp="1"/>
          </p:cNvSpPr>
          <p:nvPr>
            <p:ph type="title"/>
          </p:nvPr>
        </p:nvSpPr>
        <p:spPr/>
        <p:txBody>
          <a:bodyPr/>
          <a:lstStyle/>
          <a:p>
            <a:r>
              <a:rPr lang="en-US" dirty="0"/>
              <a:t>Anonymity online</a:t>
            </a:r>
          </a:p>
        </p:txBody>
      </p:sp>
      <p:sp>
        <p:nvSpPr>
          <p:cNvPr id="3" name="Content Placeholder 2">
            <a:extLst>
              <a:ext uri="{FF2B5EF4-FFF2-40B4-BE49-F238E27FC236}">
                <a16:creationId xmlns:a16="http://schemas.microsoft.com/office/drawing/2014/main" id="{65732235-E290-8149-8601-0AFAD208498F}"/>
              </a:ext>
            </a:extLst>
          </p:cNvPr>
          <p:cNvSpPr>
            <a:spLocks noGrp="1"/>
          </p:cNvSpPr>
          <p:nvPr>
            <p:ph idx="1"/>
          </p:nvPr>
        </p:nvSpPr>
        <p:spPr/>
        <p:txBody>
          <a:bodyPr/>
          <a:lstStyle/>
          <a:p>
            <a:r>
              <a:rPr lang="en-US" dirty="0"/>
              <a:t>Such monitoring and tracing powers can be used for identification of location</a:t>
            </a:r>
          </a:p>
          <a:p>
            <a:endParaRPr lang="en-US" dirty="0"/>
          </a:p>
          <a:p>
            <a:r>
              <a:rPr lang="en-US" dirty="0"/>
              <a:t>Data can be used to predict patterns of behavior</a:t>
            </a:r>
          </a:p>
          <a:p>
            <a:endParaRPr lang="en-US" dirty="0"/>
          </a:p>
          <a:p>
            <a:r>
              <a:rPr lang="en-US" dirty="0"/>
              <a:t>Data can be used to predict patterns in purchase</a:t>
            </a:r>
          </a:p>
        </p:txBody>
      </p:sp>
    </p:spTree>
    <p:extLst>
      <p:ext uri="{BB962C8B-B14F-4D97-AF65-F5344CB8AC3E}">
        <p14:creationId xmlns:p14="http://schemas.microsoft.com/office/powerpoint/2010/main" val="8561830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EE49-1222-5247-AFB3-F6CB2DF3C3BE}"/>
              </a:ext>
            </a:extLst>
          </p:cNvPr>
          <p:cNvSpPr>
            <a:spLocks noGrp="1"/>
          </p:cNvSpPr>
          <p:nvPr>
            <p:ph type="title"/>
          </p:nvPr>
        </p:nvSpPr>
        <p:spPr/>
        <p:txBody>
          <a:bodyPr/>
          <a:lstStyle/>
          <a:p>
            <a:r>
              <a:rPr lang="en-US" dirty="0"/>
              <a:t>Online safety in modern society</a:t>
            </a:r>
          </a:p>
        </p:txBody>
      </p:sp>
      <p:sp>
        <p:nvSpPr>
          <p:cNvPr id="3" name="Content Placeholder 2">
            <a:extLst>
              <a:ext uri="{FF2B5EF4-FFF2-40B4-BE49-F238E27FC236}">
                <a16:creationId xmlns:a16="http://schemas.microsoft.com/office/drawing/2014/main" id="{9569D6DB-50EE-D34B-AA43-8A4262AE1EAB}"/>
              </a:ext>
            </a:extLst>
          </p:cNvPr>
          <p:cNvSpPr>
            <a:spLocks noGrp="1"/>
          </p:cNvSpPr>
          <p:nvPr>
            <p:ph idx="1"/>
          </p:nvPr>
        </p:nvSpPr>
        <p:spPr/>
        <p:txBody>
          <a:bodyPr/>
          <a:lstStyle/>
          <a:p>
            <a:r>
              <a:rPr lang="en-US" dirty="0"/>
              <a:t>There are options for remaining safe and anonymous</a:t>
            </a:r>
          </a:p>
          <a:p>
            <a:endParaRPr lang="en-US" dirty="0"/>
          </a:p>
          <a:p>
            <a:r>
              <a:rPr lang="en-US" dirty="0"/>
              <a:t>Tor browser / </a:t>
            </a:r>
            <a:r>
              <a:rPr lang="en-US" dirty="0" err="1"/>
              <a:t>Darkweb</a:t>
            </a:r>
            <a:r>
              <a:rPr lang="en-US" dirty="0"/>
              <a:t> / </a:t>
            </a:r>
            <a:r>
              <a:rPr lang="en-US" dirty="0" err="1"/>
              <a:t>Deepweb</a:t>
            </a:r>
            <a:endParaRPr lang="en-US" dirty="0"/>
          </a:p>
          <a:p>
            <a:endParaRPr lang="en-US" dirty="0"/>
          </a:p>
          <a:p>
            <a:r>
              <a:rPr lang="en-US" dirty="0"/>
              <a:t>VPN</a:t>
            </a:r>
          </a:p>
          <a:p>
            <a:endParaRPr lang="en-US" dirty="0"/>
          </a:p>
          <a:p>
            <a:r>
              <a:rPr lang="en-US" dirty="0"/>
              <a:t>If you have nothing to hide, you have nothing to worry about!</a:t>
            </a:r>
          </a:p>
        </p:txBody>
      </p:sp>
    </p:spTree>
    <p:extLst>
      <p:ext uri="{BB962C8B-B14F-4D97-AF65-F5344CB8AC3E}">
        <p14:creationId xmlns:p14="http://schemas.microsoft.com/office/powerpoint/2010/main" val="22528182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35665-4AE5-2E4C-ACB6-F16B73026D73}"/>
              </a:ext>
            </a:extLst>
          </p:cNvPr>
          <p:cNvSpPr>
            <a:spLocks noGrp="1"/>
          </p:cNvSpPr>
          <p:nvPr>
            <p:ph type="title"/>
          </p:nvPr>
        </p:nvSpPr>
        <p:spPr/>
        <p:txBody>
          <a:bodyPr/>
          <a:lstStyle/>
          <a:p>
            <a:r>
              <a:rPr lang="en-US" dirty="0"/>
              <a:t>Link to the legislation</a:t>
            </a:r>
          </a:p>
        </p:txBody>
      </p:sp>
      <p:sp>
        <p:nvSpPr>
          <p:cNvPr id="3" name="Content Placeholder 2">
            <a:extLst>
              <a:ext uri="{FF2B5EF4-FFF2-40B4-BE49-F238E27FC236}">
                <a16:creationId xmlns:a16="http://schemas.microsoft.com/office/drawing/2014/main" id="{5019DF3E-15F2-F040-BA33-4C97B43BAB12}"/>
              </a:ext>
            </a:extLst>
          </p:cNvPr>
          <p:cNvSpPr>
            <a:spLocks noGrp="1"/>
          </p:cNvSpPr>
          <p:nvPr>
            <p:ph idx="1"/>
          </p:nvPr>
        </p:nvSpPr>
        <p:spPr/>
        <p:txBody>
          <a:bodyPr/>
          <a:lstStyle/>
          <a:p>
            <a:r>
              <a:rPr lang="en-US" dirty="0">
                <a:hlinkClick r:id="rId2"/>
              </a:rPr>
              <a:t>http://www.legislation.gov.uk/ukpga/2016/25/contents/enacted</a:t>
            </a:r>
            <a:endParaRPr lang="en-US" dirty="0"/>
          </a:p>
          <a:p>
            <a:endParaRPr lang="en-US" dirty="0"/>
          </a:p>
        </p:txBody>
      </p:sp>
    </p:spTree>
    <p:extLst>
      <p:ext uri="{BB962C8B-B14F-4D97-AF65-F5344CB8AC3E}">
        <p14:creationId xmlns:p14="http://schemas.microsoft.com/office/powerpoint/2010/main" val="31777278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TotalTime>
  <Words>1205</Words>
  <Application>Microsoft Macintosh PowerPoint</Application>
  <PresentationFormat>Widescreen</PresentationFormat>
  <Paragraphs>202</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Legislative Concerns</vt:lpstr>
      <vt:lpstr>Contents</vt:lpstr>
      <vt:lpstr>Modern digital media access</vt:lpstr>
      <vt:lpstr>Power of modern media</vt:lpstr>
      <vt:lpstr>Typical usage of media platforms</vt:lpstr>
      <vt:lpstr>Needs of the individual</vt:lpstr>
      <vt:lpstr>Communication mechanisms revisited</vt:lpstr>
      <vt:lpstr>Importance of communication</vt:lpstr>
      <vt:lpstr>Prohibition of communication</vt:lpstr>
      <vt:lpstr>Message Interpretation</vt:lpstr>
      <vt:lpstr>Message Interception</vt:lpstr>
      <vt:lpstr>In search of security</vt:lpstr>
      <vt:lpstr>Further Confidentiality</vt:lpstr>
      <vt:lpstr>Undesirable behavior </vt:lpstr>
      <vt:lpstr>Illicit behavior</vt:lpstr>
      <vt:lpstr>Threats to national security</vt:lpstr>
      <vt:lpstr>Infamous Cases</vt:lpstr>
      <vt:lpstr>Beneficial Interception </vt:lpstr>
      <vt:lpstr>Is this possible ?</vt:lpstr>
      <vt:lpstr>How is this possible</vt:lpstr>
      <vt:lpstr>Powers to monitor</vt:lpstr>
      <vt:lpstr>Powers to request</vt:lpstr>
      <vt:lpstr>Limited identification powers</vt:lpstr>
      <vt:lpstr>Benefits of such measures</vt:lpstr>
      <vt:lpstr>Detriments of such measures</vt:lpstr>
      <vt:lpstr>Impact upon adults</vt:lpstr>
      <vt:lpstr>Impact upon children and young people</vt:lpstr>
      <vt:lpstr>Anonymity online</vt:lpstr>
      <vt:lpstr>Online safety in modern society</vt:lpstr>
      <vt:lpstr>Link to the legislation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Legislative Concerns</dc:title>
  <dc:creator>Jaymie Phillips</dc:creator>
  <cp:lastModifiedBy>Jaymie Phillips</cp:lastModifiedBy>
  <cp:revision>18</cp:revision>
  <dcterms:created xsi:type="dcterms:W3CDTF">2020-04-08T12:56:50Z</dcterms:created>
  <dcterms:modified xsi:type="dcterms:W3CDTF">2020-04-08T15:06:22Z</dcterms:modified>
</cp:coreProperties>
</file>