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4"/>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x="18288000" cy="10287000"/>
  <p:notesSz cx="6858000" cy="9144000"/>
  <p:embeddedFontLst>
    <p:embeddedFont>
      <p:font typeface="Calibri (MS)" charset="1" panose="020F0502020204030204"/>
      <p:regular r:id="rId27"/>
    </p:embeddedFont>
    <p:embeddedFont>
      <p:font typeface="Calibri (MS) Bold" charset="1" panose="020F0702030404030204"/>
      <p:regular r:id="rId28"/>
    </p:embeddedFont>
    <p:embeddedFont>
      <p:font typeface="Calibri (MS) Italics" charset="1" panose="020F05020202040A0204"/>
      <p:regular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notesMasters/notesMaster1.xml" Type="http://schemas.openxmlformats.org/officeDocument/2006/relationships/notesMaster"/><Relationship Id="rId25" Target="theme/theme2.xml" Type="http://schemas.openxmlformats.org/officeDocument/2006/relationships/theme"/><Relationship Id="rId26" Target="notesSlides/notesSlide1.xml" Type="http://schemas.openxmlformats.org/officeDocument/2006/relationships/notesSlide"/><Relationship Id="rId27" Target="fonts/font27.fntdata" Type="http://schemas.openxmlformats.org/officeDocument/2006/relationships/font"/><Relationship Id="rId28" Target="fonts/font28.fntdata" Type="http://schemas.openxmlformats.org/officeDocument/2006/relationships/font"/><Relationship Id="rId29" Target="notesSlides/notesSlide2.xml" Type="http://schemas.openxmlformats.org/officeDocument/2006/relationships/notesSlide"/><Relationship Id="rId3" Target="viewProps.xml" Type="http://schemas.openxmlformats.org/officeDocument/2006/relationships/viewProps"/><Relationship Id="rId30" Target="notesSlides/notesSlide3.xml" Type="http://schemas.openxmlformats.org/officeDocument/2006/relationships/notesSlide"/><Relationship Id="rId31" Target="notesSlides/notesSlide4.xml" Type="http://schemas.openxmlformats.org/officeDocument/2006/relationships/notesSlide"/><Relationship Id="rId32" Target="notesSlides/notesSlide5.xml" Type="http://schemas.openxmlformats.org/officeDocument/2006/relationships/notesSlide"/><Relationship Id="rId33" Target="notesSlides/notesSlide6.xml" Type="http://schemas.openxmlformats.org/officeDocument/2006/relationships/notesSlide"/><Relationship Id="rId34" Target="notesSlides/notesSlide7.xml" Type="http://schemas.openxmlformats.org/officeDocument/2006/relationships/notesSlide"/><Relationship Id="rId35" Target="notesSlides/notesSlide8.xml" Type="http://schemas.openxmlformats.org/officeDocument/2006/relationships/notesSlide"/><Relationship Id="rId36" Target="fonts/font36.fntdata" Type="http://schemas.openxmlformats.org/officeDocument/2006/relationships/font"/><Relationship Id="rId37" Target="notesSlides/notesSlide9.xml" Type="http://schemas.openxmlformats.org/officeDocument/2006/relationships/notesSlide"/><Relationship Id="rId38" Target="notesSlides/notesSlide10.xml" Type="http://schemas.openxmlformats.org/officeDocument/2006/relationships/notesSlide"/><Relationship Id="rId39" Target="notesSlides/notesSlide11.xml" Type="http://schemas.openxmlformats.org/officeDocument/2006/relationships/notesSlide"/><Relationship Id="rId4" Target="theme/theme1.xml" Type="http://schemas.openxmlformats.org/officeDocument/2006/relationships/theme"/><Relationship Id="rId40" Target="notesSlides/notesSlide12.xml" Type="http://schemas.openxmlformats.org/officeDocument/2006/relationships/notesSlide"/><Relationship Id="rId41" Target="notesSlides/notesSlide13.xml" Type="http://schemas.openxmlformats.org/officeDocument/2006/relationships/notesSlide"/><Relationship Id="rId42" Target="notesSlides/notesSlide14.xml" Type="http://schemas.openxmlformats.org/officeDocument/2006/relationships/notesSlide"/><Relationship Id="rId43" Target="notesSlides/notesSlide15.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_rels/notesSlide1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8.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What are rhetorics</a:t>
            </a:r>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Different views of what promotes creativity</a:t>
            </a:r>
          </a:p>
          <a:p>
            <a:r>
              <a:rPr lang="en-US"/>
              <a:t/>
            </a:r>
          </a:p>
          <a:p>
            <a:r>
              <a:rPr lang="en-US"/>
              <a:t>Hands up who is a creative person – why? Why not?</a:t>
            </a:r>
          </a:p>
          <a:p>
            <a:r>
              <a:rPr lang="en-US"/>
              <a:t/>
            </a:r>
          </a:p>
          <a:p>
            <a:r>
              <a:rPr lang="en-US"/>
              <a:t>Studies have shown that all these factors can influence creativity </a:t>
            </a:r>
          </a:p>
          <a:p>
            <a:r>
              <a:rPr lang="en-US"/>
              <a:t/>
            </a:r>
          </a:p>
          <a:p>
            <a:r>
              <a:rPr lang="en-US"/>
              <a:t>Different people have different views about what influences creativity – these are linked to rhetorics </a:t>
            </a:r>
          </a:p>
          <a:p>
            <a:r>
              <a:rPr lang="en-US"/>
              <a:t>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 different types of rhetorics</a:t>
            </a:r>
          </a:p>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Before 18th century the term creative only applied to god (the creator) – after this it then applied to the human artist – person seen as unique (a genius) </a:t>
            </a:r>
          </a:p>
          <a:p>
            <a:r>
              <a:rPr lang="en-US"/>
              <a:t/>
            </a:r>
          </a:p>
          <a:p>
            <a:r>
              <a:rPr lang="en-US"/>
              <a:t>Either you have got it or you haven’t = only a few people were seen to be creative – innate. </a:t>
            </a:r>
          </a:p>
          <a:p>
            <a:r>
              <a:rPr lang="en-US"/>
              <a:t/>
            </a:r>
          </a:p>
          <a:p>
            <a:r>
              <a:rPr lang="en-US"/>
              <a:t>This is not something that is supported in education today – opportunities for all to be creative.</a:t>
            </a:r>
          </a:p>
          <a:p>
            <a:r>
              <a:rPr lang="en-US"/>
              <a:t/>
            </a:r>
          </a:p>
          <a:p>
            <a:r>
              <a:rPr lang="en-US"/>
              <a:t/>
            </a:r>
          </a:p>
          <a:p>
            <a:r>
              <a:rPr lang="en-US"/>
              <a:t>Scrution had this view and criticised Plowden report (Plowden believed creativity should be integrated throughout the curriculum – believed that the report would cause a decline in education standards  - he believed in the promotion of free expression and the ‘unique’ child</a:t>
            </a:r>
          </a:p>
          <a:p>
            <a:r>
              <a:rPr lang="en-US"/>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view believes that culture plays a major influence in creativity – different types of culture (arts-related or more general, elite or popular, social or anthropological) –  arty students dressing to ‘express’ themselves</a:t>
            </a:r>
          </a:p>
          <a:p>
            <a:r>
              <a:rPr lang="en-US"/>
              <a:t/>
            </a:r>
          </a:p>
          <a:p>
            <a:r>
              <a:rPr lang="en-US"/>
              <a:t/>
            </a:r>
          </a:p>
          <a:p>
            <a:r>
              <a:rPr lang="en-US"/>
              <a:t>Products of culture influence our creativity – what we see in magazines, on film sets and hear from music) – creativity is established from either inclusion in society (wanting to be part of something – e.g dressing in particular fashions when attending music concerts) or exclusion from society – rebelling  - graffiti </a:t>
            </a:r>
          </a:p>
          <a:p>
            <a:r>
              <a:rPr lang="en-US"/>
              <a:t/>
            </a:r>
          </a:p>
          <a:p>
            <a:r>
              <a:rPr lang="en-US"/>
              <a:t>Views either believe that elitism plays a part in creativity or that creativity applies to society as a whole (everyone included) – schools represent a mixture of this – able and talented classes or social inclusion through creativity – creative partnerships  (bring people together through art, culture and creative approaches)  - LOCWS project </a:t>
            </a:r>
          </a:p>
          <a:p>
            <a:r>
              <a:rPr lang="en-US"/>
              <a:t/>
            </a:r>
          </a:p>
          <a:p>
            <a:r>
              <a:rPr lang="en-US"/>
              <a:t>Paul Willis – author of book based on Gulbenkian funded project, </a:t>
            </a:r>
          </a:p>
          <a:p>
            <a:r>
              <a:rPr lang="en-US"/>
              <a:t>The Gulbenkian Foundation is a charitable foundation established in Portugal in 1956 with cultural, educational, social and scientific interests</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Views believe that creativity is related to the ability to respond to aspects of everyday life.</a:t>
            </a:r>
          </a:p>
          <a:p>
            <a:r>
              <a:rPr lang="en-US"/>
              <a:t/>
            </a:r>
          </a:p>
          <a:p>
            <a:r>
              <a:rPr lang="en-US"/>
              <a:t>In early years this relates to interactions with our world and problem solving skills.</a:t>
            </a:r>
          </a:p>
          <a:p>
            <a:r>
              <a:rPr lang="en-US"/>
              <a:t/>
            </a:r>
          </a:p>
          <a:p>
            <a:r>
              <a:rPr lang="en-US"/>
              <a:t>An example of someone being creative could be a person successfully finding a job during financial crisis (relates to everyday life).  </a:t>
            </a:r>
          </a:p>
          <a:p>
            <a:r>
              <a:rPr lang="en-US"/>
              <a:t/>
            </a:r>
          </a:p>
          <a:p>
            <a:r>
              <a:rPr lang="en-US"/>
              <a:t>Creativity is about coping well with change – recycling, adapting with the world we live in.  </a:t>
            </a:r>
          </a:p>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NACCCE report suggests that being able to compete in a global market, having a flexible workforce, facing national economic challenges, feeding the ‘creative industries’ and enabling youth to adapt to technological change are the main reasons for fostering a creative curriculum.</a:t>
            </a:r>
          </a:p>
          <a:p>
            <a:r>
              <a:rPr lang="en-US"/>
              <a:t/>
            </a:r>
          </a:p>
          <a:p>
            <a:r>
              <a:rPr lang="en-US"/>
              <a:t>drug use, teenage</a:t>
            </a:r>
          </a:p>
          <a:p>
            <a:r>
              <a:rPr lang="en-US"/>
              <a:t>alcoholism and other social problems. – aims to do this by revitalising the sense of community in a school and</a:t>
            </a:r>
          </a:p>
          <a:p>
            <a:r>
              <a:rPr lang="en-US"/>
              <a:t>engaging the whole school with the wider community’</a:t>
            </a:r>
          </a:p>
          <a:p>
            <a:r>
              <a:rPr lang="en-US"/>
              <a:t/>
            </a:r>
          </a:p>
          <a:p>
            <a:r>
              <a:rPr lang="en-US"/>
              <a:t>View believes that creativity runs across subject areas</a:t>
            </a:r>
          </a:p>
          <a:p>
            <a:r>
              <a:rPr lang="en-US"/>
              <a:t/>
            </a:r>
          </a:p>
          <a:p>
            <a:r>
              <a:rPr lang="en-US"/>
              <a:t>Multidimensional - involving emotional, intellectual, social, cultural,</a:t>
            </a:r>
          </a:p>
          <a:p>
            <a:r>
              <a:rPr lang="en-US"/>
              <a:t>spiritual, moral, political, technological and economic understanding and</a:t>
            </a:r>
          </a:p>
          <a:p>
            <a:r>
              <a:rPr lang="en-US"/>
              <a:t>enquiry; and is not simply ‘free flowing’ but involves knowledge and skills</a:t>
            </a:r>
          </a:p>
          <a:p>
            <a:r>
              <a:rPr lang="en-US"/>
              <a:t/>
            </a:r>
          </a:p>
          <a:p>
            <a:r>
              <a:rPr lang="en-US"/>
              <a:t>NACCCE -The National Advisory Committee on Creative and Cultural Education was established in February 1998 by the Secretary of State for Education and Employment (David Blunkett – at the time) – their purpose - To make recommendations to the Secretaries of State on the creative and cultural development of young people to take stock of current provision and to make proposals for principles, policies and practice</a:t>
            </a:r>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Creativity is about creating a more flexible workforce - Learners and</a:t>
            </a:r>
          </a:p>
          <a:p>
            <a:r>
              <a:rPr lang="en-US"/>
              <a:t>workers must draw on their entire spectrum of learning experiences and</a:t>
            </a:r>
          </a:p>
          <a:p>
            <a:r>
              <a:rPr lang="en-US"/>
              <a:t>apply what they have learned in new and creative ways</a:t>
            </a:r>
          </a:p>
          <a:p>
            <a:r>
              <a:rPr lang="en-US"/>
              <a:t/>
            </a:r>
          </a:p>
          <a:p>
            <a:r>
              <a:rPr lang="en-US"/>
              <a:t>Believe that creativity is a skill that is learned – involves the application of knowledge and skills in a way that achieves goals </a:t>
            </a:r>
          </a:p>
          <a:p>
            <a:r>
              <a:rPr lang="en-US"/>
              <a:t/>
            </a:r>
          </a:p>
          <a:p>
            <a:r>
              <a:rPr lang="en-US"/>
              <a:t>Unclear definition of creativity – what exactly is it? </a:t>
            </a:r>
          </a:p>
          <a:p>
            <a:r>
              <a:rPr lang="en-US"/>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Play allows children to explore the world, take risks and scaffolds for  problem solving in later life </a:t>
            </a:r>
          </a:p>
          <a:p>
            <a:r>
              <a:rPr lang="en-US"/>
              <a:t/>
            </a:r>
          </a:p>
          <a:p>
            <a:r>
              <a:rPr lang="en-US"/>
              <a:t>Children should be continually developing their imagination and creativity across the seven Areas of Learning. – cross  curricular </a:t>
            </a:r>
          </a:p>
          <a:p>
            <a:r>
              <a:rPr lang="en-US"/>
              <a:t/>
            </a:r>
          </a:p>
          <a:p>
            <a:r>
              <a:rPr lang="en-US"/>
              <a:t/>
            </a:r>
          </a:p>
          <a:p>
            <a:r>
              <a:rPr lang="en-US"/>
              <a:t>See blue book – play, learn, grow</a:t>
            </a:r>
          </a:p>
          <a:p>
            <a:r>
              <a:rPr lang="en-US"/>
              <a:t/>
            </a:r>
          </a:p>
          <a:p>
            <a:r>
              <a:rPr lang="en-US"/>
              <a:t/>
            </a:r>
          </a:p>
          <a:p>
            <a:r>
              <a:rPr lang="en-US"/>
              <a:t>play is said to be an essential process in the development of children as rational, ethical and social beings</a:t>
            </a:r>
          </a:p>
          <a:p>
            <a:r>
              <a:rPr lang="en-US"/>
              <a:t/>
            </a:r>
          </a:p>
          <a:p>
            <a:r>
              <a:rPr lang="en-US"/>
              <a:t>Influential modern accounts of the relation between play, learning and creativity can be found in developmental psychology and philosophy, especially in the work of</a:t>
            </a:r>
          </a:p>
          <a:p>
            <a:r>
              <a:rPr lang="en-US"/>
              <a:t>Dewey, Piaget, Vygotsky and Bruner - Question of whether play is</a:t>
            </a:r>
          </a:p>
          <a:p>
            <a:r>
              <a:rPr lang="en-US"/>
              <a:t>necessarily creative (or, indeed, whether creativity is necessarily playful) is a</a:t>
            </a:r>
          </a:p>
          <a:p>
            <a:r>
              <a:rPr lang="en-US"/>
              <a:t>persistent one.</a:t>
            </a:r>
          </a:p>
          <a:p>
            <a:r>
              <a:rPr lang="en-US"/>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Thinkers believe that creativity can be developed on and can be taught to a person rather than being an innate quality </a:t>
            </a:r>
          </a:p>
          <a:p>
            <a:r>
              <a:rPr lang="en-US"/>
              <a:t/>
            </a:r>
          </a:p>
          <a:p>
            <a:r>
              <a:rPr lang="en-US"/>
              <a:t>One includes theories of multiple intelligences (Gardner, 1993) and the testing of mental creativity levels (cf. Cropley 2001), </a:t>
            </a:r>
          </a:p>
          <a:p>
            <a:r>
              <a:rPr lang="en-US"/>
              <a:t/>
            </a:r>
          </a:p>
          <a:p>
            <a:r>
              <a:rPr lang="en-US"/>
              <a:t>Howard Gardner defined such a creative person as one who “regularly solves problems, fashions products, or defines new questions in a domain in a way that is initially considered novel but that ultimately comes to be accepted in a particular cultural setting”</a:t>
            </a:r>
          </a:p>
          <a:p>
            <a:r>
              <a:rPr lang="en-US"/>
              <a:t/>
            </a:r>
          </a:p>
          <a:p>
            <a:r>
              <a:rPr lang="en-US"/>
              <a:t>Athur Cropley carried his belief  forward into practical suggestions for teachers in his 2001 Creativity in Education &amp; Learning. Art, music and drama therapies are well researched and used in teaching and learning strategies for children with learning difficulties and disabilities.</a:t>
            </a:r>
          </a:p>
          <a:p>
            <a:r>
              <a:rPr lang="en-US"/>
              <a:t/>
            </a:r>
          </a:p>
          <a:p>
            <a:r>
              <a:rPr lang="en-US"/>
              <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creative potential of computers, the internet and new</a:t>
            </a:r>
          </a:p>
          <a:p>
            <a:r>
              <a:rPr lang="en-US"/>
              <a:t>multimedia visual authoring software packages are sometimes</a:t>
            </a:r>
          </a:p>
          <a:p>
            <a:r>
              <a:rPr lang="en-US"/>
              <a:t>taken for granted and, at others, challenged by those who view the</a:t>
            </a:r>
          </a:p>
          <a:p>
            <a:r>
              <a:rPr lang="en-US"/>
              <a:t>increased use of technology as a threat to creativity and as</a:t>
            </a:r>
          </a:p>
          <a:p>
            <a:r>
              <a:rPr lang="en-US"/>
              <a:t>embodying a variety of risks for children – sometimes seen as an aid to creative processes and other times seen as discouraging creative processes – these days xbox and computer games where as years ago children may have drawn a picture or written a story.  </a:t>
            </a:r>
          </a:p>
          <a:p>
            <a:r>
              <a:rPr lang="en-US"/>
              <a:t/>
            </a:r>
          </a:p>
          <a:p>
            <a:r>
              <a:rPr lang="en-US"/>
              <a:t>Schools keen to use Ipads for creative learning – what is this teaching them for the future? </a:t>
            </a:r>
          </a:p>
          <a:p>
            <a:r>
              <a:rPr lang="en-US"/>
              <a:t/>
            </a:r>
          </a:p>
          <a:p>
            <a:r>
              <a:rPr lang="en-US"/>
              <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‘creative classroom’ rhetoric may be seen to promote forms of learning that are generally held to improve the experience of children in education </a:t>
            </a:r>
          </a:p>
          <a:p>
            <a:r>
              <a:rPr lang="en-US"/>
              <a:t/>
            </a:r>
          </a:p>
          <a:p>
            <a:r>
              <a:rPr lang="en-US"/>
              <a:t> holistic learning, active learning, expanded notions of intelligence, attention to social and cultural contexts, social learning and ethical human development. </a:t>
            </a:r>
          </a:p>
          <a:p>
            <a:r>
              <a:rPr lang="en-US"/>
              <a:t/>
            </a:r>
          </a:p>
          <a:p>
            <a:r>
              <a:rPr lang="en-US"/>
              <a:t/>
            </a:r>
          </a:p>
          <a:p>
            <a:r>
              <a:rPr lang="en-US"/>
              <a:t>it runs the risk of losing what is distinctive about ‘creativity’ itself – if it cannot be distinguished from all these other things, where is its explanatory power?- is it clearly defined? </a:t>
            </a:r>
          </a:p>
          <a:p>
            <a:r>
              <a:rPr lang="en-US"/>
              <a:t/>
            </a:r>
          </a:p>
          <a:p>
            <a:r>
              <a:rPr lang="en-US"/>
              <a:t/>
            </a:r>
          </a:p>
          <a:p>
            <a:r>
              <a:rPr lang="en-US"/>
              <a:t>Florence Beetlestone (1998) proposes a model of creativity that draws on</a:t>
            </a:r>
          </a:p>
          <a:p>
            <a:r>
              <a:rPr lang="en-US"/>
              <a:t>ideas from philosophy, cognitive psychology, sociology and ‘spirituality’.</a:t>
            </a:r>
          </a:p>
          <a:p>
            <a:r>
              <a:rPr lang="en-US"/>
              <a:t>Each of these fields is quite broadly conceived, and at points, the very</a:t>
            </a:r>
          </a:p>
          <a:p>
            <a:r>
              <a:rPr lang="en-US"/>
              <a:t>simplest (or occasionally, most simplistic) aspects of current assessmentled</a:t>
            </a:r>
          </a:p>
          <a:p>
            <a:r>
              <a:rPr lang="en-US"/>
              <a:t>notions of learning are challenged or, more problematically, called upon</a:t>
            </a:r>
          </a:p>
          <a:p>
            <a:r>
              <a:rPr lang="en-US"/>
              <a:t>to support the argument.</a:t>
            </a:r>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4.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5.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https://www.youtube.com/watch?v=Aa74IKE4Wng" TargetMode="External" Type="http://schemas.openxmlformats.org/officeDocument/2006/relationships/hyperlink"/><Relationship Id="rId4" Target="https://www.youtube.com/watch?v=Aa74IKE4Wng" TargetMode="External" Type="http://schemas.openxmlformats.org/officeDocument/2006/relationships/hyperlink"/></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3.xml" Type="http://schemas.openxmlformats.org/officeDocument/2006/relationships/notesSlid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4.xml" Type="http://schemas.openxmlformats.org/officeDocument/2006/relationships/notesSlide"/><Relationship Id="rId3" Target="http://www.ted.com/talks/ken_robinson_says_schools_kill_creativity" TargetMode="External" Type="http://schemas.openxmlformats.org/officeDocument/2006/relationships/hyperlink"/><Relationship Id="rId4" Target="../media/image6.jpe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5.xml" Type="http://schemas.openxmlformats.org/officeDocument/2006/relationships/notesSlid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1914409" y="201304"/>
            <a:ext cx="10085696" cy="10085696"/>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43179" t="0" r="-6914" b="0"/>
              </a:stretch>
            </a:blipFill>
          </p:spPr>
        </p:sp>
      </p:grpSp>
      <p:sp>
        <p:nvSpPr>
          <p:cNvPr name="TextBox 4" id="4"/>
          <p:cNvSpPr txBox="true"/>
          <p:nvPr/>
        </p:nvSpPr>
        <p:spPr>
          <a:xfrm rot="0">
            <a:off x="823625" y="6258884"/>
            <a:ext cx="8320375" cy="2730959"/>
          </a:xfrm>
          <a:prstGeom prst="rect">
            <a:avLst/>
          </a:prstGeom>
        </p:spPr>
        <p:txBody>
          <a:bodyPr anchor="t" rtlCol="false" tIns="0" lIns="0" bIns="0" rIns="0">
            <a:spAutoFit/>
          </a:bodyPr>
          <a:lstStyle/>
          <a:p>
            <a:pPr algn="ctr">
              <a:lnSpc>
                <a:spcPts val="4303"/>
              </a:lnSpc>
            </a:pPr>
            <a:r>
              <a:rPr lang="en-US" sz="3388" spc="3">
                <a:solidFill>
                  <a:srgbClr val="000000"/>
                </a:solidFill>
                <a:latin typeface="Calibri (MS)"/>
                <a:ea typeface="Calibri (MS)"/>
                <a:cs typeface="Calibri (MS)"/>
                <a:sym typeface="Calibri (MS)"/>
              </a:rPr>
              <a:t>ECES5021C</a:t>
            </a:r>
          </a:p>
          <a:p>
            <a:pPr algn="ctr">
              <a:lnSpc>
                <a:spcPts val="4303"/>
              </a:lnSpc>
            </a:pPr>
          </a:p>
          <a:p>
            <a:pPr algn="ctr">
              <a:lnSpc>
                <a:spcPts val="4303"/>
              </a:lnSpc>
            </a:pPr>
            <a:r>
              <a:rPr lang="en-US" sz="3388" spc="3">
                <a:solidFill>
                  <a:srgbClr val="000000"/>
                </a:solidFill>
                <a:latin typeface="Calibri (MS)"/>
                <a:ea typeface="Calibri (MS)"/>
                <a:cs typeface="Calibri (MS)"/>
                <a:sym typeface="Calibri (MS)"/>
              </a:rPr>
              <a:t>Y</a:t>
            </a:r>
            <a:r>
              <a:rPr lang="en-US" sz="3388" spc="3">
                <a:solidFill>
                  <a:srgbClr val="000000"/>
                </a:solidFill>
                <a:latin typeface="Calibri (MS)"/>
                <a:ea typeface="Calibri (MS)"/>
                <a:cs typeface="Calibri (MS)"/>
                <a:sym typeface="Calibri (MS)"/>
              </a:rPr>
              <a:t> Meddwl Ymholgar</a:t>
            </a:r>
          </a:p>
          <a:p>
            <a:pPr algn="ctr">
              <a:lnSpc>
                <a:spcPts val="4303"/>
              </a:lnSpc>
            </a:pPr>
          </a:p>
          <a:p>
            <a:pPr algn="ctr">
              <a:lnSpc>
                <a:spcPts val="4303"/>
              </a:lnSpc>
            </a:pPr>
            <a:r>
              <a:rPr lang="en-US" sz="3388" spc="3">
                <a:solidFill>
                  <a:srgbClr val="000000"/>
                </a:solidFill>
                <a:latin typeface="Calibri (MS)"/>
                <a:ea typeface="Calibri (MS)"/>
                <a:cs typeface="Calibri (MS)"/>
                <a:sym typeface="Calibri (MS)"/>
              </a:rPr>
              <a:t>Th</a:t>
            </a:r>
            <a:r>
              <a:rPr lang="en-US" sz="3388" spc="3">
                <a:solidFill>
                  <a:srgbClr val="000000"/>
                </a:solidFill>
                <a:latin typeface="Calibri (MS)"/>
                <a:ea typeface="Calibri (MS)"/>
                <a:cs typeface="Calibri (MS)"/>
                <a:sym typeface="Calibri (MS)"/>
              </a:rPr>
              <a:t>e Enquiring Mind</a:t>
            </a:r>
          </a:p>
        </p:txBody>
      </p:sp>
      <p:sp>
        <p:nvSpPr>
          <p:cNvPr name="TextBox 5" id="5"/>
          <p:cNvSpPr txBox="true"/>
          <p:nvPr/>
        </p:nvSpPr>
        <p:spPr>
          <a:xfrm rot="0">
            <a:off x="3931400" y="954256"/>
            <a:ext cx="2104826" cy="918166"/>
          </a:xfrm>
          <a:prstGeom prst="rect">
            <a:avLst/>
          </a:prstGeom>
        </p:spPr>
        <p:txBody>
          <a:bodyPr anchor="t" rtlCol="false" tIns="0" lIns="0" bIns="0" rIns="0">
            <a:spAutoFit/>
          </a:bodyPr>
          <a:lstStyle/>
          <a:p>
            <a:pPr algn="ctr">
              <a:lnSpc>
                <a:spcPts val="7340"/>
              </a:lnSpc>
            </a:pPr>
            <a:r>
              <a:rPr lang="en-US" sz="3785">
                <a:solidFill>
                  <a:srgbClr val="000000"/>
                </a:solidFill>
                <a:latin typeface="Calibri (MS)"/>
                <a:ea typeface="Calibri (MS)"/>
                <a:cs typeface="Calibri (MS)"/>
                <a:sym typeface="Calibri (MS)"/>
              </a:rPr>
              <a:t>Sesiwn 2</a:t>
            </a:r>
          </a:p>
        </p:txBody>
      </p:sp>
      <p:sp>
        <p:nvSpPr>
          <p:cNvPr name="TextBox 6" id="6"/>
          <p:cNvSpPr txBox="true"/>
          <p:nvPr/>
        </p:nvSpPr>
        <p:spPr>
          <a:xfrm rot="0">
            <a:off x="1218450" y="2358201"/>
            <a:ext cx="7530726" cy="3262504"/>
          </a:xfrm>
          <a:prstGeom prst="rect">
            <a:avLst/>
          </a:prstGeom>
        </p:spPr>
        <p:txBody>
          <a:bodyPr anchor="t" rtlCol="false" tIns="0" lIns="0" bIns="0" rIns="0">
            <a:spAutoFit/>
          </a:bodyPr>
          <a:lstStyle/>
          <a:p>
            <a:pPr algn="ctr">
              <a:lnSpc>
                <a:spcPts val="8319"/>
              </a:lnSpc>
            </a:pPr>
            <a:r>
              <a:rPr lang="en-US" b="true" sz="5942" spc="11">
                <a:solidFill>
                  <a:srgbClr val="000000"/>
                </a:solidFill>
                <a:latin typeface="Calibri (MS) Bold"/>
                <a:ea typeface="Calibri (MS) Bold"/>
                <a:cs typeface="Calibri (MS) Bold"/>
                <a:sym typeface="Calibri (MS) Bold"/>
              </a:rPr>
              <a:t>Beth yw Creadigrwydd</a:t>
            </a:r>
          </a:p>
          <a:p>
            <a:pPr algn="ctr">
              <a:lnSpc>
                <a:spcPts val="8319"/>
              </a:lnSpc>
            </a:pPr>
          </a:p>
          <a:p>
            <a:pPr algn="ctr">
              <a:lnSpc>
                <a:spcPts val="8319"/>
              </a:lnSpc>
            </a:pPr>
            <a:r>
              <a:rPr lang="en-US" b="true" sz="5942" spc="11">
                <a:solidFill>
                  <a:srgbClr val="000000"/>
                </a:solidFill>
                <a:latin typeface="Calibri (MS) Bold"/>
                <a:ea typeface="Calibri (MS) Bold"/>
                <a:cs typeface="Calibri (MS) Bold"/>
                <a:sym typeface="Calibri (MS) Bold"/>
              </a:rPr>
              <a:t>What is Creativity?</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4196027" y="641195"/>
            <a:ext cx="9895947" cy="1786205"/>
          </a:xfrm>
          <a:prstGeom prst="rect">
            <a:avLst/>
          </a:prstGeom>
        </p:spPr>
        <p:txBody>
          <a:bodyPr anchor="t" rtlCol="false" tIns="0" lIns="0" bIns="0" rIns="0">
            <a:spAutoFit/>
          </a:bodyPr>
          <a:lstStyle/>
          <a:p>
            <a:pPr algn="ctr">
              <a:lnSpc>
                <a:spcPts val="6479"/>
              </a:lnSpc>
            </a:pPr>
            <a:r>
              <a:rPr lang="en-US" sz="5399">
                <a:solidFill>
                  <a:srgbClr val="000000"/>
                </a:solidFill>
                <a:latin typeface="Calibri (MS)"/>
                <a:ea typeface="Calibri (MS)"/>
                <a:cs typeface="Calibri (MS)"/>
                <a:sym typeface="Calibri (MS)"/>
              </a:rPr>
              <a:t>Nodau ac Amcanion</a:t>
            </a:r>
          </a:p>
          <a:p>
            <a:pPr algn="ctr">
              <a:lnSpc>
                <a:spcPts val="6479"/>
              </a:lnSpc>
            </a:pPr>
            <a:r>
              <a:rPr lang="en-US" sz="5399">
                <a:solidFill>
                  <a:srgbClr val="000000"/>
                </a:solidFill>
                <a:latin typeface="Calibri (MS)"/>
                <a:ea typeface="Calibri (MS)"/>
                <a:cs typeface="Calibri (MS)"/>
                <a:sym typeface="Calibri (MS)"/>
              </a:rPr>
              <a:t>Aims and Objectives</a:t>
            </a:r>
          </a:p>
        </p:txBody>
      </p:sp>
      <p:sp>
        <p:nvSpPr>
          <p:cNvPr name="TextBox 3" id="3"/>
          <p:cNvSpPr txBox="true"/>
          <p:nvPr/>
        </p:nvSpPr>
        <p:spPr>
          <a:xfrm rot="0">
            <a:off x="10604958" y="2666373"/>
            <a:ext cx="5143420" cy="7730703"/>
          </a:xfrm>
          <a:prstGeom prst="rect">
            <a:avLst/>
          </a:prstGeom>
        </p:spPr>
        <p:txBody>
          <a:bodyPr anchor="t" rtlCol="false" tIns="0" lIns="0" bIns="0" rIns="0">
            <a:spAutoFit/>
          </a:bodyPr>
          <a:lstStyle/>
          <a:p>
            <a:pPr algn="l">
              <a:lnSpc>
                <a:spcPts val="3239"/>
              </a:lnSpc>
            </a:pPr>
            <a:r>
              <a:rPr lang="en-US" b="true" sz="2699">
                <a:solidFill>
                  <a:srgbClr val="000000"/>
                </a:solidFill>
                <a:latin typeface="Calibri (MS) Bold"/>
                <a:ea typeface="Calibri (MS) Bold"/>
                <a:cs typeface="Calibri (MS) Bold"/>
                <a:sym typeface="Calibri (MS) Bold"/>
              </a:rPr>
              <a:t>Aim of the session:</a:t>
            </a:r>
          </a:p>
          <a:p>
            <a:pPr algn="l">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To investigate the concept of creativity in relation to education</a:t>
            </a:r>
          </a:p>
          <a:p>
            <a:pPr algn="l" marL="347472" indent="-173736" lvl="1">
              <a:lnSpc>
                <a:spcPts val="3239"/>
              </a:lnSpc>
            </a:pPr>
          </a:p>
          <a:p>
            <a:pPr algn="l" marL="347472" indent="-173736" lvl="1">
              <a:lnSpc>
                <a:spcPts val="3239"/>
              </a:lnSpc>
            </a:pPr>
          </a:p>
          <a:p>
            <a:pPr algn="l" marL="347472" indent="-173736" lvl="1">
              <a:lnSpc>
                <a:spcPts val="3239"/>
              </a:lnSpc>
            </a:pPr>
            <a:r>
              <a:rPr lang="en-US" b="true" sz="2699">
                <a:solidFill>
                  <a:srgbClr val="000000"/>
                </a:solidFill>
                <a:latin typeface="Calibri (MS) Bold"/>
                <a:ea typeface="Calibri (MS) Bold"/>
                <a:cs typeface="Calibri (MS) Bold"/>
                <a:sym typeface="Calibri (MS) Bold"/>
              </a:rPr>
              <a:t>Learning objectives:</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To identify the ‘rhetorics’ of creativity which can be used in the field of creative learning </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To explore the history of creative approaches in education  </a:t>
            </a: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p:txBody>
      </p:sp>
      <p:sp>
        <p:nvSpPr>
          <p:cNvPr name="TextBox 4" id="4"/>
          <p:cNvSpPr txBox="true"/>
          <p:nvPr/>
        </p:nvSpPr>
        <p:spPr>
          <a:xfrm rot="0">
            <a:off x="2492215" y="2858575"/>
            <a:ext cx="5359447" cy="7961531"/>
          </a:xfrm>
          <a:prstGeom prst="rect">
            <a:avLst/>
          </a:prstGeom>
        </p:spPr>
        <p:txBody>
          <a:bodyPr anchor="t" rtlCol="false" tIns="0" lIns="0" bIns="0" rIns="0">
            <a:spAutoFit/>
          </a:bodyPr>
          <a:lstStyle/>
          <a:p>
            <a:pPr algn="l">
              <a:lnSpc>
                <a:spcPts val="3239"/>
              </a:lnSpc>
            </a:pPr>
            <a:r>
              <a:rPr lang="en-US" b="true" sz="2699">
                <a:solidFill>
                  <a:srgbClr val="000000"/>
                </a:solidFill>
                <a:latin typeface="Calibri (MS) Bold"/>
                <a:ea typeface="Calibri (MS) Bold"/>
                <a:cs typeface="Calibri (MS) Bold"/>
                <a:sym typeface="Calibri (MS) Bold"/>
              </a:rPr>
              <a:t>Nod y sesiwn: </a:t>
            </a:r>
          </a:p>
          <a:p>
            <a:pPr algn="l">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Ymchwilio i'r cysyniad o greadigrwydd mewn perthynas ag addysg </a:t>
            </a:r>
          </a:p>
          <a:p>
            <a:pPr algn="l" marL="347472" indent="-173736" lvl="1">
              <a:lnSpc>
                <a:spcPts val="3239"/>
              </a:lnSpc>
            </a:pPr>
          </a:p>
          <a:p>
            <a:pPr algn="l" marL="347472" indent="-173736" lvl="1">
              <a:lnSpc>
                <a:spcPts val="3239"/>
              </a:lnSpc>
            </a:pPr>
            <a:r>
              <a:rPr lang="en-US" b="true" sz="2699">
                <a:solidFill>
                  <a:srgbClr val="000000"/>
                </a:solidFill>
                <a:latin typeface="Calibri (MS) Bold"/>
                <a:ea typeface="Calibri (MS) Bold"/>
                <a:cs typeface="Calibri (MS) Bold"/>
                <a:sym typeface="Calibri (MS) Bold"/>
              </a:rPr>
              <a:t>Amcanion dysgu: </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I adnabod y ‘rhethreg’ o greadigrwydd y gellir eu defnyddio ym maes dysgu creadigol </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I archwilio hanes dulliau creadigol mewn addysg </a:t>
            </a: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2971800" y="685800"/>
            <a:ext cx="11788822" cy="8572500"/>
            <a:chOff x="0" y="0"/>
            <a:chExt cx="11177549" cy="8128000"/>
          </a:xfrm>
        </p:grpSpPr>
        <p:sp>
          <p:nvSpPr>
            <p:cNvPr name="Freeform 3" id="3"/>
            <p:cNvSpPr/>
            <p:nvPr/>
          </p:nvSpPr>
          <p:spPr>
            <a:xfrm flipH="false" flipV="false" rot="0">
              <a:off x="0" y="0"/>
              <a:ext cx="11177552" cy="8127998"/>
            </a:xfrm>
            <a:custGeom>
              <a:avLst/>
              <a:gdLst/>
              <a:ahLst/>
              <a:cxnLst/>
              <a:rect r="r" b="b" t="t" l="l"/>
              <a:pathLst>
                <a:path h="8127998" w="11177552">
                  <a:moveTo>
                    <a:pt x="0" y="0"/>
                  </a:moveTo>
                  <a:lnTo>
                    <a:pt x="11177552" y="0"/>
                  </a:lnTo>
                  <a:lnTo>
                    <a:pt x="11177552" y="8127998"/>
                  </a:lnTo>
                  <a:lnTo>
                    <a:pt x="0" y="8127998"/>
                  </a:lnTo>
                  <a:close/>
                </a:path>
              </a:pathLst>
            </a:custGeom>
            <a:solidFill>
              <a:srgbClr val="000000">
                <a:alpha val="0"/>
              </a:srgbClr>
            </a:solidFill>
            <a:ln w="12700">
              <a:solidFill>
                <a:srgbClr val="000000"/>
              </a:solidFill>
            </a:ln>
          </p:spPr>
        </p:sp>
        <p:sp>
          <p:nvSpPr>
            <p:cNvPr name="TextBox 4" id="4"/>
            <p:cNvSpPr txBox="true"/>
            <p:nvPr/>
          </p:nvSpPr>
          <p:spPr>
            <a:xfrm>
              <a:off x="0" y="-142875"/>
              <a:ext cx="11177549" cy="8270875"/>
            </a:xfrm>
            <a:prstGeom prst="rect">
              <a:avLst/>
            </a:prstGeom>
          </p:spPr>
          <p:txBody>
            <a:bodyPr anchor="ctr" rtlCol="false" tIns="0" lIns="0" bIns="0" rIns="0"/>
            <a:lstStyle/>
            <a:p>
              <a:pPr algn="ctr">
                <a:lnSpc>
                  <a:spcPts val="7919"/>
                </a:lnSpc>
              </a:pPr>
              <a:r>
                <a:rPr lang="en-US" b="true" sz="6599">
                  <a:solidFill>
                    <a:srgbClr val="000000"/>
                  </a:solidFill>
                  <a:latin typeface="Calibri (MS) Bold"/>
                  <a:ea typeface="Calibri (MS) Bold"/>
                  <a:cs typeface="Calibri (MS) Bold"/>
                  <a:sym typeface="Calibri (MS) Bold"/>
                </a:rPr>
                <a:t>Beth sy’n gwneud person yn greadigol?</a:t>
              </a:r>
            </a:p>
            <a:p>
              <a:pPr algn="ctr">
                <a:lnSpc>
                  <a:spcPts val="7919"/>
                </a:lnSpc>
              </a:pPr>
              <a:r>
                <a:rPr lang="en-US" b="true" sz="6599">
                  <a:solidFill>
                    <a:srgbClr val="000000"/>
                  </a:solidFill>
                  <a:latin typeface="Calibri (MS) Bold"/>
                  <a:ea typeface="Calibri (MS) Bold"/>
                  <a:cs typeface="Calibri (MS) Bold"/>
                  <a:sym typeface="Calibri (MS) Bold"/>
                </a:rPr>
                <a:t>What makes a person creative?</a:t>
              </a:r>
            </a:p>
            <a:p>
              <a:pPr algn="ctr">
                <a:lnSpc>
                  <a:spcPts val="3240"/>
                </a:lnSpc>
              </a:pPr>
            </a:p>
            <a:p>
              <a:pPr algn="ctr">
                <a:lnSpc>
                  <a:spcPts val="3240"/>
                </a:lnSpc>
              </a:pPr>
              <a:r>
                <a:rPr lang="en-US" b="true" sz="2700">
                  <a:solidFill>
                    <a:srgbClr val="000000"/>
                  </a:solidFill>
                  <a:latin typeface="Calibri (MS) Bold"/>
                  <a:ea typeface="Calibri (MS) Bold"/>
                  <a:cs typeface="Calibri (MS) Bold"/>
                  <a:sym typeface="Calibri (MS) Bold"/>
                </a:rPr>
                <a:t>Ar raddfa o 1-10 (10 yn greadigol iawn ac 1  ddim yn greadigol o gwbl) graddiwch eich galluoedd creadigol </a:t>
              </a:r>
            </a:p>
            <a:p>
              <a:pPr algn="ctr">
                <a:lnSpc>
                  <a:spcPts val="3240"/>
                </a:lnSpc>
              </a:pPr>
              <a:r>
                <a:rPr lang="en-US" b="true" sz="2700">
                  <a:solidFill>
                    <a:srgbClr val="000000"/>
                  </a:solidFill>
                  <a:latin typeface="Calibri (MS) Bold"/>
                  <a:ea typeface="Calibri (MS) Bold"/>
                  <a:cs typeface="Calibri (MS) Bold"/>
                  <a:sym typeface="Calibri (MS) Bold"/>
                </a:rPr>
                <a:t>On a scale of 1-10 (10 being very creative and 1 being not creative at all) rate your creative abilities</a:t>
              </a:r>
            </a:p>
          </p:txBody>
        </p:sp>
      </p:grpSp>
      <p:sp>
        <p:nvSpPr>
          <p:cNvPr name="Freeform 5" id="5" descr="Search photos &quot;numbers in orders&quot;"/>
          <p:cNvSpPr/>
          <p:nvPr/>
        </p:nvSpPr>
        <p:spPr>
          <a:xfrm flipH="false" flipV="false" rot="0">
            <a:off x="5903635" y="8275851"/>
            <a:ext cx="5292595" cy="1512162"/>
          </a:xfrm>
          <a:custGeom>
            <a:avLst/>
            <a:gdLst/>
            <a:ahLst/>
            <a:cxnLst/>
            <a:rect r="r" b="b" t="t" l="l"/>
            <a:pathLst>
              <a:path h="1512162" w="5292595">
                <a:moveTo>
                  <a:pt x="0" y="0"/>
                </a:moveTo>
                <a:lnTo>
                  <a:pt x="5292595" y="0"/>
                </a:lnTo>
                <a:lnTo>
                  <a:pt x="5292595" y="1512163"/>
                </a:lnTo>
                <a:lnTo>
                  <a:pt x="0" y="1512163"/>
                </a:lnTo>
                <a:lnTo>
                  <a:pt x="0" y="0"/>
                </a:lnTo>
                <a:close/>
              </a:path>
            </a:pathLst>
          </a:custGeom>
          <a:blipFill>
            <a:blip r:embed="rId2"/>
            <a:stretch>
              <a:fillRect l="0" t="-824" r="0" b="-825"/>
            </a:stretch>
          </a:blipFill>
        </p:spPr>
      </p:sp>
    </p:spTree>
  </p:cSld>
  <p:clrMapOvr>
    <a:masterClrMapping/>
  </p:clrMapOvr>
</p:sld>
</file>

<file path=ppt/slides/slide4.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4736087" y="4365988"/>
            <a:ext cx="9031852" cy="1388303"/>
          </a:xfrm>
          <a:prstGeom prst="rect">
            <a:avLst/>
          </a:prstGeom>
        </p:spPr>
        <p:txBody>
          <a:bodyPr anchor="t" rtlCol="false" tIns="0" lIns="0" bIns="0" rIns="0">
            <a:spAutoFit/>
          </a:bodyPr>
          <a:lstStyle/>
          <a:p>
            <a:pPr algn="ctr">
              <a:lnSpc>
                <a:spcPts val="5039"/>
              </a:lnSpc>
            </a:pPr>
            <a:r>
              <a:rPr lang="en-US" b="true" sz="4199">
                <a:solidFill>
                  <a:srgbClr val="000000"/>
                </a:solidFill>
                <a:latin typeface="Calibri (MS) Bold"/>
                <a:ea typeface="Calibri (MS) Bold"/>
                <a:cs typeface="Calibri (MS) Bold"/>
                <a:sym typeface="Calibri (MS) Bold"/>
              </a:rPr>
              <a:t>Beth sy’n gwneud person yn greadigol?</a:t>
            </a:r>
          </a:p>
          <a:p>
            <a:pPr algn="ctr">
              <a:lnSpc>
                <a:spcPts val="5039"/>
              </a:lnSpc>
            </a:pPr>
            <a:r>
              <a:rPr lang="en-US" b="true" sz="4199">
                <a:solidFill>
                  <a:srgbClr val="000000"/>
                </a:solidFill>
                <a:latin typeface="Calibri (MS) Bold"/>
                <a:ea typeface="Calibri (MS) Bold"/>
                <a:cs typeface="Calibri (MS) Bold"/>
                <a:sym typeface="Calibri (MS) Bold"/>
              </a:rPr>
              <a:t>What makes a person creative?</a:t>
            </a:r>
          </a:p>
        </p:txBody>
      </p:sp>
      <p:sp>
        <p:nvSpPr>
          <p:cNvPr name="AutoShape 3" id="3"/>
          <p:cNvSpPr/>
          <p:nvPr/>
        </p:nvSpPr>
        <p:spPr>
          <a:xfrm rot="-6802320">
            <a:off x="5794483" y="3246593"/>
            <a:ext cx="2486561" cy="0"/>
          </a:xfrm>
          <a:prstGeom prst="line">
            <a:avLst/>
          </a:prstGeom>
          <a:ln cap="rnd" w="9525">
            <a:solidFill>
              <a:srgbClr val="98C723"/>
            </a:solidFill>
            <a:prstDash val="solid"/>
            <a:headEnd type="none" len="sm" w="sm"/>
            <a:tailEnd type="arrow" len="sm" w="med"/>
          </a:ln>
        </p:spPr>
      </p:sp>
      <p:sp>
        <p:nvSpPr>
          <p:cNvPr name="TextBox 4" id="4"/>
          <p:cNvSpPr txBox="true"/>
          <p:nvPr/>
        </p:nvSpPr>
        <p:spPr>
          <a:xfrm rot="0">
            <a:off x="5276142" y="1262211"/>
            <a:ext cx="2119095"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personoliaethpersonality</a:t>
            </a:r>
          </a:p>
        </p:txBody>
      </p:sp>
      <p:sp>
        <p:nvSpPr>
          <p:cNvPr name="AutoShape 5" id="5"/>
          <p:cNvSpPr/>
          <p:nvPr/>
        </p:nvSpPr>
        <p:spPr>
          <a:xfrm rot="-4813920">
            <a:off x="8152644" y="3091538"/>
            <a:ext cx="2630780" cy="0"/>
          </a:xfrm>
          <a:prstGeom prst="line">
            <a:avLst/>
          </a:prstGeom>
          <a:ln cap="rnd" w="9525">
            <a:solidFill>
              <a:srgbClr val="98C723"/>
            </a:solidFill>
            <a:prstDash val="solid"/>
            <a:headEnd type="none" len="sm" w="sm"/>
            <a:tailEnd type="arrow" len="sm" w="med"/>
          </a:ln>
        </p:spPr>
      </p:sp>
      <p:sp>
        <p:nvSpPr>
          <p:cNvPr name="TextBox 6" id="6"/>
          <p:cNvSpPr txBox="true"/>
          <p:nvPr/>
        </p:nvSpPr>
        <p:spPr>
          <a:xfrm rot="0">
            <a:off x="9056560" y="1154198"/>
            <a:ext cx="2227095"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llawdrwydd</a:t>
            </a:r>
          </a:p>
          <a:p>
            <a:pPr algn="l">
              <a:lnSpc>
                <a:spcPts val="3239"/>
              </a:lnSpc>
            </a:pPr>
            <a:r>
              <a:rPr lang="en-US" sz="2699">
                <a:solidFill>
                  <a:srgbClr val="000000"/>
                </a:solidFill>
                <a:latin typeface="Calibri (MS)"/>
                <a:ea typeface="Calibri (MS)"/>
                <a:cs typeface="Calibri (MS)"/>
                <a:sym typeface="Calibri (MS)"/>
              </a:rPr>
              <a:t>handedness</a:t>
            </a:r>
          </a:p>
        </p:txBody>
      </p:sp>
      <p:sp>
        <p:nvSpPr>
          <p:cNvPr name="AutoShape 7" id="7"/>
          <p:cNvSpPr/>
          <p:nvPr/>
        </p:nvSpPr>
        <p:spPr>
          <a:xfrm rot="5674860">
            <a:off x="6596132" y="6432951"/>
            <a:ext cx="1531343" cy="0"/>
          </a:xfrm>
          <a:prstGeom prst="line">
            <a:avLst/>
          </a:prstGeom>
          <a:ln cap="rnd" w="9525">
            <a:solidFill>
              <a:srgbClr val="98C723"/>
            </a:solidFill>
            <a:prstDash val="solid"/>
            <a:headEnd type="none" len="sm" w="sm"/>
            <a:tailEnd type="arrow" len="sm" w="med"/>
          </a:ln>
        </p:spPr>
      </p:sp>
      <p:sp>
        <p:nvSpPr>
          <p:cNvPr name="TextBox 8" id="8"/>
          <p:cNvSpPr txBox="true"/>
          <p:nvPr/>
        </p:nvSpPr>
        <p:spPr>
          <a:xfrm rot="0">
            <a:off x="6464277" y="7742928"/>
            <a:ext cx="1795055"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magwraeth</a:t>
            </a:r>
          </a:p>
          <a:p>
            <a:pPr algn="l">
              <a:lnSpc>
                <a:spcPts val="3239"/>
              </a:lnSpc>
            </a:pPr>
            <a:r>
              <a:rPr lang="en-US" sz="2699">
                <a:solidFill>
                  <a:srgbClr val="000000"/>
                </a:solidFill>
                <a:latin typeface="Calibri (MS)"/>
                <a:ea typeface="Calibri (MS)"/>
                <a:cs typeface="Calibri (MS)"/>
                <a:sym typeface="Calibri (MS)"/>
              </a:rPr>
              <a:t>upbringing</a:t>
            </a:r>
          </a:p>
        </p:txBody>
      </p:sp>
      <p:sp>
        <p:nvSpPr>
          <p:cNvPr name="AutoShape 9" id="9"/>
          <p:cNvSpPr/>
          <p:nvPr/>
        </p:nvSpPr>
        <p:spPr>
          <a:xfrm rot="-3935999">
            <a:off x="11244477" y="3084573"/>
            <a:ext cx="2387790" cy="0"/>
          </a:xfrm>
          <a:prstGeom prst="line">
            <a:avLst/>
          </a:prstGeom>
          <a:ln cap="rnd" w="9525">
            <a:solidFill>
              <a:srgbClr val="98C723"/>
            </a:solidFill>
            <a:prstDash val="solid"/>
            <a:headEnd type="none" len="sm" w="sm"/>
            <a:tailEnd type="arrow" len="sm" w="med"/>
          </a:ln>
        </p:spPr>
      </p:sp>
      <p:sp>
        <p:nvSpPr>
          <p:cNvPr name="TextBox 10" id="10"/>
          <p:cNvSpPr txBox="true"/>
          <p:nvPr/>
        </p:nvSpPr>
        <p:spPr>
          <a:xfrm rot="0">
            <a:off x="12728966" y="1262211"/>
            <a:ext cx="1471014"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diwylliant</a:t>
            </a:r>
          </a:p>
          <a:p>
            <a:pPr algn="l">
              <a:lnSpc>
                <a:spcPts val="3239"/>
              </a:lnSpc>
            </a:pPr>
            <a:r>
              <a:rPr lang="en-US" sz="2699">
                <a:solidFill>
                  <a:srgbClr val="000000"/>
                </a:solidFill>
                <a:latin typeface="Calibri (MS)"/>
                <a:ea typeface="Calibri (MS)"/>
                <a:cs typeface="Calibri (MS)"/>
                <a:sym typeface="Calibri (MS)"/>
              </a:rPr>
              <a:t>culture</a:t>
            </a:r>
          </a:p>
        </p:txBody>
      </p:sp>
      <p:sp>
        <p:nvSpPr>
          <p:cNvPr name="AutoShape 11" id="11"/>
          <p:cNvSpPr/>
          <p:nvPr/>
        </p:nvSpPr>
        <p:spPr>
          <a:xfrm rot="8342880">
            <a:off x="3795457" y="5946891"/>
            <a:ext cx="2164128" cy="0"/>
          </a:xfrm>
          <a:prstGeom prst="line">
            <a:avLst/>
          </a:prstGeom>
          <a:ln cap="rnd" w="9525">
            <a:solidFill>
              <a:srgbClr val="98C723"/>
            </a:solidFill>
            <a:prstDash val="solid"/>
            <a:headEnd type="none" len="sm" w="sm"/>
            <a:tailEnd type="arrow" len="sm" w="med"/>
          </a:ln>
        </p:spPr>
      </p:sp>
      <p:sp>
        <p:nvSpPr>
          <p:cNvPr name="TextBox 12" id="12"/>
          <p:cNvSpPr txBox="true"/>
          <p:nvPr/>
        </p:nvSpPr>
        <p:spPr>
          <a:xfrm rot="0">
            <a:off x="2899885" y="7202873"/>
            <a:ext cx="2011082"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deallusrwydd</a:t>
            </a:r>
          </a:p>
          <a:p>
            <a:pPr algn="l">
              <a:lnSpc>
                <a:spcPts val="3239"/>
              </a:lnSpc>
            </a:pPr>
            <a:r>
              <a:rPr lang="en-US" sz="2699">
                <a:solidFill>
                  <a:srgbClr val="000000"/>
                </a:solidFill>
                <a:latin typeface="Calibri (MS)"/>
                <a:ea typeface="Calibri (MS)"/>
                <a:cs typeface="Calibri (MS)"/>
                <a:sym typeface="Calibri (MS)"/>
              </a:rPr>
              <a:t>intelligence</a:t>
            </a:r>
          </a:p>
        </p:txBody>
      </p:sp>
      <p:sp>
        <p:nvSpPr>
          <p:cNvPr name="AutoShape 13" id="13"/>
          <p:cNvSpPr/>
          <p:nvPr/>
        </p:nvSpPr>
        <p:spPr>
          <a:xfrm rot="3496860">
            <a:off x="9458638" y="6777459"/>
            <a:ext cx="2287036" cy="0"/>
          </a:xfrm>
          <a:prstGeom prst="line">
            <a:avLst/>
          </a:prstGeom>
          <a:ln cap="rnd" w="9525">
            <a:solidFill>
              <a:srgbClr val="98C723"/>
            </a:solidFill>
            <a:prstDash val="solid"/>
            <a:headEnd type="none" len="sm" w="sm"/>
            <a:tailEnd type="arrow" len="sm" w="med"/>
          </a:ln>
        </p:spPr>
      </p:sp>
      <p:sp>
        <p:nvSpPr>
          <p:cNvPr name="TextBox 14" id="14"/>
          <p:cNvSpPr txBox="true"/>
          <p:nvPr/>
        </p:nvSpPr>
        <p:spPr>
          <a:xfrm rot="0">
            <a:off x="10568736" y="8296925"/>
            <a:ext cx="2227095"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addysg</a:t>
            </a:r>
          </a:p>
          <a:p>
            <a:pPr algn="l">
              <a:lnSpc>
                <a:spcPts val="3239"/>
              </a:lnSpc>
            </a:pPr>
            <a:r>
              <a:rPr lang="en-US" sz="2699">
                <a:solidFill>
                  <a:srgbClr val="000000"/>
                </a:solidFill>
                <a:latin typeface="Calibri (MS)"/>
                <a:ea typeface="Calibri (MS)"/>
                <a:cs typeface="Calibri (MS)"/>
                <a:sym typeface="Calibri (MS)"/>
              </a:rPr>
              <a:t>education</a:t>
            </a:r>
          </a:p>
        </p:txBody>
      </p:sp>
      <p:sp>
        <p:nvSpPr>
          <p:cNvPr name="AutoShape 15" id="15"/>
          <p:cNvSpPr/>
          <p:nvPr/>
        </p:nvSpPr>
        <p:spPr>
          <a:xfrm rot="2785980">
            <a:off x="12067986" y="6777459"/>
            <a:ext cx="2684961" cy="0"/>
          </a:xfrm>
          <a:prstGeom prst="line">
            <a:avLst/>
          </a:prstGeom>
          <a:ln cap="rnd" w="9525">
            <a:solidFill>
              <a:srgbClr val="98C723"/>
            </a:solidFill>
            <a:prstDash val="solid"/>
            <a:headEnd type="none" len="sm" w="sm"/>
            <a:tailEnd type="arrow" len="sm" w="med"/>
          </a:ln>
        </p:spPr>
      </p:sp>
      <p:sp>
        <p:nvSpPr>
          <p:cNvPr name="TextBox 16" id="16"/>
          <p:cNvSpPr txBox="true"/>
          <p:nvPr/>
        </p:nvSpPr>
        <p:spPr>
          <a:xfrm rot="0">
            <a:off x="13269033" y="7919320"/>
            <a:ext cx="2335109"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diddordebau</a:t>
            </a:r>
          </a:p>
          <a:p>
            <a:pPr algn="l">
              <a:lnSpc>
                <a:spcPts val="3239"/>
              </a:lnSpc>
            </a:pPr>
            <a:r>
              <a:rPr lang="en-US" sz="2699">
                <a:solidFill>
                  <a:srgbClr val="000000"/>
                </a:solidFill>
                <a:latin typeface="Calibri (MS)"/>
                <a:ea typeface="Calibri (MS)"/>
                <a:cs typeface="Calibri (MS)"/>
                <a:sym typeface="Calibri (MS)"/>
              </a:rPr>
              <a:t>interests</a:t>
            </a:r>
          </a:p>
        </p:txBody>
      </p:sp>
      <p:sp>
        <p:nvSpPr>
          <p:cNvPr name="AutoShape 17" id="17"/>
          <p:cNvSpPr/>
          <p:nvPr/>
        </p:nvSpPr>
        <p:spPr>
          <a:xfrm rot="-8326860">
            <a:off x="3449235" y="3840654"/>
            <a:ext cx="2316531" cy="0"/>
          </a:xfrm>
          <a:prstGeom prst="line">
            <a:avLst/>
          </a:prstGeom>
          <a:ln cap="rnd" w="9525">
            <a:solidFill>
              <a:srgbClr val="98C723"/>
            </a:solidFill>
            <a:prstDash val="solid"/>
            <a:headEnd type="none" len="sm" w="sm"/>
            <a:tailEnd type="arrow" len="sm" w="med"/>
          </a:ln>
        </p:spPr>
      </p:sp>
      <p:sp>
        <p:nvSpPr>
          <p:cNvPr name="TextBox 18" id="18"/>
          <p:cNvSpPr txBox="true"/>
          <p:nvPr/>
        </p:nvSpPr>
        <p:spPr>
          <a:xfrm rot="0">
            <a:off x="2683858" y="2342333"/>
            <a:ext cx="2335109"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amgylchedd</a:t>
            </a:r>
          </a:p>
          <a:p>
            <a:pPr algn="l">
              <a:lnSpc>
                <a:spcPts val="3239"/>
              </a:lnSpc>
            </a:pPr>
            <a:r>
              <a:rPr lang="en-US" sz="2699">
                <a:solidFill>
                  <a:srgbClr val="000000"/>
                </a:solidFill>
                <a:latin typeface="Calibri (MS)"/>
                <a:ea typeface="Calibri (MS)"/>
                <a:cs typeface="Calibri (MS)"/>
                <a:sym typeface="Calibri (MS)"/>
              </a:rPr>
              <a:t>environment</a:t>
            </a:r>
          </a:p>
        </p:txBody>
      </p:sp>
      <p:sp>
        <p:nvSpPr>
          <p:cNvPr name="AutoShape 19" id="19"/>
          <p:cNvSpPr/>
          <p:nvPr/>
        </p:nvSpPr>
        <p:spPr>
          <a:xfrm rot="-2279400">
            <a:off x="13432755" y="4515618"/>
            <a:ext cx="1251585" cy="0"/>
          </a:xfrm>
          <a:prstGeom prst="line">
            <a:avLst/>
          </a:prstGeom>
          <a:ln cap="rnd" w="9525">
            <a:solidFill>
              <a:srgbClr val="98C723"/>
            </a:solidFill>
            <a:prstDash val="solid"/>
            <a:headEnd type="none" len="sm" w="sm"/>
            <a:tailEnd type="arrow" len="sm" w="med"/>
          </a:ln>
        </p:spPr>
      </p:sp>
      <p:sp>
        <p:nvSpPr>
          <p:cNvPr name="TextBox 20" id="20"/>
          <p:cNvSpPr txBox="true"/>
          <p:nvPr/>
        </p:nvSpPr>
        <p:spPr>
          <a:xfrm rot="0">
            <a:off x="13053006" y="3260434"/>
            <a:ext cx="2119095"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cyfleoedd</a:t>
            </a:r>
          </a:p>
          <a:p>
            <a:pPr algn="l">
              <a:lnSpc>
                <a:spcPts val="3239"/>
              </a:lnSpc>
            </a:pPr>
            <a:r>
              <a:rPr lang="en-US" sz="2699">
                <a:solidFill>
                  <a:srgbClr val="000000"/>
                </a:solidFill>
                <a:latin typeface="Calibri (MS)"/>
                <a:ea typeface="Calibri (MS)"/>
                <a:cs typeface="Calibri (MS)"/>
                <a:sym typeface="Calibri (MS)"/>
              </a:rPr>
              <a:t>opportunities</a:t>
            </a:r>
          </a:p>
        </p:txBody>
      </p:sp>
      <p:sp>
        <p:nvSpPr>
          <p:cNvPr name="AutoShape 21" id="21"/>
          <p:cNvSpPr/>
          <p:nvPr/>
        </p:nvSpPr>
        <p:spPr>
          <a:xfrm rot="10759140">
            <a:off x="3628199" y="4938242"/>
            <a:ext cx="1202507" cy="0"/>
          </a:xfrm>
          <a:prstGeom prst="line">
            <a:avLst/>
          </a:prstGeom>
          <a:ln cap="rnd" w="9525">
            <a:solidFill>
              <a:srgbClr val="98C723"/>
            </a:solidFill>
            <a:prstDash val="solid"/>
            <a:headEnd type="none" len="sm" w="sm"/>
            <a:tailEnd type="arrow" len="sm" w="med"/>
          </a:ln>
        </p:spPr>
      </p:sp>
      <p:sp>
        <p:nvSpPr>
          <p:cNvPr name="TextBox 22" id="22"/>
          <p:cNvSpPr txBox="true"/>
          <p:nvPr/>
        </p:nvSpPr>
        <p:spPr>
          <a:xfrm rot="0">
            <a:off x="2575844" y="4394563"/>
            <a:ext cx="1471014" cy="898059"/>
          </a:xfrm>
          <a:prstGeom prst="rect">
            <a:avLst/>
          </a:prstGeom>
        </p:spPr>
        <p:txBody>
          <a:bodyPr anchor="t" rtlCol="false" tIns="0" lIns="0" bIns="0" rIns="0">
            <a:spAutoFit/>
          </a:bodyPr>
          <a:lstStyle/>
          <a:p>
            <a:pPr algn="l">
              <a:lnSpc>
                <a:spcPts val="3239"/>
              </a:lnSpc>
            </a:pPr>
            <a:r>
              <a:rPr lang="en-US" sz="2699">
                <a:solidFill>
                  <a:srgbClr val="000000"/>
                </a:solidFill>
                <a:latin typeface="Calibri (MS)"/>
                <a:ea typeface="Calibri (MS)"/>
                <a:cs typeface="Calibri (MS)"/>
                <a:sym typeface="Calibri (MS)"/>
              </a:rPr>
              <a:t>cynhenid</a:t>
            </a:r>
          </a:p>
          <a:p>
            <a:pPr algn="l">
              <a:lnSpc>
                <a:spcPts val="3239"/>
              </a:lnSpc>
            </a:pPr>
            <a:r>
              <a:rPr lang="en-US" sz="2699">
                <a:solidFill>
                  <a:srgbClr val="000000"/>
                </a:solidFill>
                <a:latin typeface="Calibri (MS)"/>
                <a:ea typeface="Calibri (MS)"/>
                <a:cs typeface="Calibri (MS)"/>
                <a:sym typeface="Calibri (MS)"/>
              </a:rPr>
              <a:t>innate</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602126" y="2151232"/>
            <a:ext cx="5076568" cy="8572500"/>
            <a:chOff x="0" y="0"/>
            <a:chExt cx="4813338" cy="8128000"/>
          </a:xfrm>
        </p:grpSpPr>
        <p:sp>
          <p:nvSpPr>
            <p:cNvPr name="Freeform 3" id="3"/>
            <p:cNvSpPr/>
            <p:nvPr/>
          </p:nvSpPr>
          <p:spPr>
            <a:xfrm flipH="false" flipV="false" rot="0">
              <a:off x="0" y="0"/>
              <a:ext cx="4813335" cy="8128000"/>
            </a:xfrm>
            <a:custGeom>
              <a:avLst/>
              <a:gdLst/>
              <a:ahLst/>
              <a:cxnLst/>
              <a:rect r="r" b="b" t="t" l="l"/>
              <a:pathLst>
                <a:path h="8128000" w="4813335">
                  <a:moveTo>
                    <a:pt x="0" y="0"/>
                  </a:moveTo>
                  <a:lnTo>
                    <a:pt x="4813335" y="0"/>
                  </a:lnTo>
                  <a:lnTo>
                    <a:pt x="4813335" y="8128000"/>
                  </a:lnTo>
                  <a:lnTo>
                    <a:pt x="0" y="8128000"/>
                  </a:lnTo>
                  <a:close/>
                </a:path>
              </a:pathLst>
            </a:custGeom>
            <a:solidFill>
              <a:srgbClr val="000000">
                <a:alpha val="0"/>
              </a:srgbClr>
            </a:solidFill>
            <a:ln w="12700">
              <a:solidFill>
                <a:srgbClr val="000000"/>
              </a:solidFill>
            </a:ln>
          </p:spPr>
        </p:sp>
        <p:sp>
          <p:nvSpPr>
            <p:cNvPr name="TextBox 4" id="4"/>
            <p:cNvSpPr txBox="true"/>
            <p:nvPr/>
          </p:nvSpPr>
          <p:spPr>
            <a:xfrm>
              <a:off x="0" y="-85725"/>
              <a:ext cx="4813338" cy="8213725"/>
            </a:xfrm>
            <a:prstGeom prst="rect">
              <a:avLst/>
            </a:prstGeom>
          </p:spPr>
          <p:txBody>
            <a:bodyPr anchor="ctr" rtlCol="false" tIns="0" lIns="0" bIns="0" rIns="0"/>
            <a:lstStyle/>
            <a:p>
              <a:pPr algn="l">
                <a:lnSpc>
                  <a:spcPts val="5039"/>
                </a:lnSpc>
              </a:pPr>
              <a:r>
                <a:rPr lang="en-US" b="true" sz="4199">
                  <a:solidFill>
                    <a:srgbClr val="000000"/>
                  </a:solidFill>
                  <a:latin typeface="Calibri (MS) Bold"/>
                  <a:ea typeface="Calibri (MS) Bold"/>
                  <a:cs typeface="Calibri (MS) Bold"/>
                  <a:sym typeface="Calibri (MS) Bold"/>
                </a:rPr>
                <a:t>Nawr ailadroddwch y dasg:</a:t>
              </a:r>
            </a:p>
            <a:p>
              <a:pPr algn="l">
                <a:lnSpc>
                  <a:spcPts val="5039"/>
                </a:lnSpc>
              </a:pPr>
            </a:p>
            <a:p>
              <a:pPr algn="l">
                <a:lnSpc>
                  <a:spcPts val="5039"/>
                </a:lnSpc>
              </a:pPr>
              <a:r>
                <a:rPr lang="en-US" b="true" sz="4199">
                  <a:solidFill>
                    <a:srgbClr val="000000"/>
                  </a:solidFill>
                  <a:latin typeface="Calibri (MS) Bold"/>
                  <a:ea typeface="Calibri (MS) Bold"/>
                  <a:cs typeface="Calibri (MS) Bold"/>
                  <a:sym typeface="Calibri (MS) Bold"/>
                </a:rPr>
                <a:t>Ar raddfa o 1-10 (10 yn greadigol iawn ac 1 ddim yn greadigol o gwbl) graddiwch eich galluoedd creadigol</a:t>
              </a:r>
            </a:p>
            <a:p>
              <a:pPr algn="l">
                <a:lnSpc>
                  <a:spcPts val="5039"/>
                </a:lnSpc>
              </a:pPr>
            </a:p>
            <a:p>
              <a:pPr algn="l">
                <a:lnSpc>
                  <a:spcPts val="5039"/>
                </a:lnSpc>
              </a:pPr>
              <a:r>
                <a:rPr lang="en-US" b="true" sz="4199">
                  <a:solidFill>
                    <a:srgbClr val="000000"/>
                  </a:solidFill>
                  <a:latin typeface="Calibri (MS) Bold"/>
                  <a:ea typeface="Calibri (MS) Bold"/>
                  <a:cs typeface="Calibri (MS) Bold"/>
                  <a:sym typeface="Calibri (MS) Bold"/>
                </a:rPr>
                <a:t>A yw eich sgôr wedi newid?</a:t>
              </a:r>
            </a:p>
            <a:p>
              <a:pPr algn="l">
                <a:lnSpc>
                  <a:spcPts val="5039"/>
                </a:lnSpc>
              </a:pPr>
            </a:p>
            <a:p>
              <a:pPr algn="l">
                <a:lnSpc>
                  <a:spcPts val="5039"/>
                </a:lnSpc>
              </a:pPr>
            </a:p>
          </p:txBody>
        </p:sp>
      </p:grpSp>
      <p:grpSp>
        <p:nvGrpSpPr>
          <p:cNvPr name="Group 5" id="5"/>
          <p:cNvGrpSpPr/>
          <p:nvPr/>
        </p:nvGrpSpPr>
        <p:grpSpPr>
          <a:xfrm rot="0">
            <a:off x="11302558" y="1903135"/>
            <a:ext cx="5562977" cy="8572500"/>
            <a:chOff x="0" y="0"/>
            <a:chExt cx="5274526" cy="8128000"/>
          </a:xfrm>
        </p:grpSpPr>
        <p:sp>
          <p:nvSpPr>
            <p:cNvPr name="Freeform 6" id="6"/>
            <p:cNvSpPr/>
            <p:nvPr/>
          </p:nvSpPr>
          <p:spPr>
            <a:xfrm flipH="false" flipV="false" rot="0">
              <a:off x="0" y="0"/>
              <a:ext cx="5274521" cy="8128000"/>
            </a:xfrm>
            <a:custGeom>
              <a:avLst/>
              <a:gdLst/>
              <a:ahLst/>
              <a:cxnLst/>
              <a:rect r="r" b="b" t="t" l="l"/>
              <a:pathLst>
                <a:path h="8128000" w="5274521">
                  <a:moveTo>
                    <a:pt x="0" y="0"/>
                  </a:moveTo>
                  <a:lnTo>
                    <a:pt x="5274521" y="0"/>
                  </a:lnTo>
                  <a:lnTo>
                    <a:pt x="5274521" y="8128000"/>
                  </a:lnTo>
                  <a:lnTo>
                    <a:pt x="0" y="8128000"/>
                  </a:lnTo>
                  <a:close/>
                </a:path>
              </a:pathLst>
            </a:custGeom>
            <a:solidFill>
              <a:srgbClr val="000000">
                <a:alpha val="0"/>
              </a:srgbClr>
            </a:solidFill>
            <a:ln w="12700">
              <a:solidFill>
                <a:srgbClr val="000000"/>
              </a:solidFill>
            </a:ln>
          </p:spPr>
        </p:sp>
        <p:sp>
          <p:nvSpPr>
            <p:cNvPr name="TextBox 7" id="7"/>
            <p:cNvSpPr txBox="true"/>
            <p:nvPr/>
          </p:nvSpPr>
          <p:spPr>
            <a:xfrm>
              <a:off x="0" y="-85725"/>
              <a:ext cx="5274526" cy="8213725"/>
            </a:xfrm>
            <a:prstGeom prst="rect">
              <a:avLst/>
            </a:prstGeom>
          </p:spPr>
          <p:txBody>
            <a:bodyPr anchor="ctr" rtlCol="false" tIns="0" lIns="0" bIns="0" rIns="0"/>
            <a:lstStyle/>
            <a:p>
              <a:pPr algn="l">
                <a:lnSpc>
                  <a:spcPts val="5039"/>
                </a:lnSpc>
              </a:pPr>
              <a:r>
                <a:rPr lang="en-US" b="true" sz="4199">
                  <a:gradFill>
                    <a:gsLst>
                      <a:gs pos="0">
                        <a:srgbClr val="000000">
                          <a:alpha val="100000"/>
                        </a:srgbClr>
                      </a:gs>
                      <a:gs pos="61000">
                        <a:srgbClr val="000000">
                          <a:alpha val="100000"/>
                        </a:srgbClr>
                      </a:gs>
                    </a:gsLst>
                    <a:lin ang="16200000"/>
                  </a:gradFill>
                  <a:latin typeface="Calibri (MS) Bold"/>
                  <a:ea typeface="Calibri (MS) Bold"/>
                  <a:cs typeface="Calibri (MS) Bold"/>
                  <a:sym typeface="Calibri (MS) Bold"/>
                </a:rPr>
                <a:t>Now repeat the task:</a:t>
              </a:r>
            </a:p>
            <a:p>
              <a:pPr algn="l">
                <a:lnSpc>
                  <a:spcPts val="5039"/>
                </a:lnSpc>
              </a:pPr>
            </a:p>
            <a:p>
              <a:pPr algn="l">
                <a:lnSpc>
                  <a:spcPts val="5039"/>
                </a:lnSpc>
              </a:pPr>
              <a:r>
                <a:rPr lang="en-US" b="true" sz="4199">
                  <a:gradFill>
                    <a:gsLst>
                      <a:gs pos="0">
                        <a:srgbClr val="000000">
                          <a:alpha val="100000"/>
                        </a:srgbClr>
                      </a:gs>
                      <a:gs pos="61000">
                        <a:srgbClr val="000000">
                          <a:alpha val="100000"/>
                        </a:srgbClr>
                      </a:gs>
                    </a:gsLst>
                    <a:lin ang="16200000"/>
                  </a:gradFill>
                  <a:latin typeface="Calibri (MS) Bold"/>
                  <a:ea typeface="Calibri (MS) Bold"/>
                  <a:cs typeface="Calibri (MS) Bold"/>
                  <a:sym typeface="Calibri (MS) Bold"/>
                </a:rPr>
                <a:t>On a scale of 1-10 (10 being very creative and 1 being not creative at all) rate your creative abilities</a:t>
              </a:r>
            </a:p>
            <a:p>
              <a:pPr algn="l">
                <a:lnSpc>
                  <a:spcPts val="5039"/>
                </a:lnSpc>
              </a:pPr>
            </a:p>
            <a:p>
              <a:pPr algn="l">
                <a:lnSpc>
                  <a:spcPts val="5039"/>
                </a:lnSpc>
              </a:pPr>
              <a:r>
                <a:rPr lang="en-US" b="true" sz="4199">
                  <a:gradFill>
                    <a:gsLst>
                      <a:gs pos="0">
                        <a:srgbClr val="000000">
                          <a:alpha val="100000"/>
                        </a:srgbClr>
                      </a:gs>
                      <a:gs pos="61000">
                        <a:srgbClr val="000000">
                          <a:alpha val="100000"/>
                        </a:srgbClr>
                      </a:gs>
                    </a:gsLst>
                    <a:lin ang="16200000"/>
                  </a:gradFill>
                  <a:latin typeface="Calibri (MS) Bold"/>
                  <a:ea typeface="Calibri (MS) Bold"/>
                  <a:cs typeface="Calibri (MS) Bold"/>
                  <a:sym typeface="Calibri (MS) Bold"/>
                </a:rPr>
                <a:t>Has your score changed?</a:t>
              </a:r>
            </a:p>
            <a:p>
              <a:pPr algn="l">
                <a:lnSpc>
                  <a:spcPts val="5039"/>
                </a:lnSpc>
              </a:pPr>
            </a:p>
          </p:txBody>
        </p:sp>
      </p:grpSp>
      <p:sp>
        <p:nvSpPr>
          <p:cNvPr name="Freeform 8" id="8" descr="Search photos &quot;numbers in orders&quot;"/>
          <p:cNvSpPr/>
          <p:nvPr/>
        </p:nvSpPr>
        <p:spPr>
          <a:xfrm flipH="false" flipV="false" rot="0">
            <a:off x="5934785" y="734319"/>
            <a:ext cx="5292595" cy="1512162"/>
          </a:xfrm>
          <a:custGeom>
            <a:avLst/>
            <a:gdLst/>
            <a:ahLst/>
            <a:cxnLst/>
            <a:rect r="r" b="b" t="t" l="l"/>
            <a:pathLst>
              <a:path h="1512162" w="5292595">
                <a:moveTo>
                  <a:pt x="0" y="0"/>
                </a:moveTo>
                <a:lnTo>
                  <a:pt x="5292594" y="0"/>
                </a:lnTo>
                <a:lnTo>
                  <a:pt x="5292594" y="1512163"/>
                </a:lnTo>
                <a:lnTo>
                  <a:pt x="0" y="1512163"/>
                </a:lnTo>
                <a:lnTo>
                  <a:pt x="0" y="0"/>
                </a:lnTo>
                <a:close/>
              </a:path>
            </a:pathLst>
          </a:custGeom>
          <a:blipFill>
            <a:blip r:embed="rId2"/>
            <a:stretch>
              <a:fillRect l="0" t="-824" r="0" b="-825"/>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582344" y="-149095"/>
            <a:ext cx="5255733" cy="10045122"/>
            <a:chOff x="0" y="0"/>
            <a:chExt cx="4983213" cy="9524263"/>
          </a:xfrm>
        </p:grpSpPr>
        <p:sp>
          <p:nvSpPr>
            <p:cNvPr name="Freeform 3" id="3"/>
            <p:cNvSpPr/>
            <p:nvPr/>
          </p:nvSpPr>
          <p:spPr>
            <a:xfrm flipH="false" flipV="false" rot="0">
              <a:off x="0" y="0"/>
              <a:ext cx="4983212" cy="9524258"/>
            </a:xfrm>
            <a:custGeom>
              <a:avLst/>
              <a:gdLst/>
              <a:ahLst/>
              <a:cxnLst/>
              <a:rect r="r" b="b" t="t" l="l"/>
              <a:pathLst>
                <a:path h="9524258" w="4983212">
                  <a:moveTo>
                    <a:pt x="0" y="0"/>
                  </a:moveTo>
                  <a:lnTo>
                    <a:pt x="4983212" y="0"/>
                  </a:lnTo>
                  <a:lnTo>
                    <a:pt x="4983212" y="9524258"/>
                  </a:lnTo>
                  <a:lnTo>
                    <a:pt x="0" y="9524258"/>
                  </a:lnTo>
                  <a:close/>
                </a:path>
              </a:pathLst>
            </a:custGeom>
            <a:solidFill>
              <a:srgbClr val="000000">
                <a:alpha val="0"/>
              </a:srgbClr>
            </a:solidFill>
            <a:ln w="12700">
              <a:solidFill>
                <a:srgbClr val="000000"/>
              </a:solidFill>
            </a:ln>
          </p:spPr>
        </p:sp>
        <p:sp>
          <p:nvSpPr>
            <p:cNvPr name="TextBox 4" id="4"/>
            <p:cNvSpPr txBox="true"/>
            <p:nvPr/>
          </p:nvSpPr>
          <p:spPr>
            <a:xfrm>
              <a:off x="0" y="-66675"/>
              <a:ext cx="4983213" cy="9590938"/>
            </a:xfrm>
            <a:prstGeom prst="rect">
              <a:avLst/>
            </a:prstGeom>
          </p:spPr>
          <p:txBody>
            <a:bodyPr anchor="ctr" rtlCol="false" tIns="0" lIns="0" bIns="0" rIns="0"/>
            <a:lstStyle/>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4535"/>
                </a:lnSpc>
              </a:pPr>
              <a:r>
                <a:rPr lang="en-US" sz="3779">
                  <a:solidFill>
                    <a:srgbClr val="000000"/>
                  </a:solidFill>
                  <a:latin typeface="Calibri (MS)"/>
                  <a:ea typeface="Calibri (MS)"/>
                  <a:cs typeface="Calibri (MS)"/>
                  <a:sym typeface="Calibri (MS)"/>
                </a:rPr>
                <a:t>Alternative uses test</a:t>
              </a:r>
            </a:p>
            <a:p>
              <a:pPr algn="ctr">
                <a:lnSpc>
                  <a:spcPts val="3653"/>
                </a:lnSpc>
              </a:pPr>
            </a:p>
            <a:p>
              <a:pPr algn="ctr">
                <a:lnSpc>
                  <a:spcPts val="3653"/>
                </a:lnSpc>
              </a:pPr>
            </a:p>
            <a:p>
              <a:pPr algn="ctr">
                <a:lnSpc>
                  <a:spcPts val="3653"/>
                </a:lnSpc>
              </a:pPr>
              <a:r>
                <a:rPr lang="en-US" sz="3044">
                  <a:solidFill>
                    <a:srgbClr val="000000"/>
                  </a:solidFill>
                  <a:latin typeface="Calibri (MS)"/>
                  <a:ea typeface="Calibri (MS)"/>
                  <a:cs typeface="Calibri (MS)"/>
                  <a:sym typeface="Calibri (MS)"/>
                </a:rPr>
                <a:t>How many uses can you think of for a Lego block?</a:t>
              </a:r>
            </a:p>
            <a:p>
              <a:pPr algn="ctr">
                <a:lnSpc>
                  <a:spcPts val="3653"/>
                </a:lnSpc>
              </a:pPr>
            </a:p>
            <a:p>
              <a:pPr algn="ctr">
                <a:lnSpc>
                  <a:spcPts val="3653"/>
                </a:lnSpc>
              </a:pPr>
              <a:r>
                <a:rPr lang="en-US" sz="3044">
                  <a:solidFill>
                    <a:srgbClr val="000000"/>
                  </a:solidFill>
                  <a:latin typeface="Calibri (MS)"/>
                  <a:ea typeface="Calibri (MS)"/>
                  <a:cs typeface="Calibri (MS)"/>
                  <a:sym typeface="Calibri (MS)"/>
                </a:rPr>
                <a:t>You have one minute to write down your answer</a:t>
              </a: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r>
                <a:rPr lang="en-US" sz="3044">
                  <a:solidFill>
                    <a:srgbClr val="000000"/>
                  </a:solidFill>
                  <a:latin typeface="Calibri (MS)"/>
                  <a:ea typeface="Calibri (MS)"/>
                  <a:cs typeface="Calibri (MS)"/>
                  <a:sym typeface="Calibri (MS)"/>
                </a:rPr>
                <a:t>This test is used to measure creative thinking</a:t>
              </a: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p:txBody>
        </p:sp>
      </p:grpSp>
      <p:sp>
        <p:nvSpPr>
          <p:cNvPr name="Freeform 5" id="5"/>
          <p:cNvSpPr/>
          <p:nvPr/>
        </p:nvSpPr>
        <p:spPr>
          <a:xfrm flipH="false" flipV="false" rot="0">
            <a:off x="11625617" y="4711446"/>
            <a:ext cx="3490682" cy="2757773"/>
          </a:xfrm>
          <a:custGeom>
            <a:avLst/>
            <a:gdLst/>
            <a:ahLst/>
            <a:cxnLst/>
            <a:rect r="r" b="b" t="t" l="l"/>
            <a:pathLst>
              <a:path h="2757773" w="3490682">
                <a:moveTo>
                  <a:pt x="0" y="0"/>
                </a:moveTo>
                <a:lnTo>
                  <a:pt x="3490682" y="0"/>
                </a:lnTo>
                <a:lnTo>
                  <a:pt x="3490682" y="2757773"/>
                </a:lnTo>
                <a:lnTo>
                  <a:pt x="0" y="2757773"/>
                </a:lnTo>
                <a:lnTo>
                  <a:pt x="0" y="0"/>
                </a:lnTo>
                <a:close/>
              </a:path>
            </a:pathLst>
          </a:custGeom>
          <a:blipFill>
            <a:blip r:embed="rId2"/>
            <a:stretch>
              <a:fillRect l="0" t="-65" r="0" b="-65"/>
            </a:stretch>
          </a:blipFill>
        </p:spPr>
      </p:sp>
      <p:grpSp>
        <p:nvGrpSpPr>
          <p:cNvPr name="Group 6" id="6"/>
          <p:cNvGrpSpPr/>
          <p:nvPr/>
        </p:nvGrpSpPr>
        <p:grpSpPr>
          <a:xfrm rot="0">
            <a:off x="2577376" y="438598"/>
            <a:ext cx="5292595" cy="9189680"/>
            <a:chOff x="0" y="0"/>
            <a:chExt cx="5018164" cy="8713178"/>
          </a:xfrm>
        </p:grpSpPr>
        <p:sp>
          <p:nvSpPr>
            <p:cNvPr name="Freeform 7" id="7"/>
            <p:cNvSpPr/>
            <p:nvPr/>
          </p:nvSpPr>
          <p:spPr>
            <a:xfrm flipH="false" flipV="false" rot="0">
              <a:off x="0" y="0"/>
              <a:ext cx="5018158" cy="8713175"/>
            </a:xfrm>
            <a:custGeom>
              <a:avLst/>
              <a:gdLst/>
              <a:ahLst/>
              <a:cxnLst/>
              <a:rect r="r" b="b" t="t" l="l"/>
              <a:pathLst>
                <a:path h="8713175" w="5018158">
                  <a:moveTo>
                    <a:pt x="0" y="0"/>
                  </a:moveTo>
                  <a:lnTo>
                    <a:pt x="5018158" y="0"/>
                  </a:lnTo>
                  <a:lnTo>
                    <a:pt x="5018158" y="8713175"/>
                  </a:lnTo>
                  <a:lnTo>
                    <a:pt x="0" y="8713175"/>
                  </a:lnTo>
                  <a:close/>
                </a:path>
              </a:pathLst>
            </a:custGeom>
            <a:solidFill>
              <a:srgbClr val="000000">
                <a:alpha val="0"/>
              </a:srgbClr>
            </a:solidFill>
            <a:ln w="12700">
              <a:solidFill>
                <a:srgbClr val="000000"/>
              </a:solidFill>
            </a:ln>
          </p:spPr>
        </p:sp>
        <p:sp>
          <p:nvSpPr>
            <p:cNvPr name="TextBox 8" id="8"/>
            <p:cNvSpPr txBox="true"/>
            <p:nvPr/>
          </p:nvSpPr>
          <p:spPr>
            <a:xfrm>
              <a:off x="0" y="-57150"/>
              <a:ext cx="5018164" cy="8770328"/>
            </a:xfrm>
            <a:prstGeom prst="rect">
              <a:avLst/>
            </a:prstGeom>
          </p:spPr>
          <p:txBody>
            <a:bodyPr anchor="ctr" rtlCol="false" tIns="0" lIns="0" bIns="0" rIns="0"/>
            <a:lstStyle/>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4360"/>
                </a:lnSpc>
              </a:pPr>
              <a:r>
                <a:rPr lang="en-US" sz="3633">
                  <a:solidFill>
                    <a:srgbClr val="000000"/>
                  </a:solidFill>
                  <a:latin typeface="Calibri (MS)"/>
                  <a:ea typeface="Calibri (MS)"/>
                  <a:cs typeface="Calibri (MS)"/>
                  <a:sym typeface="Calibri (MS)"/>
                </a:rPr>
                <a:t>Prawf defnyddiau amgen</a:t>
              </a:r>
            </a:p>
            <a:p>
              <a:pPr algn="ctr">
                <a:lnSpc>
                  <a:spcPts val="3248"/>
                </a:lnSpc>
              </a:pPr>
            </a:p>
            <a:p>
              <a:pPr algn="ctr">
                <a:lnSpc>
                  <a:spcPts val="3248"/>
                </a:lnSpc>
              </a:pPr>
            </a:p>
            <a:p>
              <a:pPr algn="ctr">
                <a:lnSpc>
                  <a:spcPts val="3248"/>
                </a:lnSpc>
              </a:pPr>
              <a:r>
                <a:rPr lang="en-US" sz="2707">
                  <a:solidFill>
                    <a:srgbClr val="000000"/>
                  </a:solidFill>
                  <a:latin typeface="Calibri (MS)"/>
                  <a:ea typeface="Calibri (MS)"/>
                  <a:cs typeface="Calibri (MS)"/>
                  <a:sym typeface="Calibri (MS)"/>
                </a:rPr>
                <a:t>Faint o ddefnyddiau allwch chi feddwl am ar gyfer bloc Lego?</a:t>
              </a:r>
            </a:p>
            <a:p>
              <a:pPr algn="ctr">
                <a:lnSpc>
                  <a:spcPts val="3248"/>
                </a:lnSpc>
              </a:pPr>
            </a:p>
            <a:p>
              <a:pPr algn="ctr">
                <a:lnSpc>
                  <a:spcPts val="3248"/>
                </a:lnSpc>
              </a:pPr>
              <a:r>
                <a:rPr lang="en-US" sz="2707">
                  <a:solidFill>
                    <a:srgbClr val="000000"/>
                  </a:solidFill>
                  <a:latin typeface="Calibri (MS)"/>
                  <a:ea typeface="Calibri (MS)"/>
                  <a:cs typeface="Calibri (MS)"/>
                  <a:sym typeface="Calibri (MS)"/>
                </a:rPr>
                <a:t>Mae gennych 1 munud i gofnodi eich atebion</a:t>
              </a: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590"/>
                </a:lnSpc>
              </a:pPr>
              <a:r>
                <a:rPr lang="en-US" sz="2992">
                  <a:solidFill>
                    <a:srgbClr val="000000"/>
                  </a:solidFill>
                  <a:latin typeface="Calibri (MS)"/>
                  <a:ea typeface="Calibri (MS)"/>
                  <a:cs typeface="Calibri (MS)"/>
                  <a:sym typeface="Calibri (MS)"/>
                </a:rPr>
                <a:t>Defnyddir y prawr hwn i fesur meddwl creadigol</a:t>
              </a: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p:txBody>
        </p:sp>
      </p:grpSp>
      <p:sp>
        <p:nvSpPr>
          <p:cNvPr name="Freeform 9" id="9"/>
          <p:cNvSpPr/>
          <p:nvPr/>
        </p:nvSpPr>
        <p:spPr>
          <a:xfrm flipH="false" flipV="false" rot="0">
            <a:off x="3926246" y="5191125"/>
            <a:ext cx="2987476" cy="2360224"/>
          </a:xfrm>
          <a:custGeom>
            <a:avLst/>
            <a:gdLst/>
            <a:ahLst/>
            <a:cxnLst/>
            <a:rect r="r" b="b" t="t" l="l"/>
            <a:pathLst>
              <a:path h="2360224" w="2987476">
                <a:moveTo>
                  <a:pt x="0" y="0"/>
                </a:moveTo>
                <a:lnTo>
                  <a:pt x="2987476" y="0"/>
                </a:lnTo>
                <a:lnTo>
                  <a:pt x="2987476" y="2360224"/>
                </a:lnTo>
                <a:lnTo>
                  <a:pt x="0" y="2360224"/>
                </a:lnTo>
                <a:lnTo>
                  <a:pt x="0" y="0"/>
                </a:lnTo>
                <a:close/>
              </a:path>
            </a:pathLst>
          </a:custGeom>
          <a:blipFill>
            <a:blip r:embed="rId3"/>
            <a:stretch>
              <a:fillRect l="0" t="-75" r="0" b="-75"/>
            </a:stretch>
          </a:blipFill>
        </p:spPr>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4844101" y="477555"/>
            <a:ext cx="6871622" cy="1572960"/>
          </a:xfrm>
          <a:prstGeom prst="rect">
            <a:avLst/>
          </a:prstGeom>
        </p:spPr>
        <p:txBody>
          <a:bodyPr anchor="t" rtlCol="false" tIns="0" lIns="0" bIns="0" rIns="0">
            <a:spAutoFit/>
          </a:bodyPr>
          <a:lstStyle/>
          <a:p>
            <a:pPr algn="ctr">
              <a:lnSpc>
                <a:spcPts val="5759"/>
              </a:lnSpc>
            </a:pPr>
            <a:r>
              <a:rPr lang="en-US" b="true" sz="4799">
                <a:solidFill>
                  <a:srgbClr val="000000"/>
                </a:solidFill>
                <a:latin typeface="Calibri (MS) Bold"/>
                <a:ea typeface="Calibri (MS) Bold"/>
                <a:cs typeface="Calibri (MS) Bold"/>
                <a:sym typeface="Calibri (MS) Bold"/>
              </a:rPr>
              <a:t>‘Rhethrheg’ creadigrwydd</a:t>
            </a:r>
          </a:p>
          <a:p>
            <a:pPr algn="ctr">
              <a:lnSpc>
                <a:spcPts val="5759"/>
              </a:lnSpc>
            </a:pPr>
            <a:r>
              <a:rPr lang="en-US" b="true" sz="4799">
                <a:solidFill>
                  <a:srgbClr val="000000"/>
                </a:solidFill>
                <a:latin typeface="Calibri (MS) Bold"/>
                <a:ea typeface="Calibri (MS) Bold"/>
                <a:cs typeface="Calibri (MS) Bold"/>
                <a:sym typeface="Calibri (MS) Bold"/>
              </a:rPr>
              <a:t>The ‘rhetorics’ of creativity </a:t>
            </a:r>
          </a:p>
        </p:txBody>
      </p:sp>
      <p:sp>
        <p:nvSpPr>
          <p:cNvPr name="TextBox 3" id="3"/>
          <p:cNvSpPr txBox="true"/>
          <p:nvPr/>
        </p:nvSpPr>
        <p:spPr>
          <a:xfrm rot="0">
            <a:off x="9596628" y="2351858"/>
            <a:ext cx="5683487" cy="6751682"/>
          </a:xfrm>
          <a:prstGeom prst="rect">
            <a:avLst/>
          </a:prstGeom>
        </p:spPr>
        <p:txBody>
          <a:bodyPr anchor="t" rtlCol="false" tIns="0" lIns="0" bIns="0" rIns="0">
            <a:spAutoFit/>
          </a:bodyPr>
          <a:lstStyle/>
          <a:p>
            <a:pPr algn="l">
              <a:lnSpc>
                <a:spcPts val="3059"/>
              </a:lnSpc>
            </a:pPr>
            <a:r>
              <a:rPr lang="en-US" sz="2549">
                <a:solidFill>
                  <a:srgbClr val="000000"/>
                </a:solidFill>
                <a:latin typeface="Calibri (MS)"/>
                <a:ea typeface="Calibri (MS)"/>
                <a:cs typeface="Calibri (MS)"/>
                <a:sym typeface="Calibri (MS)"/>
              </a:rPr>
              <a:t>There are a number of academic claims about the concept of creativity </a:t>
            </a:r>
          </a:p>
          <a:p>
            <a:pPr algn="l">
              <a:lnSpc>
                <a:spcPts val="3059"/>
              </a:lnSpc>
            </a:pPr>
          </a:p>
          <a:p>
            <a:pPr algn="l">
              <a:lnSpc>
                <a:spcPts val="3059"/>
              </a:lnSpc>
            </a:pPr>
            <a:r>
              <a:rPr lang="en-US" sz="2549">
                <a:solidFill>
                  <a:srgbClr val="000000"/>
                </a:solidFill>
                <a:latin typeface="Calibri (MS)"/>
                <a:ea typeface="Calibri (MS)"/>
                <a:cs typeface="Calibri (MS)"/>
                <a:sym typeface="Calibri (MS)"/>
              </a:rPr>
              <a:t>The term ‘rhetorics’ relates to the views people have on creativity</a:t>
            </a:r>
          </a:p>
          <a:p>
            <a:pPr algn="l">
              <a:lnSpc>
                <a:spcPts val="3059"/>
              </a:lnSpc>
            </a:pPr>
          </a:p>
          <a:p>
            <a:pPr algn="l">
              <a:lnSpc>
                <a:spcPts val="3059"/>
              </a:lnSpc>
            </a:pP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The creative genius</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Democratic and political creativity</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Ubiquitous creativity </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Creativity for social good</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Creativity as an economic imperative</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Play and creativity</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Creativity and cognition</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The Creative affordances of technology</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The creative classroom </a:t>
            </a:r>
          </a:p>
          <a:p>
            <a:pPr algn="l" marL="328168" indent="-164084" lvl="1">
              <a:lnSpc>
                <a:spcPts val="3059"/>
              </a:lnSpc>
            </a:pPr>
          </a:p>
        </p:txBody>
      </p:sp>
      <p:sp>
        <p:nvSpPr>
          <p:cNvPr name="TextBox 4" id="4"/>
          <p:cNvSpPr txBox="true"/>
          <p:nvPr/>
        </p:nvSpPr>
        <p:spPr>
          <a:xfrm rot="0">
            <a:off x="3007885" y="2270700"/>
            <a:ext cx="5791501" cy="7536507"/>
          </a:xfrm>
          <a:prstGeom prst="rect">
            <a:avLst/>
          </a:prstGeom>
        </p:spPr>
        <p:txBody>
          <a:bodyPr anchor="t" rtlCol="false" tIns="0" lIns="0" bIns="0" rIns="0">
            <a:spAutoFit/>
          </a:bodyPr>
          <a:lstStyle/>
          <a:p>
            <a:pPr algn="l">
              <a:lnSpc>
                <a:spcPts val="3059"/>
              </a:lnSpc>
            </a:pPr>
            <a:r>
              <a:rPr lang="en-US" sz="2549">
                <a:solidFill>
                  <a:srgbClr val="000000"/>
                </a:solidFill>
                <a:latin typeface="Calibri (MS)"/>
                <a:ea typeface="Calibri (MS)"/>
                <a:cs typeface="Calibri (MS)"/>
                <a:sym typeface="Calibri (MS)"/>
              </a:rPr>
              <a:t>Mae nifer o honiadau academaidd am y cysyniad o greadigrwydd </a:t>
            </a:r>
          </a:p>
          <a:p>
            <a:pPr algn="l">
              <a:lnSpc>
                <a:spcPts val="3059"/>
              </a:lnSpc>
            </a:pPr>
          </a:p>
          <a:p>
            <a:pPr algn="l">
              <a:lnSpc>
                <a:spcPts val="3059"/>
              </a:lnSpc>
            </a:pPr>
            <a:r>
              <a:rPr lang="en-US" sz="2549">
                <a:solidFill>
                  <a:srgbClr val="000000"/>
                </a:solidFill>
                <a:latin typeface="Calibri (MS)"/>
                <a:ea typeface="Calibri (MS)"/>
                <a:cs typeface="Calibri (MS)"/>
                <a:sym typeface="Calibri (MS)"/>
              </a:rPr>
              <a:t>Mae’r term 'rhethreg' yn ymwneud â'r safbwyntiau sydd gan bobl am greadigrwydd</a:t>
            </a:r>
          </a:p>
          <a:p>
            <a:pPr algn="l">
              <a:lnSpc>
                <a:spcPts val="3059"/>
              </a:lnSpc>
            </a:pP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Yr athrylith greadigol</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Creadigrwydd democrataidd a gwleidyddol</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Creadigrwydd hollbresennol </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Creadigrwydd er lles cymdeithasol</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Creadigrwydd fel rheidrwydd economaidd</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Chwarae a chreadigrwydd</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Creadigrwydd a gwybyddiaeth</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Fforddiadwyedd creadigol technoleg</a:t>
            </a:r>
          </a:p>
          <a:p>
            <a:pPr algn="l" marL="328168" indent="-164084" lvl="1">
              <a:lnSpc>
                <a:spcPts val="3059"/>
              </a:lnSpc>
              <a:buFont typeface="Arial"/>
              <a:buChar char="•"/>
            </a:pPr>
            <a:r>
              <a:rPr lang="en-US" sz="2549">
                <a:solidFill>
                  <a:srgbClr val="000000"/>
                </a:solidFill>
                <a:latin typeface="Calibri (MS)"/>
                <a:ea typeface="Calibri (MS)"/>
                <a:cs typeface="Calibri (MS)"/>
                <a:sym typeface="Calibri (MS)"/>
              </a:rPr>
              <a:t>Yr ystafell ddosbarth greadigol </a:t>
            </a:r>
          </a:p>
          <a:p>
            <a:pPr algn="l" marL="328168" indent="-164084" lvl="1">
              <a:lnSpc>
                <a:spcPts val="3059"/>
              </a:lnSpc>
            </a:pPr>
          </a:p>
        </p:txBody>
      </p:sp>
      <p:sp>
        <p:nvSpPr>
          <p:cNvPr name="Freeform 5" id="5" descr="Clipart Panda - Free Clipart Images"/>
          <p:cNvSpPr/>
          <p:nvPr/>
        </p:nvSpPr>
        <p:spPr>
          <a:xfrm flipH="false" flipV="false" rot="0">
            <a:off x="12060324" y="324884"/>
            <a:ext cx="2255827" cy="1944524"/>
          </a:xfrm>
          <a:custGeom>
            <a:avLst/>
            <a:gdLst/>
            <a:ahLst/>
            <a:cxnLst/>
            <a:rect r="r" b="b" t="t" l="l"/>
            <a:pathLst>
              <a:path h="1944524" w="2255827">
                <a:moveTo>
                  <a:pt x="0" y="0"/>
                </a:moveTo>
                <a:lnTo>
                  <a:pt x="2255827" y="0"/>
                </a:lnTo>
                <a:lnTo>
                  <a:pt x="2255827" y="1944525"/>
                </a:lnTo>
                <a:lnTo>
                  <a:pt x="0" y="1944525"/>
                </a:lnTo>
                <a:lnTo>
                  <a:pt x="0" y="0"/>
                </a:lnTo>
                <a:close/>
              </a:path>
            </a:pathLst>
          </a:custGeom>
          <a:blipFill>
            <a:blip r:embed="rId3"/>
            <a:stretch>
              <a:fillRect l="-7" t="0" r="-7" b="0"/>
            </a:stretch>
          </a:blipFill>
        </p:spPr>
      </p:sp>
    </p:spTree>
  </p:cSld>
  <p:clrMapOvr>
    <a:masterClrMapping/>
  </p:clrMapOvr>
</p:sld>
</file>

<file path=ppt/slides/slide8.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5276142" y="585569"/>
            <a:ext cx="7303663" cy="1572960"/>
          </a:xfrm>
          <a:prstGeom prst="rect">
            <a:avLst/>
          </a:prstGeom>
        </p:spPr>
        <p:txBody>
          <a:bodyPr anchor="t" rtlCol="false" tIns="0" lIns="0" bIns="0" rIns="0">
            <a:spAutoFit/>
          </a:bodyPr>
          <a:lstStyle/>
          <a:p>
            <a:pPr algn="ctr">
              <a:lnSpc>
                <a:spcPts val="5759"/>
              </a:lnSpc>
            </a:pPr>
            <a:r>
              <a:rPr lang="en-US" b="true" sz="4799">
                <a:solidFill>
                  <a:srgbClr val="000000"/>
                </a:solidFill>
                <a:latin typeface="Calibri (MS) Bold"/>
                <a:ea typeface="Calibri (MS) Bold"/>
                <a:cs typeface="Calibri (MS) Bold"/>
                <a:sym typeface="Calibri (MS) Bold"/>
              </a:rPr>
              <a:t>Yr athrylith greadigol</a:t>
            </a:r>
          </a:p>
          <a:p>
            <a:pPr algn="ctr">
              <a:lnSpc>
                <a:spcPts val="5759"/>
              </a:lnSpc>
            </a:pPr>
            <a:r>
              <a:rPr lang="en-US" b="true" sz="4799">
                <a:solidFill>
                  <a:srgbClr val="000000"/>
                </a:solidFill>
                <a:latin typeface="Calibri (MS) Bold"/>
                <a:ea typeface="Calibri (MS) Bold"/>
                <a:cs typeface="Calibri (MS) Bold"/>
                <a:sym typeface="Calibri (MS) Bold"/>
              </a:rPr>
              <a:t> The creative genius </a:t>
            </a:r>
          </a:p>
        </p:txBody>
      </p:sp>
      <p:sp>
        <p:nvSpPr>
          <p:cNvPr name="TextBox 3" id="3"/>
          <p:cNvSpPr txBox="true"/>
          <p:nvPr/>
        </p:nvSpPr>
        <p:spPr>
          <a:xfrm rot="0">
            <a:off x="2791871" y="2249016"/>
            <a:ext cx="6331555" cy="9142805"/>
          </a:xfrm>
          <a:prstGeom prst="rect">
            <a:avLst/>
          </a:prstGeom>
        </p:spPr>
        <p:txBody>
          <a:bodyPr anchor="t" rtlCol="false" tIns="0" lIns="0" bIns="0" rIns="0">
            <a:spAutoFit/>
          </a:bodyPr>
          <a:lstStyle/>
          <a:p>
            <a:pPr algn="l">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Ar ôl y 18fed ganrif roedd y term 'creadigol' nid yn unig yn berthnasol i Dduw (y creawdwr) ond i artistiaid dynol</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Gwelir creadigrwydd fel ansawdd i ychydig o unigolion addysgedig a disgybledig iawn </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Prin yw'r addysgwyr sydd am hyrwyddo'r model hwn o athrylith greadigol unigol</a:t>
            </a:r>
          </a:p>
          <a:p>
            <a:pPr algn="l" marL="308864" indent="-154432" lvl="1">
              <a:lnSpc>
                <a:spcPts val="2879"/>
              </a:lnSpc>
            </a:pPr>
          </a:p>
          <a:p>
            <a:pPr algn="l" marL="308864" indent="-154432" lvl="1">
              <a:lnSpc>
                <a:spcPts val="2879"/>
              </a:lnSpc>
            </a:pPr>
            <a:r>
              <a:rPr lang="en-US" b="true" sz="2399" u="sng">
                <a:solidFill>
                  <a:srgbClr val="000000"/>
                </a:solidFill>
                <a:latin typeface="Calibri (MS) Bold"/>
                <a:ea typeface="Calibri (MS) Bold"/>
                <a:cs typeface="Calibri (MS) Bold"/>
                <a:sym typeface="Calibri (MS) Bold"/>
              </a:rPr>
              <a:t>Meddyliwr allweddol</a:t>
            </a:r>
            <a:r>
              <a:rPr lang="en-US" sz="2399">
                <a:solidFill>
                  <a:srgbClr val="000000"/>
                </a:solidFill>
                <a:latin typeface="Calibri (MS)"/>
                <a:ea typeface="Calibri (MS)"/>
                <a:cs typeface="Calibri (MS)"/>
                <a:sym typeface="Calibri (MS)"/>
              </a:rPr>
              <a:t>: Roger Scruton – Athronydd </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Credwr mewn celfyddyd gain 'go iawn'</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Beirniadodd adroddiad Plowden – credai mai diben addysg oedd gwireddu potensial pob plentyn drwy fynegiant 'am ddim'  </a:t>
            </a: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p:txBody>
      </p:sp>
      <p:sp>
        <p:nvSpPr>
          <p:cNvPr name="TextBox 4" id="4"/>
          <p:cNvSpPr txBox="true"/>
          <p:nvPr/>
        </p:nvSpPr>
        <p:spPr>
          <a:xfrm rot="0">
            <a:off x="9380601" y="2469396"/>
            <a:ext cx="6331555" cy="8404150"/>
          </a:xfrm>
          <a:prstGeom prst="rect">
            <a:avLst/>
          </a:prstGeom>
        </p:spPr>
        <p:txBody>
          <a:bodyPr anchor="t" rtlCol="false" tIns="0" lIns="0" bIns="0" rIns="0">
            <a:spAutoFit/>
          </a:bodyPr>
          <a:lstStyle/>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After 18ᵗʰ century the term ‘creative’ not only applied to a god but to a human artist</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Creativity viewed as a quality for a few highly educated and disciplined individuals </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Few educators want to promote this model of singular creative genius</a:t>
            </a:r>
          </a:p>
          <a:p>
            <a:pPr algn="l" marL="308864" indent="-154432" lvl="1">
              <a:lnSpc>
                <a:spcPts val="2879"/>
              </a:lnSpc>
            </a:pPr>
          </a:p>
          <a:p>
            <a:pPr algn="l" marL="308864" indent="-154432" lvl="1">
              <a:lnSpc>
                <a:spcPts val="2879"/>
              </a:lnSpc>
            </a:pPr>
            <a:r>
              <a:rPr lang="en-US" b="true" sz="2399" u="sng">
                <a:solidFill>
                  <a:srgbClr val="000000"/>
                </a:solidFill>
                <a:latin typeface="Calibri (MS) Bold"/>
                <a:ea typeface="Calibri (MS) Bold"/>
                <a:cs typeface="Calibri (MS) Bold"/>
                <a:sym typeface="Calibri (MS) Bold"/>
              </a:rPr>
              <a:t>Key thinker</a:t>
            </a:r>
            <a:r>
              <a:rPr lang="en-US" sz="2399">
                <a:solidFill>
                  <a:srgbClr val="000000"/>
                </a:solidFill>
                <a:latin typeface="Calibri (MS)"/>
                <a:ea typeface="Calibri (MS)"/>
                <a:cs typeface="Calibri (MS)"/>
                <a:sym typeface="Calibri (MS)"/>
              </a:rPr>
              <a:t>: Roger Scruton – Philosopher </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Believer of ‘real’ fine art</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Criticised  Plowden report – he believed the purpose of education was to realise the potential of every child through ‘free’ expression  </a:t>
            </a: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3331925" y="369542"/>
            <a:ext cx="11624149" cy="1388303"/>
          </a:xfrm>
          <a:prstGeom prst="rect">
            <a:avLst/>
          </a:prstGeom>
        </p:spPr>
        <p:txBody>
          <a:bodyPr anchor="t" rtlCol="false" tIns="0" lIns="0" bIns="0" rIns="0">
            <a:spAutoFit/>
          </a:bodyPr>
          <a:lstStyle/>
          <a:p>
            <a:pPr algn="ctr">
              <a:lnSpc>
                <a:spcPts val="5040"/>
              </a:lnSpc>
            </a:pPr>
            <a:r>
              <a:rPr lang="en-US" sz="4200">
                <a:solidFill>
                  <a:srgbClr val="000000"/>
                </a:solidFill>
                <a:latin typeface="Calibri (MS)"/>
                <a:ea typeface="Calibri (MS)"/>
                <a:cs typeface="Calibri (MS)"/>
                <a:sym typeface="Calibri (MS)"/>
              </a:rPr>
              <a:t>Creadigrwydd democrataidd a gwleidyddol</a:t>
            </a:r>
          </a:p>
          <a:p>
            <a:pPr algn="ctr">
              <a:lnSpc>
                <a:spcPts val="5040"/>
              </a:lnSpc>
            </a:pPr>
            <a:r>
              <a:rPr lang="en-US" b="true" sz="4200">
                <a:solidFill>
                  <a:srgbClr val="000000"/>
                </a:solidFill>
                <a:latin typeface="Calibri (MS) Bold"/>
                <a:ea typeface="Calibri (MS) Bold"/>
                <a:cs typeface="Calibri (MS) Bold"/>
                <a:sym typeface="Calibri (MS) Bold"/>
              </a:rPr>
              <a:t>Democratic and political creativity</a:t>
            </a:r>
          </a:p>
        </p:txBody>
      </p:sp>
      <p:sp>
        <p:nvSpPr>
          <p:cNvPr name="TextBox 3" id="3"/>
          <p:cNvSpPr txBox="true"/>
          <p:nvPr/>
        </p:nvSpPr>
        <p:spPr>
          <a:xfrm rot="0">
            <a:off x="9380601" y="1201992"/>
            <a:ext cx="5899514" cy="11174139"/>
          </a:xfrm>
          <a:prstGeom prst="rect">
            <a:avLst/>
          </a:prstGeom>
        </p:spPr>
        <p:txBody>
          <a:bodyPr anchor="t" rtlCol="false" tIns="0" lIns="0" bIns="0" rIns="0">
            <a:spAutoFit/>
          </a:bodyPr>
          <a:lstStyle/>
          <a:p>
            <a:pPr algn="l">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Believe creativity plays a role in young people’s identity construction through interactions with culture</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Made up from practices of cultural consumption (films, magazines, popular music) </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Creativity in schools situated between ‘elite’ and ‘democratic’ views of creativity </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Creative Partnerships</a:t>
            </a:r>
          </a:p>
          <a:p>
            <a:pPr algn="l" marL="308864" indent="-154432" lvl="1">
              <a:lnSpc>
                <a:spcPts val="2879"/>
              </a:lnSpc>
            </a:pPr>
          </a:p>
          <a:p>
            <a:pPr algn="l" marL="308864" indent="-154432" lvl="1">
              <a:lnSpc>
                <a:spcPts val="2879"/>
              </a:lnSpc>
            </a:pPr>
            <a:r>
              <a:rPr lang="en-US" b="true" sz="2399" u="sng">
                <a:solidFill>
                  <a:srgbClr val="000000"/>
                </a:solidFill>
                <a:latin typeface="Calibri (MS) Bold"/>
                <a:ea typeface="Calibri (MS) Bold"/>
                <a:cs typeface="Calibri (MS) Bold"/>
                <a:sym typeface="Calibri (MS) Bold"/>
              </a:rPr>
              <a:t>Key Thinker </a:t>
            </a:r>
            <a:r>
              <a:rPr lang="en-US" sz="2399">
                <a:solidFill>
                  <a:srgbClr val="000000"/>
                </a:solidFill>
                <a:latin typeface="Calibri (MS)"/>
                <a:ea typeface="Calibri (MS)"/>
                <a:cs typeface="Calibri (MS)"/>
                <a:sym typeface="Calibri (MS)"/>
              </a:rPr>
              <a:t>Paul Willis – Social Scientist</a:t>
            </a:r>
          </a:p>
          <a:p>
            <a:pPr algn="l" marL="308864" indent="-154432" lvl="1">
              <a:lnSpc>
                <a:spcPts val="2879"/>
              </a:lnSpc>
            </a:pPr>
          </a:p>
          <a:p>
            <a:pPr algn="l" marL="308864" indent="-154432" lvl="1">
              <a:lnSpc>
                <a:spcPts val="2879"/>
              </a:lnSpc>
            </a:pPr>
            <a:r>
              <a:rPr lang="en-US" sz="2399">
                <a:solidFill>
                  <a:srgbClr val="000000"/>
                </a:solidFill>
                <a:latin typeface="Calibri (MS)"/>
                <a:ea typeface="Calibri (MS)"/>
                <a:cs typeface="Calibri (MS)"/>
                <a:sym typeface="Calibri (MS)"/>
              </a:rPr>
              <a:t>Believes young people are ‘full of expression signs and symbols through which individuals and groups seek creatively to establish their presence, identity and meaning’ Willis (1990) </a:t>
            </a:r>
          </a:p>
          <a:p>
            <a:pPr algn="l" marL="308864" indent="-154432" lvl="1">
              <a:lnSpc>
                <a:spcPts val="2879"/>
              </a:lnSpc>
            </a:pPr>
          </a:p>
          <a:p>
            <a:pPr algn="l" marL="308864" indent="-154432" lvl="1">
              <a:lnSpc>
                <a:spcPts val="2879"/>
              </a:lnSpc>
            </a:pPr>
            <a:r>
              <a:rPr lang="en-US" sz="2399">
                <a:solidFill>
                  <a:srgbClr val="000000"/>
                </a:solidFill>
                <a:latin typeface="Calibri (MS)"/>
                <a:ea typeface="Calibri (MS)"/>
                <a:cs typeface="Calibri (MS)"/>
                <a:sym typeface="Calibri (MS)"/>
              </a:rPr>
              <a:t> </a:t>
            </a: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p:txBody>
      </p:sp>
      <p:sp>
        <p:nvSpPr>
          <p:cNvPr name="TextBox 4" id="4"/>
          <p:cNvSpPr txBox="true"/>
          <p:nvPr/>
        </p:nvSpPr>
        <p:spPr>
          <a:xfrm rot="0">
            <a:off x="2683858" y="1713315"/>
            <a:ext cx="6007528" cy="12697633"/>
          </a:xfrm>
          <a:prstGeom prst="rect">
            <a:avLst/>
          </a:prstGeom>
        </p:spPr>
        <p:txBody>
          <a:bodyPr anchor="t" rtlCol="false" tIns="0" lIns="0" bIns="0" rIns="0">
            <a:spAutoFit/>
          </a:bodyPr>
          <a:lstStyle/>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Credu bod creadigrwydd yn chwarae rhan yn y gwaith o adeiladu hunaniaeth pobl ifanc drwy ryngweithio â diwylliant</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Wedi'i ffurfio o arferion defnydd diwylliannol (ffilmiau, cylchgronau, cerddoriaeth boblogaidd) </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Creadigrwydd mewn ysgolion sydd wedi'u lleoli rhwng safbwyntiau 'elitaidd' a 'democrataidd' o greadigrwydd </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Partneriaethau Creadigol</a:t>
            </a:r>
          </a:p>
          <a:p>
            <a:pPr algn="l" marL="308864" indent="-154432" lvl="1">
              <a:lnSpc>
                <a:spcPts val="2880"/>
              </a:lnSpc>
            </a:pPr>
          </a:p>
          <a:p>
            <a:pPr algn="l" marL="308864" indent="-154432" lvl="1">
              <a:lnSpc>
                <a:spcPts val="2880"/>
              </a:lnSpc>
            </a:pPr>
            <a:r>
              <a:rPr lang="en-US" b="true" sz="2400" u="sng">
                <a:solidFill>
                  <a:srgbClr val="000000"/>
                </a:solidFill>
                <a:latin typeface="Calibri (MS) Bold"/>
                <a:ea typeface="Calibri (MS) Bold"/>
                <a:cs typeface="Calibri (MS) Bold"/>
                <a:sym typeface="Calibri (MS) Bold"/>
              </a:rPr>
              <a:t>Meddyliwr Allweddol </a:t>
            </a:r>
            <a:r>
              <a:rPr lang="en-US" sz="2400">
                <a:solidFill>
                  <a:srgbClr val="000000"/>
                </a:solidFill>
                <a:latin typeface="Calibri (MS)"/>
                <a:ea typeface="Calibri (MS)"/>
                <a:cs typeface="Calibri (MS)"/>
                <a:sym typeface="Calibri (MS)"/>
              </a:rPr>
              <a:t>Paul Willis – Gwyddonydd Cymdeithasol</a:t>
            </a:r>
          </a:p>
          <a:p>
            <a:pPr algn="l" marL="308864" indent="-154432" lvl="1">
              <a:lnSpc>
                <a:spcPts val="2880"/>
              </a:lnSpc>
            </a:pPr>
          </a:p>
          <a:p>
            <a:pPr algn="l" marL="308864" indent="-154432" lvl="1">
              <a:lnSpc>
                <a:spcPts val="2880"/>
              </a:lnSpc>
            </a:pPr>
            <a:r>
              <a:rPr lang="en-US" sz="2400">
                <a:solidFill>
                  <a:srgbClr val="000000"/>
                </a:solidFill>
                <a:latin typeface="Calibri (MS)"/>
                <a:ea typeface="Calibri (MS)"/>
                <a:cs typeface="Calibri (MS)"/>
                <a:sym typeface="Calibri (MS)"/>
              </a:rPr>
              <a:t>Yn credu bod pobl ifanc yn 'llawn arwyddion mynegiant a symbolau y mae unigolion a grwpiau yn chwilio drwyddynt yn greadigol i sefydlu eu presenoldeb, eu hunaniaeth a'u hystyr' Willis (1990) </a:t>
            </a:r>
          </a:p>
          <a:p>
            <a:pPr algn="l" marL="308864" indent="-154432" lvl="1">
              <a:lnSpc>
                <a:spcPts val="2880"/>
              </a:lnSpc>
            </a:pPr>
          </a:p>
          <a:p>
            <a:pPr algn="l" marL="308864" indent="-154432" lvl="1">
              <a:lnSpc>
                <a:spcPts val="2880"/>
              </a:lnSpc>
            </a:pPr>
          </a:p>
          <a:p>
            <a:pPr algn="l" marL="347472" indent="-173736" lvl="1">
              <a:lnSpc>
                <a:spcPts val="3240"/>
              </a:lnSpc>
            </a:pPr>
            <a:r>
              <a:rPr lang="en-US" sz="2700">
                <a:solidFill>
                  <a:srgbClr val="000000"/>
                </a:solidFill>
                <a:latin typeface="Calibri (MS)"/>
                <a:ea typeface="Calibri (MS)"/>
                <a:cs typeface="Calibri (MS)"/>
                <a:sym typeface="Calibri (MS)"/>
              </a:rPr>
              <a:t> </a:t>
            </a: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4628074" y="319205"/>
            <a:ext cx="7735717" cy="1388303"/>
          </a:xfrm>
          <a:prstGeom prst="rect">
            <a:avLst/>
          </a:prstGeom>
        </p:spPr>
        <p:txBody>
          <a:bodyPr anchor="t" rtlCol="false" tIns="0" lIns="0" bIns="0" rIns="0">
            <a:spAutoFit/>
          </a:bodyPr>
          <a:lstStyle/>
          <a:p>
            <a:pPr algn="ctr">
              <a:lnSpc>
                <a:spcPts val="5039"/>
              </a:lnSpc>
            </a:pPr>
            <a:r>
              <a:rPr lang="en-US" sz="4199">
                <a:solidFill>
                  <a:srgbClr val="000000"/>
                </a:solidFill>
                <a:latin typeface="Calibri (MS)"/>
                <a:ea typeface="Calibri (MS)"/>
                <a:cs typeface="Calibri (MS)"/>
                <a:sym typeface="Calibri (MS)"/>
              </a:rPr>
              <a:t>Creadigrwydd hollbresennol </a:t>
            </a:r>
          </a:p>
          <a:p>
            <a:pPr algn="ctr">
              <a:lnSpc>
                <a:spcPts val="5039"/>
              </a:lnSpc>
            </a:pPr>
            <a:r>
              <a:rPr lang="en-US" b="true" sz="4199">
                <a:solidFill>
                  <a:srgbClr val="000000"/>
                </a:solidFill>
                <a:latin typeface="Calibri (MS) Bold"/>
                <a:ea typeface="Calibri (MS) Bold"/>
                <a:cs typeface="Calibri (MS) Bold"/>
                <a:sym typeface="Calibri (MS) Bold"/>
              </a:rPr>
              <a:t>Ubiquitous creativity</a:t>
            </a:r>
          </a:p>
        </p:txBody>
      </p:sp>
      <p:sp>
        <p:nvSpPr>
          <p:cNvPr name="TextBox 3" id="3"/>
          <p:cNvSpPr txBox="true"/>
          <p:nvPr/>
        </p:nvSpPr>
        <p:spPr>
          <a:xfrm rot="0">
            <a:off x="9488614" y="1910279"/>
            <a:ext cx="4927406" cy="8792528"/>
          </a:xfrm>
          <a:prstGeom prst="rect">
            <a:avLst/>
          </a:prstGeom>
        </p:spPr>
        <p:txBody>
          <a:bodyPr anchor="t" rtlCol="false" tIns="0" lIns="0" bIns="0" rIns="0">
            <a:spAutoFit/>
          </a:bodyPr>
          <a:lstStyle/>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Creativity related to the skill of responding to everyday life</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Involves individuals being able to respond to problems and changes in the world</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Targeted at early years </a:t>
            </a: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buFont typeface="Arial"/>
              <a:buChar char="•"/>
            </a:pPr>
            <a:r>
              <a:rPr lang="en-US" b="true" sz="2699" u="sng">
                <a:solidFill>
                  <a:srgbClr val="000000"/>
                </a:solidFill>
                <a:latin typeface="Calibri (MS) Bold"/>
                <a:ea typeface="Calibri (MS) Bold"/>
                <a:cs typeface="Calibri (MS) Bold"/>
                <a:sym typeface="Calibri (MS) Bold"/>
              </a:rPr>
              <a:t>Key Thinker </a:t>
            </a:r>
            <a:r>
              <a:rPr lang="en-US" sz="2699">
                <a:solidFill>
                  <a:srgbClr val="000000"/>
                </a:solidFill>
                <a:latin typeface="Calibri (MS)"/>
                <a:ea typeface="Calibri (MS)"/>
                <a:cs typeface="Calibri (MS)"/>
                <a:sym typeface="Calibri (MS)"/>
              </a:rPr>
              <a:t>Anna Craft – Social Scientist</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‘little ‘c’  creativity’, the ability to cope effectively with changing life in the 21st century.</a:t>
            </a:r>
          </a:p>
          <a:p>
            <a:pPr algn="l" marL="347472" indent="-173736" lvl="1">
              <a:lnSpc>
                <a:spcPts val="3239"/>
              </a:lnSpc>
            </a:pPr>
          </a:p>
          <a:p>
            <a:pPr algn="l" marL="347472" indent="-173736" lvl="1">
              <a:lnSpc>
                <a:spcPts val="3239"/>
              </a:lnSpc>
            </a:pPr>
          </a:p>
          <a:p>
            <a:pPr algn="l" marL="347472" indent="-173736" lvl="1">
              <a:lnSpc>
                <a:spcPts val="3239"/>
              </a:lnSpc>
            </a:pPr>
          </a:p>
        </p:txBody>
      </p:sp>
      <p:sp>
        <p:nvSpPr>
          <p:cNvPr name="TextBox 4" id="4"/>
          <p:cNvSpPr txBox="true"/>
          <p:nvPr/>
        </p:nvSpPr>
        <p:spPr>
          <a:xfrm rot="0">
            <a:off x="3331925" y="1910279"/>
            <a:ext cx="5683487" cy="8377029"/>
          </a:xfrm>
          <a:prstGeom prst="rect">
            <a:avLst/>
          </a:prstGeom>
        </p:spPr>
        <p:txBody>
          <a:bodyPr anchor="t" rtlCol="false" tIns="0" lIns="0" bIns="0" rIns="0">
            <a:spAutoFit/>
          </a:bodyPr>
          <a:lstStyle/>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Creadigrwydd sy'n gysylltiedig â'r sgil o ymateb i fywyd bob dydd</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Yn ymwneud ag unigolion yn gallu ymateb i broblemau a newidiadau yn y byd</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Calibri (MS)"/>
                <a:ea typeface="Calibri (MS)"/>
                <a:cs typeface="Calibri (MS)"/>
                <a:sym typeface="Calibri (MS)"/>
              </a:rPr>
              <a:t>Wedi'i dargedu at y blynyddoedd cynnar </a:t>
            </a:r>
          </a:p>
          <a:p>
            <a:pPr algn="l" marL="347472" indent="-173736" lvl="1">
              <a:lnSpc>
                <a:spcPts val="3239"/>
              </a:lnSpc>
            </a:pPr>
          </a:p>
          <a:p>
            <a:pPr algn="l" marL="347472" indent="-173736" lvl="1">
              <a:lnSpc>
                <a:spcPts val="3239"/>
              </a:lnSpc>
            </a:pPr>
            <a:r>
              <a:rPr lang="en-US" b="true" sz="2699" u="sng">
                <a:solidFill>
                  <a:srgbClr val="000000"/>
                </a:solidFill>
                <a:latin typeface="Calibri (MS) Bold"/>
                <a:ea typeface="Calibri (MS) Bold"/>
                <a:cs typeface="Calibri (MS) Bold"/>
                <a:sym typeface="Calibri (MS) Bold"/>
              </a:rPr>
              <a:t>Meddyliwr Allweddol </a:t>
            </a:r>
            <a:r>
              <a:rPr lang="en-US" sz="2699">
                <a:solidFill>
                  <a:srgbClr val="000000"/>
                </a:solidFill>
                <a:latin typeface="Calibri (MS)"/>
                <a:ea typeface="Calibri (MS)"/>
                <a:cs typeface="Calibri (MS)"/>
                <a:sym typeface="Calibri (MS)"/>
              </a:rPr>
              <a:t>Anna Craft – Gwyddonydd Cymdeithasol</a:t>
            </a:r>
          </a:p>
          <a:p>
            <a:pPr algn="l" marL="347472" indent="-173736" lvl="1">
              <a:lnSpc>
                <a:spcPts val="3239"/>
              </a:lnSpc>
            </a:pPr>
          </a:p>
          <a:p>
            <a:pPr algn="l" marL="347472" indent="-173736" lvl="1">
              <a:lnSpc>
                <a:spcPts val="3239"/>
              </a:lnSpc>
            </a:pPr>
            <a:r>
              <a:rPr lang="en-US" sz="2699">
                <a:solidFill>
                  <a:srgbClr val="000000"/>
                </a:solidFill>
                <a:latin typeface="Calibri (MS)"/>
                <a:ea typeface="Calibri (MS)"/>
                <a:cs typeface="Calibri (MS)"/>
                <a:sym typeface="Calibri (MS)"/>
              </a:rPr>
              <a:t>‘little c creativity', y gallu i ymdopi'n effeithiol â newid bywyd yn yr 21ain ganrif.</a:t>
            </a: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3979993" y="547488"/>
            <a:ext cx="9895947" cy="1388303"/>
          </a:xfrm>
          <a:prstGeom prst="rect">
            <a:avLst/>
          </a:prstGeom>
        </p:spPr>
        <p:txBody>
          <a:bodyPr anchor="t" rtlCol="false" tIns="0" lIns="0" bIns="0" rIns="0">
            <a:spAutoFit/>
          </a:bodyPr>
          <a:lstStyle/>
          <a:p>
            <a:pPr algn="ctr">
              <a:lnSpc>
                <a:spcPts val="5039"/>
              </a:lnSpc>
            </a:pPr>
            <a:r>
              <a:rPr lang="en-US" sz="4199">
                <a:solidFill>
                  <a:srgbClr val="000000"/>
                </a:solidFill>
                <a:latin typeface="Calibri (MS)"/>
                <a:ea typeface="Calibri (MS)"/>
                <a:cs typeface="Calibri (MS)"/>
                <a:sym typeface="Calibri (MS)"/>
              </a:rPr>
              <a:t>Creadigrwydd er lles cymdeithasol</a:t>
            </a:r>
          </a:p>
          <a:p>
            <a:pPr algn="ctr">
              <a:lnSpc>
                <a:spcPts val="5039"/>
              </a:lnSpc>
            </a:pPr>
            <a:r>
              <a:rPr lang="en-US" b="true" sz="4199">
                <a:solidFill>
                  <a:srgbClr val="000000"/>
                </a:solidFill>
                <a:latin typeface="Calibri (MS) Bold"/>
                <a:ea typeface="Calibri (MS) Bold"/>
                <a:cs typeface="Calibri (MS) Bold"/>
                <a:sym typeface="Calibri (MS) Bold"/>
              </a:rPr>
              <a:t>Creativity for social good</a:t>
            </a:r>
          </a:p>
        </p:txBody>
      </p:sp>
      <p:sp>
        <p:nvSpPr>
          <p:cNvPr name="TextBox 3" id="3"/>
          <p:cNvSpPr txBox="true"/>
          <p:nvPr/>
        </p:nvSpPr>
        <p:spPr>
          <a:xfrm rot="0">
            <a:off x="9272588" y="2145356"/>
            <a:ext cx="6007528" cy="6695986"/>
          </a:xfrm>
          <a:prstGeom prst="rect">
            <a:avLst/>
          </a:prstGeom>
        </p:spPr>
        <p:txBody>
          <a:bodyPr anchor="t" rtlCol="false" tIns="0" lIns="0" bIns="0" rIns="0">
            <a:spAutoFit/>
          </a:bodyPr>
          <a:lstStyle/>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Creativity linked with social structures</a:t>
            </a:r>
          </a:p>
          <a:p>
            <a:pPr algn="l" marL="308864" indent="-154432" lvl="1">
              <a:lnSpc>
                <a:spcPts val="2880"/>
              </a:lnSpc>
            </a:pP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Takes into consideration multiculturalism, anti-racism and the combat of social problems</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Considers that  creativity is as common across science and mathematics as in the arts</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Creativity is multi-dimensional </a:t>
            </a:r>
          </a:p>
          <a:p>
            <a:pPr algn="l" marL="308864" indent="-154432" lvl="1">
              <a:lnSpc>
                <a:spcPts val="2880"/>
              </a:lnSpc>
            </a:pPr>
          </a:p>
          <a:p>
            <a:pPr algn="l" marL="308864" indent="-154432" lvl="1">
              <a:lnSpc>
                <a:spcPts val="2880"/>
              </a:lnSpc>
            </a:pPr>
          </a:p>
          <a:p>
            <a:pPr algn="l" marL="308864" indent="-154432" lvl="1">
              <a:lnSpc>
                <a:spcPts val="2880"/>
              </a:lnSpc>
            </a:pPr>
            <a:r>
              <a:rPr lang="en-US" b="true" sz="2400" u="sng">
                <a:solidFill>
                  <a:srgbClr val="000000"/>
                </a:solidFill>
                <a:latin typeface="Calibri (MS) Bold"/>
                <a:ea typeface="Calibri (MS) Bold"/>
                <a:cs typeface="Calibri (MS) Bold"/>
                <a:sym typeface="Calibri (MS) Bold"/>
              </a:rPr>
              <a:t>Key Thinker </a:t>
            </a:r>
            <a:r>
              <a:rPr lang="en-US" sz="2400">
                <a:solidFill>
                  <a:srgbClr val="000000"/>
                </a:solidFill>
                <a:latin typeface="Calibri (MS)"/>
                <a:ea typeface="Calibri (MS)"/>
                <a:cs typeface="Calibri (MS)"/>
                <a:sym typeface="Calibri (MS)"/>
              </a:rPr>
              <a:t>- The </a:t>
            </a:r>
            <a:r>
              <a:rPr lang="en-US" sz="2400" i="true">
                <a:solidFill>
                  <a:srgbClr val="000000"/>
                </a:solidFill>
                <a:latin typeface="Calibri (MS) Italics"/>
                <a:ea typeface="Calibri (MS) Italics"/>
                <a:cs typeface="Calibri (MS) Italics"/>
                <a:sym typeface="Calibri (MS) Italics"/>
              </a:rPr>
              <a:t>National Advisory Committee on Creative and Cultural Education</a:t>
            </a:r>
          </a:p>
          <a:p>
            <a:pPr algn="l" marL="308864" indent="-154432" lvl="1">
              <a:lnSpc>
                <a:spcPts val="2880"/>
              </a:lnSpc>
            </a:pPr>
          </a:p>
          <a:p>
            <a:pPr algn="l" marL="308864" indent="-154432" lvl="1">
              <a:lnSpc>
                <a:spcPts val="2880"/>
              </a:lnSpc>
            </a:pPr>
            <a:r>
              <a:rPr lang="en-US" sz="2400" i="true">
                <a:solidFill>
                  <a:srgbClr val="000000"/>
                </a:solidFill>
                <a:latin typeface="Calibri (MS) Italics"/>
                <a:ea typeface="Calibri (MS) Italics"/>
                <a:cs typeface="Calibri (MS) Italics"/>
                <a:sym typeface="Calibri (MS) Italics"/>
              </a:rPr>
              <a:t>The NACCE Report 1999</a:t>
            </a:r>
          </a:p>
        </p:txBody>
      </p:sp>
      <p:sp>
        <p:nvSpPr>
          <p:cNvPr name="TextBox 4" id="4"/>
          <p:cNvSpPr txBox="true"/>
          <p:nvPr/>
        </p:nvSpPr>
        <p:spPr>
          <a:xfrm rot="0">
            <a:off x="2824607" y="2253369"/>
            <a:ext cx="6007528" cy="6695986"/>
          </a:xfrm>
          <a:prstGeom prst="rect">
            <a:avLst/>
          </a:prstGeom>
        </p:spPr>
        <p:txBody>
          <a:bodyPr anchor="t" rtlCol="false" tIns="0" lIns="0" bIns="0" rIns="0">
            <a:spAutoFit/>
          </a:bodyPr>
          <a:lstStyle/>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Creadigrwydd sy'n gysylltiedig â strwythurau cymdeithasol</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Yn ystyried amlddiwylliant, gwrth-hiliaeth a gwrthsefyll problemau cymdeithasol</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Yn ystyried bod creadigrwydd yr un mor gyffredin ar draws gwyddoniaeth a mathemateg ag yw yn y celfyddydau</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Creadigrwydd yn aml-ddimensiwn </a:t>
            </a:r>
          </a:p>
          <a:p>
            <a:pPr algn="l" marL="308864" indent="-154432" lvl="1">
              <a:lnSpc>
                <a:spcPts val="2880"/>
              </a:lnSpc>
            </a:pPr>
          </a:p>
          <a:p>
            <a:pPr algn="l" marL="308864" indent="-154432" lvl="1">
              <a:lnSpc>
                <a:spcPts val="2880"/>
              </a:lnSpc>
            </a:pPr>
            <a:r>
              <a:rPr lang="en-US" b="true" sz="2400" u="sng">
                <a:solidFill>
                  <a:srgbClr val="000000"/>
                </a:solidFill>
                <a:latin typeface="Calibri (MS) Bold"/>
                <a:ea typeface="Calibri (MS) Bold"/>
                <a:cs typeface="Calibri (MS) Bold"/>
                <a:sym typeface="Calibri (MS) Bold"/>
              </a:rPr>
              <a:t>Meddyliwr Allweddol </a:t>
            </a:r>
            <a:r>
              <a:rPr lang="en-US" sz="2400">
                <a:solidFill>
                  <a:srgbClr val="000000"/>
                </a:solidFill>
                <a:latin typeface="Calibri (MS)"/>
                <a:ea typeface="Calibri (MS)"/>
                <a:cs typeface="Calibri (MS)"/>
                <a:sym typeface="Calibri (MS)"/>
              </a:rPr>
              <a:t>- Y Pwyllgor Ymgynghorol Cenedlaethol ar Addysg Greadigol a Diwylliannol</a:t>
            </a:r>
          </a:p>
          <a:p>
            <a:pPr algn="l" marL="308864" indent="-154432" lvl="1">
              <a:lnSpc>
                <a:spcPts val="2880"/>
              </a:lnSpc>
            </a:pPr>
          </a:p>
          <a:p>
            <a:pPr algn="l" marL="308864" indent="-154432" lvl="1">
              <a:lnSpc>
                <a:spcPts val="2880"/>
              </a:lnSpc>
            </a:pPr>
            <a:r>
              <a:rPr lang="en-US" sz="2400">
                <a:solidFill>
                  <a:srgbClr val="000000"/>
                </a:solidFill>
                <a:latin typeface="Calibri (MS)"/>
                <a:ea typeface="Calibri (MS)"/>
                <a:cs typeface="Calibri (MS)"/>
                <a:sym typeface="Calibri (MS)"/>
              </a:rPr>
              <a:t>Adroddiad NACCE 1999</a:t>
            </a:r>
          </a:p>
          <a:p>
            <a:pPr algn="l" marL="308864" indent="-154432" lvl="1">
              <a:lnSpc>
                <a:spcPts val="2880"/>
              </a:lnSpc>
            </a:pPr>
          </a:p>
        </p:txBody>
      </p:sp>
    </p:spTree>
  </p:cSld>
  <p:clrMapOvr>
    <a:masterClrMapping/>
  </p:clrMapOvr>
</p:sld>
</file>

<file path=ppt/slides/slide1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3439939" y="715134"/>
            <a:ext cx="10544028" cy="1388303"/>
          </a:xfrm>
          <a:prstGeom prst="rect">
            <a:avLst/>
          </a:prstGeom>
        </p:spPr>
        <p:txBody>
          <a:bodyPr anchor="t" rtlCol="false" tIns="0" lIns="0" bIns="0" rIns="0">
            <a:spAutoFit/>
          </a:bodyPr>
          <a:lstStyle/>
          <a:p>
            <a:pPr algn="ctr">
              <a:lnSpc>
                <a:spcPts val="5039"/>
              </a:lnSpc>
            </a:pPr>
            <a:r>
              <a:rPr lang="en-US" sz="4199">
                <a:solidFill>
                  <a:srgbClr val="000000"/>
                </a:solidFill>
                <a:latin typeface="Calibri (MS)"/>
                <a:ea typeface="Calibri (MS)"/>
                <a:cs typeface="Calibri (MS)"/>
                <a:sym typeface="Calibri (MS)"/>
              </a:rPr>
              <a:t>Creadigrwydd fel rheidrwydd economaidd</a:t>
            </a:r>
          </a:p>
          <a:p>
            <a:pPr algn="ctr">
              <a:lnSpc>
                <a:spcPts val="5039"/>
              </a:lnSpc>
            </a:pPr>
            <a:r>
              <a:rPr lang="en-US" b="true" sz="4199">
                <a:solidFill>
                  <a:srgbClr val="000000"/>
                </a:solidFill>
                <a:latin typeface="Calibri (MS) Bold"/>
                <a:ea typeface="Calibri (MS) Bold"/>
                <a:cs typeface="Calibri (MS) Bold"/>
                <a:sym typeface="Calibri (MS) Bold"/>
              </a:rPr>
              <a:t>Creativity as economic imperative</a:t>
            </a:r>
          </a:p>
        </p:txBody>
      </p:sp>
      <p:sp>
        <p:nvSpPr>
          <p:cNvPr name="TextBox 3" id="3"/>
          <p:cNvSpPr txBox="true"/>
          <p:nvPr/>
        </p:nvSpPr>
        <p:spPr>
          <a:xfrm rot="0">
            <a:off x="9505860" y="2450346"/>
            <a:ext cx="5575474" cy="11608688"/>
          </a:xfrm>
          <a:prstGeom prst="rect">
            <a:avLst/>
          </a:prstGeom>
        </p:spPr>
        <p:txBody>
          <a:bodyPr anchor="t" rtlCol="false" tIns="0" lIns="0" bIns="0" rIns="0">
            <a:spAutoFit/>
          </a:bodyPr>
          <a:lstStyle/>
          <a:p>
            <a:pPr algn="l" marL="289560" indent="-144780" lvl="1">
              <a:lnSpc>
                <a:spcPts val="2700"/>
              </a:lnSpc>
              <a:buFont typeface="Arial"/>
              <a:buChar char="•"/>
            </a:pPr>
            <a:r>
              <a:rPr lang="en-US" sz="2250">
                <a:solidFill>
                  <a:srgbClr val="000000"/>
                </a:solidFill>
                <a:latin typeface="Calibri (MS)"/>
                <a:ea typeface="Calibri (MS)"/>
                <a:cs typeface="Calibri (MS)"/>
                <a:sym typeface="Calibri (MS)"/>
              </a:rPr>
              <a:t>To be successful in this emerging creative age, regions must develop, attract and retain talented and creative people who generate innovations, develop technology intensive industries and power economic growth (Gertler et al, 2002).</a:t>
            </a:r>
          </a:p>
          <a:p>
            <a:pPr algn="l" marL="289560" indent="-144780" lvl="1">
              <a:lnSpc>
                <a:spcPts val="2700"/>
              </a:lnSpc>
            </a:pPr>
          </a:p>
          <a:p>
            <a:pPr algn="l" marL="289560" indent="-144780" lvl="1">
              <a:lnSpc>
                <a:spcPts val="2700"/>
              </a:lnSpc>
              <a:buFont typeface="Arial"/>
              <a:buChar char="•"/>
            </a:pPr>
            <a:r>
              <a:rPr lang="en-US" sz="2250">
                <a:solidFill>
                  <a:srgbClr val="000000"/>
                </a:solidFill>
                <a:latin typeface="Calibri (MS)"/>
                <a:ea typeface="Calibri (MS)"/>
                <a:cs typeface="Calibri (MS)"/>
                <a:sym typeface="Calibri (MS)"/>
              </a:rPr>
              <a:t>Considers that creativity is learned not innate</a:t>
            </a:r>
          </a:p>
          <a:p>
            <a:pPr algn="l" marL="289560" indent="-144780" lvl="1">
              <a:lnSpc>
                <a:spcPts val="2700"/>
              </a:lnSpc>
            </a:pPr>
          </a:p>
          <a:p>
            <a:pPr algn="l" marL="289560" indent="-144780" lvl="1">
              <a:lnSpc>
                <a:spcPts val="2700"/>
              </a:lnSpc>
              <a:buFont typeface="Arial"/>
              <a:buChar char="•"/>
            </a:pPr>
            <a:r>
              <a:rPr lang="en-US" sz="2250">
                <a:solidFill>
                  <a:srgbClr val="000000"/>
                </a:solidFill>
                <a:latin typeface="Calibri (MS)"/>
                <a:ea typeface="Calibri (MS)"/>
                <a:cs typeface="Calibri (MS)"/>
                <a:sym typeface="Calibri (MS)"/>
              </a:rPr>
              <a:t>A ‘problem solving’ approach to creativity</a:t>
            </a:r>
          </a:p>
          <a:p>
            <a:pPr algn="l" marL="289560" indent="-144780" lvl="1">
              <a:lnSpc>
                <a:spcPts val="2700"/>
              </a:lnSpc>
            </a:pPr>
          </a:p>
          <a:p>
            <a:pPr algn="l" marL="289560" indent="-144780" lvl="1">
              <a:lnSpc>
                <a:spcPts val="2700"/>
              </a:lnSpc>
            </a:pPr>
          </a:p>
          <a:p>
            <a:pPr algn="l" marL="289560" indent="-144780" lvl="1">
              <a:lnSpc>
                <a:spcPts val="2700"/>
              </a:lnSpc>
            </a:pPr>
            <a:r>
              <a:rPr lang="en-US" b="true" sz="2250" u="sng">
                <a:solidFill>
                  <a:srgbClr val="000000"/>
                </a:solidFill>
                <a:latin typeface="Calibri (MS) Bold"/>
                <a:ea typeface="Calibri (MS) Bold"/>
                <a:cs typeface="Calibri (MS) Bold"/>
                <a:sym typeface="Calibri (MS) Bold"/>
              </a:rPr>
              <a:t>Key Thinkers </a:t>
            </a:r>
            <a:r>
              <a:rPr lang="en-US" sz="2250">
                <a:solidFill>
                  <a:srgbClr val="000000"/>
                </a:solidFill>
                <a:latin typeface="Calibri (MS)"/>
                <a:ea typeface="Calibri (MS)"/>
                <a:cs typeface="Calibri (MS)"/>
                <a:sym typeface="Calibri (MS)"/>
              </a:rPr>
              <a:t>– Kimberley Seltzer and Tom Bentley, authors of: The Creative Age: Knowledge and Skills for the New Economy (1999)</a:t>
            </a:r>
          </a:p>
          <a:p>
            <a:pPr algn="l" marL="289560" indent="-144780" lvl="1">
              <a:lnSpc>
                <a:spcPts val="2700"/>
              </a:lnSpc>
            </a:pPr>
          </a:p>
          <a:p>
            <a:pPr algn="l" marL="289560" indent="-144780" lvl="1">
              <a:lnSpc>
                <a:spcPts val="2700"/>
              </a:lnSpc>
            </a:pPr>
            <a:r>
              <a:rPr lang="en-US" sz="2250">
                <a:solidFill>
                  <a:srgbClr val="000000"/>
                </a:solidFill>
                <a:latin typeface="Calibri (MS)"/>
                <a:ea typeface="Calibri (MS)"/>
                <a:cs typeface="Calibri (MS)"/>
                <a:sym typeface="Calibri (MS)"/>
              </a:rPr>
              <a:t>Believes that creativity is about advancing economic prospects</a:t>
            </a: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p:txBody>
      </p:sp>
      <p:sp>
        <p:nvSpPr>
          <p:cNvPr name="TextBox 4" id="4"/>
          <p:cNvSpPr txBox="true"/>
          <p:nvPr/>
        </p:nvSpPr>
        <p:spPr>
          <a:xfrm rot="0">
            <a:off x="2968076" y="2450346"/>
            <a:ext cx="5683487" cy="11978015"/>
          </a:xfrm>
          <a:prstGeom prst="rect">
            <a:avLst/>
          </a:prstGeom>
        </p:spPr>
        <p:txBody>
          <a:bodyPr anchor="t" rtlCol="false" tIns="0" lIns="0" bIns="0" rIns="0">
            <a:spAutoFit/>
          </a:bodyPr>
          <a:lstStyle/>
          <a:p>
            <a:pPr algn="l" marL="289560" indent="-144780" lvl="1">
              <a:lnSpc>
                <a:spcPts val="2700"/>
              </a:lnSpc>
              <a:buFont typeface="Arial"/>
              <a:buChar char="•"/>
            </a:pPr>
            <a:r>
              <a:rPr lang="en-US" sz="2250">
                <a:solidFill>
                  <a:srgbClr val="000000"/>
                </a:solidFill>
                <a:latin typeface="Calibri (MS)"/>
                <a:ea typeface="Calibri (MS)"/>
                <a:cs typeface="Calibri (MS)"/>
                <a:sym typeface="Calibri (MS)"/>
              </a:rPr>
              <a:t>Er mwyn bod yn llwyddiannus yn yr oes greadigol hon sy'n datblygu, rhaid i ranbarthau ddatblygu, denu a chadw pobl dalentog a chreadigol sy'n cynhyrchu datblygiadau arloesol, datblygu diwydiannau technoleg ddwys a gyrru twf economaidd (Gertler et al, 2002).</a:t>
            </a:r>
          </a:p>
          <a:p>
            <a:pPr algn="l" marL="289560" indent="-144780" lvl="1">
              <a:lnSpc>
                <a:spcPts val="2700"/>
              </a:lnSpc>
            </a:pPr>
          </a:p>
          <a:p>
            <a:pPr algn="l" marL="289560" indent="-144780" lvl="1">
              <a:lnSpc>
                <a:spcPts val="2700"/>
              </a:lnSpc>
              <a:buFont typeface="Arial"/>
              <a:buChar char="•"/>
            </a:pPr>
            <a:r>
              <a:rPr lang="en-US" sz="2250">
                <a:solidFill>
                  <a:srgbClr val="000000"/>
                </a:solidFill>
                <a:latin typeface="Calibri (MS)"/>
                <a:ea typeface="Calibri (MS)"/>
                <a:cs typeface="Calibri (MS)"/>
                <a:sym typeface="Calibri (MS)"/>
              </a:rPr>
              <a:t>Yn ystyried fod creadigrwydd yn cael ei ddysgu ac nid yn gynhenid</a:t>
            </a:r>
          </a:p>
          <a:p>
            <a:pPr algn="l" marL="289560" indent="-144780" lvl="1">
              <a:lnSpc>
                <a:spcPts val="2700"/>
              </a:lnSpc>
            </a:pPr>
          </a:p>
          <a:p>
            <a:pPr algn="l" marL="289560" indent="-144780" lvl="1">
              <a:lnSpc>
                <a:spcPts val="2700"/>
              </a:lnSpc>
              <a:buFont typeface="Arial"/>
              <a:buChar char="•"/>
            </a:pPr>
            <a:r>
              <a:rPr lang="en-US" sz="2250">
                <a:solidFill>
                  <a:srgbClr val="000000"/>
                </a:solidFill>
                <a:latin typeface="Calibri (MS)"/>
                <a:ea typeface="Calibri (MS)"/>
                <a:cs typeface="Calibri (MS)"/>
                <a:sym typeface="Calibri (MS)"/>
              </a:rPr>
              <a:t>Dull 'datrys problemau' o ran creadigrwydd</a:t>
            </a:r>
          </a:p>
          <a:p>
            <a:pPr algn="l" marL="289560" indent="-144780" lvl="1">
              <a:lnSpc>
                <a:spcPts val="2700"/>
              </a:lnSpc>
            </a:pPr>
          </a:p>
          <a:p>
            <a:pPr algn="l" marL="289560" indent="-144780" lvl="1">
              <a:lnSpc>
                <a:spcPts val="2700"/>
              </a:lnSpc>
            </a:pPr>
            <a:r>
              <a:rPr lang="en-US" b="true" sz="2250" u="sng">
                <a:solidFill>
                  <a:srgbClr val="000000"/>
                </a:solidFill>
                <a:latin typeface="Calibri (MS) Bold"/>
                <a:ea typeface="Calibri (MS) Bold"/>
                <a:cs typeface="Calibri (MS) Bold"/>
                <a:sym typeface="Calibri (MS) Bold"/>
              </a:rPr>
              <a:t>Meddylwyr Allweddol </a:t>
            </a:r>
            <a:r>
              <a:rPr lang="en-US" sz="2250">
                <a:solidFill>
                  <a:srgbClr val="000000"/>
                </a:solidFill>
                <a:latin typeface="Calibri (MS)"/>
                <a:ea typeface="Calibri (MS)"/>
                <a:cs typeface="Calibri (MS)"/>
                <a:sym typeface="Calibri (MS)"/>
              </a:rPr>
              <a:t>– Kimberley Seltzer a Tom Bentley, awduron: Yr Oes Greadigol: Gwybodaeth a Sgiliau ar gyfer yr Economi Newydd (1999)</a:t>
            </a:r>
          </a:p>
          <a:p>
            <a:pPr algn="l" marL="289560" indent="-144780" lvl="1">
              <a:lnSpc>
                <a:spcPts val="2700"/>
              </a:lnSpc>
            </a:pPr>
          </a:p>
          <a:p>
            <a:pPr algn="l" marL="289560" indent="-144780" lvl="1">
              <a:lnSpc>
                <a:spcPts val="2700"/>
              </a:lnSpc>
            </a:pPr>
            <a:r>
              <a:rPr lang="en-US" sz="2250">
                <a:solidFill>
                  <a:srgbClr val="000000"/>
                </a:solidFill>
                <a:latin typeface="Calibri (MS)"/>
                <a:ea typeface="Calibri (MS)"/>
                <a:cs typeface="Calibri (MS)"/>
                <a:sym typeface="Calibri (MS)"/>
              </a:rPr>
              <a:t>Yn credu fod creadigrwydd yn ymwneud â hyrwyddo rhagolygon economaidd</a:t>
            </a: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5930757" y="568287"/>
            <a:ext cx="6426486" cy="1364212"/>
          </a:xfrm>
          <a:prstGeom prst="rect">
            <a:avLst/>
          </a:prstGeom>
        </p:spPr>
        <p:txBody>
          <a:bodyPr anchor="t" rtlCol="false" tIns="0" lIns="0" bIns="0" rIns="0">
            <a:spAutoFit/>
          </a:bodyPr>
          <a:lstStyle/>
          <a:p>
            <a:pPr algn="ctr">
              <a:lnSpc>
                <a:spcPts val="4946"/>
              </a:lnSpc>
            </a:pPr>
            <a:r>
              <a:rPr lang="en-US" b="true" sz="4122">
                <a:solidFill>
                  <a:srgbClr val="000000"/>
                </a:solidFill>
                <a:latin typeface="Calibri (MS) Bold"/>
                <a:ea typeface="Calibri (MS) Bold"/>
                <a:cs typeface="Calibri (MS) Bold"/>
                <a:sym typeface="Calibri (MS) Bold"/>
              </a:rPr>
              <a:t>Chwarae a Chreadigrwydd</a:t>
            </a:r>
          </a:p>
          <a:p>
            <a:pPr algn="ctr">
              <a:lnSpc>
                <a:spcPts val="4946"/>
              </a:lnSpc>
            </a:pPr>
            <a:r>
              <a:rPr lang="en-US" b="true" sz="4122">
                <a:solidFill>
                  <a:srgbClr val="000000"/>
                </a:solidFill>
                <a:latin typeface="Calibri (MS) Bold"/>
                <a:ea typeface="Calibri (MS) Bold"/>
                <a:cs typeface="Calibri (MS) Bold"/>
                <a:sym typeface="Calibri (MS) Bold"/>
              </a:rPr>
              <a:t>Play and Creativity </a:t>
            </a:r>
          </a:p>
        </p:txBody>
      </p:sp>
      <p:sp>
        <p:nvSpPr>
          <p:cNvPr name="TextBox 3" id="3"/>
          <p:cNvSpPr txBox="true"/>
          <p:nvPr/>
        </p:nvSpPr>
        <p:spPr>
          <a:xfrm rot="0">
            <a:off x="2660488" y="1719794"/>
            <a:ext cx="5684388" cy="8223155"/>
          </a:xfrm>
          <a:prstGeom prst="rect">
            <a:avLst/>
          </a:prstGeom>
        </p:spPr>
        <p:txBody>
          <a:bodyPr anchor="t" rtlCol="false" tIns="0" lIns="0" bIns="0" rIns="0">
            <a:spAutoFit/>
          </a:bodyPr>
          <a:lstStyle/>
          <a:p>
            <a:pPr algn="l">
              <a:lnSpc>
                <a:spcPts val="2826"/>
              </a:lnSpc>
            </a:pPr>
          </a:p>
          <a:p>
            <a:pPr algn="l" marL="303152" indent="-151576" lvl="1">
              <a:lnSpc>
                <a:spcPts val="2826"/>
              </a:lnSpc>
              <a:buFont typeface="Arial"/>
              <a:buChar char="•"/>
            </a:pPr>
            <a:r>
              <a:rPr lang="en-US" sz="2355">
                <a:solidFill>
                  <a:srgbClr val="000000"/>
                </a:solidFill>
                <a:latin typeface="Calibri (MS)"/>
                <a:ea typeface="Calibri (MS)"/>
                <a:cs typeface="Calibri (MS)"/>
                <a:sym typeface="Calibri (MS)"/>
              </a:rPr>
              <a:t>Chwarae yn sgaffaldio sgiliau datrys problemau oedolion</a:t>
            </a:r>
          </a:p>
          <a:p>
            <a:pPr algn="l" marL="303152" indent="-151576" lvl="1">
              <a:lnSpc>
                <a:spcPts val="2826"/>
              </a:lnSpc>
            </a:pPr>
          </a:p>
          <a:p>
            <a:pPr algn="l" marL="303152" indent="-151576" lvl="1">
              <a:lnSpc>
                <a:spcPts val="2826"/>
              </a:lnSpc>
              <a:buFont typeface="Arial"/>
              <a:buChar char="•"/>
            </a:pPr>
            <a:r>
              <a:rPr lang="en-US" sz="2355">
                <a:solidFill>
                  <a:srgbClr val="000000"/>
                </a:solidFill>
                <a:latin typeface="Calibri (MS)"/>
                <a:ea typeface="Calibri (MS)"/>
                <a:cs typeface="Calibri (MS)"/>
                <a:sym typeface="Calibri (MS)"/>
              </a:rPr>
              <a:t>Cysylltiadau â'r Cyfnod Sylfaen</a:t>
            </a:r>
          </a:p>
          <a:p>
            <a:pPr algn="l" marL="303152" indent="-151576" lvl="1">
              <a:lnSpc>
                <a:spcPts val="2826"/>
              </a:lnSpc>
            </a:pPr>
          </a:p>
          <a:p>
            <a:pPr algn="l" marL="303152" indent="-151576" lvl="1">
              <a:lnSpc>
                <a:spcPts val="2826"/>
              </a:lnSpc>
              <a:buFont typeface="Arial"/>
              <a:buChar char="•"/>
            </a:pPr>
            <a:r>
              <a:rPr lang="en-US" sz="2355">
                <a:solidFill>
                  <a:srgbClr val="000000"/>
                </a:solidFill>
                <a:latin typeface="Calibri (MS)"/>
                <a:ea typeface="Calibri (MS)"/>
                <a:cs typeface="Calibri (MS)"/>
                <a:sym typeface="Calibri (MS)"/>
              </a:rPr>
              <a:t>Mathau niferus o chwarae creadigol – chwarae rôl, arlunio, paentio, archwilio ac ati.</a:t>
            </a:r>
          </a:p>
          <a:p>
            <a:pPr algn="l" marL="303152" indent="-151576" lvl="1">
              <a:lnSpc>
                <a:spcPts val="2826"/>
              </a:lnSpc>
            </a:pPr>
          </a:p>
          <a:p>
            <a:pPr algn="l" marL="303152" indent="-151576" lvl="1">
              <a:lnSpc>
                <a:spcPts val="2826"/>
              </a:lnSpc>
            </a:pPr>
            <a:r>
              <a:rPr lang="en-US" b="true" sz="2355" u="sng">
                <a:solidFill>
                  <a:srgbClr val="000000"/>
                </a:solidFill>
                <a:latin typeface="Calibri (MS) Bold"/>
                <a:ea typeface="Calibri (MS) Bold"/>
                <a:cs typeface="Calibri (MS) Bold"/>
                <a:sym typeface="Calibri (MS) Bold"/>
              </a:rPr>
              <a:t>Meddylwyr Allweddol</a:t>
            </a:r>
          </a:p>
          <a:p>
            <a:pPr algn="l" marL="303152" indent="-151576" lvl="1">
              <a:lnSpc>
                <a:spcPts val="2826"/>
              </a:lnSpc>
            </a:pPr>
            <a:r>
              <a:rPr lang="en-US" sz="2355">
                <a:solidFill>
                  <a:srgbClr val="000000"/>
                </a:solidFill>
                <a:latin typeface="Calibri (MS)"/>
                <a:ea typeface="Calibri (MS)"/>
                <a:cs typeface="Calibri (MS)"/>
                <a:sym typeface="Calibri (MS)"/>
              </a:rPr>
              <a:t> - y berthynas rhwng chwarae, dysgu a chreadigrwydd i'w gweld yng ngwaith:</a:t>
            </a:r>
          </a:p>
          <a:p>
            <a:pPr algn="l" marL="303152" indent="-151576" lvl="1">
              <a:lnSpc>
                <a:spcPts val="2826"/>
              </a:lnSpc>
            </a:pPr>
          </a:p>
          <a:p>
            <a:pPr algn="l" marL="303152" indent="-151576" lvl="1">
              <a:lnSpc>
                <a:spcPts val="2826"/>
              </a:lnSpc>
            </a:pPr>
            <a:r>
              <a:rPr lang="en-US" sz="2355">
                <a:solidFill>
                  <a:srgbClr val="000000"/>
                </a:solidFill>
                <a:latin typeface="Calibri (MS)"/>
                <a:ea typeface="Calibri (MS)"/>
                <a:cs typeface="Calibri (MS)"/>
                <a:sym typeface="Calibri (MS)"/>
              </a:rPr>
              <a:t>John Dewey</a:t>
            </a:r>
          </a:p>
          <a:p>
            <a:pPr algn="l" marL="303152" indent="-151576" lvl="1">
              <a:lnSpc>
                <a:spcPts val="2826"/>
              </a:lnSpc>
            </a:pPr>
            <a:r>
              <a:rPr lang="en-US" sz="2355">
                <a:solidFill>
                  <a:srgbClr val="000000"/>
                </a:solidFill>
                <a:latin typeface="Calibri (MS)"/>
                <a:ea typeface="Calibri (MS)"/>
                <a:cs typeface="Calibri (MS)"/>
                <a:sym typeface="Calibri (MS)"/>
              </a:rPr>
              <a:t>Jean Piaget</a:t>
            </a:r>
          </a:p>
          <a:p>
            <a:pPr algn="l" marL="303152" indent="-151576" lvl="1">
              <a:lnSpc>
                <a:spcPts val="2826"/>
              </a:lnSpc>
            </a:pPr>
            <a:r>
              <a:rPr lang="en-US" sz="2355">
                <a:solidFill>
                  <a:srgbClr val="000000"/>
                </a:solidFill>
                <a:latin typeface="Calibri (MS)"/>
                <a:ea typeface="Calibri (MS)"/>
                <a:cs typeface="Calibri (MS)"/>
                <a:sym typeface="Calibri (MS)"/>
              </a:rPr>
              <a:t>Lev Vygotsky</a:t>
            </a:r>
          </a:p>
          <a:p>
            <a:pPr algn="l" marL="303152" indent="-151576" lvl="1">
              <a:lnSpc>
                <a:spcPts val="2826"/>
              </a:lnSpc>
            </a:pPr>
            <a:r>
              <a:rPr lang="en-US" sz="2355">
                <a:solidFill>
                  <a:srgbClr val="000000"/>
                </a:solidFill>
                <a:latin typeface="Calibri (MS)"/>
                <a:ea typeface="Calibri (MS)"/>
                <a:cs typeface="Calibri (MS)"/>
                <a:sym typeface="Calibri (MS)"/>
              </a:rPr>
              <a:t>Jerome Bruner</a:t>
            </a:r>
          </a:p>
          <a:p>
            <a:pPr algn="l" marL="303152" indent="-151576" lvl="1">
              <a:lnSpc>
                <a:spcPts val="2826"/>
              </a:lnSpc>
            </a:pPr>
          </a:p>
          <a:p>
            <a:pPr algn="l" marL="341046" indent="-170523" lvl="1">
              <a:lnSpc>
                <a:spcPts val="3180"/>
              </a:lnSpc>
            </a:pPr>
            <a:r>
              <a:rPr lang="en-US" sz="2650" u="sng">
                <a:solidFill>
                  <a:srgbClr val="000000"/>
                </a:solidFill>
                <a:latin typeface="Calibri (MS)"/>
                <a:ea typeface="Calibri (MS)"/>
                <a:cs typeface="Calibri (MS)"/>
                <a:sym typeface="Calibri (MS)"/>
                <a:hlinkClick r:id="rId3" tooltip="https://www.youtube.com/watch?v=Aa74IKE4Wng"/>
              </a:rPr>
              <a:t>https://www.youtube.com/watch?v=Aa74IKE4Wng</a:t>
            </a:r>
          </a:p>
          <a:p>
            <a:pPr algn="l" marL="303152" indent="-151576" lvl="1">
              <a:lnSpc>
                <a:spcPts val="2826"/>
              </a:lnSpc>
            </a:pPr>
          </a:p>
        </p:txBody>
      </p:sp>
      <p:sp>
        <p:nvSpPr>
          <p:cNvPr name="TextBox 4" id="4"/>
          <p:cNvSpPr txBox="true"/>
          <p:nvPr/>
        </p:nvSpPr>
        <p:spPr>
          <a:xfrm rot="0">
            <a:off x="10747518" y="1875349"/>
            <a:ext cx="5684388" cy="8223155"/>
          </a:xfrm>
          <a:prstGeom prst="rect">
            <a:avLst/>
          </a:prstGeom>
        </p:spPr>
        <p:txBody>
          <a:bodyPr anchor="t" rtlCol="false" tIns="0" lIns="0" bIns="0" rIns="0">
            <a:spAutoFit/>
          </a:bodyPr>
          <a:lstStyle/>
          <a:p>
            <a:pPr algn="l">
              <a:lnSpc>
                <a:spcPts val="2826"/>
              </a:lnSpc>
            </a:pPr>
          </a:p>
          <a:p>
            <a:pPr algn="l" marL="303152" indent="-151576" lvl="1">
              <a:lnSpc>
                <a:spcPts val="2826"/>
              </a:lnSpc>
              <a:buFont typeface="Arial"/>
              <a:buChar char="•"/>
            </a:pPr>
            <a:r>
              <a:rPr lang="en-US" sz="2355">
                <a:solidFill>
                  <a:srgbClr val="000000"/>
                </a:solidFill>
                <a:latin typeface="Calibri (MS)"/>
                <a:ea typeface="Calibri (MS)"/>
                <a:cs typeface="Calibri (MS)"/>
                <a:sym typeface="Calibri (MS)"/>
              </a:rPr>
              <a:t>Play scaffolds adult problem solving skills</a:t>
            </a:r>
          </a:p>
          <a:p>
            <a:pPr algn="l" marL="303152" indent="-151576" lvl="1">
              <a:lnSpc>
                <a:spcPts val="2826"/>
              </a:lnSpc>
            </a:pPr>
          </a:p>
          <a:p>
            <a:pPr algn="l" marL="303152" indent="-151576" lvl="1">
              <a:lnSpc>
                <a:spcPts val="2826"/>
              </a:lnSpc>
              <a:buFont typeface="Arial"/>
              <a:buChar char="•"/>
            </a:pPr>
            <a:r>
              <a:rPr lang="en-US" sz="2355">
                <a:solidFill>
                  <a:srgbClr val="000000"/>
                </a:solidFill>
                <a:latin typeface="Calibri (MS)"/>
                <a:ea typeface="Calibri (MS)"/>
                <a:cs typeface="Calibri (MS)"/>
                <a:sym typeface="Calibri (MS)"/>
              </a:rPr>
              <a:t>Links to the Foundation Phase </a:t>
            </a:r>
          </a:p>
          <a:p>
            <a:pPr algn="l" marL="303152" indent="-151576" lvl="1">
              <a:lnSpc>
                <a:spcPts val="2826"/>
              </a:lnSpc>
            </a:pPr>
          </a:p>
          <a:p>
            <a:pPr algn="l" marL="303152" indent="-151576" lvl="1">
              <a:lnSpc>
                <a:spcPts val="2826"/>
              </a:lnSpc>
              <a:buFont typeface="Arial"/>
              <a:buChar char="•"/>
            </a:pPr>
            <a:r>
              <a:rPr lang="en-US" sz="2355">
                <a:solidFill>
                  <a:srgbClr val="000000"/>
                </a:solidFill>
                <a:latin typeface="Calibri (MS)"/>
                <a:ea typeface="Calibri (MS)"/>
                <a:cs typeface="Calibri (MS)"/>
                <a:sym typeface="Calibri (MS)"/>
              </a:rPr>
              <a:t>Many types of creative play – role play, drawing, painting, exploration etc.</a:t>
            </a:r>
          </a:p>
          <a:p>
            <a:pPr algn="l" marL="303152" indent="-151576" lvl="1">
              <a:lnSpc>
                <a:spcPts val="2826"/>
              </a:lnSpc>
            </a:pPr>
          </a:p>
          <a:p>
            <a:pPr algn="l" marL="303152" indent="-151576" lvl="1">
              <a:lnSpc>
                <a:spcPts val="2826"/>
              </a:lnSpc>
            </a:pPr>
          </a:p>
          <a:p>
            <a:pPr algn="l" marL="303152" indent="-151576" lvl="1">
              <a:lnSpc>
                <a:spcPts val="2826"/>
              </a:lnSpc>
            </a:pPr>
            <a:r>
              <a:rPr lang="en-US" b="true" sz="2355" u="sng">
                <a:solidFill>
                  <a:srgbClr val="000000"/>
                </a:solidFill>
                <a:latin typeface="Calibri (MS) Bold"/>
                <a:ea typeface="Calibri (MS) Bold"/>
                <a:cs typeface="Calibri (MS) Bold"/>
                <a:sym typeface="Calibri (MS) Bold"/>
              </a:rPr>
              <a:t>Key Thinkers</a:t>
            </a:r>
          </a:p>
          <a:p>
            <a:pPr algn="l" marL="303152" indent="-151576" lvl="1">
              <a:lnSpc>
                <a:spcPts val="2826"/>
              </a:lnSpc>
            </a:pPr>
            <a:r>
              <a:rPr lang="en-US" sz="2355">
                <a:solidFill>
                  <a:srgbClr val="000000"/>
                </a:solidFill>
                <a:latin typeface="Calibri (MS)"/>
                <a:ea typeface="Calibri (MS)"/>
                <a:cs typeface="Calibri (MS)"/>
                <a:sym typeface="Calibri (MS)"/>
              </a:rPr>
              <a:t>accounts of the relationships between play, learning and creativity can be found in the work of:</a:t>
            </a:r>
          </a:p>
          <a:p>
            <a:pPr algn="l" marL="303152" indent="-151576" lvl="1">
              <a:lnSpc>
                <a:spcPts val="2826"/>
              </a:lnSpc>
            </a:pPr>
          </a:p>
          <a:p>
            <a:pPr algn="l" marL="303152" indent="-151576" lvl="1">
              <a:lnSpc>
                <a:spcPts val="2826"/>
              </a:lnSpc>
            </a:pPr>
            <a:r>
              <a:rPr lang="en-US" sz="2355">
                <a:solidFill>
                  <a:srgbClr val="000000"/>
                </a:solidFill>
                <a:latin typeface="Calibri (MS)"/>
                <a:ea typeface="Calibri (MS)"/>
                <a:cs typeface="Calibri (MS)"/>
                <a:sym typeface="Calibri (MS)"/>
              </a:rPr>
              <a:t>John Dewey</a:t>
            </a:r>
          </a:p>
          <a:p>
            <a:pPr algn="l" marL="303152" indent="-151576" lvl="1">
              <a:lnSpc>
                <a:spcPts val="2826"/>
              </a:lnSpc>
            </a:pPr>
            <a:r>
              <a:rPr lang="en-US" sz="2355">
                <a:solidFill>
                  <a:srgbClr val="000000"/>
                </a:solidFill>
                <a:latin typeface="Calibri (MS)"/>
                <a:ea typeface="Calibri (MS)"/>
                <a:cs typeface="Calibri (MS)"/>
                <a:sym typeface="Calibri (MS)"/>
              </a:rPr>
              <a:t>Jean Piaget</a:t>
            </a:r>
          </a:p>
          <a:p>
            <a:pPr algn="l" marL="303152" indent="-151576" lvl="1">
              <a:lnSpc>
                <a:spcPts val="2826"/>
              </a:lnSpc>
            </a:pPr>
            <a:r>
              <a:rPr lang="en-US" sz="2355">
                <a:solidFill>
                  <a:srgbClr val="000000"/>
                </a:solidFill>
                <a:latin typeface="Calibri (MS)"/>
                <a:ea typeface="Calibri (MS)"/>
                <a:cs typeface="Calibri (MS)"/>
                <a:sym typeface="Calibri (MS)"/>
              </a:rPr>
              <a:t>Lev Vygotsky</a:t>
            </a:r>
          </a:p>
          <a:p>
            <a:pPr algn="l" marL="303152" indent="-151576" lvl="1">
              <a:lnSpc>
                <a:spcPts val="2826"/>
              </a:lnSpc>
            </a:pPr>
            <a:r>
              <a:rPr lang="en-US" sz="2355">
                <a:solidFill>
                  <a:srgbClr val="000000"/>
                </a:solidFill>
                <a:latin typeface="Calibri (MS)"/>
                <a:ea typeface="Calibri (MS)"/>
                <a:cs typeface="Calibri (MS)"/>
                <a:sym typeface="Calibri (MS)"/>
              </a:rPr>
              <a:t>Jerome Bruner</a:t>
            </a:r>
          </a:p>
          <a:p>
            <a:pPr algn="l" marL="303152" indent="-151576" lvl="1">
              <a:lnSpc>
                <a:spcPts val="2826"/>
              </a:lnSpc>
            </a:pPr>
          </a:p>
          <a:p>
            <a:pPr algn="l" marL="341046" indent="-170523" lvl="1">
              <a:lnSpc>
                <a:spcPts val="3180"/>
              </a:lnSpc>
            </a:pPr>
            <a:r>
              <a:rPr lang="en-US" sz="2650" u="sng">
                <a:solidFill>
                  <a:srgbClr val="000000"/>
                </a:solidFill>
                <a:latin typeface="Calibri (MS)"/>
                <a:ea typeface="Calibri (MS)"/>
                <a:cs typeface="Calibri (MS)"/>
                <a:sym typeface="Calibri (MS)"/>
                <a:hlinkClick r:id="rId4" tooltip="https://www.youtube.com/watch?v=Aa74IKE4Wng"/>
              </a:rPr>
              <a:t>https://www.youtube.com/watch?v=Aa74IKE4Wng</a:t>
            </a:r>
          </a:p>
          <a:p>
            <a:pPr algn="l" marL="303152" indent="-151576" lvl="1">
              <a:lnSpc>
                <a:spcPts val="2826"/>
              </a:lnSpc>
            </a:pP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5276142" y="610670"/>
            <a:ext cx="6871622" cy="1388303"/>
          </a:xfrm>
          <a:prstGeom prst="rect">
            <a:avLst/>
          </a:prstGeom>
        </p:spPr>
        <p:txBody>
          <a:bodyPr anchor="t" rtlCol="false" tIns="0" lIns="0" bIns="0" rIns="0">
            <a:spAutoFit/>
          </a:bodyPr>
          <a:lstStyle/>
          <a:p>
            <a:pPr algn="ctr">
              <a:lnSpc>
                <a:spcPts val="5039"/>
              </a:lnSpc>
            </a:pPr>
            <a:r>
              <a:rPr lang="en-US" sz="4199">
                <a:solidFill>
                  <a:srgbClr val="000000"/>
                </a:solidFill>
                <a:latin typeface="Calibri (MS)"/>
                <a:ea typeface="Calibri (MS)"/>
                <a:cs typeface="Calibri (MS)"/>
                <a:sym typeface="Calibri (MS)"/>
              </a:rPr>
              <a:t>Creadigrwydd a gwybyddiaeth</a:t>
            </a:r>
          </a:p>
          <a:p>
            <a:pPr algn="ctr">
              <a:lnSpc>
                <a:spcPts val="5039"/>
              </a:lnSpc>
            </a:pPr>
            <a:r>
              <a:rPr lang="en-US" b="true" sz="4199">
                <a:solidFill>
                  <a:srgbClr val="000000"/>
                </a:solidFill>
                <a:latin typeface="Calibri (MS) Bold"/>
                <a:ea typeface="Calibri (MS) Bold"/>
                <a:cs typeface="Calibri (MS) Bold"/>
                <a:sym typeface="Calibri (MS) Bold"/>
              </a:rPr>
              <a:t>Creativity and cognition </a:t>
            </a:r>
          </a:p>
        </p:txBody>
      </p:sp>
      <p:sp>
        <p:nvSpPr>
          <p:cNvPr name="TextBox 3" id="3"/>
          <p:cNvSpPr txBox="true"/>
          <p:nvPr/>
        </p:nvSpPr>
        <p:spPr>
          <a:xfrm rot="0">
            <a:off x="3115898" y="2253369"/>
            <a:ext cx="6007528" cy="8173309"/>
          </a:xfrm>
          <a:prstGeom prst="rect">
            <a:avLst/>
          </a:prstGeom>
        </p:spPr>
        <p:txBody>
          <a:bodyPr anchor="t" rtlCol="false" tIns="0" lIns="0" bIns="0" rIns="0">
            <a:spAutoFit/>
          </a:bodyPr>
          <a:lstStyle/>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Meddylwyr yn credu ein bod yn cael ein dysgu i fod yn greadigol yn hytrach na bod creadigrwydd yn gynhenid</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Cysylltir deallusrwydd a chreadigrwydd â'i gilydd (Gardner, 1993) </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Cysylltiad rhwng dychymyg a chwarae</a:t>
            </a:r>
          </a:p>
          <a:p>
            <a:pPr algn="l" marL="308864" indent="-154432" lvl="1">
              <a:lnSpc>
                <a:spcPts val="2880"/>
              </a:lnSpc>
            </a:pPr>
          </a:p>
          <a:p>
            <a:pPr algn="l" marL="308864" indent="-154432" lvl="1">
              <a:lnSpc>
                <a:spcPts val="2880"/>
              </a:lnSpc>
              <a:buFont typeface="Arial"/>
              <a:buChar char="•"/>
            </a:pPr>
            <a:r>
              <a:rPr lang="en-US" sz="2400">
                <a:solidFill>
                  <a:srgbClr val="000000"/>
                </a:solidFill>
                <a:latin typeface="Calibri (MS)"/>
                <a:ea typeface="Calibri (MS)"/>
                <a:cs typeface="Calibri (MS)"/>
                <a:sym typeface="Calibri (MS)"/>
              </a:rPr>
              <a:t>Profi lefelau creadigrwydd meddyliol (Cropley, 2001) </a:t>
            </a:r>
          </a:p>
          <a:p>
            <a:pPr algn="l" marL="308864" indent="-154432" lvl="1">
              <a:lnSpc>
                <a:spcPts val="2880"/>
              </a:lnSpc>
            </a:pPr>
          </a:p>
          <a:p>
            <a:pPr algn="l" marL="308864" indent="-154432" lvl="1">
              <a:lnSpc>
                <a:spcPts val="2880"/>
              </a:lnSpc>
            </a:pPr>
            <a:r>
              <a:rPr lang="en-US" b="true" sz="2400" u="sng">
                <a:solidFill>
                  <a:srgbClr val="000000"/>
                </a:solidFill>
                <a:latin typeface="Calibri (MS) Bold"/>
                <a:ea typeface="Calibri (MS) Bold"/>
                <a:cs typeface="Calibri (MS) Bold"/>
                <a:sym typeface="Calibri (MS) Bold"/>
              </a:rPr>
              <a:t>Meddyliwyr Allweddol</a:t>
            </a:r>
          </a:p>
          <a:p>
            <a:pPr algn="l" marL="308864" indent="-154432" lvl="1">
              <a:lnSpc>
                <a:spcPts val="2880"/>
              </a:lnSpc>
            </a:pPr>
          </a:p>
          <a:p>
            <a:pPr algn="l" marL="308864" indent="-154432" lvl="1">
              <a:lnSpc>
                <a:spcPts val="2880"/>
              </a:lnSpc>
            </a:pPr>
            <a:r>
              <a:rPr lang="en-US" sz="2400">
                <a:solidFill>
                  <a:srgbClr val="000000"/>
                </a:solidFill>
                <a:latin typeface="Calibri (MS)"/>
                <a:ea typeface="Calibri (MS)"/>
                <a:cs typeface="Calibri (MS)"/>
                <a:sym typeface="Calibri (MS)"/>
              </a:rPr>
              <a:t>Howard Gardner – Damcaniaeth Deallusrwydd Lluosog </a:t>
            </a:r>
          </a:p>
          <a:p>
            <a:pPr algn="l" marL="308864" indent="-154432" lvl="1">
              <a:lnSpc>
                <a:spcPts val="2880"/>
              </a:lnSpc>
            </a:pPr>
          </a:p>
          <a:p>
            <a:pPr algn="l" marL="308864" indent="-154432" lvl="1">
              <a:lnSpc>
                <a:spcPts val="2880"/>
              </a:lnSpc>
            </a:pPr>
            <a:r>
              <a:rPr lang="en-US" sz="2400">
                <a:solidFill>
                  <a:srgbClr val="000000"/>
                </a:solidFill>
                <a:latin typeface="Calibri (MS)"/>
                <a:ea typeface="Calibri (MS)"/>
                <a:cs typeface="Calibri (MS)"/>
                <a:sym typeface="Calibri (MS)"/>
              </a:rPr>
              <a:t>Arthur Cropley – cysylltiad rhwng creadigrwydd bob dydd ac iechyd meddwl</a:t>
            </a:r>
          </a:p>
          <a:p>
            <a:pPr algn="l" marL="308864" indent="-154432" lvl="1">
              <a:lnSpc>
                <a:spcPts val="2880"/>
              </a:lnSpc>
            </a:pPr>
          </a:p>
          <a:p>
            <a:pPr algn="l" marL="308864" indent="-154432" lvl="1">
              <a:lnSpc>
                <a:spcPts val="2880"/>
              </a:lnSpc>
            </a:pPr>
          </a:p>
          <a:p>
            <a:pPr algn="l" marL="308864" indent="-154432" lvl="1">
              <a:lnSpc>
                <a:spcPts val="2880"/>
              </a:lnSpc>
            </a:pPr>
          </a:p>
        </p:txBody>
      </p:sp>
      <p:sp>
        <p:nvSpPr>
          <p:cNvPr name="TextBox 4" id="4"/>
          <p:cNvSpPr txBox="true"/>
          <p:nvPr/>
        </p:nvSpPr>
        <p:spPr>
          <a:xfrm rot="0">
            <a:off x="9501192" y="2157933"/>
            <a:ext cx="5454883" cy="7803981"/>
          </a:xfrm>
          <a:prstGeom prst="rect">
            <a:avLst/>
          </a:prstGeom>
        </p:spPr>
        <p:txBody>
          <a:bodyPr anchor="t" rtlCol="false" tIns="0" lIns="0" bIns="0" rIns="0">
            <a:spAutoFit/>
          </a:bodyPr>
          <a:lstStyle/>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Thinkers believe that we are taught to be creative rather than creativity being innate</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 Intelligence and creativity are linked together (Gardner, 1993) </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Link between imagination and play</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The testing of mental creativity levels (Cropley, 2001) </a:t>
            </a:r>
          </a:p>
          <a:p>
            <a:pPr algn="l" marL="308864" indent="-154432" lvl="1">
              <a:lnSpc>
                <a:spcPts val="2879"/>
              </a:lnSpc>
            </a:pPr>
          </a:p>
          <a:p>
            <a:pPr algn="l" marL="308864" indent="-154432" lvl="1">
              <a:lnSpc>
                <a:spcPts val="2879"/>
              </a:lnSpc>
            </a:pPr>
            <a:r>
              <a:rPr lang="en-US" b="true" sz="2399" u="sng">
                <a:solidFill>
                  <a:srgbClr val="000000"/>
                </a:solidFill>
                <a:latin typeface="Calibri (MS) Bold"/>
                <a:ea typeface="Calibri (MS) Bold"/>
                <a:cs typeface="Calibri (MS) Bold"/>
                <a:sym typeface="Calibri (MS) Bold"/>
              </a:rPr>
              <a:t>Key Thinkers</a:t>
            </a:r>
          </a:p>
          <a:p>
            <a:pPr algn="l" marL="308864" indent="-154432" lvl="1">
              <a:lnSpc>
                <a:spcPts val="2879"/>
              </a:lnSpc>
            </a:pPr>
          </a:p>
          <a:p>
            <a:pPr algn="l" marL="308864" indent="-154432" lvl="1">
              <a:lnSpc>
                <a:spcPts val="2879"/>
              </a:lnSpc>
            </a:pPr>
            <a:r>
              <a:rPr lang="en-US" sz="2399">
                <a:solidFill>
                  <a:srgbClr val="000000"/>
                </a:solidFill>
                <a:latin typeface="Calibri (MS)"/>
                <a:ea typeface="Calibri (MS)"/>
                <a:cs typeface="Calibri (MS)"/>
                <a:sym typeface="Calibri (MS)"/>
              </a:rPr>
              <a:t>Howard Gardner – Theory of Multiple Intelligence </a:t>
            </a:r>
          </a:p>
          <a:p>
            <a:pPr algn="l" marL="308864" indent="-154432" lvl="1">
              <a:lnSpc>
                <a:spcPts val="2879"/>
              </a:lnSpc>
            </a:pPr>
          </a:p>
          <a:p>
            <a:pPr algn="l" marL="308864" indent="-154432" lvl="1">
              <a:lnSpc>
                <a:spcPts val="2879"/>
              </a:lnSpc>
            </a:pPr>
            <a:r>
              <a:rPr lang="en-US" sz="2399">
                <a:solidFill>
                  <a:srgbClr val="000000"/>
                </a:solidFill>
                <a:latin typeface="Calibri (MS)"/>
                <a:ea typeface="Calibri (MS)"/>
                <a:cs typeface="Calibri (MS)"/>
                <a:sym typeface="Calibri (MS)"/>
              </a:rPr>
              <a:t>Arthur Cropley – link between everyday creativity and mental health</a:t>
            </a:r>
          </a:p>
          <a:p>
            <a:pPr algn="l" marL="308864" indent="-154432" lvl="1">
              <a:lnSpc>
                <a:spcPts val="2879"/>
              </a:lnSpc>
            </a:pPr>
          </a:p>
          <a:p>
            <a:pPr algn="l" marL="308864" indent="-154432" lvl="1">
              <a:lnSpc>
                <a:spcPts val="2879"/>
              </a:lnSpc>
            </a:pP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4304033" y="477555"/>
            <a:ext cx="9031852" cy="1388303"/>
          </a:xfrm>
          <a:prstGeom prst="rect">
            <a:avLst/>
          </a:prstGeom>
        </p:spPr>
        <p:txBody>
          <a:bodyPr anchor="t" rtlCol="false" tIns="0" lIns="0" bIns="0" rIns="0">
            <a:spAutoFit/>
          </a:bodyPr>
          <a:lstStyle/>
          <a:p>
            <a:pPr algn="l">
              <a:lnSpc>
                <a:spcPts val="5039"/>
              </a:lnSpc>
            </a:pPr>
            <a:r>
              <a:rPr lang="en-US" sz="4199">
                <a:solidFill>
                  <a:srgbClr val="000000"/>
                </a:solidFill>
                <a:latin typeface="Calibri (MS)"/>
                <a:ea typeface="Calibri (MS)"/>
                <a:cs typeface="Calibri (MS)"/>
                <a:sym typeface="Calibri (MS)"/>
              </a:rPr>
              <a:t>  Fforddiadwyedd Creadigol Technoleg</a:t>
            </a:r>
          </a:p>
          <a:p>
            <a:pPr algn="l">
              <a:lnSpc>
                <a:spcPts val="5039"/>
              </a:lnSpc>
            </a:pPr>
            <a:r>
              <a:rPr lang="en-US" b="true" sz="4199">
                <a:solidFill>
                  <a:srgbClr val="000000"/>
                </a:solidFill>
                <a:latin typeface="Calibri (MS) Bold"/>
                <a:ea typeface="Calibri (MS) Bold"/>
                <a:cs typeface="Calibri (MS) Bold"/>
                <a:sym typeface="Calibri (MS) Bold"/>
              </a:rPr>
              <a:t>The Creative Affordances of Technology </a:t>
            </a:r>
          </a:p>
        </p:txBody>
      </p:sp>
      <p:sp>
        <p:nvSpPr>
          <p:cNvPr name="TextBox 3" id="3"/>
          <p:cNvSpPr txBox="true"/>
          <p:nvPr/>
        </p:nvSpPr>
        <p:spPr>
          <a:xfrm rot="0">
            <a:off x="2899885" y="2212168"/>
            <a:ext cx="5899514" cy="7434654"/>
          </a:xfrm>
          <a:prstGeom prst="rect">
            <a:avLst/>
          </a:prstGeom>
        </p:spPr>
        <p:txBody>
          <a:bodyPr anchor="t" rtlCol="false" tIns="0" lIns="0" bIns="0" rIns="0">
            <a:spAutoFit/>
          </a:bodyPr>
          <a:lstStyle/>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Meddylwyr yn credu bod creadigrwydd yn cael ei wella drwy ddefnyddio/y gallu i ddefnyddio technoleg</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Dibyniaeth uchel ar gyfrifiaduron, y rhyngrwyd, pecynnau amlgyfrwng a meddalwedd</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Defnyddio o dechnolegau newydd mewn ysgolion yn hyrwyddo creadigrwydd (e.e. iPad)</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Defnydd o dechnoleg yn hyrwyddo ymgysylltu â myfyrwyr</a:t>
            </a:r>
          </a:p>
          <a:p>
            <a:pPr algn="l" marL="308864" indent="-154432" lvl="1">
              <a:lnSpc>
                <a:spcPts val="2879"/>
              </a:lnSpc>
            </a:pPr>
          </a:p>
          <a:p>
            <a:pPr algn="l" marL="308864" indent="-154432" lvl="1">
              <a:lnSpc>
                <a:spcPts val="2879"/>
              </a:lnSpc>
            </a:pPr>
            <a:r>
              <a:rPr lang="en-US" b="true" sz="2399" u="sng">
                <a:solidFill>
                  <a:srgbClr val="000000"/>
                </a:solidFill>
                <a:latin typeface="Calibri (MS) Bold"/>
                <a:ea typeface="Calibri (MS) Bold"/>
                <a:cs typeface="Calibri (MS) Bold"/>
                <a:sym typeface="Calibri (MS) Bold"/>
              </a:rPr>
              <a:t>Meddylwr Allweddol </a:t>
            </a:r>
          </a:p>
          <a:p>
            <a:pPr algn="l" marL="308864" indent="-154432" lvl="1">
              <a:lnSpc>
                <a:spcPts val="2879"/>
              </a:lnSpc>
            </a:pPr>
            <a:r>
              <a:rPr lang="en-US" sz="2399">
                <a:solidFill>
                  <a:srgbClr val="000000"/>
                </a:solidFill>
                <a:latin typeface="Calibri (MS)"/>
                <a:ea typeface="Calibri (MS)"/>
                <a:cs typeface="Calibri (MS)"/>
                <a:sym typeface="Calibri (MS)"/>
              </a:rPr>
              <a:t>Avril Loveless – Athro Addysg</a:t>
            </a:r>
          </a:p>
          <a:p>
            <a:pPr algn="l" marL="308864" indent="-154432" lvl="1">
              <a:lnSpc>
                <a:spcPts val="2879"/>
              </a:lnSpc>
            </a:pPr>
            <a:r>
              <a:rPr lang="en-US" sz="2399">
                <a:solidFill>
                  <a:srgbClr val="000000"/>
                </a:solidFill>
                <a:latin typeface="Calibri (MS)"/>
                <a:ea typeface="Calibri (MS)"/>
                <a:cs typeface="Calibri (MS)"/>
                <a:sym typeface="Calibri (MS)"/>
              </a:rPr>
              <a:t>Yn credu bod technoleg ddigidol yn ffordd newydd a dilys o fod yn greadigol </a:t>
            </a:r>
          </a:p>
          <a:p>
            <a:pPr algn="l" marL="308864" indent="-154432" lvl="1">
              <a:lnSpc>
                <a:spcPts val="2879"/>
              </a:lnSpc>
            </a:pPr>
          </a:p>
        </p:txBody>
      </p:sp>
      <p:sp>
        <p:nvSpPr>
          <p:cNvPr name="TextBox 4" id="4"/>
          <p:cNvSpPr txBox="true"/>
          <p:nvPr/>
        </p:nvSpPr>
        <p:spPr>
          <a:xfrm rot="0">
            <a:off x="9177151" y="2212168"/>
            <a:ext cx="6115528" cy="7065313"/>
          </a:xfrm>
          <a:prstGeom prst="rect">
            <a:avLst/>
          </a:prstGeom>
        </p:spPr>
        <p:txBody>
          <a:bodyPr anchor="t" rtlCol="false" tIns="0" lIns="0" bIns="0" rIns="0">
            <a:spAutoFit/>
          </a:bodyPr>
          <a:lstStyle/>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Thinkers believe that creativity is improved through the use of/ability to use technology</a:t>
            </a: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High dependency on computers, internet, multimedia and software packages</a:t>
            </a:r>
          </a:p>
          <a:p>
            <a:pPr algn="l" marL="308864" indent="-154432" lvl="1">
              <a:lnSpc>
                <a:spcPts val="2879"/>
              </a:lnSpc>
            </a:pP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Use of new technologies in schools promote creativity (e.g. iPad)</a:t>
            </a:r>
          </a:p>
          <a:p>
            <a:pPr algn="l" marL="308864" indent="-154432" lvl="1">
              <a:lnSpc>
                <a:spcPts val="2879"/>
              </a:lnSpc>
            </a:pPr>
          </a:p>
          <a:p>
            <a:pPr algn="l" marL="308864" indent="-154432" lvl="1">
              <a:lnSpc>
                <a:spcPts val="2879"/>
              </a:lnSpc>
            </a:pPr>
          </a:p>
          <a:p>
            <a:pPr algn="l" marL="308864" indent="-154432" lvl="1">
              <a:lnSpc>
                <a:spcPts val="2879"/>
              </a:lnSpc>
              <a:buFont typeface="Arial"/>
              <a:buChar char="•"/>
            </a:pPr>
            <a:r>
              <a:rPr lang="en-US" sz="2399">
                <a:solidFill>
                  <a:srgbClr val="000000"/>
                </a:solidFill>
                <a:latin typeface="Calibri (MS)"/>
                <a:ea typeface="Calibri (MS)"/>
                <a:cs typeface="Calibri (MS)"/>
                <a:sym typeface="Calibri (MS)"/>
              </a:rPr>
              <a:t>Use of technology promotes student engagement</a:t>
            </a:r>
          </a:p>
          <a:p>
            <a:pPr algn="l" marL="308864" indent="-154432" lvl="1">
              <a:lnSpc>
                <a:spcPts val="2879"/>
              </a:lnSpc>
            </a:pPr>
          </a:p>
          <a:p>
            <a:pPr algn="l" marL="308864" indent="-154432" lvl="1">
              <a:lnSpc>
                <a:spcPts val="2879"/>
              </a:lnSpc>
            </a:pPr>
          </a:p>
          <a:p>
            <a:pPr algn="l" marL="308864" indent="-154432" lvl="1">
              <a:lnSpc>
                <a:spcPts val="2879"/>
              </a:lnSpc>
            </a:pPr>
            <a:r>
              <a:rPr lang="en-US" b="true" sz="2399" u="sng">
                <a:solidFill>
                  <a:srgbClr val="000000"/>
                </a:solidFill>
                <a:latin typeface="Calibri (MS) Bold"/>
                <a:ea typeface="Calibri (MS) Bold"/>
                <a:cs typeface="Calibri (MS) Bold"/>
                <a:sym typeface="Calibri (MS) Bold"/>
              </a:rPr>
              <a:t>Key Thinker  </a:t>
            </a:r>
          </a:p>
          <a:p>
            <a:pPr algn="l" marL="308864" indent="-154432" lvl="1">
              <a:lnSpc>
                <a:spcPts val="2879"/>
              </a:lnSpc>
            </a:pPr>
            <a:r>
              <a:rPr lang="en-US" sz="2399">
                <a:solidFill>
                  <a:srgbClr val="000000"/>
                </a:solidFill>
                <a:latin typeface="Calibri (MS)"/>
                <a:ea typeface="Calibri (MS)"/>
                <a:cs typeface="Calibri (MS)"/>
                <a:sym typeface="Calibri (MS)"/>
              </a:rPr>
              <a:t>Avril Loveless – Professor of Education</a:t>
            </a:r>
          </a:p>
          <a:p>
            <a:pPr algn="l" marL="308864" indent="-154432" lvl="1">
              <a:lnSpc>
                <a:spcPts val="2879"/>
              </a:lnSpc>
            </a:pPr>
            <a:r>
              <a:rPr lang="en-US" sz="2399">
                <a:solidFill>
                  <a:srgbClr val="000000"/>
                </a:solidFill>
                <a:latin typeface="Calibri (MS)"/>
                <a:ea typeface="Calibri (MS)"/>
                <a:cs typeface="Calibri (MS)"/>
                <a:sym typeface="Calibri (MS)"/>
              </a:rPr>
              <a:t>Believes that digital technology is a new and authentic way of being creative </a:t>
            </a: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5168128" y="477555"/>
            <a:ext cx="7411676" cy="1388303"/>
          </a:xfrm>
          <a:prstGeom prst="rect">
            <a:avLst/>
          </a:prstGeom>
        </p:spPr>
        <p:txBody>
          <a:bodyPr anchor="t" rtlCol="false" tIns="0" lIns="0" bIns="0" rIns="0">
            <a:spAutoFit/>
          </a:bodyPr>
          <a:lstStyle/>
          <a:p>
            <a:pPr algn="ctr">
              <a:lnSpc>
                <a:spcPts val="5039"/>
              </a:lnSpc>
            </a:pPr>
            <a:r>
              <a:rPr lang="en-US" sz="4199">
                <a:solidFill>
                  <a:srgbClr val="000000"/>
                </a:solidFill>
                <a:latin typeface="Calibri (MS)"/>
                <a:ea typeface="Calibri (MS)"/>
                <a:cs typeface="Calibri (MS)"/>
                <a:sym typeface="Calibri (MS)"/>
              </a:rPr>
              <a:t>Yr ystafell ddosbarth greadigol </a:t>
            </a:r>
          </a:p>
          <a:p>
            <a:pPr algn="ctr">
              <a:lnSpc>
                <a:spcPts val="5039"/>
              </a:lnSpc>
            </a:pPr>
            <a:r>
              <a:rPr lang="en-US" b="true" sz="4199">
                <a:solidFill>
                  <a:srgbClr val="000000"/>
                </a:solidFill>
                <a:latin typeface="Calibri (MS) Bold"/>
                <a:ea typeface="Calibri (MS) Bold"/>
                <a:cs typeface="Calibri (MS) Bold"/>
                <a:sym typeface="Calibri (MS) Bold"/>
              </a:rPr>
              <a:t>The creative classroom</a:t>
            </a:r>
          </a:p>
        </p:txBody>
      </p:sp>
      <p:sp>
        <p:nvSpPr>
          <p:cNvPr name="TextBox 3" id="3"/>
          <p:cNvSpPr txBox="true"/>
          <p:nvPr/>
        </p:nvSpPr>
        <p:spPr>
          <a:xfrm rot="0">
            <a:off x="9071683" y="3647993"/>
            <a:ext cx="6223541" cy="8967673"/>
          </a:xfrm>
          <a:prstGeom prst="rect">
            <a:avLst/>
          </a:prstGeom>
        </p:spPr>
        <p:txBody>
          <a:bodyPr anchor="t" rtlCol="false" tIns="0" lIns="0" bIns="0" rIns="0">
            <a:spAutoFit/>
          </a:bodyPr>
          <a:lstStyle/>
          <a:p>
            <a:pPr algn="l">
              <a:lnSpc>
                <a:spcPts val="2519"/>
              </a:lnSpc>
            </a:pPr>
          </a:p>
          <a:p>
            <a:pPr algn="l" marL="270256" indent="-135128" lvl="1">
              <a:lnSpc>
                <a:spcPts val="2519"/>
              </a:lnSpc>
              <a:buFont typeface="Arial"/>
              <a:buChar char="•"/>
            </a:pPr>
            <a:r>
              <a:rPr lang="en-US" sz="2099">
                <a:solidFill>
                  <a:srgbClr val="000000"/>
                </a:solidFill>
                <a:latin typeface="Calibri (MS)"/>
                <a:ea typeface="Calibri (MS)"/>
                <a:cs typeface="Calibri (MS)"/>
                <a:sym typeface="Calibri (MS)"/>
              </a:rPr>
              <a:t>Promotes forms of learning that are generally held to improve the experience of children in education</a:t>
            </a:r>
          </a:p>
          <a:p>
            <a:pPr algn="l" marL="270256" indent="-135128" lvl="1">
              <a:lnSpc>
                <a:spcPts val="2519"/>
              </a:lnSpc>
            </a:pPr>
          </a:p>
          <a:p>
            <a:pPr algn="l" marL="270256" indent="-135128" lvl="1">
              <a:lnSpc>
                <a:spcPts val="2519"/>
              </a:lnSpc>
              <a:buFont typeface="Arial"/>
              <a:buChar char="•"/>
            </a:pPr>
            <a:r>
              <a:rPr lang="en-US" sz="2099">
                <a:solidFill>
                  <a:srgbClr val="000000"/>
                </a:solidFill>
                <a:latin typeface="Calibri (MS)"/>
                <a:ea typeface="Calibri (MS)"/>
                <a:cs typeface="Calibri (MS)"/>
                <a:sym typeface="Calibri (MS)"/>
              </a:rPr>
              <a:t>Holistic</a:t>
            </a:r>
          </a:p>
          <a:p>
            <a:pPr algn="l" marL="270256" indent="-135128" lvl="1">
              <a:lnSpc>
                <a:spcPts val="2519"/>
              </a:lnSpc>
            </a:pPr>
          </a:p>
          <a:p>
            <a:pPr algn="l" marL="270256" indent="-135128" lvl="1">
              <a:lnSpc>
                <a:spcPts val="2519"/>
              </a:lnSpc>
              <a:buFont typeface="Arial"/>
              <a:buChar char="•"/>
            </a:pPr>
            <a:r>
              <a:rPr lang="en-US" sz="2099">
                <a:solidFill>
                  <a:srgbClr val="000000"/>
                </a:solidFill>
                <a:latin typeface="Calibri (MS)"/>
                <a:ea typeface="Calibri (MS)"/>
                <a:cs typeface="Calibri (MS)"/>
                <a:sym typeface="Calibri (MS)"/>
              </a:rPr>
              <a:t>Engages children’s imagination and emotions </a:t>
            </a:r>
          </a:p>
          <a:p>
            <a:pPr algn="l" marL="270256" indent="-135128" lvl="1">
              <a:lnSpc>
                <a:spcPts val="2519"/>
              </a:lnSpc>
            </a:pPr>
          </a:p>
          <a:p>
            <a:pPr algn="l" marL="270256" indent="-135128" lvl="1">
              <a:lnSpc>
                <a:spcPts val="2519"/>
              </a:lnSpc>
              <a:buFont typeface="Arial"/>
              <a:buChar char="•"/>
            </a:pPr>
            <a:r>
              <a:rPr lang="en-US" sz="2099">
                <a:solidFill>
                  <a:srgbClr val="000000"/>
                </a:solidFill>
                <a:latin typeface="Calibri (MS)"/>
                <a:ea typeface="Calibri (MS)"/>
                <a:cs typeface="Calibri (MS)"/>
                <a:sym typeface="Calibri (MS)"/>
              </a:rPr>
              <a:t>Runs the risk of loosing what is ‘distinctive’ about creativity itself</a:t>
            </a:r>
          </a:p>
          <a:p>
            <a:pPr algn="l" marL="270256" indent="-135128" lvl="1">
              <a:lnSpc>
                <a:spcPts val="2519"/>
              </a:lnSpc>
            </a:pPr>
          </a:p>
          <a:p>
            <a:pPr algn="l" marL="270256" indent="-135128" lvl="1">
              <a:lnSpc>
                <a:spcPts val="2519"/>
              </a:lnSpc>
            </a:pPr>
            <a:r>
              <a:rPr lang="en-US" b="true" sz="2099" u="sng">
                <a:solidFill>
                  <a:srgbClr val="000000"/>
                </a:solidFill>
                <a:latin typeface="Calibri (MS) Bold"/>
                <a:ea typeface="Calibri (MS) Bold"/>
                <a:cs typeface="Calibri (MS) Bold"/>
                <a:sym typeface="Calibri (MS) Bold"/>
              </a:rPr>
              <a:t>Key thinker </a:t>
            </a:r>
            <a:r>
              <a:rPr lang="en-US" sz="2099">
                <a:solidFill>
                  <a:srgbClr val="000000"/>
                </a:solidFill>
                <a:latin typeface="Calibri (MS)"/>
                <a:ea typeface="Calibri (MS)"/>
                <a:cs typeface="Calibri (MS)"/>
                <a:sym typeface="Calibri (MS)"/>
              </a:rPr>
              <a:t>– Florence Beetlestone – book Creative Children, Imaginative Teaching (1998) </a:t>
            </a:r>
          </a:p>
          <a:p>
            <a:pPr algn="l" marL="270256" indent="-135128" lvl="1">
              <a:lnSpc>
                <a:spcPts val="2519"/>
              </a:lnSpc>
            </a:pPr>
          </a:p>
          <a:p>
            <a:pPr algn="l" marL="270256" indent="-135128" lvl="1">
              <a:lnSpc>
                <a:spcPts val="2519"/>
              </a:lnSpc>
            </a:pPr>
            <a:r>
              <a:rPr lang="en-US" sz="2099">
                <a:solidFill>
                  <a:srgbClr val="000000"/>
                </a:solidFill>
                <a:latin typeface="Calibri (MS)"/>
                <a:ea typeface="Calibri (MS)"/>
                <a:cs typeface="Calibri (MS)"/>
                <a:sym typeface="Calibri (MS)"/>
              </a:rPr>
              <a:t>Model of creativity – draws upon philosophy, cognitive psychology, sociology and ‘spirituality’.</a:t>
            </a:r>
          </a:p>
          <a:p>
            <a:pPr algn="l" marL="270256" indent="-135128" lvl="1">
              <a:lnSpc>
                <a:spcPts val="2519"/>
              </a:lnSpc>
            </a:pPr>
          </a:p>
          <a:p>
            <a:pPr algn="l" marL="270256" indent="-135128" lvl="1">
              <a:lnSpc>
                <a:spcPts val="2519"/>
              </a:lnSpc>
            </a:pPr>
          </a:p>
          <a:p>
            <a:pPr algn="l" marL="347472" indent="-173736" lvl="1">
              <a:lnSpc>
                <a:spcPts val="3239"/>
              </a:lnSpc>
            </a:pPr>
            <a:r>
              <a:rPr lang="en-US" sz="2699">
                <a:solidFill>
                  <a:srgbClr val="000000"/>
                </a:solidFill>
                <a:latin typeface="Calibri (MS)"/>
                <a:ea typeface="Calibri (MS)"/>
                <a:cs typeface="Calibri (MS)"/>
                <a:sym typeface="Calibri (MS)"/>
              </a:rPr>
              <a:t> </a:t>
            </a:r>
          </a:p>
          <a:p>
            <a:pPr algn="l" marL="270256" indent="-135128" lvl="1">
              <a:lnSpc>
                <a:spcPts val="2519"/>
              </a:lnSpc>
            </a:pPr>
          </a:p>
          <a:p>
            <a:pPr algn="l" marL="270256" indent="-135128" lvl="1">
              <a:lnSpc>
                <a:spcPts val="2519"/>
              </a:lnSpc>
            </a:pPr>
          </a:p>
          <a:p>
            <a:pPr algn="l" marL="270256" indent="-135128" lvl="1">
              <a:lnSpc>
                <a:spcPts val="2519"/>
              </a:lnSpc>
            </a:pPr>
          </a:p>
          <a:p>
            <a:pPr algn="l" marL="270256" indent="-135128" lvl="1">
              <a:lnSpc>
                <a:spcPts val="2519"/>
              </a:lnSpc>
            </a:pPr>
          </a:p>
          <a:p>
            <a:pPr algn="l" marL="270256" indent="-135128" lvl="1">
              <a:lnSpc>
                <a:spcPts val="2519"/>
              </a:lnSpc>
            </a:pPr>
          </a:p>
          <a:p>
            <a:pPr algn="l" marL="270256" indent="-135128" lvl="1">
              <a:lnSpc>
                <a:spcPts val="2519"/>
              </a:lnSpc>
            </a:pPr>
          </a:p>
        </p:txBody>
      </p:sp>
      <p:sp>
        <p:nvSpPr>
          <p:cNvPr name="TextBox 4" id="4"/>
          <p:cNvSpPr txBox="true"/>
          <p:nvPr/>
        </p:nvSpPr>
        <p:spPr>
          <a:xfrm rot="0">
            <a:off x="2776749" y="3648007"/>
            <a:ext cx="6007528" cy="9613999"/>
          </a:xfrm>
          <a:prstGeom prst="rect">
            <a:avLst/>
          </a:prstGeom>
        </p:spPr>
        <p:txBody>
          <a:bodyPr anchor="t" rtlCol="false" tIns="0" lIns="0" bIns="0" rIns="0">
            <a:spAutoFit/>
          </a:bodyPr>
          <a:lstStyle/>
          <a:p>
            <a:pPr algn="l">
              <a:lnSpc>
                <a:spcPts val="2520"/>
              </a:lnSpc>
            </a:pPr>
          </a:p>
          <a:p>
            <a:pPr algn="l" marL="270256" indent="-135128" lvl="1">
              <a:lnSpc>
                <a:spcPts val="2520"/>
              </a:lnSpc>
              <a:buFont typeface="Arial"/>
              <a:buChar char="•"/>
            </a:pPr>
            <a:r>
              <a:rPr lang="en-US" sz="2100">
                <a:solidFill>
                  <a:srgbClr val="000000"/>
                </a:solidFill>
                <a:latin typeface="Calibri (MS)"/>
                <a:ea typeface="Calibri (MS)"/>
                <a:cs typeface="Calibri (MS)"/>
                <a:sym typeface="Calibri (MS)"/>
              </a:rPr>
              <a:t>Yn hyrwyddo mathau o ddysgu a ystyrir yn gyffredinol i wella profiad plant mewn addysg</a:t>
            </a:r>
          </a:p>
          <a:p>
            <a:pPr algn="l" marL="270256" indent="-135128" lvl="1">
              <a:lnSpc>
                <a:spcPts val="2520"/>
              </a:lnSpc>
            </a:pPr>
          </a:p>
          <a:p>
            <a:pPr algn="l" marL="270256" indent="-135128" lvl="1">
              <a:lnSpc>
                <a:spcPts val="2520"/>
              </a:lnSpc>
              <a:buFont typeface="Arial"/>
              <a:buChar char="•"/>
            </a:pPr>
            <a:r>
              <a:rPr lang="en-US" sz="2100">
                <a:solidFill>
                  <a:srgbClr val="000000"/>
                </a:solidFill>
                <a:latin typeface="Calibri (MS)"/>
                <a:ea typeface="Calibri (MS)"/>
                <a:cs typeface="Calibri (MS)"/>
                <a:sym typeface="Calibri (MS)"/>
              </a:rPr>
              <a:t>Yn gyfannol</a:t>
            </a:r>
          </a:p>
          <a:p>
            <a:pPr algn="l" marL="270256" indent="-135128" lvl="1">
              <a:lnSpc>
                <a:spcPts val="2520"/>
              </a:lnSpc>
            </a:pPr>
          </a:p>
          <a:p>
            <a:pPr algn="l" marL="270256" indent="-135128" lvl="1">
              <a:lnSpc>
                <a:spcPts val="2520"/>
              </a:lnSpc>
              <a:buFont typeface="Arial"/>
              <a:buChar char="•"/>
            </a:pPr>
            <a:r>
              <a:rPr lang="en-US" sz="2100">
                <a:solidFill>
                  <a:srgbClr val="000000"/>
                </a:solidFill>
                <a:latin typeface="Calibri (MS)"/>
                <a:ea typeface="Calibri (MS)"/>
                <a:cs typeface="Calibri (MS)"/>
                <a:sym typeface="Calibri (MS)"/>
              </a:rPr>
              <a:t>Yn ennyn dychymyg ac emosiynau plant </a:t>
            </a:r>
          </a:p>
          <a:p>
            <a:pPr algn="l" marL="270256" indent="-135128" lvl="1">
              <a:lnSpc>
                <a:spcPts val="2520"/>
              </a:lnSpc>
            </a:pPr>
          </a:p>
          <a:p>
            <a:pPr algn="l" marL="270256" indent="-135128" lvl="1">
              <a:lnSpc>
                <a:spcPts val="2520"/>
              </a:lnSpc>
              <a:buFont typeface="Arial"/>
              <a:buChar char="•"/>
            </a:pPr>
            <a:r>
              <a:rPr lang="en-US" sz="2100">
                <a:solidFill>
                  <a:srgbClr val="000000"/>
                </a:solidFill>
                <a:latin typeface="Calibri (MS)"/>
                <a:ea typeface="Calibri (MS)"/>
                <a:cs typeface="Calibri (MS)"/>
                <a:sym typeface="Calibri (MS)"/>
              </a:rPr>
              <a:t>Yn rhedeg y risg o golli'r hyn sy'n 'nodedig' am greadigrwydd ei hun</a:t>
            </a:r>
          </a:p>
          <a:p>
            <a:pPr algn="l" marL="270256" indent="-135128" lvl="1">
              <a:lnSpc>
                <a:spcPts val="2520"/>
              </a:lnSpc>
            </a:pPr>
          </a:p>
          <a:p>
            <a:pPr algn="l" marL="270256" indent="-135128" lvl="1">
              <a:lnSpc>
                <a:spcPts val="2520"/>
              </a:lnSpc>
            </a:pPr>
            <a:r>
              <a:rPr lang="en-US" b="true" sz="2100" u="sng">
                <a:solidFill>
                  <a:srgbClr val="000000"/>
                </a:solidFill>
                <a:latin typeface="Calibri (MS) Bold"/>
                <a:ea typeface="Calibri (MS) Bold"/>
                <a:cs typeface="Calibri (MS) Bold"/>
                <a:sym typeface="Calibri (MS) Bold"/>
              </a:rPr>
              <a:t>Meddyliwr allweddol </a:t>
            </a:r>
            <a:r>
              <a:rPr lang="en-US" sz="2100">
                <a:solidFill>
                  <a:srgbClr val="000000"/>
                </a:solidFill>
                <a:latin typeface="Calibri (MS)"/>
                <a:ea typeface="Calibri (MS)"/>
                <a:cs typeface="Calibri (MS)"/>
                <a:sym typeface="Calibri (MS)"/>
              </a:rPr>
              <a:t>– Florence Beetlestone – llyfr Plant Creadigol, Addysgu Dychmygus (1998) </a:t>
            </a:r>
          </a:p>
          <a:p>
            <a:pPr algn="l" marL="270256" indent="-135128" lvl="1">
              <a:lnSpc>
                <a:spcPts val="2520"/>
              </a:lnSpc>
            </a:pPr>
          </a:p>
          <a:p>
            <a:pPr algn="l" marL="270256" indent="-135128" lvl="1">
              <a:lnSpc>
                <a:spcPts val="2520"/>
              </a:lnSpc>
            </a:pPr>
            <a:r>
              <a:rPr lang="en-US" sz="2100">
                <a:solidFill>
                  <a:srgbClr val="000000"/>
                </a:solidFill>
                <a:latin typeface="Calibri (MS)"/>
                <a:ea typeface="Calibri (MS)"/>
                <a:cs typeface="Calibri (MS)"/>
                <a:sym typeface="Calibri (MS)"/>
              </a:rPr>
              <a:t>Model o greadigrwydd – yn tynnu ar athroniaeth, seicoleg wybyddol, cymdeithaseg ac 'ysbrydolrwydd'.</a:t>
            </a:r>
          </a:p>
          <a:p>
            <a:pPr algn="l" marL="270256" indent="-135128" lvl="1">
              <a:lnSpc>
                <a:spcPts val="2520"/>
              </a:lnSpc>
            </a:pPr>
          </a:p>
          <a:p>
            <a:pPr algn="l" marL="270256" indent="-135128" lvl="1">
              <a:lnSpc>
                <a:spcPts val="2520"/>
              </a:lnSpc>
            </a:pPr>
          </a:p>
          <a:p>
            <a:pPr algn="l" marL="270256" indent="-135128" lvl="1">
              <a:lnSpc>
                <a:spcPts val="2520"/>
              </a:lnSpc>
            </a:pPr>
          </a:p>
          <a:p>
            <a:pPr algn="l" marL="347472" indent="-173736" lvl="1">
              <a:lnSpc>
                <a:spcPts val="3240"/>
              </a:lnSpc>
            </a:pPr>
            <a:r>
              <a:rPr lang="en-US" sz="2700">
                <a:solidFill>
                  <a:srgbClr val="000000"/>
                </a:solidFill>
                <a:latin typeface="Calibri (MS)"/>
                <a:ea typeface="Calibri (MS)"/>
                <a:cs typeface="Calibri (MS)"/>
                <a:sym typeface="Calibri (MS)"/>
              </a:rPr>
              <a:t> </a:t>
            </a:r>
          </a:p>
          <a:p>
            <a:pPr algn="l" marL="270256" indent="-135128" lvl="1">
              <a:lnSpc>
                <a:spcPts val="2520"/>
              </a:lnSpc>
            </a:pPr>
          </a:p>
          <a:p>
            <a:pPr algn="l" marL="270256" indent="-135128" lvl="1">
              <a:lnSpc>
                <a:spcPts val="2520"/>
              </a:lnSpc>
            </a:pPr>
          </a:p>
          <a:p>
            <a:pPr algn="l" marL="270256" indent="-135128" lvl="1">
              <a:lnSpc>
                <a:spcPts val="2520"/>
              </a:lnSpc>
            </a:pPr>
          </a:p>
          <a:p>
            <a:pPr algn="l" marL="270256" indent="-135128" lvl="1">
              <a:lnSpc>
                <a:spcPts val="2520"/>
              </a:lnSpc>
            </a:pPr>
          </a:p>
          <a:p>
            <a:pPr algn="l" marL="270256" indent="-135128" lvl="1">
              <a:lnSpc>
                <a:spcPts val="2520"/>
              </a:lnSpc>
            </a:pPr>
          </a:p>
          <a:p>
            <a:pPr algn="l" marL="270256" indent="-135128" lvl="1">
              <a:lnSpc>
                <a:spcPts val="2520"/>
              </a:lnSpc>
            </a:pPr>
          </a:p>
        </p:txBody>
      </p:sp>
      <p:sp>
        <p:nvSpPr>
          <p:cNvPr name="TextBox 5" id="5"/>
          <p:cNvSpPr txBox="true"/>
          <p:nvPr/>
        </p:nvSpPr>
        <p:spPr>
          <a:xfrm rot="0">
            <a:off x="3547952" y="1937282"/>
            <a:ext cx="10976068" cy="1729055"/>
          </a:xfrm>
          <a:prstGeom prst="rect">
            <a:avLst/>
          </a:prstGeom>
        </p:spPr>
        <p:txBody>
          <a:bodyPr anchor="t" rtlCol="false" tIns="0" lIns="0" bIns="0" rIns="0">
            <a:spAutoFit/>
          </a:bodyPr>
          <a:lstStyle/>
          <a:p>
            <a:pPr algn="l">
              <a:lnSpc>
                <a:spcPts val="3239"/>
              </a:lnSpc>
            </a:pPr>
            <a:r>
              <a:rPr lang="en-US" b="true" sz="2699">
                <a:solidFill>
                  <a:srgbClr val="000000"/>
                </a:solidFill>
                <a:latin typeface="Calibri (MS) Bold"/>
                <a:ea typeface="Calibri (MS) Bold"/>
                <a:cs typeface="Calibri (MS) Bold"/>
                <a:sym typeface="Calibri (MS) Bold"/>
              </a:rPr>
              <a:t>‘investigating questions about the connections between knowledge, skills, literacy, teaching and learning and the place of creativity in an increasingly regulated and monitored curriculum.’ </a:t>
            </a:r>
            <a:r>
              <a:rPr lang="en-US" sz="2699">
                <a:solidFill>
                  <a:srgbClr val="000000"/>
                </a:solidFill>
                <a:latin typeface="Calibri (MS)"/>
                <a:ea typeface="Calibri (MS)"/>
                <a:cs typeface="Calibri (MS)"/>
                <a:sym typeface="Calibri (MS)"/>
              </a:rPr>
              <a:t>Banaji et al (2007) </a:t>
            </a:r>
          </a:p>
          <a:p>
            <a:pPr algn="l">
              <a:lnSpc>
                <a:spcPts val="3239"/>
              </a:lnSpc>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3867680" y="6230765"/>
            <a:ext cx="10544028" cy="2975550"/>
          </a:xfrm>
          <a:prstGeom prst="rect">
            <a:avLst/>
          </a:prstGeom>
        </p:spPr>
        <p:txBody>
          <a:bodyPr anchor="t" rtlCol="false" tIns="0" lIns="0" bIns="0" rIns="0">
            <a:spAutoFit/>
          </a:bodyPr>
          <a:lstStyle/>
          <a:p>
            <a:pPr algn="l">
              <a:lnSpc>
                <a:spcPts val="3239"/>
              </a:lnSpc>
            </a:pPr>
          </a:p>
          <a:p>
            <a:pPr algn="l">
              <a:lnSpc>
                <a:spcPts val="3239"/>
              </a:lnSpc>
            </a:pPr>
          </a:p>
          <a:p>
            <a:pPr algn="l">
              <a:lnSpc>
                <a:spcPts val="3239"/>
              </a:lnSpc>
            </a:pPr>
          </a:p>
          <a:p>
            <a:pPr algn="l">
              <a:lnSpc>
                <a:spcPts val="3239"/>
              </a:lnSpc>
            </a:pPr>
          </a:p>
          <a:p>
            <a:pPr algn="l">
              <a:lnSpc>
                <a:spcPts val="3239"/>
              </a:lnSpc>
            </a:pPr>
          </a:p>
          <a:p>
            <a:pPr algn="l">
              <a:lnSpc>
                <a:spcPts val="3239"/>
              </a:lnSpc>
            </a:pPr>
            <a:r>
              <a:rPr lang="en-US" sz="2699" u="sng">
                <a:solidFill>
                  <a:srgbClr val="000000"/>
                </a:solidFill>
                <a:latin typeface="Calibri (MS)"/>
                <a:ea typeface="Calibri (MS)"/>
                <a:cs typeface="Calibri (MS)"/>
                <a:sym typeface="Calibri (MS)"/>
                <a:hlinkClick r:id="rId3" tooltip="http://www.ted.com/talks/ken_robinson_says_schools_kill_creativity"/>
              </a:rPr>
              <a:t>http://www.ted.com/talks/ken_robinson_says_schools_kill_creativity</a:t>
            </a:r>
          </a:p>
          <a:p>
            <a:pPr algn="l">
              <a:lnSpc>
                <a:spcPts val="3239"/>
              </a:lnSpc>
            </a:pPr>
          </a:p>
        </p:txBody>
      </p:sp>
      <p:sp>
        <p:nvSpPr>
          <p:cNvPr name="Freeform 3" id="3" descr="Pin by Amber Kane on Parenting &amp; Holistic Education | Ken ..."/>
          <p:cNvSpPr/>
          <p:nvPr/>
        </p:nvSpPr>
        <p:spPr>
          <a:xfrm flipH="false" flipV="false" rot="0">
            <a:off x="6443703" y="3739338"/>
            <a:ext cx="4781553" cy="3829054"/>
          </a:xfrm>
          <a:custGeom>
            <a:avLst/>
            <a:gdLst/>
            <a:ahLst/>
            <a:cxnLst/>
            <a:rect r="r" b="b" t="t" l="l"/>
            <a:pathLst>
              <a:path h="3829054" w="4781553">
                <a:moveTo>
                  <a:pt x="0" y="0"/>
                </a:moveTo>
                <a:lnTo>
                  <a:pt x="4781553" y="0"/>
                </a:lnTo>
                <a:lnTo>
                  <a:pt x="4781553" y="3829054"/>
                </a:lnTo>
                <a:lnTo>
                  <a:pt x="0" y="3829054"/>
                </a:lnTo>
                <a:lnTo>
                  <a:pt x="0" y="0"/>
                </a:lnTo>
                <a:close/>
              </a:path>
            </a:pathLst>
          </a:custGeom>
          <a:blipFill>
            <a:blip r:embed="rId4"/>
            <a:stretch>
              <a:fillRect l="0" t="0" r="0" b="0"/>
            </a:stretch>
          </a:blipFill>
        </p:spPr>
      </p:sp>
      <p:sp>
        <p:nvSpPr>
          <p:cNvPr name="TextBox 4" id="4"/>
          <p:cNvSpPr txBox="true"/>
          <p:nvPr/>
        </p:nvSpPr>
        <p:spPr>
          <a:xfrm rot="0">
            <a:off x="3871993" y="820632"/>
            <a:ext cx="10111974" cy="1738580"/>
          </a:xfrm>
          <a:prstGeom prst="rect">
            <a:avLst/>
          </a:prstGeom>
        </p:spPr>
        <p:txBody>
          <a:bodyPr anchor="t" rtlCol="false" tIns="0" lIns="0" bIns="0" rIns="0">
            <a:spAutoFit/>
          </a:bodyPr>
          <a:lstStyle/>
          <a:p>
            <a:pPr algn="l">
              <a:lnSpc>
                <a:spcPts val="4319"/>
              </a:lnSpc>
            </a:pPr>
            <a:r>
              <a:rPr lang="en-US" sz="3599">
                <a:solidFill>
                  <a:srgbClr val="000000"/>
                </a:solidFill>
                <a:latin typeface="Calibri (MS)"/>
                <a:ea typeface="Calibri (MS)"/>
                <a:cs typeface="Calibri (MS)"/>
                <a:sym typeface="Calibri (MS)"/>
              </a:rPr>
              <a:t>TASG: Ydi chi’n cytuno neu yn anghytuno gyda Ken Robinson? </a:t>
            </a:r>
          </a:p>
          <a:p>
            <a:pPr algn="l">
              <a:lnSpc>
                <a:spcPts val="4319"/>
              </a:lnSpc>
            </a:pPr>
            <a:r>
              <a:rPr lang="en-US" sz="3599">
                <a:solidFill>
                  <a:srgbClr val="000000"/>
                </a:solidFill>
                <a:latin typeface="Calibri (MS)"/>
                <a:ea typeface="Calibri (MS)"/>
                <a:cs typeface="Calibri (MS)"/>
                <a:sym typeface="Calibri (MS)"/>
              </a:rPr>
              <a:t>TASK: Do you agree or disagree with Ken Robinson?</a:t>
            </a: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sp>
        <p:nvSpPr>
          <p:cNvPr name="TextBox 2" id="2"/>
          <p:cNvSpPr txBox="true"/>
          <p:nvPr/>
        </p:nvSpPr>
        <p:spPr>
          <a:xfrm rot="0">
            <a:off x="5141717" y="538197"/>
            <a:ext cx="5683966" cy="729778"/>
          </a:xfrm>
          <a:prstGeom prst="rect">
            <a:avLst/>
          </a:prstGeom>
        </p:spPr>
        <p:txBody>
          <a:bodyPr anchor="t" rtlCol="false" tIns="0" lIns="0" bIns="0" rIns="0">
            <a:spAutoFit/>
          </a:bodyPr>
          <a:lstStyle/>
          <a:p>
            <a:pPr algn="ctr">
              <a:lnSpc>
                <a:spcPts val="4946"/>
              </a:lnSpc>
            </a:pPr>
            <a:r>
              <a:rPr lang="en-US" b="true" sz="4122">
                <a:solidFill>
                  <a:srgbClr val="000000"/>
                </a:solidFill>
                <a:latin typeface="Calibri (MS) Bold"/>
                <a:ea typeface="Calibri (MS) Bold"/>
                <a:cs typeface="Calibri (MS) Bold"/>
                <a:sym typeface="Calibri (MS) Bold"/>
              </a:rPr>
              <a:t>Cyfeirnodau / References</a:t>
            </a:r>
          </a:p>
        </p:txBody>
      </p:sp>
      <p:sp>
        <p:nvSpPr>
          <p:cNvPr name="TextBox 3" id="3"/>
          <p:cNvSpPr txBox="true"/>
          <p:nvPr/>
        </p:nvSpPr>
        <p:spPr>
          <a:xfrm rot="0">
            <a:off x="3021598" y="1337025"/>
            <a:ext cx="9924217" cy="8630332"/>
          </a:xfrm>
          <a:prstGeom prst="rect">
            <a:avLst/>
          </a:prstGeom>
        </p:spPr>
        <p:txBody>
          <a:bodyPr anchor="t" rtlCol="false" tIns="0" lIns="0" bIns="0" rIns="0">
            <a:spAutoFit/>
          </a:bodyPr>
          <a:lstStyle/>
          <a:p>
            <a:pPr algn="l">
              <a:lnSpc>
                <a:spcPts val="3179"/>
              </a:lnSpc>
            </a:pPr>
          </a:p>
          <a:p>
            <a:pPr algn="l">
              <a:lnSpc>
                <a:spcPts val="3179"/>
              </a:lnSpc>
            </a:pPr>
            <a:r>
              <a:rPr lang="en-US" sz="2649">
                <a:solidFill>
                  <a:srgbClr val="000000"/>
                </a:solidFill>
                <a:latin typeface="Calibri (MS)"/>
                <a:ea typeface="Calibri (MS)"/>
                <a:cs typeface="Calibri (MS)"/>
                <a:sym typeface="Calibri (MS)"/>
              </a:rPr>
              <a:t>Beetlestone, F. (</a:t>
            </a:r>
            <a:r>
              <a:rPr lang="en-US" sz="2649" i="true">
                <a:solidFill>
                  <a:srgbClr val="000000"/>
                </a:solidFill>
                <a:latin typeface="Calibri (MS) Italics"/>
                <a:ea typeface="Calibri (MS) Italics"/>
                <a:cs typeface="Calibri (MS) Italics"/>
                <a:sym typeface="Calibri (MS) Italics"/>
              </a:rPr>
              <a:t>1998)Creative Children, Imaginative Teaching</a:t>
            </a:r>
            <a:r>
              <a:rPr lang="en-US" sz="2649">
                <a:solidFill>
                  <a:srgbClr val="000000"/>
                </a:solidFill>
                <a:latin typeface="Calibri (MS)"/>
                <a:ea typeface="Calibri (MS)"/>
                <a:cs typeface="Calibri (MS)"/>
                <a:sym typeface="Calibri (MS)"/>
              </a:rPr>
              <a:t>. Buckingham: Open University Press.</a:t>
            </a:r>
          </a:p>
          <a:p>
            <a:pPr algn="l">
              <a:lnSpc>
                <a:spcPts val="3179"/>
              </a:lnSpc>
            </a:pPr>
          </a:p>
          <a:p>
            <a:pPr algn="l">
              <a:lnSpc>
                <a:spcPts val="3179"/>
              </a:lnSpc>
            </a:pPr>
            <a:r>
              <a:rPr lang="en-US" sz="2649">
                <a:solidFill>
                  <a:srgbClr val="000000"/>
                </a:solidFill>
                <a:latin typeface="Calibri (MS)"/>
                <a:ea typeface="Calibri (MS)"/>
                <a:cs typeface="Calibri (MS)"/>
                <a:sym typeface="Calibri (MS)"/>
              </a:rPr>
              <a:t>Cropley, A. (2001</a:t>
            </a:r>
            <a:r>
              <a:rPr lang="en-US" sz="2649" i="true">
                <a:solidFill>
                  <a:srgbClr val="000000"/>
                </a:solidFill>
                <a:latin typeface="Calibri (MS) Italics"/>
                <a:ea typeface="Calibri (MS) Italics"/>
                <a:cs typeface="Calibri (MS) Italics"/>
                <a:sym typeface="Calibri (MS) Italics"/>
              </a:rPr>
              <a:t>) Creativity in Education and Learning</a:t>
            </a:r>
            <a:r>
              <a:rPr lang="en-US" sz="2649">
                <a:solidFill>
                  <a:srgbClr val="000000"/>
                </a:solidFill>
                <a:latin typeface="Calibri (MS)"/>
                <a:ea typeface="Calibri (MS)"/>
                <a:cs typeface="Calibri (MS)"/>
                <a:sym typeface="Calibri (MS)"/>
              </a:rPr>
              <a:t>, Oxon: Routledge Falmer. </a:t>
            </a:r>
          </a:p>
          <a:p>
            <a:pPr algn="l">
              <a:lnSpc>
                <a:spcPts val="3179"/>
              </a:lnSpc>
            </a:pPr>
          </a:p>
          <a:p>
            <a:pPr algn="l">
              <a:lnSpc>
                <a:spcPts val="3179"/>
              </a:lnSpc>
            </a:pPr>
            <a:r>
              <a:rPr lang="en-US" sz="2649">
                <a:solidFill>
                  <a:srgbClr val="000000"/>
                </a:solidFill>
                <a:latin typeface="Calibri (MS)"/>
                <a:ea typeface="Calibri (MS)"/>
                <a:cs typeface="Calibri (MS)"/>
                <a:sym typeface="Calibri (MS)"/>
              </a:rPr>
              <a:t>Gardner, H. (1993) </a:t>
            </a:r>
            <a:r>
              <a:rPr lang="en-US" sz="2649" i="true">
                <a:solidFill>
                  <a:srgbClr val="000000"/>
                </a:solidFill>
                <a:latin typeface="Calibri (MS) Italics"/>
                <a:ea typeface="Calibri (MS) Italics"/>
                <a:cs typeface="Calibri (MS) Italics"/>
                <a:sym typeface="Calibri (MS) Italics"/>
              </a:rPr>
              <a:t>Frames of Mind: The Theory of Multiple Intelligences. </a:t>
            </a:r>
            <a:r>
              <a:rPr lang="en-US" sz="2649">
                <a:solidFill>
                  <a:srgbClr val="000000"/>
                </a:solidFill>
                <a:latin typeface="Calibri (MS)"/>
                <a:ea typeface="Calibri (MS)"/>
                <a:cs typeface="Calibri (MS)"/>
                <a:sym typeface="Calibri (MS)"/>
              </a:rPr>
              <a:t>London: Fontana Press.</a:t>
            </a:r>
          </a:p>
          <a:p>
            <a:pPr algn="l">
              <a:lnSpc>
                <a:spcPts val="3179"/>
              </a:lnSpc>
            </a:pPr>
          </a:p>
          <a:p>
            <a:pPr algn="l">
              <a:lnSpc>
                <a:spcPts val="3179"/>
              </a:lnSpc>
            </a:pPr>
            <a:r>
              <a:rPr lang="en-US" sz="2649">
                <a:solidFill>
                  <a:srgbClr val="000000"/>
                </a:solidFill>
                <a:latin typeface="Calibri (MS)"/>
                <a:ea typeface="Calibri (MS)"/>
                <a:cs typeface="Calibri (MS)"/>
                <a:sym typeface="Calibri (MS)"/>
              </a:rPr>
              <a:t>N.A.C.C.C.E. (1999) </a:t>
            </a:r>
            <a:r>
              <a:rPr lang="en-US" sz="2649" i="true">
                <a:solidFill>
                  <a:srgbClr val="000000"/>
                </a:solidFill>
                <a:latin typeface="Calibri (MS) Italics"/>
                <a:ea typeface="Calibri (MS) Italics"/>
                <a:cs typeface="Calibri (MS) Italics"/>
                <a:sym typeface="Calibri (MS) Italics"/>
              </a:rPr>
              <a:t>All our futures: creativity, culture and education. </a:t>
            </a:r>
            <a:r>
              <a:rPr lang="en-US" sz="2649">
                <a:solidFill>
                  <a:srgbClr val="000000"/>
                </a:solidFill>
                <a:latin typeface="Calibri (MS)"/>
                <a:ea typeface="Calibri (MS)"/>
                <a:cs typeface="Calibri (MS)"/>
                <a:sym typeface="Calibri (MS)"/>
              </a:rPr>
              <a:t>London; DfEE.</a:t>
            </a:r>
          </a:p>
          <a:p>
            <a:pPr algn="l">
              <a:lnSpc>
                <a:spcPts val="3179"/>
              </a:lnSpc>
            </a:pPr>
          </a:p>
          <a:p>
            <a:pPr algn="l">
              <a:lnSpc>
                <a:spcPts val="3179"/>
              </a:lnSpc>
            </a:pPr>
            <a:r>
              <a:rPr lang="en-US" sz="2649">
                <a:solidFill>
                  <a:srgbClr val="000000"/>
                </a:solidFill>
                <a:latin typeface="Calibri (MS)"/>
                <a:ea typeface="Calibri (MS)"/>
                <a:cs typeface="Calibri (MS)"/>
                <a:sym typeface="Calibri (MS)"/>
              </a:rPr>
              <a:t>Seltzer, K. and Bentley T (1999) </a:t>
            </a:r>
            <a:r>
              <a:rPr lang="en-US" sz="2649" i="true">
                <a:solidFill>
                  <a:srgbClr val="000000"/>
                </a:solidFill>
                <a:latin typeface="Calibri (MS) Italics"/>
                <a:ea typeface="Calibri (MS) Italics"/>
                <a:cs typeface="Calibri (MS) Italics"/>
                <a:sym typeface="Calibri (MS) Italics"/>
              </a:rPr>
              <a:t>The Creative Age: Knowledge and Skills for the New Economy</a:t>
            </a:r>
            <a:r>
              <a:rPr lang="en-US" sz="2649">
                <a:solidFill>
                  <a:srgbClr val="000000"/>
                </a:solidFill>
                <a:latin typeface="Calibri (MS)"/>
                <a:ea typeface="Calibri (MS)"/>
                <a:cs typeface="Calibri (MS)"/>
                <a:sym typeface="Calibri (MS)"/>
              </a:rPr>
              <a:t>. DEMOS.</a:t>
            </a:r>
          </a:p>
          <a:p>
            <a:pPr algn="l">
              <a:lnSpc>
                <a:spcPts val="3179"/>
              </a:lnSpc>
            </a:pPr>
          </a:p>
          <a:p>
            <a:pPr algn="l">
              <a:lnSpc>
                <a:spcPts val="3179"/>
              </a:lnSpc>
            </a:pPr>
            <a:r>
              <a:rPr lang="en-US" sz="2649">
                <a:solidFill>
                  <a:srgbClr val="000000"/>
                </a:solidFill>
                <a:latin typeface="Calibri (MS)"/>
                <a:ea typeface="Calibri (MS)"/>
                <a:cs typeface="Calibri (MS)"/>
                <a:sym typeface="Calibri (MS)"/>
              </a:rPr>
              <a:t>Willis, P. (1990) </a:t>
            </a:r>
            <a:r>
              <a:rPr lang="en-US" sz="2649" i="true">
                <a:solidFill>
                  <a:srgbClr val="000000"/>
                </a:solidFill>
                <a:latin typeface="Calibri (MS) Italics"/>
                <a:ea typeface="Calibri (MS) Italics"/>
                <a:cs typeface="Calibri (MS) Italics"/>
                <a:sym typeface="Calibri (MS) Italics"/>
              </a:rPr>
              <a:t>Common Culture</a:t>
            </a:r>
            <a:r>
              <a:rPr lang="en-US" sz="2649">
                <a:solidFill>
                  <a:srgbClr val="000000"/>
                </a:solidFill>
                <a:latin typeface="Calibri (MS)"/>
                <a:ea typeface="Calibri (MS)"/>
                <a:cs typeface="Calibri (MS)"/>
                <a:sym typeface="Calibri (MS)"/>
              </a:rPr>
              <a:t>. Milton Keynes: Open University Press. </a:t>
            </a:r>
          </a:p>
          <a:p>
            <a:pPr algn="l">
              <a:lnSpc>
                <a:spcPts val="3179"/>
              </a:lnSpc>
            </a:pPr>
          </a:p>
          <a:p>
            <a:pPr algn="l">
              <a:lnSpc>
                <a:spcPts val="3179"/>
              </a:lnSpc>
            </a:pPr>
          </a:p>
          <a:p>
            <a:pPr algn="l">
              <a:lnSpc>
                <a:spcPts val="3179"/>
              </a:lnSpc>
            </a:pPr>
          </a:p>
          <a:p>
            <a:pPr algn="l">
              <a:lnSpc>
                <a:spcPts val="3179"/>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DAG_dNayDXI</dc:identifier>
  <dcterms:modified xsi:type="dcterms:W3CDTF">2011-08-01T06:04:30Z</dcterms:modified>
  <cp:revision>1</cp:revision>
  <dc:title>YMY W1 Sesiwn 2 Rhethrheg Creadigrwydd _ Rhetorics of Creatiity.pptx</dc:title>
</cp:coreProperties>
</file>