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5" r:id="rId1"/>
  </p:sldMasterIdLst>
  <p:notesMasterIdLst>
    <p:notesMasterId r:id="rId27"/>
  </p:notesMasterIdLst>
  <p:handoutMasterIdLst>
    <p:handoutMasterId r:id="rId28"/>
  </p:handoutMasterIdLst>
  <p:sldIdLst>
    <p:sldId id="256" r:id="rId2"/>
    <p:sldId id="257" r:id="rId3"/>
    <p:sldId id="258" r:id="rId4"/>
    <p:sldId id="259" r:id="rId5"/>
    <p:sldId id="260" r:id="rId6"/>
    <p:sldId id="281" r:id="rId7"/>
    <p:sldId id="261" r:id="rId8"/>
    <p:sldId id="262" r:id="rId9"/>
    <p:sldId id="273" r:id="rId10"/>
    <p:sldId id="277" r:id="rId11"/>
    <p:sldId id="263" r:id="rId12"/>
    <p:sldId id="264" r:id="rId13"/>
    <p:sldId id="265" r:id="rId14"/>
    <p:sldId id="278" r:id="rId15"/>
    <p:sldId id="279" r:id="rId16"/>
    <p:sldId id="266" r:id="rId17"/>
    <p:sldId id="267" r:id="rId18"/>
    <p:sldId id="268" r:id="rId19"/>
    <p:sldId id="269" r:id="rId20"/>
    <p:sldId id="270" r:id="rId21"/>
    <p:sldId id="271" r:id="rId22"/>
    <p:sldId id="280" r:id="rId23"/>
    <p:sldId id="274" r:id="rId24"/>
    <p:sldId id="272" r:id="rId25"/>
    <p:sldId id="275" r:id="rId26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77B362-D09B-40CB-8CAF-9A1FC373B156}" v="171" dt="2024-12-11T10:56:50.8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3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29C9F6-125A-492B-B83B-632C0E2C57D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EF141C0-72F2-4373-9351-5AC63B3298A1}">
      <dgm:prSet/>
      <dgm:spPr/>
      <dgm:t>
        <a:bodyPr/>
        <a:lstStyle/>
        <a:p>
          <a:r>
            <a:rPr lang="en-GB" dirty="0"/>
            <a:t>Performance enhancement</a:t>
          </a:r>
          <a:endParaRPr lang="en-US" dirty="0"/>
        </a:p>
      </dgm:t>
    </dgm:pt>
    <dgm:pt modelId="{C4C656E6-8FE4-4787-AB07-04D6F0B42934}" type="parTrans" cxnId="{077986A1-EB70-4FD9-93C6-A067A4D2D424}">
      <dgm:prSet/>
      <dgm:spPr/>
      <dgm:t>
        <a:bodyPr/>
        <a:lstStyle/>
        <a:p>
          <a:endParaRPr lang="en-US"/>
        </a:p>
      </dgm:t>
    </dgm:pt>
    <dgm:pt modelId="{151D6483-FAA7-43EC-82CB-46526FA6C568}" type="sibTrans" cxnId="{077986A1-EB70-4FD9-93C6-A067A4D2D424}">
      <dgm:prSet/>
      <dgm:spPr/>
      <dgm:t>
        <a:bodyPr/>
        <a:lstStyle/>
        <a:p>
          <a:endParaRPr lang="en-US"/>
        </a:p>
      </dgm:t>
    </dgm:pt>
    <dgm:pt modelId="{2F50627F-C11C-4E2E-9EE9-049CFC132859}">
      <dgm:prSet/>
      <dgm:spPr/>
      <dgm:t>
        <a:bodyPr/>
        <a:lstStyle/>
        <a:p>
          <a:r>
            <a:rPr lang="en-GB" dirty="0"/>
            <a:t>Alignment with business goals</a:t>
          </a:r>
          <a:endParaRPr lang="en-US" dirty="0"/>
        </a:p>
      </dgm:t>
    </dgm:pt>
    <dgm:pt modelId="{DA21E45E-2779-49E4-B021-763016D41B48}" type="parTrans" cxnId="{925ED6EA-7EC2-4123-8A21-6729122EDE18}">
      <dgm:prSet/>
      <dgm:spPr/>
      <dgm:t>
        <a:bodyPr/>
        <a:lstStyle/>
        <a:p>
          <a:endParaRPr lang="en-US"/>
        </a:p>
      </dgm:t>
    </dgm:pt>
    <dgm:pt modelId="{306AA51B-C9BE-48B2-88F2-1E503BF24BEB}" type="sibTrans" cxnId="{925ED6EA-7EC2-4123-8A21-6729122EDE18}">
      <dgm:prSet/>
      <dgm:spPr/>
      <dgm:t>
        <a:bodyPr/>
        <a:lstStyle/>
        <a:p>
          <a:endParaRPr lang="en-US"/>
        </a:p>
      </dgm:t>
    </dgm:pt>
    <dgm:pt modelId="{E9E7F297-93DB-4D00-B7F9-3EF7CAC2316F}">
      <dgm:prSet/>
      <dgm:spPr/>
      <dgm:t>
        <a:bodyPr/>
        <a:lstStyle/>
        <a:p>
          <a:r>
            <a:rPr lang="en-GB" dirty="0"/>
            <a:t>Stakeholder engagement</a:t>
          </a:r>
          <a:endParaRPr lang="en-US" dirty="0"/>
        </a:p>
      </dgm:t>
    </dgm:pt>
    <dgm:pt modelId="{F2F98204-F3BA-4DE0-81BA-8520DB3142A3}" type="parTrans" cxnId="{808A2484-E724-4CB8-8B53-6A34D3D9BA7B}">
      <dgm:prSet/>
      <dgm:spPr/>
      <dgm:t>
        <a:bodyPr/>
        <a:lstStyle/>
        <a:p>
          <a:endParaRPr lang="en-US"/>
        </a:p>
      </dgm:t>
    </dgm:pt>
    <dgm:pt modelId="{FD03D5D8-7955-4CEA-B23B-954E725C1ADC}" type="sibTrans" cxnId="{808A2484-E724-4CB8-8B53-6A34D3D9BA7B}">
      <dgm:prSet/>
      <dgm:spPr/>
      <dgm:t>
        <a:bodyPr/>
        <a:lstStyle/>
        <a:p>
          <a:endParaRPr lang="en-US"/>
        </a:p>
      </dgm:t>
    </dgm:pt>
    <dgm:pt modelId="{8DEB3D5B-92B5-4EA4-AF0D-383C6F2A25D5}">
      <dgm:prSet/>
      <dgm:spPr/>
      <dgm:t>
        <a:bodyPr/>
        <a:lstStyle/>
        <a:p>
          <a:r>
            <a:rPr lang="en-US" dirty="0"/>
            <a:t>Continuous improvement </a:t>
          </a:r>
        </a:p>
      </dgm:t>
    </dgm:pt>
    <dgm:pt modelId="{38ACC468-3C52-41D6-9099-D1ABFDD11D45}" type="parTrans" cxnId="{130A4232-1911-4278-B5D6-210E77D59702}">
      <dgm:prSet/>
      <dgm:spPr/>
      <dgm:t>
        <a:bodyPr/>
        <a:lstStyle/>
        <a:p>
          <a:endParaRPr lang="en-US"/>
        </a:p>
      </dgm:t>
    </dgm:pt>
    <dgm:pt modelId="{3815C0EA-45DE-41FE-9E0F-180D28E92B51}" type="sibTrans" cxnId="{130A4232-1911-4278-B5D6-210E77D59702}">
      <dgm:prSet/>
      <dgm:spPr/>
      <dgm:t>
        <a:bodyPr/>
        <a:lstStyle/>
        <a:p>
          <a:endParaRPr lang="en-US"/>
        </a:p>
      </dgm:t>
    </dgm:pt>
    <dgm:pt modelId="{497D3C86-E3C6-45F2-86F0-DA72F423943D}">
      <dgm:prSet/>
      <dgm:spPr/>
      <dgm:t>
        <a:bodyPr/>
        <a:lstStyle/>
        <a:p>
          <a:r>
            <a:rPr lang="en-GB" dirty="0"/>
            <a:t>Evaluation and measurement</a:t>
          </a:r>
          <a:endParaRPr lang="en-US" dirty="0"/>
        </a:p>
      </dgm:t>
    </dgm:pt>
    <dgm:pt modelId="{1496011E-EADA-4EBE-A3A9-C43B9850F877}" type="parTrans" cxnId="{A19A7146-2ED5-4832-A144-3324D5DF3B17}">
      <dgm:prSet/>
      <dgm:spPr/>
      <dgm:t>
        <a:bodyPr/>
        <a:lstStyle/>
        <a:p>
          <a:endParaRPr lang="en-US"/>
        </a:p>
      </dgm:t>
    </dgm:pt>
    <dgm:pt modelId="{074A3542-1E31-4065-9B2A-6AE1FD1F003B}" type="sibTrans" cxnId="{A19A7146-2ED5-4832-A144-3324D5DF3B17}">
      <dgm:prSet/>
      <dgm:spPr/>
      <dgm:t>
        <a:bodyPr/>
        <a:lstStyle/>
        <a:p>
          <a:endParaRPr lang="en-US"/>
        </a:p>
      </dgm:t>
    </dgm:pt>
    <dgm:pt modelId="{B5D2FCCA-AC0A-4872-824D-2B199B679373}" type="pres">
      <dgm:prSet presAssocID="{7929C9F6-125A-492B-B83B-632C0E2C57D1}" presName="root" presStyleCnt="0">
        <dgm:presLayoutVars>
          <dgm:dir/>
          <dgm:resizeHandles val="exact"/>
        </dgm:presLayoutVars>
      </dgm:prSet>
      <dgm:spPr/>
    </dgm:pt>
    <dgm:pt modelId="{9329EB70-BB55-4DA0-94A4-4093E639F4CE}" type="pres">
      <dgm:prSet presAssocID="{4EF141C0-72F2-4373-9351-5AC63B3298A1}" presName="compNode" presStyleCnt="0"/>
      <dgm:spPr/>
    </dgm:pt>
    <dgm:pt modelId="{547389B7-CD02-4D3D-9239-B385E83F4C59}" type="pres">
      <dgm:prSet presAssocID="{4EF141C0-72F2-4373-9351-5AC63B3298A1}" presName="bgRect" presStyleLbl="bgShp" presStyleIdx="0" presStyleCnt="5"/>
      <dgm:spPr/>
    </dgm:pt>
    <dgm:pt modelId="{D0F038A5-8617-4D9F-9108-BF7F99125472}" type="pres">
      <dgm:prSet presAssocID="{4EF141C0-72F2-4373-9351-5AC63B3298A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20EB72D-9B18-4060-BEDA-AF2F8504F0BA}" type="pres">
      <dgm:prSet presAssocID="{4EF141C0-72F2-4373-9351-5AC63B3298A1}" presName="spaceRect" presStyleCnt="0"/>
      <dgm:spPr/>
    </dgm:pt>
    <dgm:pt modelId="{515C8974-0AB6-4AA0-B573-F4EBE1081C3E}" type="pres">
      <dgm:prSet presAssocID="{4EF141C0-72F2-4373-9351-5AC63B3298A1}" presName="parTx" presStyleLbl="revTx" presStyleIdx="0" presStyleCnt="5">
        <dgm:presLayoutVars>
          <dgm:chMax val="0"/>
          <dgm:chPref val="0"/>
        </dgm:presLayoutVars>
      </dgm:prSet>
      <dgm:spPr/>
    </dgm:pt>
    <dgm:pt modelId="{438C2E4F-D24D-4593-90A0-5B96930E2250}" type="pres">
      <dgm:prSet presAssocID="{151D6483-FAA7-43EC-82CB-46526FA6C568}" presName="sibTrans" presStyleCnt="0"/>
      <dgm:spPr/>
    </dgm:pt>
    <dgm:pt modelId="{21948FF6-5957-41E8-BDEA-9EC152F61043}" type="pres">
      <dgm:prSet presAssocID="{2F50627F-C11C-4E2E-9EE9-049CFC132859}" presName="compNode" presStyleCnt="0"/>
      <dgm:spPr/>
    </dgm:pt>
    <dgm:pt modelId="{6762015F-DB2E-40DD-8949-23EAAD9AEC51}" type="pres">
      <dgm:prSet presAssocID="{2F50627F-C11C-4E2E-9EE9-049CFC132859}" presName="bgRect" presStyleLbl="bgShp" presStyleIdx="1" presStyleCnt="5" custLinFactNeighborX="625" custLinFactNeighborY="-3687"/>
      <dgm:spPr/>
    </dgm:pt>
    <dgm:pt modelId="{DF512BCE-DA07-4031-B008-2C03C3427E30}" type="pres">
      <dgm:prSet presAssocID="{2F50627F-C11C-4E2E-9EE9-049CFC13285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ECE449FD-6050-4B83-951C-C69A26B3665B}" type="pres">
      <dgm:prSet presAssocID="{2F50627F-C11C-4E2E-9EE9-049CFC132859}" presName="spaceRect" presStyleCnt="0"/>
      <dgm:spPr/>
    </dgm:pt>
    <dgm:pt modelId="{EFBCAC5E-08CA-45EE-8FE1-505FF45DF711}" type="pres">
      <dgm:prSet presAssocID="{2F50627F-C11C-4E2E-9EE9-049CFC132859}" presName="parTx" presStyleLbl="revTx" presStyleIdx="1" presStyleCnt="5">
        <dgm:presLayoutVars>
          <dgm:chMax val="0"/>
          <dgm:chPref val="0"/>
        </dgm:presLayoutVars>
      </dgm:prSet>
      <dgm:spPr/>
    </dgm:pt>
    <dgm:pt modelId="{10AA7854-2A37-47DF-B1E1-4C236B602FF4}" type="pres">
      <dgm:prSet presAssocID="{306AA51B-C9BE-48B2-88F2-1E503BF24BEB}" presName="sibTrans" presStyleCnt="0"/>
      <dgm:spPr/>
    </dgm:pt>
    <dgm:pt modelId="{B790D6E7-4885-4736-959B-B0CAF078BF6D}" type="pres">
      <dgm:prSet presAssocID="{E9E7F297-93DB-4D00-B7F9-3EF7CAC2316F}" presName="compNode" presStyleCnt="0"/>
      <dgm:spPr/>
    </dgm:pt>
    <dgm:pt modelId="{E95FF1EF-AD55-48D6-8542-CC237AE076DB}" type="pres">
      <dgm:prSet presAssocID="{E9E7F297-93DB-4D00-B7F9-3EF7CAC2316F}" presName="bgRect" presStyleLbl="bgShp" presStyleIdx="2" presStyleCnt="5"/>
      <dgm:spPr/>
    </dgm:pt>
    <dgm:pt modelId="{BDF2B47B-0F0C-4F6D-B6C9-C809EB40E9F9}" type="pres">
      <dgm:prSet presAssocID="{E9E7F297-93DB-4D00-B7F9-3EF7CAC2316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84B1AD8D-A610-4CB4-B328-7282CAA95182}" type="pres">
      <dgm:prSet presAssocID="{E9E7F297-93DB-4D00-B7F9-3EF7CAC2316F}" presName="spaceRect" presStyleCnt="0"/>
      <dgm:spPr/>
    </dgm:pt>
    <dgm:pt modelId="{910764D9-50A3-4A2F-8950-71278F2FF443}" type="pres">
      <dgm:prSet presAssocID="{E9E7F297-93DB-4D00-B7F9-3EF7CAC2316F}" presName="parTx" presStyleLbl="revTx" presStyleIdx="2" presStyleCnt="5">
        <dgm:presLayoutVars>
          <dgm:chMax val="0"/>
          <dgm:chPref val="0"/>
        </dgm:presLayoutVars>
      </dgm:prSet>
      <dgm:spPr/>
    </dgm:pt>
    <dgm:pt modelId="{6B445797-3DA9-4F21-B2FB-C7060A4D2775}" type="pres">
      <dgm:prSet presAssocID="{FD03D5D8-7955-4CEA-B23B-954E725C1ADC}" presName="sibTrans" presStyleCnt="0"/>
      <dgm:spPr/>
    </dgm:pt>
    <dgm:pt modelId="{3553D7B5-689F-4BA4-9D56-2287AB8DB1FB}" type="pres">
      <dgm:prSet presAssocID="{8DEB3D5B-92B5-4EA4-AF0D-383C6F2A25D5}" presName="compNode" presStyleCnt="0"/>
      <dgm:spPr/>
    </dgm:pt>
    <dgm:pt modelId="{809BA36F-9536-457B-9171-EFBBBA38C364}" type="pres">
      <dgm:prSet presAssocID="{8DEB3D5B-92B5-4EA4-AF0D-383C6F2A25D5}" presName="bgRect" presStyleLbl="bgShp" presStyleIdx="3" presStyleCnt="5"/>
      <dgm:spPr/>
    </dgm:pt>
    <dgm:pt modelId="{F20ECAA1-680F-4191-965F-745D06D9A5AE}" type="pres">
      <dgm:prSet presAssocID="{8DEB3D5B-92B5-4EA4-AF0D-383C6F2A25D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1769E15D-9A46-4756-B922-6BC47CC1F887}" type="pres">
      <dgm:prSet presAssocID="{8DEB3D5B-92B5-4EA4-AF0D-383C6F2A25D5}" presName="spaceRect" presStyleCnt="0"/>
      <dgm:spPr/>
    </dgm:pt>
    <dgm:pt modelId="{914CAF66-7929-4961-BEFD-39F11ACC8354}" type="pres">
      <dgm:prSet presAssocID="{8DEB3D5B-92B5-4EA4-AF0D-383C6F2A25D5}" presName="parTx" presStyleLbl="revTx" presStyleIdx="3" presStyleCnt="5">
        <dgm:presLayoutVars>
          <dgm:chMax val="0"/>
          <dgm:chPref val="0"/>
        </dgm:presLayoutVars>
      </dgm:prSet>
      <dgm:spPr/>
    </dgm:pt>
    <dgm:pt modelId="{54764680-8D12-44BF-8EEB-03C6FCF37A20}" type="pres">
      <dgm:prSet presAssocID="{3815C0EA-45DE-41FE-9E0F-180D28E92B51}" presName="sibTrans" presStyleCnt="0"/>
      <dgm:spPr/>
    </dgm:pt>
    <dgm:pt modelId="{9F96CF1C-D2C9-4DD9-925E-834BC415DEE9}" type="pres">
      <dgm:prSet presAssocID="{497D3C86-E3C6-45F2-86F0-DA72F423943D}" presName="compNode" presStyleCnt="0"/>
      <dgm:spPr/>
    </dgm:pt>
    <dgm:pt modelId="{22B0E3E8-602C-4BAF-B731-E1FB672CD250}" type="pres">
      <dgm:prSet presAssocID="{497D3C86-E3C6-45F2-86F0-DA72F423943D}" presName="bgRect" presStyleLbl="bgShp" presStyleIdx="4" presStyleCnt="5"/>
      <dgm:spPr/>
    </dgm:pt>
    <dgm:pt modelId="{F7C3CF68-5379-48DB-8AB9-8C3FBA130611}" type="pres">
      <dgm:prSet presAssocID="{497D3C86-E3C6-45F2-86F0-DA72F423943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E980225A-5E45-464F-8432-37D46FF85D43}" type="pres">
      <dgm:prSet presAssocID="{497D3C86-E3C6-45F2-86F0-DA72F423943D}" presName="spaceRect" presStyleCnt="0"/>
      <dgm:spPr/>
    </dgm:pt>
    <dgm:pt modelId="{EF9B53AD-358C-410F-8094-024F1FBCA810}" type="pres">
      <dgm:prSet presAssocID="{497D3C86-E3C6-45F2-86F0-DA72F423943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53EE801-C761-4393-BC46-9979CFEFDBE0}" type="presOf" srcId="{8DEB3D5B-92B5-4EA4-AF0D-383C6F2A25D5}" destId="{914CAF66-7929-4961-BEFD-39F11ACC8354}" srcOrd="0" destOrd="0" presId="urn:microsoft.com/office/officeart/2018/2/layout/IconVerticalSolidList"/>
    <dgm:cxn modelId="{7DC5EF02-92C1-4F4B-B146-C7FBEEC4771A}" type="presOf" srcId="{497D3C86-E3C6-45F2-86F0-DA72F423943D}" destId="{EF9B53AD-358C-410F-8094-024F1FBCA810}" srcOrd="0" destOrd="0" presId="urn:microsoft.com/office/officeart/2018/2/layout/IconVerticalSolidList"/>
    <dgm:cxn modelId="{130A4232-1911-4278-B5D6-210E77D59702}" srcId="{7929C9F6-125A-492B-B83B-632C0E2C57D1}" destId="{8DEB3D5B-92B5-4EA4-AF0D-383C6F2A25D5}" srcOrd="3" destOrd="0" parTransId="{38ACC468-3C52-41D6-9099-D1ABFDD11D45}" sibTransId="{3815C0EA-45DE-41FE-9E0F-180D28E92B51}"/>
    <dgm:cxn modelId="{30CBAE63-349D-4354-98AF-6560A75F4C85}" type="presOf" srcId="{4EF141C0-72F2-4373-9351-5AC63B3298A1}" destId="{515C8974-0AB6-4AA0-B573-F4EBE1081C3E}" srcOrd="0" destOrd="0" presId="urn:microsoft.com/office/officeart/2018/2/layout/IconVerticalSolidList"/>
    <dgm:cxn modelId="{A19A7146-2ED5-4832-A144-3324D5DF3B17}" srcId="{7929C9F6-125A-492B-B83B-632C0E2C57D1}" destId="{497D3C86-E3C6-45F2-86F0-DA72F423943D}" srcOrd="4" destOrd="0" parTransId="{1496011E-EADA-4EBE-A3A9-C43B9850F877}" sibTransId="{074A3542-1E31-4065-9B2A-6AE1FD1F003B}"/>
    <dgm:cxn modelId="{61477448-151D-4801-A54C-A7A7B995B9C6}" type="presOf" srcId="{E9E7F297-93DB-4D00-B7F9-3EF7CAC2316F}" destId="{910764D9-50A3-4A2F-8950-71278F2FF443}" srcOrd="0" destOrd="0" presId="urn:microsoft.com/office/officeart/2018/2/layout/IconVerticalSolidList"/>
    <dgm:cxn modelId="{DBFB1259-7080-4F7D-AE48-D50EC5CEBD86}" type="presOf" srcId="{2F50627F-C11C-4E2E-9EE9-049CFC132859}" destId="{EFBCAC5E-08CA-45EE-8FE1-505FF45DF711}" srcOrd="0" destOrd="0" presId="urn:microsoft.com/office/officeart/2018/2/layout/IconVerticalSolidList"/>
    <dgm:cxn modelId="{808A2484-E724-4CB8-8B53-6A34D3D9BA7B}" srcId="{7929C9F6-125A-492B-B83B-632C0E2C57D1}" destId="{E9E7F297-93DB-4D00-B7F9-3EF7CAC2316F}" srcOrd="2" destOrd="0" parTransId="{F2F98204-F3BA-4DE0-81BA-8520DB3142A3}" sibTransId="{FD03D5D8-7955-4CEA-B23B-954E725C1ADC}"/>
    <dgm:cxn modelId="{077986A1-EB70-4FD9-93C6-A067A4D2D424}" srcId="{7929C9F6-125A-492B-B83B-632C0E2C57D1}" destId="{4EF141C0-72F2-4373-9351-5AC63B3298A1}" srcOrd="0" destOrd="0" parTransId="{C4C656E6-8FE4-4787-AB07-04D6F0B42934}" sibTransId="{151D6483-FAA7-43EC-82CB-46526FA6C568}"/>
    <dgm:cxn modelId="{B21610BB-47F7-4ACA-83BC-7964766452F2}" type="presOf" srcId="{7929C9F6-125A-492B-B83B-632C0E2C57D1}" destId="{B5D2FCCA-AC0A-4872-824D-2B199B679373}" srcOrd="0" destOrd="0" presId="urn:microsoft.com/office/officeart/2018/2/layout/IconVerticalSolidList"/>
    <dgm:cxn modelId="{925ED6EA-7EC2-4123-8A21-6729122EDE18}" srcId="{7929C9F6-125A-492B-B83B-632C0E2C57D1}" destId="{2F50627F-C11C-4E2E-9EE9-049CFC132859}" srcOrd="1" destOrd="0" parTransId="{DA21E45E-2779-49E4-B021-763016D41B48}" sibTransId="{306AA51B-C9BE-48B2-88F2-1E503BF24BEB}"/>
    <dgm:cxn modelId="{18F5A560-46AC-44C9-ACC4-769363EC7DDD}" type="presParOf" srcId="{B5D2FCCA-AC0A-4872-824D-2B199B679373}" destId="{9329EB70-BB55-4DA0-94A4-4093E639F4CE}" srcOrd="0" destOrd="0" presId="urn:microsoft.com/office/officeart/2018/2/layout/IconVerticalSolidList"/>
    <dgm:cxn modelId="{70B47875-7950-4156-99F1-9DC729A32B61}" type="presParOf" srcId="{9329EB70-BB55-4DA0-94A4-4093E639F4CE}" destId="{547389B7-CD02-4D3D-9239-B385E83F4C59}" srcOrd="0" destOrd="0" presId="urn:microsoft.com/office/officeart/2018/2/layout/IconVerticalSolidList"/>
    <dgm:cxn modelId="{1A2EDCCF-3F6B-4F2E-BD84-438DCB7050C8}" type="presParOf" srcId="{9329EB70-BB55-4DA0-94A4-4093E639F4CE}" destId="{D0F038A5-8617-4D9F-9108-BF7F99125472}" srcOrd="1" destOrd="0" presId="urn:microsoft.com/office/officeart/2018/2/layout/IconVerticalSolidList"/>
    <dgm:cxn modelId="{E3D39740-96C9-4A88-9E52-DD276A8AD9CF}" type="presParOf" srcId="{9329EB70-BB55-4DA0-94A4-4093E639F4CE}" destId="{120EB72D-9B18-4060-BEDA-AF2F8504F0BA}" srcOrd="2" destOrd="0" presId="urn:microsoft.com/office/officeart/2018/2/layout/IconVerticalSolidList"/>
    <dgm:cxn modelId="{783EE10C-CD26-4397-B5DD-FD03CB110130}" type="presParOf" srcId="{9329EB70-BB55-4DA0-94A4-4093E639F4CE}" destId="{515C8974-0AB6-4AA0-B573-F4EBE1081C3E}" srcOrd="3" destOrd="0" presId="urn:microsoft.com/office/officeart/2018/2/layout/IconVerticalSolidList"/>
    <dgm:cxn modelId="{D34D2E32-1C23-4DD4-B57D-3848E24785F7}" type="presParOf" srcId="{B5D2FCCA-AC0A-4872-824D-2B199B679373}" destId="{438C2E4F-D24D-4593-90A0-5B96930E2250}" srcOrd="1" destOrd="0" presId="urn:microsoft.com/office/officeart/2018/2/layout/IconVerticalSolidList"/>
    <dgm:cxn modelId="{F0D1397D-8A4D-40FE-82A3-021C90E77680}" type="presParOf" srcId="{B5D2FCCA-AC0A-4872-824D-2B199B679373}" destId="{21948FF6-5957-41E8-BDEA-9EC152F61043}" srcOrd="2" destOrd="0" presId="urn:microsoft.com/office/officeart/2018/2/layout/IconVerticalSolidList"/>
    <dgm:cxn modelId="{DF3D59DE-8EDA-41D4-A46F-79C83FC302C5}" type="presParOf" srcId="{21948FF6-5957-41E8-BDEA-9EC152F61043}" destId="{6762015F-DB2E-40DD-8949-23EAAD9AEC51}" srcOrd="0" destOrd="0" presId="urn:microsoft.com/office/officeart/2018/2/layout/IconVerticalSolidList"/>
    <dgm:cxn modelId="{E7C658AB-F66B-472A-91F0-C6EBCDCAB502}" type="presParOf" srcId="{21948FF6-5957-41E8-BDEA-9EC152F61043}" destId="{DF512BCE-DA07-4031-B008-2C03C3427E30}" srcOrd="1" destOrd="0" presId="urn:microsoft.com/office/officeart/2018/2/layout/IconVerticalSolidList"/>
    <dgm:cxn modelId="{F79D616F-7089-46F5-BD07-F23A8B018EC1}" type="presParOf" srcId="{21948FF6-5957-41E8-BDEA-9EC152F61043}" destId="{ECE449FD-6050-4B83-951C-C69A26B3665B}" srcOrd="2" destOrd="0" presId="urn:microsoft.com/office/officeart/2018/2/layout/IconVerticalSolidList"/>
    <dgm:cxn modelId="{DBA1F2CA-D4AC-41D6-B19C-282FD00BB80C}" type="presParOf" srcId="{21948FF6-5957-41E8-BDEA-9EC152F61043}" destId="{EFBCAC5E-08CA-45EE-8FE1-505FF45DF711}" srcOrd="3" destOrd="0" presId="urn:microsoft.com/office/officeart/2018/2/layout/IconVerticalSolidList"/>
    <dgm:cxn modelId="{409E0BF6-3324-41DC-9846-0F5AF0B82A80}" type="presParOf" srcId="{B5D2FCCA-AC0A-4872-824D-2B199B679373}" destId="{10AA7854-2A37-47DF-B1E1-4C236B602FF4}" srcOrd="3" destOrd="0" presId="urn:microsoft.com/office/officeart/2018/2/layout/IconVerticalSolidList"/>
    <dgm:cxn modelId="{177E62FB-2A12-4783-A494-A9249F995B40}" type="presParOf" srcId="{B5D2FCCA-AC0A-4872-824D-2B199B679373}" destId="{B790D6E7-4885-4736-959B-B0CAF078BF6D}" srcOrd="4" destOrd="0" presId="urn:microsoft.com/office/officeart/2018/2/layout/IconVerticalSolidList"/>
    <dgm:cxn modelId="{29FD3D4C-D5CA-47D2-8126-ECABE1E077FC}" type="presParOf" srcId="{B790D6E7-4885-4736-959B-B0CAF078BF6D}" destId="{E95FF1EF-AD55-48D6-8542-CC237AE076DB}" srcOrd="0" destOrd="0" presId="urn:microsoft.com/office/officeart/2018/2/layout/IconVerticalSolidList"/>
    <dgm:cxn modelId="{70B6C940-ABB5-45B9-8676-3FD6E14DF748}" type="presParOf" srcId="{B790D6E7-4885-4736-959B-B0CAF078BF6D}" destId="{BDF2B47B-0F0C-4F6D-B6C9-C809EB40E9F9}" srcOrd="1" destOrd="0" presId="urn:microsoft.com/office/officeart/2018/2/layout/IconVerticalSolidList"/>
    <dgm:cxn modelId="{C7BDD5F2-733C-48FE-97A3-19F12A2FBD5D}" type="presParOf" srcId="{B790D6E7-4885-4736-959B-B0CAF078BF6D}" destId="{84B1AD8D-A610-4CB4-B328-7282CAA95182}" srcOrd="2" destOrd="0" presId="urn:microsoft.com/office/officeart/2018/2/layout/IconVerticalSolidList"/>
    <dgm:cxn modelId="{D93C26DA-A496-4F17-9201-BCD25E8C9685}" type="presParOf" srcId="{B790D6E7-4885-4736-959B-B0CAF078BF6D}" destId="{910764D9-50A3-4A2F-8950-71278F2FF443}" srcOrd="3" destOrd="0" presId="urn:microsoft.com/office/officeart/2018/2/layout/IconVerticalSolidList"/>
    <dgm:cxn modelId="{6468B9AE-0120-4FB5-80BD-96F4203CE8E5}" type="presParOf" srcId="{B5D2FCCA-AC0A-4872-824D-2B199B679373}" destId="{6B445797-3DA9-4F21-B2FB-C7060A4D2775}" srcOrd="5" destOrd="0" presId="urn:microsoft.com/office/officeart/2018/2/layout/IconVerticalSolidList"/>
    <dgm:cxn modelId="{5459624C-A458-4EB5-8075-9271166077E9}" type="presParOf" srcId="{B5D2FCCA-AC0A-4872-824D-2B199B679373}" destId="{3553D7B5-689F-4BA4-9D56-2287AB8DB1FB}" srcOrd="6" destOrd="0" presId="urn:microsoft.com/office/officeart/2018/2/layout/IconVerticalSolidList"/>
    <dgm:cxn modelId="{7178940C-9650-4055-8C9A-68CD0FF226B5}" type="presParOf" srcId="{3553D7B5-689F-4BA4-9D56-2287AB8DB1FB}" destId="{809BA36F-9536-457B-9171-EFBBBA38C364}" srcOrd="0" destOrd="0" presId="urn:microsoft.com/office/officeart/2018/2/layout/IconVerticalSolidList"/>
    <dgm:cxn modelId="{3B25437C-C446-4C55-9368-0D2E132B8799}" type="presParOf" srcId="{3553D7B5-689F-4BA4-9D56-2287AB8DB1FB}" destId="{F20ECAA1-680F-4191-965F-745D06D9A5AE}" srcOrd="1" destOrd="0" presId="urn:microsoft.com/office/officeart/2018/2/layout/IconVerticalSolidList"/>
    <dgm:cxn modelId="{137620A8-F888-4E74-B309-D2BB48B3E380}" type="presParOf" srcId="{3553D7B5-689F-4BA4-9D56-2287AB8DB1FB}" destId="{1769E15D-9A46-4756-B922-6BC47CC1F887}" srcOrd="2" destOrd="0" presId="urn:microsoft.com/office/officeart/2018/2/layout/IconVerticalSolidList"/>
    <dgm:cxn modelId="{38B1CAE4-51CE-4232-B145-6B6A3DC38709}" type="presParOf" srcId="{3553D7B5-689F-4BA4-9D56-2287AB8DB1FB}" destId="{914CAF66-7929-4961-BEFD-39F11ACC8354}" srcOrd="3" destOrd="0" presId="urn:microsoft.com/office/officeart/2018/2/layout/IconVerticalSolidList"/>
    <dgm:cxn modelId="{E009AA1E-A3FD-45C9-80E8-226325ADB82A}" type="presParOf" srcId="{B5D2FCCA-AC0A-4872-824D-2B199B679373}" destId="{54764680-8D12-44BF-8EEB-03C6FCF37A20}" srcOrd="7" destOrd="0" presId="urn:microsoft.com/office/officeart/2018/2/layout/IconVerticalSolidList"/>
    <dgm:cxn modelId="{05824E9E-FCF7-4965-BF66-6BBD813F3F6F}" type="presParOf" srcId="{B5D2FCCA-AC0A-4872-824D-2B199B679373}" destId="{9F96CF1C-D2C9-4DD9-925E-834BC415DEE9}" srcOrd="8" destOrd="0" presId="urn:microsoft.com/office/officeart/2018/2/layout/IconVerticalSolidList"/>
    <dgm:cxn modelId="{139BEACF-C992-4650-98CA-961767F1A7FE}" type="presParOf" srcId="{9F96CF1C-D2C9-4DD9-925E-834BC415DEE9}" destId="{22B0E3E8-602C-4BAF-B731-E1FB672CD250}" srcOrd="0" destOrd="0" presId="urn:microsoft.com/office/officeart/2018/2/layout/IconVerticalSolidList"/>
    <dgm:cxn modelId="{BD9558B9-F9CE-4A0A-AC6E-EF4D33F31F8F}" type="presParOf" srcId="{9F96CF1C-D2C9-4DD9-925E-834BC415DEE9}" destId="{F7C3CF68-5379-48DB-8AB9-8C3FBA130611}" srcOrd="1" destOrd="0" presId="urn:microsoft.com/office/officeart/2018/2/layout/IconVerticalSolidList"/>
    <dgm:cxn modelId="{6716C904-F9E2-4D52-B492-7A8BC2B9322F}" type="presParOf" srcId="{9F96CF1C-D2C9-4DD9-925E-834BC415DEE9}" destId="{E980225A-5E45-464F-8432-37D46FF85D43}" srcOrd="2" destOrd="0" presId="urn:microsoft.com/office/officeart/2018/2/layout/IconVerticalSolidList"/>
    <dgm:cxn modelId="{B6E94FBD-2B36-4166-A8A0-F6B0131E7A2A}" type="presParOf" srcId="{9F96CF1C-D2C9-4DD9-925E-834BC415DEE9}" destId="{EF9B53AD-358C-410F-8094-024F1FBCA8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ABAD32-4038-42E2-99A1-B34E8998CF6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4D473D3-D4A6-43D8-AD4A-A8C8BFFC920A}">
      <dgm:prSet/>
      <dgm:spPr/>
      <dgm:t>
        <a:bodyPr/>
        <a:lstStyle/>
        <a:p>
          <a:r>
            <a:rPr lang="en-GB"/>
            <a:t>SMT/Board</a:t>
          </a:r>
          <a:endParaRPr lang="en-US"/>
        </a:p>
      </dgm:t>
    </dgm:pt>
    <dgm:pt modelId="{BFD5EBFA-74DC-4ED1-9C1F-0FB397425410}" type="parTrans" cxnId="{4B66E6E9-3161-4BE8-B064-11C2791B74E7}">
      <dgm:prSet/>
      <dgm:spPr/>
      <dgm:t>
        <a:bodyPr/>
        <a:lstStyle/>
        <a:p>
          <a:endParaRPr lang="en-US"/>
        </a:p>
      </dgm:t>
    </dgm:pt>
    <dgm:pt modelId="{2F82DB87-2BFF-4F02-A46C-F6EF61DF715C}" type="sibTrans" cxnId="{4B66E6E9-3161-4BE8-B064-11C2791B74E7}">
      <dgm:prSet/>
      <dgm:spPr/>
      <dgm:t>
        <a:bodyPr/>
        <a:lstStyle/>
        <a:p>
          <a:endParaRPr lang="en-US"/>
        </a:p>
      </dgm:t>
    </dgm:pt>
    <dgm:pt modelId="{DC1E4970-FB9F-43DF-8DD3-65BD21BBCC80}">
      <dgm:prSet/>
      <dgm:spPr/>
      <dgm:t>
        <a:bodyPr/>
        <a:lstStyle/>
        <a:p>
          <a:r>
            <a:rPr lang="en-GB"/>
            <a:t>Line/ops managers</a:t>
          </a:r>
          <a:endParaRPr lang="en-US"/>
        </a:p>
      </dgm:t>
    </dgm:pt>
    <dgm:pt modelId="{D33F15C9-9CE9-437C-BB74-E377AEA9B780}" type="parTrans" cxnId="{449D8F11-DE58-4625-A745-0EDD81F46E4C}">
      <dgm:prSet/>
      <dgm:spPr/>
      <dgm:t>
        <a:bodyPr/>
        <a:lstStyle/>
        <a:p>
          <a:endParaRPr lang="en-US"/>
        </a:p>
      </dgm:t>
    </dgm:pt>
    <dgm:pt modelId="{C83930E8-69BF-4A09-A2CA-8D9CBD962440}" type="sibTrans" cxnId="{449D8F11-DE58-4625-A745-0EDD81F46E4C}">
      <dgm:prSet/>
      <dgm:spPr/>
      <dgm:t>
        <a:bodyPr/>
        <a:lstStyle/>
        <a:p>
          <a:endParaRPr lang="en-US"/>
        </a:p>
      </dgm:t>
    </dgm:pt>
    <dgm:pt modelId="{FE3F07EC-C9B5-4D2D-9753-1469CA3A7465}">
      <dgm:prSet/>
      <dgm:spPr/>
      <dgm:t>
        <a:bodyPr/>
        <a:lstStyle/>
        <a:p>
          <a:r>
            <a:rPr lang="en-GB"/>
            <a:t>Employees</a:t>
          </a:r>
          <a:endParaRPr lang="en-US"/>
        </a:p>
      </dgm:t>
    </dgm:pt>
    <dgm:pt modelId="{3F2F1BE4-6AE3-499E-BF79-54687C9975BD}" type="parTrans" cxnId="{58F7BAD0-E0EB-4424-BDAD-B7DD6B7B15BA}">
      <dgm:prSet/>
      <dgm:spPr/>
      <dgm:t>
        <a:bodyPr/>
        <a:lstStyle/>
        <a:p>
          <a:endParaRPr lang="en-US"/>
        </a:p>
      </dgm:t>
    </dgm:pt>
    <dgm:pt modelId="{58B7FCBE-0DD9-4B2E-9E75-819E5168832E}" type="sibTrans" cxnId="{58F7BAD0-E0EB-4424-BDAD-B7DD6B7B15BA}">
      <dgm:prSet/>
      <dgm:spPr/>
      <dgm:t>
        <a:bodyPr/>
        <a:lstStyle/>
        <a:p>
          <a:endParaRPr lang="en-US"/>
        </a:p>
      </dgm:t>
    </dgm:pt>
    <dgm:pt modelId="{3A53EEF8-3005-4DDD-ACA5-4160972D3F29}">
      <dgm:prSet/>
      <dgm:spPr/>
      <dgm:t>
        <a:bodyPr/>
        <a:lstStyle/>
        <a:p>
          <a:r>
            <a:rPr lang="en-GB"/>
            <a:t>TUs/staff representatives</a:t>
          </a:r>
          <a:endParaRPr lang="en-US"/>
        </a:p>
      </dgm:t>
    </dgm:pt>
    <dgm:pt modelId="{619672B7-1D73-423E-AB7F-FD7196917573}" type="parTrans" cxnId="{9EA35ADE-BCC6-45DD-84D0-E19C6E445EA1}">
      <dgm:prSet/>
      <dgm:spPr/>
      <dgm:t>
        <a:bodyPr/>
        <a:lstStyle/>
        <a:p>
          <a:endParaRPr lang="en-US"/>
        </a:p>
      </dgm:t>
    </dgm:pt>
    <dgm:pt modelId="{FE26C612-78EC-4336-AA4B-D899182A9643}" type="sibTrans" cxnId="{9EA35ADE-BCC6-45DD-84D0-E19C6E445EA1}">
      <dgm:prSet/>
      <dgm:spPr/>
      <dgm:t>
        <a:bodyPr/>
        <a:lstStyle/>
        <a:p>
          <a:endParaRPr lang="en-US"/>
        </a:p>
      </dgm:t>
    </dgm:pt>
    <dgm:pt modelId="{A7E33E6A-BF76-4119-9AD3-F5F6D2A77675}">
      <dgm:prSet/>
      <dgm:spPr/>
      <dgm:t>
        <a:bodyPr/>
        <a:lstStyle/>
        <a:p>
          <a:r>
            <a:rPr lang="en-GB"/>
            <a:t>Customers/service users</a:t>
          </a:r>
          <a:endParaRPr lang="en-US"/>
        </a:p>
      </dgm:t>
    </dgm:pt>
    <dgm:pt modelId="{673CECC1-50DD-417C-8DF6-88C2526FEF6A}" type="parTrans" cxnId="{7148A190-ED6D-497B-B129-FCF2D1F6964C}">
      <dgm:prSet/>
      <dgm:spPr/>
      <dgm:t>
        <a:bodyPr/>
        <a:lstStyle/>
        <a:p>
          <a:endParaRPr lang="en-US"/>
        </a:p>
      </dgm:t>
    </dgm:pt>
    <dgm:pt modelId="{BEBE91B6-DF37-4562-A6AD-B8D139471C13}" type="sibTrans" cxnId="{7148A190-ED6D-497B-B129-FCF2D1F6964C}">
      <dgm:prSet/>
      <dgm:spPr/>
      <dgm:t>
        <a:bodyPr/>
        <a:lstStyle/>
        <a:p>
          <a:endParaRPr lang="en-US"/>
        </a:p>
      </dgm:t>
    </dgm:pt>
    <dgm:pt modelId="{2009E71A-5BA9-47D1-9AC8-9B8902115071}" type="pres">
      <dgm:prSet presAssocID="{E0ABAD32-4038-42E2-99A1-B34E8998CF6C}" presName="root" presStyleCnt="0">
        <dgm:presLayoutVars>
          <dgm:dir/>
          <dgm:resizeHandles val="exact"/>
        </dgm:presLayoutVars>
      </dgm:prSet>
      <dgm:spPr/>
    </dgm:pt>
    <dgm:pt modelId="{BCE4B40B-2675-4613-8BD8-675FA1ABA49A}" type="pres">
      <dgm:prSet presAssocID="{A4D473D3-D4A6-43D8-AD4A-A8C8BFFC920A}" presName="compNode" presStyleCnt="0"/>
      <dgm:spPr/>
    </dgm:pt>
    <dgm:pt modelId="{85373BA4-0597-4F70-8721-E4A321AB2101}" type="pres">
      <dgm:prSet presAssocID="{A4D473D3-D4A6-43D8-AD4A-A8C8BFFC920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23EEA48-A81B-443F-8785-10963CE5479F}" type="pres">
      <dgm:prSet presAssocID="{A4D473D3-D4A6-43D8-AD4A-A8C8BFFC920A}" presName="spaceRect" presStyleCnt="0"/>
      <dgm:spPr/>
    </dgm:pt>
    <dgm:pt modelId="{34B2FA26-ECC1-4064-BC42-F7454F225885}" type="pres">
      <dgm:prSet presAssocID="{A4D473D3-D4A6-43D8-AD4A-A8C8BFFC920A}" presName="textRect" presStyleLbl="revTx" presStyleIdx="0" presStyleCnt="5">
        <dgm:presLayoutVars>
          <dgm:chMax val="1"/>
          <dgm:chPref val="1"/>
        </dgm:presLayoutVars>
      </dgm:prSet>
      <dgm:spPr/>
    </dgm:pt>
    <dgm:pt modelId="{9B550202-F03B-4A08-9744-5891EA2E502F}" type="pres">
      <dgm:prSet presAssocID="{2F82DB87-2BFF-4F02-A46C-F6EF61DF715C}" presName="sibTrans" presStyleCnt="0"/>
      <dgm:spPr/>
    </dgm:pt>
    <dgm:pt modelId="{EA4EDD0E-49E6-4C93-AC5B-51021CC0027A}" type="pres">
      <dgm:prSet presAssocID="{DC1E4970-FB9F-43DF-8DD3-65BD21BBCC80}" presName="compNode" presStyleCnt="0"/>
      <dgm:spPr/>
    </dgm:pt>
    <dgm:pt modelId="{3162553B-8987-4F64-AE2F-9A2C1A2D34CA}" type="pres">
      <dgm:prSet presAssocID="{DC1E4970-FB9F-43DF-8DD3-65BD21BBCC8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05D7DD92-78C2-458E-823D-7644E13FDB39}" type="pres">
      <dgm:prSet presAssocID="{DC1E4970-FB9F-43DF-8DD3-65BD21BBCC80}" presName="spaceRect" presStyleCnt="0"/>
      <dgm:spPr/>
    </dgm:pt>
    <dgm:pt modelId="{6A2526B5-E6BA-4DDD-8518-06ADFEE6147E}" type="pres">
      <dgm:prSet presAssocID="{DC1E4970-FB9F-43DF-8DD3-65BD21BBCC80}" presName="textRect" presStyleLbl="revTx" presStyleIdx="1" presStyleCnt="5">
        <dgm:presLayoutVars>
          <dgm:chMax val="1"/>
          <dgm:chPref val="1"/>
        </dgm:presLayoutVars>
      </dgm:prSet>
      <dgm:spPr/>
    </dgm:pt>
    <dgm:pt modelId="{BBCE1B94-8504-4DD6-9D85-E90248680333}" type="pres">
      <dgm:prSet presAssocID="{C83930E8-69BF-4A09-A2CA-8D9CBD962440}" presName="sibTrans" presStyleCnt="0"/>
      <dgm:spPr/>
    </dgm:pt>
    <dgm:pt modelId="{134EB207-703D-49C0-8351-E2F8EF9DCEF5}" type="pres">
      <dgm:prSet presAssocID="{FE3F07EC-C9B5-4D2D-9753-1469CA3A7465}" presName="compNode" presStyleCnt="0"/>
      <dgm:spPr/>
    </dgm:pt>
    <dgm:pt modelId="{C1E3D1F6-7C06-425F-9EF2-54B8E6ADDCB1}" type="pres">
      <dgm:prSet presAssocID="{FE3F07EC-C9B5-4D2D-9753-1469CA3A746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3665B61-F0B6-4118-B488-DE4C6040D6FB}" type="pres">
      <dgm:prSet presAssocID="{FE3F07EC-C9B5-4D2D-9753-1469CA3A7465}" presName="spaceRect" presStyleCnt="0"/>
      <dgm:spPr/>
    </dgm:pt>
    <dgm:pt modelId="{E94B11AD-4B95-4FC7-9705-16F1BB1FC53C}" type="pres">
      <dgm:prSet presAssocID="{FE3F07EC-C9B5-4D2D-9753-1469CA3A7465}" presName="textRect" presStyleLbl="revTx" presStyleIdx="2" presStyleCnt="5">
        <dgm:presLayoutVars>
          <dgm:chMax val="1"/>
          <dgm:chPref val="1"/>
        </dgm:presLayoutVars>
      </dgm:prSet>
      <dgm:spPr/>
    </dgm:pt>
    <dgm:pt modelId="{8DB56B98-32F6-4BBF-B73A-8219E17DF542}" type="pres">
      <dgm:prSet presAssocID="{58B7FCBE-0DD9-4B2E-9E75-819E5168832E}" presName="sibTrans" presStyleCnt="0"/>
      <dgm:spPr/>
    </dgm:pt>
    <dgm:pt modelId="{E77EE969-EDC1-4CE3-B9D9-87509E3ECCCB}" type="pres">
      <dgm:prSet presAssocID="{3A53EEF8-3005-4DDD-ACA5-4160972D3F29}" presName="compNode" presStyleCnt="0"/>
      <dgm:spPr/>
    </dgm:pt>
    <dgm:pt modelId="{6B7E372E-FDCE-4C59-9F1F-4A5EAE7B8C5A}" type="pres">
      <dgm:prSet presAssocID="{3A53EEF8-3005-4DDD-ACA5-4160972D3F2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6A40E880-443C-4661-AE75-0A563BDF5505}" type="pres">
      <dgm:prSet presAssocID="{3A53EEF8-3005-4DDD-ACA5-4160972D3F29}" presName="spaceRect" presStyleCnt="0"/>
      <dgm:spPr/>
    </dgm:pt>
    <dgm:pt modelId="{43063D3A-C42E-4B34-B234-A5B232D119F0}" type="pres">
      <dgm:prSet presAssocID="{3A53EEF8-3005-4DDD-ACA5-4160972D3F29}" presName="textRect" presStyleLbl="revTx" presStyleIdx="3" presStyleCnt="5">
        <dgm:presLayoutVars>
          <dgm:chMax val="1"/>
          <dgm:chPref val="1"/>
        </dgm:presLayoutVars>
      </dgm:prSet>
      <dgm:spPr/>
    </dgm:pt>
    <dgm:pt modelId="{32E34536-C557-4CE0-A9C7-D9D8B9545C5F}" type="pres">
      <dgm:prSet presAssocID="{FE26C612-78EC-4336-AA4B-D899182A9643}" presName="sibTrans" presStyleCnt="0"/>
      <dgm:spPr/>
    </dgm:pt>
    <dgm:pt modelId="{3A4081A2-B709-4ED8-9405-7F9505B70BA7}" type="pres">
      <dgm:prSet presAssocID="{A7E33E6A-BF76-4119-9AD3-F5F6D2A77675}" presName="compNode" presStyleCnt="0"/>
      <dgm:spPr/>
    </dgm:pt>
    <dgm:pt modelId="{78CC708A-F027-46A8-B0E9-FD9FF1435445}" type="pres">
      <dgm:prSet presAssocID="{A7E33E6A-BF76-4119-9AD3-F5F6D2A7767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BA26C24C-5068-4517-884A-F39E7F546D63}" type="pres">
      <dgm:prSet presAssocID="{A7E33E6A-BF76-4119-9AD3-F5F6D2A77675}" presName="spaceRect" presStyleCnt="0"/>
      <dgm:spPr/>
    </dgm:pt>
    <dgm:pt modelId="{40152F88-EB08-47A4-8FC2-F6DD6ADA4124}" type="pres">
      <dgm:prSet presAssocID="{A7E33E6A-BF76-4119-9AD3-F5F6D2A7767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49D8F11-DE58-4625-A745-0EDD81F46E4C}" srcId="{E0ABAD32-4038-42E2-99A1-B34E8998CF6C}" destId="{DC1E4970-FB9F-43DF-8DD3-65BD21BBCC80}" srcOrd="1" destOrd="0" parTransId="{D33F15C9-9CE9-437C-BB74-E377AEA9B780}" sibTransId="{C83930E8-69BF-4A09-A2CA-8D9CBD962440}"/>
    <dgm:cxn modelId="{8484BE2D-E9CE-40CB-A953-283654C45B36}" type="presOf" srcId="{A4D473D3-D4A6-43D8-AD4A-A8C8BFFC920A}" destId="{34B2FA26-ECC1-4064-BC42-F7454F225885}" srcOrd="0" destOrd="0" presId="urn:microsoft.com/office/officeart/2018/2/layout/IconLabelList"/>
    <dgm:cxn modelId="{4DF25C33-D764-42E0-AA59-B538DBE1BB66}" type="presOf" srcId="{FE3F07EC-C9B5-4D2D-9753-1469CA3A7465}" destId="{E94B11AD-4B95-4FC7-9705-16F1BB1FC53C}" srcOrd="0" destOrd="0" presId="urn:microsoft.com/office/officeart/2018/2/layout/IconLabelList"/>
    <dgm:cxn modelId="{4BA73462-69D0-496C-93A8-B77FBD8AA3C8}" type="presOf" srcId="{E0ABAD32-4038-42E2-99A1-B34E8998CF6C}" destId="{2009E71A-5BA9-47D1-9AC8-9B8902115071}" srcOrd="0" destOrd="0" presId="urn:microsoft.com/office/officeart/2018/2/layout/IconLabelList"/>
    <dgm:cxn modelId="{C6209468-8407-4E71-A34E-54F5B20BB925}" type="presOf" srcId="{DC1E4970-FB9F-43DF-8DD3-65BD21BBCC80}" destId="{6A2526B5-E6BA-4DDD-8518-06ADFEE6147E}" srcOrd="0" destOrd="0" presId="urn:microsoft.com/office/officeart/2018/2/layout/IconLabelList"/>
    <dgm:cxn modelId="{7148A190-ED6D-497B-B129-FCF2D1F6964C}" srcId="{E0ABAD32-4038-42E2-99A1-B34E8998CF6C}" destId="{A7E33E6A-BF76-4119-9AD3-F5F6D2A77675}" srcOrd="4" destOrd="0" parTransId="{673CECC1-50DD-417C-8DF6-88C2526FEF6A}" sibTransId="{BEBE91B6-DF37-4562-A6AD-B8D139471C13}"/>
    <dgm:cxn modelId="{360594A1-ED6E-42EA-800E-D47278EB574D}" type="presOf" srcId="{3A53EEF8-3005-4DDD-ACA5-4160972D3F29}" destId="{43063D3A-C42E-4B34-B234-A5B232D119F0}" srcOrd="0" destOrd="0" presId="urn:microsoft.com/office/officeart/2018/2/layout/IconLabelList"/>
    <dgm:cxn modelId="{3B139EA3-F6B7-4922-B47D-A438D66FDBF8}" type="presOf" srcId="{A7E33E6A-BF76-4119-9AD3-F5F6D2A77675}" destId="{40152F88-EB08-47A4-8FC2-F6DD6ADA4124}" srcOrd="0" destOrd="0" presId="urn:microsoft.com/office/officeart/2018/2/layout/IconLabelList"/>
    <dgm:cxn modelId="{58F7BAD0-E0EB-4424-BDAD-B7DD6B7B15BA}" srcId="{E0ABAD32-4038-42E2-99A1-B34E8998CF6C}" destId="{FE3F07EC-C9B5-4D2D-9753-1469CA3A7465}" srcOrd="2" destOrd="0" parTransId="{3F2F1BE4-6AE3-499E-BF79-54687C9975BD}" sibTransId="{58B7FCBE-0DD9-4B2E-9E75-819E5168832E}"/>
    <dgm:cxn modelId="{9EA35ADE-BCC6-45DD-84D0-E19C6E445EA1}" srcId="{E0ABAD32-4038-42E2-99A1-B34E8998CF6C}" destId="{3A53EEF8-3005-4DDD-ACA5-4160972D3F29}" srcOrd="3" destOrd="0" parTransId="{619672B7-1D73-423E-AB7F-FD7196917573}" sibTransId="{FE26C612-78EC-4336-AA4B-D899182A9643}"/>
    <dgm:cxn modelId="{4B66E6E9-3161-4BE8-B064-11C2791B74E7}" srcId="{E0ABAD32-4038-42E2-99A1-B34E8998CF6C}" destId="{A4D473D3-D4A6-43D8-AD4A-A8C8BFFC920A}" srcOrd="0" destOrd="0" parTransId="{BFD5EBFA-74DC-4ED1-9C1F-0FB397425410}" sibTransId="{2F82DB87-2BFF-4F02-A46C-F6EF61DF715C}"/>
    <dgm:cxn modelId="{607267D2-C7F3-4816-B672-68B601F39413}" type="presParOf" srcId="{2009E71A-5BA9-47D1-9AC8-9B8902115071}" destId="{BCE4B40B-2675-4613-8BD8-675FA1ABA49A}" srcOrd="0" destOrd="0" presId="urn:microsoft.com/office/officeart/2018/2/layout/IconLabelList"/>
    <dgm:cxn modelId="{2EDB3B4E-349B-4189-B4A1-011C0ACA7DB1}" type="presParOf" srcId="{BCE4B40B-2675-4613-8BD8-675FA1ABA49A}" destId="{85373BA4-0597-4F70-8721-E4A321AB2101}" srcOrd="0" destOrd="0" presId="urn:microsoft.com/office/officeart/2018/2/layout/IconLabelList"/>
    <dgm:cxn modelId="{5E51FCF6-3AB7-40CA-8A1F-E604F5EB99F3}" type="presParOf" srcId="{BCE4B40B-2675-4613-8BD8-675FA1ABA49A}" destId="{323EEA48-A81B-443F-8785-10963CE5479F}" srcOrd="1" destOrd="0" presId="urn:microsoft.com/office/officeart/2018/2/layout/IconLabelList"/>
    <dgm:cxn modelId="{03164DAB-58E7-4901-9326-01FAA81D17A7}" type="presParOf" srcId="{BCE4B40B-2675-4613-8BD8-675FA1ABA49A}" destId="{34B2FA26-ECC1-4064-BC42-F7454F225885}" srcOrd="2" destOrd="0" presId="urn:microsoft.com/office/officeart/2018/2/layout/IconLabelList"/>
    <dgm:cxn modelId="{FC378BCB-762A-4C83-9589-4B98C13AF633}" type="presParOf" srcId="{2009E71A-5BA9-47D1-9AC8-9B8902115071}" destId="{9B550202-F03B-4A08-9744-5891EA2E502F}" srcOrd="1" destOrd="0" presId="urn:microsoft.com/office/officeart/2018/2/layout/IconLabelList"/>
    <dgm:cxn modelId="{4B6003EC-FF96-4800-BB0E-390E36E3336A}" type="presParOf" srcId="{2009E71A-5BA9-47D1-9AC8-9B8902115071}" destId="{EA4EDD0E-49E6-4C93-AC5B-51021CC0027A}" srcOrd="2" destOrd="0" presId="urn:microsoft.com/office/officeart/2018/2/layout/IconLabelList"/>
    <dgm:cxn modelId="{49883963-426E-44A0-B770-26B7708131B9}" type="presParOf" srcId="{EA4EDD0E-49E6-4C93-AC5B-51021CC0027A}" destId="{3162553B-8987-4F64-AE2F-9A2C1A2D34CA}" srcOrd="0" destOrd="0" presId="urn:microsoft.com/office/officeart/2018/2/layout/IconLabelList"/>
    <dgm:cxn modelId="{11A7BA61-243A-4936-A54B-151AE2DC62EB}" type="presParOf" srcId="{EA4EDD0E-49E6-4C93-AC5B-51021CC0027A}" destId="{05D7DD92-78C2-458E-823D-7644E13FDB39}" srcOrd="1" destOrd="0" presId="urn:microsoft.com/office/officeart/2018/2/layout/IconLabelList"/>
    <dgm:cxn modelId="{0D1E1510-69AE-4470-BEB0-ED6140328707}" type="presParOf" srcId="{EA4EDD0E-49E6-4C93-AC5B-51021CC0027A}" destId="{6A2526B5-E6BA-4DDD-8518-06ADFEE6147E}" srcOrd="2" destOrd="0" presId="urn:microsoft.com/office/officeart/2018/2/layout/IconLabelList"/>
    <dgm:cxn modelId="{6C07E9A6-5D2A-4E89-AEEE-14852B2BFDD6}" type="presParOf" srcId="{2009E71A-5BA9-47D1-9AC8-9B8902115071}" destId="{BBCE1B94-8504-4DD6-9D85-E90248680333}" srcOrd="3" destOrd="0" presId="urn:microsoft.com/office/officeart/2018/2/layout/IconLabelList"/>
    <dgm:cxn modelId="{F90C42F3-2B67-4032-8C3D-0B6F8EAD90D3}" type="presParOf" srcId="{2009E71A-5BA9-47D1-9AC8-9B8902115071}" destId="{134EB207-703D-49C0-8351-E2F8EF9DCEF5}" srcOrd="4" destOrd="0" presId="urn:microsoft.com/office/officeart/2018/2/layout/IconLabelList"/>
    <dgm:cxn modelId="{609BF3F5-8BF8-40EC-8B7A-FF461312246B}" type="presParOf" srcId="{134EB207-703D-49C0-8351-E2F8EF9DCEF5}" destId="{C1E3D1F6-7C06-425F-9EF2-54B8E6ADDCB1}" srcOrd="0" destOrd="0" presId="urn:microsoft.com/office/officeart/2018/2/layout/IconLabelList"/>
    <dgm:cxn modelId="{D52B2F6F-EDB3-44DB-A7FC-125167F71624}" type="presParOf" srcId="{134EB207-703D-49C0-8351-E2F8EF9DCEF5}" destId="{C3665B61-F0B6-4118-B488-DE4C6040D6FB}" srcOrd="1" destOrd="0" presId="urn:microsoft.com/office/officeart/2018/2/layout/IconLabelList"/>
    <dgm:cxn modelId="{28140396-BD74-4294-9A15-88BC33F1A041}" type="presParOf" srcId="{134EB207-703D-49C0-8351-E2F8EF9DCEF5}" destId="{E94B11AD-4B95-4FC7-9705-16F1BB1FC53C}" srcOrd="2" destOrd="0" presId="urn:microsoft.com/office/officeart/2018/2/layout/IconLabelList"/>
    <dgm:cxn modelId="{25CE8238-C5E2-49CF-BF26-FDE1D7571DDF}" type="presParOf" srcId="{2009E71A-5BA9-47D1-9AC8-9B8902115071}" destId="{8DB56B98-32F6-4BBF-B73A-8219E17DF542}" srcOrd="5" destOrd="0" presId="urn:microsoft.com/office/officeart/2018/2/layout/IconLabelList"/>
    <dgm:cxn modelId="{AB8FC752-F8F5-46B4-9A8B-E1312A4ADCDF}" type="presParOf" srcId="{2009E71A-5BA9-47D1-9AC8-9B8902115071}" destId="{E77EE969-EDC1-4CE3-B9D9-87509E3ECCCB}" srcOrd="6" destOrd="0" presId="urn:microsoft.com/office/officeart/2018/2/layout/IconLabelList"/>
    <dgm:cxn modelId="{FA80CE2C-451F-496E-ABB6-0E23AD6B264C}" type="presParOf" srcId="{E77EE969-EDC1-4CE3-B9D9-87509E3ECCCB}" destId="{6B7E372E-FDCE-4C59-9F1F-4A5EAE7B8C5A}" srcOrd="0" destOrd="0" presId="urn:microsoft.com/office/officeart/2018/2/layout/IconLabelList"/>
    <dgm:cxn modelId="{EB4EC224-9408-48E4-8A67-A1FE4062AC48}" type="presParOf" srcId="{E77EE969-EDC1-4CE3-B9D9-87509E3ECCCB}" destId="{6A40E880-443C-4661-AE75-0A563BDF5505}" srcOrd="1" destOrd="0" presId="urn:microsoft.com/office/officeart/2018/2/layout/IconLabelList"/>
    <dgm:cxn modelId="{9C80D5E5-5CCF-4551-9D0F-EE36AA2792AB}" type="presParOf" srcId="{E77EE969-EDC1-4CE3-B9D9-87509E3ECCCB}" destId="{43063D3A-C42E-4B34-B234-A5B232D119F0}" srcOrd="2" destOrd="0" presId="urn:microsoft.com/office/officeart/2018/2/layout/IconLabelList"/>
    <dgm:cxn modelId="{37A2D1DC-1BE5-42D9-8AE0-C8CFBA1E70BA}" type="presParOf" srcId="{2009E71A-5BA9-47D1-9AC8-9B8902115071}" destId="{32E34536-C557-4CE0-A9C7-D9D8B9545C5F}" srcOrd="7" destOrd="0" presId="urn:microsoft.com/office/officeart/2018/2/layout/IconLabelList"/>
    <dgm:cxn modelId="{A2248150-9AC0-4E4B-94E6-91BA96A6F536}" type="presParOf" srcId="{2009E71A-5BA9-47D1-9AC8-9B8902115071}" destId="{3A4081A2-B709-4ED8-9405-7F9505B70BA7}" srcOrd="8" destOrd="0" presId="urn:microsoft.com/office/officeart/2018/2/layout/IconLabelList"/>
    <dgm:cxn modelId="{85E3AEFD-8B8B-410C-A249-D984A8C714D4}" type="presParOf" srcId="{3A4081A2-B709-4ED8-9405-7F9505B70BA7}" destId="{78CC708A-F027-46A8-B0E9-FD9FF1435445}" srcOrd="0" destOrd="0" presId="urn:microsoft.com/office/officeart/2018/2/layout/IconLabelList"/>
    <dgm:cxn modelId="{9F8A4C16-3473-4230-B5DA-8C58939F5A6A}" type="presParOf" srcId="{3A4081A2-B709-4ED8-9405-7F9505B70BA7}" destId="{BA26C24C-5068-4517-884A-F39E7F546D63}" srcOrd="1" destOrd="0" presId="urn:microsoft.com/office/officeart/2018/2/layout/IconLabelList"/>
    <dgm:cxn modelId="{F31ED630-43E2-439D-836D-9A6F4DC5E3EE}" type="presParOf" srcId="{3A4081A2-B709-4ED8-9405-7F9505B70BA7}" destId="{40152F88-EB08-47A4-8FC2-F6DD6ADA412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B93256-AA58-4AE9-8532-B54F3A4CE6D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D3FC982-58B7-42B1-8B93-E1B5A7359E62}">
      <dgm:prSet/>
      <dgm:spPr/>
      <dgm:t>
        <a:bodyPr/>
        <a:lstStyle/>
        <a:p>
          <a:r>
            <a:rPr lang="en-GB"/>
            <a:t>How will learning needs be analysed at individual, team and organisational levels?</a:t>
          </a:r>
          <a:endParaRPr lang="en-US"/>
        </a:p>
      </dgm:t>
    </dgm:pt>
    <dgm:pt modelId="{1D350F11-0E04-4783-A11F-3F7DECD94E4F}" type="parTrans" cxnId="{3C2588BE-F644-4D9A-A38A-7768FB683E70}">
      <dgm:prSet/>
      <dgm:spPr/>
      <dgm:t>
        <a:bodyPr/>
        <a:lstStyle/>
        <a:p>
          <a:endParaRPr lang="en-US"/>
        </a:p>
      </dgm:t>
    </dgm:pt>
    <dgm:pt modelId="{0B9844BC-120E-470E-AF97-41E26DA62264}" type="sibTrans" cxnId="{3C2588BE-F644-4D9A-A38A-7768FB683E70}">
      <dgm:prSet/>
      <dgm:spPr/>
      <dgm:t>
        <a:bodyPr/>
        <a:lstStyle/>
        <a:p>
          <a:endParaRPr lang="en-US"/>
        </a:p>
      </dgm:t>
    </dgm:pt>
    <dgm:pt modelId="{29027606-7A53-4D17-821C-FB3634C7461C}">
      <dgm:prSet/>
      <dgm:spPr/>
      <dgm:t>
        <a:bodyPr/>
        <a:lstStyle/>
        <a:p>
          <a:r>
            <a:rPr lang="en-GB"/>
            <a:t>What budget and resources will be allocated?</a:t>
          </a:r>
          <a:endParaRPr lang="en-US"/>
        </a:p>
      </dgm:t>
    </dgm:pt>
    <dgm:pt modelId="{6EB236AF-0826-4CA1-B3D8-49C229A716C8}" type="parTrans" cxnId="{05ED487F-CB9B-4D1E-BF77-01C35D974A62}">
      <dgm:prSet/>
      <dgm:spPr/>
      <dgm:t>
        <a:bodyPr/>
        <a:lstStyle/>
        <a:p>
          <a:endParaRPr lang="en-US"/>
        </a:p>
      </dgm:t>
    </dgm:pt>
    <dgm:pt modelId="{41BEFDA4-492F-4566-8818-0FF25552EBD7}" type="sibTrans" cxnId="{05ED487F-CB9B-4D1E-BF77-01C35D974A62}">
      <dgm:prSet/>
      <dgm:spPr/>
      <dgm:t>
        <a:bodyPr/>
        <a:lstStyle/>
        <a:p>
          <a:endParaRPr lang="en-US"/>
        </a:p>
      </dgm:t>
    </dgm:pt>
    <dgm:pt modelId="{54428182-DAB2-45A9-955E-FA034F7DF1B2}">
      <dgm:prSet/>
      <dgm:spPr/>
      <dgm:t>
        <a:bodyPr/>
        <a:lstStyle/>
        <a:p>
          <a:r>
            <a:rPr lang="en-GB"/>
            <a:t>What learning methods will be used?</a:t>
          </a:r>
          <a:endParaRPr lang="en-US"/>
        </a:p>
      </dgm:t>
    </dgm:pt>
    <dgm:pt modelId="{04EB64D2-43D8-4FE9-9737-ACE7124B6505}" type="parTrans" cxnId="{A351DCD6-CEB7-4862-820E-3239B9DA3B88}">
      <dgm:prSet/>
      <dgm:spPr/>
      <dgm:t>
        <a:bodyPr/>
        <a:lstStyle/>
        <a:p>
          <a:endParaRPr lang="en-US"/>
        </a:p>
      </dgm:t>
    </dgm:pt>
    <dgm:pt modelId="{8A84A2A8-9E7F-4E2B-8FE7-31E36F695707}" type="sibTrans" cxnId="{A351DCD6-CEB7-4862-820E-3239B9DA3B88}">
      <dgm:prSet/>
      <dgm:spPr/>
      <dgm:t>
        <a:bodyPr/>
        <a:lstStyle/>
        <a:p>
          <a:endParaRPr lang="en-US"/>
        </a:p>
      </dgm:t>
    </dgm:pt>
    <dgm:pt modelId="{6FA4ED20-D9D6-4B48-A11E-211312D02B08}">
      <dgm:prSet/>
      <dgm:spPr/>
      <dgm:t>
        <a:bodyPr/>
        <a:lstStyle/>
        <a:p>
          <a:r>
            <a:rPr lang="en-GB"/>
            <a:t>How will learning be evaluated?</a:t>
          </a:r>
          <a:endParaRPr lang="en-US"/>
        </a:p>
      </dgm:t>
    </dgm:pt>
    <dgm:pt modelId="{0576E65D-1B73-4FDC-89D5-17D4D96E3928}" type="parTrans" cxnId="{B92340C5-8226-4DE0-9A23-F1ED20D529BC}">
      <dgm:prSet/>
      <dgm:spPr/>
      <dgm:t>
        <a:bodyPr/>
        <a:lstStyle/>
        <a:p>
          <a:endParaRPr lang="en-US"/>
        </a:p>
      </dgm:t>
    </dgm:pt>
    <dgm:pt modelId="{C7805A29-77C3-4AD8-AAC7-819A7DF5023D}" type="sibTrans" cxnId="{B92340C5-8226-4DE0-9A23-F1ED20D529BC}">
      <dgm:prSet/>
      <dgm:spPr/>
      <dgm:t>
        <a:bodyPr/>
        <a:lstStyle/>
        <a:p>
          <a:endParaRPr lang="en-US"/>
        </a:p>
      </dgm:t>
    </dgm:pt>
    <dgm:pt modelId="{928DBFA8-8186-4AF7-A1C2-4C1C46A8A1DF}" type="pres">
      <dgm:prSet presAssocID="{F9B93256-AA58-4AE9-8532-B54F3A4CE6D1}" presName="root" presStyleCnt="0">
        <dgm:presLayoutVars>
          <dgm:dir/>
          <dgm:resizeHandles val="exact"/>
        </dgm:presLayoutVars>
      </dgm:prSet>
      <dgm:spPr/>
    </dgm:pt>
    <dgm:pt modelId="{BEAF4A2E-360E-4D5C-950A-61A5A6792643}" type="pres">
      <dgm:prSet presAssocID="{3D3FC982-58B7-42B1-8B93-E1B5A7359E62}" presName="compNode" presStyleCnt="0"/>
      <dgm:spPr/>
    </dgm:pt>
    <dgm:pt modelId="{31A43385-366D-4DC0-9CF0-8F9BC78241A1}" type="pres">
      <dgm:prSet presAssocID="{3D3FC982-58B7-42B1-8B93-E1B5A7359E62}" presName="bgRect" presStyleLbl="bgShp" presStyleIdx="0" presStyleCnt="4"/>
      <dgm:spPr/>
    </dgm:pt>
    <dgm:pt modelId="{E0D424BC-473A-4B2C-BE00-15C191004352}" type="pres">
      <dgm:prSet presAssocID="{3D3FC982-58B7-42B1-8B93-E1B5A7359E6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693D60AD-814C-40E8-9F0B-B0D00EDF5570}" type="pres">
      <dgm:prSet presAssocID="{3D3FC982-58B7-42B1-8B93-E1B5A7359E62}" presName="spaceRect" presStyleCnt="0"/>
      <dgm:spPr/>
    </dgm:pt>
    <dgm:pt modelId="{60F59BE0-8D3E-4C75-850E-924AFE4F722C}" type="pres">
      <dgm:prSet presAssocID="{3D3FC982-58B7-42B1-8B93-E1B5A7359E62}" presName="parTx" presStyleLbl="revTx" presStyleIdx="0" presStyleCnt="4">
        <dgm:presLayoutVars>
          <dgm:chMax val="0"/>
          <dgm:chPref val="0"/>
        </dgm:presLayoutVars>
      </dgm:prSet>
      <dgm:spPr/>
    </dgm:pt>
    <dgm:pt modelId="{2C8C4D61-BBCF-4EF7-B91F-53FA4C389966}" type="pres">
      <dgm:prSet presAssocID="{0B9844BC-120E-470E-AF97-41E26DA62264}" presName="sibTrans" presStyleCnt="0"/>
      <dgm:spPr/>
    </dgm:pt>
    <dgm:pt modelId="{2E84CEBD-E44D-447B-84BB-92F7F7440162}" type="pres">
      <dgm:prSet presAssocID="{29027606-7A53-4D17-821C-FB3634C7461C}" presName="compNode" presStyleCnt="0"/>
      <dgm:spPr/>
    </dgm:pt>
    <dgm:pt modelId="{97950AD6-0A85-412E-9F3D-FFFA3CBDB5BB}" type="pres">
      <dgm:prSet presAssocID="{29027606-7A53-4D17-821C-FB3634C7461C}" presName="bgRect" presStyleLbl="bgShp" presStyleIdx="1" presStyleCnt="4"/>
      <dgm:spPr/>
    </dgm:pt>
    <dgm:pt modelId="{B0C9331E-007D-48E5-86D0-E5AAFE306ABE}" type="pres">
      <dgm:prSet presAssocID="{29027606-7A53-4D17-821C-FB3634C7461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12A9DC1-5FD8-4697-8AA6-A5F70EA6CBBF}" type="pres">
      <dgm:prSet presAssocID="{29027606-7A53-4D17-821C-FB3634C7461C}" presName="spaceRect" presStyleCnt="0"/>
      <dgm:spPr/>
    </dgm:pt>
    <dgm:pt modelId="{396DD644-DFEF-4216-A378-4F872BAC993A}" type="pres">
      <dgm:prSet presAssocID="{29027606-7A53-4D17-821C-FB3634C7461C}" presName="parTx" presStyleLbl="revTx" presStyleIdx="1" presStyleCnt="4">
        <dgm:presLayoutVars>
          <dgm:chMax val="0"/>
          <dgm:chPref val="0"/>
        </dgm:presLayoutVars>
      </dgm:prSet>
      <dgm:spPr/>
    </dgm:pt>
    <dgm:pt modelId="{B86DD1CD-C11F-4583-B944-305B12661558}" type="pres">
      <dgm:prSet presAssocID="{41BEFDA4-492F-4566-8818-0FF25552EBD7}" presName="sibTrans" presStyleCnt="0"/>
      <dgm:spPr/>
    </dgm:pt>
    <dgm:pt modelId="{1BCA590A-C185-4D9F-8D01-CF5A60301B5A}" type="pres">
      <dgm:prSet presAssocID="{54428182-DAB2-45A9-955E-FA034F7DF1B2}" presName="compNode" presStyleCnt="0"/>
      <dgm:spPr/>
    </dgm:pt>
    <dgm:pt modelId="{3B711B9A-C1C8-408F-B9FF-56B9285AF703}" type="pres">
      <dgm:prSet presAssocID="{54428182-DAB2-45A9-955E-FA034F7DF1B2}" presName="bgRect" presStyleLbl="bgShp" presStyleIdx="2" presStyleCnt="4"/>
      <dgm:spPr/>
    </dgm:pt>
    <dgm:pt modelId="{C984BF51-8113-4961-A02B-E030E8794B7D}" type="pres">
      <dgm:prSet presAssocID="{54428182-DAB2-45A9-955E-FA034F7DF1B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64EA0D3B-8AC1-4A92-8E23-1CC152701BBF}" type="pres">
      <dgm:prSet presAssocID="{54428182-DAB2-45A9-955E-FA034F7DF1B2}" presName="spaceRect" presStyleCnt="0"/>
      <dgm:spPr/>
    </dgm:pt>
    <dgm:pt modelId="{B4812A31-E82E-4F49-A633-2F4A46CAD633}" type="pres">
      <dgm:prSet presAssocID="{54428182-DAB2-45A9-955E-FA034F7DF1B2}" presName="parTx" presStyleLbl="revTx" presStyleIdx="2" presStyleCnt="4">
        <dgm:presLayoutVars>
          <dgm:chMax val="0"/>
          <dgm:chPref val="0"/>
        </dgm:presLayoutVars>
      </dgm:prSet>
      <dgm:spPr/>
    </dgm:pt>
    <dgm:pt modelId="{2AF462F2-C41F-405B-9952-9B6519543D18}" type="pres">
      <dgm:prSet presAssocID="{8A84A2A8-9E7F-4E2B-8FE7-31E36F695707}" presName="sibTrans" presStyleCnt="0"/>
      <dgm:spPr/>
    </dgm:pt>
    <dgm:pt modelId="{2296837A-1CA7-4F8E-8472-CCE88804DF05}" type="pres">
      <dgm:prSet presAssocID="{6FA4ED20-D9D6-4B48-A11E-211312D02B08}" presName="compNode" presStyleCnt="0"/>
      <dgm:spPr/>
    </dgm:pt>
    <dgm:pt modelId="{554283DE-8AFD-4F6B-9B14-07BEF4C2B452}" type="pres">
      <dgm:prSet presAssocID="{6FA4ED20-D9D6-4B48-A11E-211312D02B08}" presName="bgRect" presStyleLbl="bgShp" presStyleIdx="3" presStyleCnt="4"/>
      <dgm:spPr/>
    </dgm:pt>
    <dgm:pt modelId="{B846BBC0-F7DD-4CEB-BA1A-DBA28B0FFA40}" type="pres">
      <dgm:prSet presAssocID="{6FA4ED20-D9D6-4B48-A11E-211312D02B0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513F329-755A-4C6A-99B1-4AFAEF9AC71F}" type="pres">
      <dgm:prSet presAssocID="{6FA4ED20-D9D6-4B48-A11E-211312D02B08}" presName="spaceRect" presStyleCnt="0"/>
      <dgm:spPr/>
    </dgm:pt>
    <dgm:pt modelId="{2555942A-AA5C-4727-9F73-95E00E4B63C6}" type="pres">
      <dgm:prSet presAssocID="{6FA4ED20-D9D6-4B48-A11E-211312D02B0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927AA14-9EB5-4E01-9685-8EF2AA5DB9BE}" type="presOf" srcId="{29027606-7A53-4D17-821C-FB3634C7461C}" destId="{396DD644-DFEF-4216-A378-4F872BAC993A}" srcOrd="0" destOrd="0" presId="urn:microsoft.com/office/officeart/2018/2/layout/IconVerticalSolidList"/>
    <dgm:cxn modelId="{05ED487F-CB9B-4D1E-BF77-01C35D974A62}" srcId="{F9B93256-AA58-4AE9-8532-B54F3A4CE6D1}" destId="{29027606-7A53-4D17-821C-FB3634C7461C}" srcOrd="1" destOrd="0" parTransId="{6EB236AF-0826-4CA1-B3D8-49C229A716C8}" sibTransId="{41BEFDA4-492F-4566-8818-0FF25552EBD7}"/>
    <dgm:cxn modelId="{EB5B838B-9F46-4893-B900-0D513F5A37EB}" type="presOf" srcId="{F9B93256-AA58-4AE9-8532-B54F3A4CE6D1}" destId="{928DBFA8-8186-4AF7-A1C2-4C1C46A8A1DF}" srcOrd="0" destOrd="0" presId="urn:microsoft.com/office/officeart/2018/2/layout/IconVerticalSolidList"/>
    <dgm:cxn modelId="{3F1214B4-0F00-41B6-9B63-2CBF67C06D39}" type="presOf" srcId="{54428182-DAB2-45A9-955E-FA034F7DF1B2}" destId="{B4812A31-E82E-4F49-A633-2F4A46CAD633}" srcOrd="0" destOrd="0" presId="urn:microsoft.com/office/officeart/2018/2/layout/IconVerticalSolidList"/>
    <dgm:cxn modelId="{4B9CF9B7-4641-4976-BA95-6476D59D0D9E}" type="presOf" srcId="{6FA4ED20-D9D6-4B48-A11E-211312D02B08}" destId="{2555942A-AA5C-4727-9F73-95E00E4B63C6}" srcOrd="0" destOrd="0" presId="urn:microsoft.com/office/officeart/2018/2/layout/IconVerticalSolidList"/>
    <dgm:cxn modelId="{3C2588BE-F644-4D9A-A38A-7768FB683E70}" srcId="{F9B93256-AA58-4AE9-8532-B54F3A4CE6D1}" destId="{3D3FC982-58B7-42B1-8B93-E1B5A7359E62}" srcOrd="0" destOrd="0" parTransId="{1D350F11-0E04-4783-A11F-3F7DECD94E4F}" sibTransId="{0B9844BC-120E-470E-AF97-41E26DA62264}"/>
    <dgm:cxn modelId="{B92340C5-8226-4DE0-9A23-F1ED20D529BC}" srcId="{F9B93256-AA58-4AE9-8532-B54F3A4CE6D1}" destId="{6FA4ED20-D9D6-4B48-A11E-211312D02B08}" srcOrd="3" destOrd="0" parTransId="{0576E65D-1B73-4FDC-89D5-17D4D96E3928}" sibTransId="{C7805A29-77C3-4AD8-AAC7-819A7DF5023D}"/>
    <dgm:cxn modelId="{A351DCD6-CEB7-4862-820E-3239B9DA3B88}" srcId="{F9B93256-AA58-4AE9-8532-B54F3A4CE6D1}" destId="{54428182-DAB2-45A9-955E-FA034F7DF1B2}" srcOrd="2" destOrd="0" parTransId="{04EB64D2-43D8-4FE9-9737-ACE7124B6505}" sibTransId="{8A84A2A8-9E7F-4E2B-8FE7-31E36F695707}"/>
    <dgm:cxn modelId="{195966FA-68EF-4382-A3A3-C0FEC835A938}" type="presOf" srcId="{3D3FC982-58B7-42B1-8B93-E1B5A7359E62}" destId="{60F59BE0-8D3E-4C75-850E-924AFE4F722C}" srcOrd="0" destOrd="0" presId="urn:microsoft.com/office/officeart/2018/2/layout/IconVerticalSolidList"/>
    <dgm:cxn modelId="{196994B6-2DC2-42F4-86CC-51B32E1F9DDE}" type="presParOf" srcId="{928DBFA8-8186-4AF7-A1C2-4C1C46A8A1DF}" destId="{BEAF4A2E-360E-4D5C-950A-61A5A6792643}" srcOrd="0" destOrd="0" presId="urn:microsoft.com/office/officeart/2018/2/layout/IconVerticalSolidList"/>
    <dgm:cxn modelId="{DF422085-F6EB-4793-BD9A-F90D0D43B70C}" type="presParOf" srcId="{BEAF4A2E-360E-4D5C-950A-61A5A6792643}" destId="{31A43385-366D-4DC0-9CF0-8F9BC78241A1}" srcOrd="0" destOrd="0" presId="urn:microsoft.com/office/officeart/2018/2/layout/IconVerticalSolidList"/>
    <dgm:cxn modelId="{0C318835-839D-417C-A452-33D46BCF12CC}" type="presParOf" srcId="{BEAF4A2E-360E-4D5C-950A-61A5A6792643}" destId="{E0D424BC-473A-4B2C-BE00-15C191004352}" srcOrd="1" destOrd="0" presId="urn:microsoft.com/office/officeart/2018/2/layout/IconVerticalSolidList"/>
    <dgm:cxn modelId="{0C01B815-5733-4B4B-9C81-FC1F3A59F20D}" type="presParOf" srcId="{BEAF4A2E-360E-4D5C-950A-61A5A6792643}" destId="{693D60AD-814C-40E8-9F0B-B0D00EDF5570}" srcOrd="2" destOrd="0" presId="urn:microsoft.com/office/officeart/2018/2/layout/IconVerticalSolidList"/>
    <dgm:cxn modelId="{B5BE317A-4992-4383-8845-B947913BB159}" type="presParOf" srcId="{BEAF4A2E-360E-4D5C-950A-61A5A6792643}" destId="{60F59BE0-8D3E-4C75-850E-924AFE4F722C}" srcOrd="3" destOrd="0" presId="urn:microsoft.com/office/officeart/2018/2/layout/IconVerticalSolidList"/>
    <dgm:cxn modelId="{F00FF7A0-4A54-4545-B0CD-3C72BD38854B}" type="presParOf" srcId="{928DBFA8-8186-4AF7-A1C2-4C1C46A8A1DF}" destId="{2C8C4D61-BBCF-4EF7-B91F-53FA4C389966}" srcOrd="1" destOrd="0" presId="urn:microsoft.com/office/officeart/2018/2/layout/IconVerticalSolidList"/>
    <dgm:cxn modelId="{A6C72A03-27B7-4490-9C40-5FF716E42226}" type="presParOf" srcId="{928DBFA8-8186-4AF7-A1C2-4C1C46A8A1DF}" destId="{2E84CEBD-E44D-447B-84BB-92F7F7440162}" srcOrd="2" destOrd="0" presId="urn:microsoft.com/office/officeart/2018/2/layout/IconVerticalSolidList"/>
    <dgm:cxn modelId="{42056F4C-BC93-4941-96A3-169ABD90EC9F}" type="presParOf" srcId="{2E84CEBD-E44D-447B-84BB-92F7F7440162}" destId="{97950AD6-0A85-412E-9F3D-FFFA3CBDB5BB}" srcOrd="0" destOrd="0" presId="urn:microsoft.com/office/officeart/2018/2/layout/IconVerticalSolidList"/>
    <dgm:cxn modelId="{F2266A6E-A5FE-4815-96D0-0609B06002A7}" type="presParOf" srcId="{2E84CEBD-E44D-447B-84BB-92F7F7440162}" destId="{B0C9331E-007D-48E5-86D0-E5AAFE306ABE}" srcOrd="1" destOrd="0" presId="urn:microsoft.com/office/officeart/2018/2/layout/IconVerticalSolidList"/>
    <dgm:cxn modelId="{511E0194-E454-41B9-BF6A-09A010B4B359}" type="presParOf" srcId="{2E84CEBD-E44D-447B-84BB-92F7F7440162}" destId="{F12A9DC1-5FD8-4697-8AA6-A5F70EA6CBBF}" srcOrd="2" destOrd="0" presId="urn:microsoft.com/office/officeart/2018/2/layout/IconVerticalSolidList"/>
    <dgm:cxn modelId="{2810E9D3-1E9D-4487-88BF-0B9A0751FB8C}" type="presParOf" srcId="{2E84CEBD-E44D-447B-84BB-92F7F7440162}" destId="{396DD644-DFEF-4216-A378-4F872BAC993A}" srcOrd="3" destOrd="0" presId="urn:microsoft.com/office/officeart/2018/2/layout/IconVerticalSolidList"/>
    <dgm:cxn modelId="{0A310F36-DA55-4757-924F-21F99B855EE2}" type="presParOf" srcId="{928DBFA8-8186-4AF7-A1C2-4C1C46A8A1DF}" destId="{B86DD1CD-C11F-4583-B944-305B12661558}" srcOrd="3" destOrd="0" presId="urn:microsoft.com/office/officeart/2018/2/layout/IconVerticalSolidList"/>
    <dgm:cxn modelId="{2E0CEADD-194B-4E1D-84A0-0EB31F4E4650}" type="presParOf" srcId="{928DBFA8-8186-4AF7-A1C2-4C1C46A8A1DF}" destId="{1BCA590A-C185-4D9F-8D01-CF5A60301B5A}" srcOrd="4" destOrd="0" presId="urn:microsoft.com/office/officeart/2018/2/layout/IconVerticalSolidList"/>
    <dgm:cxn modelId="{A63C0960-4D1B-4801-8788-AF35B0E754FB}" type="presParOf" srcId="{1BCA590A-C185-4D9F-8D01-CF5A60301B5A}" destId="{3B711B9A-C1C8-408F-B9FF-56B9285AF703}" srcOrd="0" destOrd="0" presId="urn:microsoft.com/office/officeart/2018/2/layout/IconVerticalSolidList"/>
    <dgm:cxn modelId="{614D6E68-4087-4B11-8134-7F539CE51860}" type="presParOf" srcId="{1BCA590A-C185-4D9F-8D01-CF5A60301B5A}" destId="{C984BF51-8113-4961-A02B-E030E8794B7D}" srcOrd="1" destOrd="0" presId="urn:microsoft.com/office/officeart/2018/2/layout/IconVerticalSolidList"/>
    <dgm:cxn modelId="{4AD37932-F66A-4FB3-AAFC-34B7B67CB259}" type="presParOf" srcId="{1BCA590A-C185-4D9F-8D01-CF5A60301B5A}" destId="{64EA0D3B-8AC1-4A92-8E23-1CC152701BBF}" srcOrd="2" destOrd="0" presId="urn:microsoft.com/office/officeart/2018/2/layout/IconVerticalSolidList"/>
    <dgm:cxn modelId="{4C94270C-6535-4A4D-9A55-F02F8FB8495D}" type="presParOf" srcId="{1BCA590A-C185-4D9F-8D01-CF5A60301B5A}" destId="{B4812A31-E82E-4F49-A633-2F4A46CAD633}" srcOrd="3" destOrd="0" presId="urn:microsoft.com/office/officeart/2018/2/layout/IconVerticalSolidList"/>
    <dgm:cxn modelId="{273A0251-8C9C-48F9-A87C-469CEFCB1432}" type="presParOf" srcId="{928DBFA8-8186-4AF7-A1C2-4C1C46A8A1DF}" destId="{2AF462F2-C41F-405B-9952-9B6519543D18}" srcOrd="5" destOrd="0" presId="urn:microsoft.com/office/officeart/2018/2/layout/IconVerticalSolidList"/>
    <dgm:cxn modelId="{BB91AE35-394B-4ACF-902D-6D44F20A8D21}" type="presParOf" srcId="{928DBFA8-8186-4AF7-A1C2-4C1C46A8A1DF}" destId="{2296837A-1CA7-4F8E-8472-CCE88804DF05}" srcOrd="6" destOrd="0" presId="urn:microsoft.com/office/officeart/2018/2/layout/IconVerticalSolidList"/>
    <dgm:cxn modelId="{2BF5AA58-1551-44F5-BDA9-DF784FDA58B1}" type="presParOf" srcId="{2296837A-1CA7-4F8E-8472-CCE88804DF05}" destId="{554283DE-8AFD-4F6B-9B14-07BEF4C2B452}" srcOrd="0" destOrd="0" presId="urn:microsoft.com/office/officeart/2018/2/layout/IconVerticalSolidList"/>
    <dgm:cxn modelId="{83453154-D8B0-4A5D-9BD4-359D3A1D36AC}" type="presParOf" srcId="{2296837A-1CA7-4F8E-8472-CCE88804DF05}" destId="{B846BBC0-F7DD-4CEB-BA1A-DBA28B0FFA40}" srcOrd="1" destOrd="0" presId="urn:microsoft.com/office/officeart/2018/2/layout/IconVerticalSolidList"/>
    <dgm:cxn modelId="{AD572748-79B6-47DF-BA6C-E8D40DA546E8}" type="presParOf" srcId="{2296837A-1CA7-4F8E-8472-CCE88804DF05}" destId="{3513F329-755A-4C6A-99B1-4AFAEF9AC71F}" srcOrd="2" destOrd="0" presId="urn:microsoft.com/office/officeart/2018/2/layout/IconVerticalSolidList"/>
    <dgm:cxn modelId="{354C0A82-AEBC-4FE9-85A0-6DDD1DF836F5}" type="presParOf" srcId="{2296837A-1CA7-4F8E-8472-CCE88804DF05}" destId="{2555942A-AA5C-4727-9F73-95E00E4B63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7389B7-CD02-4D3D-9239-B385E83F4C59}">
      <dsp:nvSpPr>
        <dsp:cNvPr id="0" name=""/>
        <dsp:cNvSpPr/>
      </dsp:nvSpPr>
      <dsp:spPr>
        <a:xfrm>
          <a:off x="0" y="4286"/>
          <a:ext cx="6096000" cy="91297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F038A5-8617-4D9F-9108-BF7F99125472}">
      <dsp:nvSpPr>
        <dsp:cNvPr id="0" name=""/>
        <dsp:cNvSpPr/>
      </dsp:nvSpPr>
      <dsp:spPr>
        <a:xfrm>
          <a:off x="276173" y="209704"/>
          <a:ext cx="502134" cy="5021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5C8974-0AB6-4AA0-B573-F4EBE1081C3E}">
      <dsp:nvSpPr>
        <dsp:cNvPr id="0" name=""/>
        <dsp:cNvSpPr/>
      </dsp:nvSpPr>
      <dsp:spPr>
        <a:xfrm>
          <a:off x="1054481" y="4286"/>
          <a:ext cx="5041518" cy="912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23" tIns="96623" rIns="96623" bIns="966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Performance enhancement</a:t>
          </a:r>
          <a:endParaRPr lang="en-US" sz="1900" kern="1200" dirty="0"/>
        </a:p>
      </dsp:txBody>
      <dsp:txXfrm>
        <a:off x="1054481" y="4286"/>
        <a:ext cx="5041518" cy="912971"/>
      </dsp:txXfrm>
    </dsp:sp>
    <dsp:sp modelId="{6762015F-DB2E-40DD-8949-23EAAD9AEC51}">
      <dsp:nvSpPr>
        <dsp:cNvPr id="0" name=""/>
        <dsp:cNvSpPr/>
      </dsp:nvSpPr>
      <dsp:spPr>
        <a:xfrm>
          <a:off x="0" y="1111839"/>
          <a:ext cx="6096000" cy="9129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512BCE-DA07-4031-B008-2C03C3427E30}">
      <dsp:nvSpPr>
        <dsp:cNvPr id="0" name=""/>
        <dsp:cNvSpPr/>
      </dsp:nvSpPr>
      <dsp:spPr>
        <a:xfrm>
          <a:off x="276173" y="1350918"/>
          <a:ext cx="502134" cy="5021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BCAC5E-08CA-45EE-8FE1-505FF45DF711}">
      <dsp:nvSpPr>
        <dsp:cNvPr id="0" name=""/>
        <dsp:cNvSpPr/>
      </dsp:nvSpPr>
      <dsp:spPr>
        <a:xfrm>
          <a:off x="1054481" y="1145500"/>
          <a:ext cx="5041518" cy="912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23" tIns="96623" rIns="96623" bIns="966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Alignment with business goals</a:t>
          </a:r>
          <a:endParaRPr lang="en-US" sz="1900" kern="1200" dirty="0"/>
        </a:p>
      </dsp:txBody>
      <dsp:txXfrm>
        <a:off x="1054481" y="1145500"/>
        <a:ext cx="5041518" cy="912971"/>
      </dsp:txXfrm>
    </dsp:sp>
    <dsp:sp modelId="{E95FF1EF-AD55-48D6-8542-CC237AE076DB}">
      <dsp:nvSpPr>
        <dsp:cNvPr id="0" name=""/>
        <dsp:cNvSpPr/>
      </dsp:nvSpPr>
      <dsp:spPr>
        <a:xfrm>
          <a:off x="0" y="2286714"/>
          <a:ext cx="6096000" cy="91297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F2B47B-0F0C-4F6D-B6C9-C809EB40E9F9}">
      <dsp:nvSpPr>
        <dsp:cNvPr id="0" name=""/>
        <dsp:cNvSpPr/>
      </dsp:nvSpPr>
      <dsp:spPr>
        <a:xfrm>
          <a:off x="276173" y="2492132"/>
          <a:ext cx="502134" cy="5021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764D9-50A3-4A2F-8950-71278F2FF443}">
      <dsp:nvSpPr>
        <dsp:cNvPr id="0" name=""/>
        <dsp:cNvSpPr/>
      </dsp:nvSpPr>
      <dsp:spPr>
        <a:xfrm>
          <a:off x="1054481" y="2286714"/>
          <a:ext cx="5041518" cy="912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23" tIns="96623" rIns="96623" bIns="966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Stakeholder engagement</a:t>
          </a:r>
          <a:endParaRPr lang="en-US" sz="1900" kern="1200" dirty="0"/>
        </a:p>
      </dsp:txBody>
      <dsp:txXfrm>
        <a:off x="1054481" y="2286714"/>
        <a:ext cx="5041518" cy="912971"/>
      </dsp:txXfrm>
    </dsp:sp>
    <dsp:sp modelId="{809BA36F-9536-457B-9171-EFBBBA38C364}">
      <dsp:nvSpPr>
        <dsp:cNvPr id="0" name=""/>
        <dsp:cNvSpPr/>
      </dsp:nvSpPr>
      <dsp:spPr>
        <a:xfrm>
          <a:off x="0" y="3427928"/>
          <a:ext cx="6096000" cy="91297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0ECAA1-680F-4191-965F-745D06D9A5AE}">
      <dsp:nvSpPr>
        <dsp:cNvPr id="0" name=""/>
        <dsp:cNvSpPr/>
      </dsp:nvSpPr>
      <dsp:spPr>
        <a:xfrm>
          <a:off x="276173" y="3633346"/>
          <a:ext cx="502134" cy="5021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4CAF66-7929-4961-BEFD-39F11ACC8354}">
      <dsp:nvSpPr>
        <dsp:cNvPr id="0" name=""/>
        <dsp:cNvSpPr/>
      </dsp:nvSpPr>
      <dsp:spPr>
        <a:xfrm>
          <a:off x="1054481" y="3427928"/>
          <a:ext cx="5041518" cy="912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23" tIns="96623" rIns="96623" bIns="966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Continuous improvement </a:t>
          </a:r>
        </a:p>
      </dsp:txBody>
      <dsp:txXfrm>
        <a:off x="1054481" y="3427928"/>
        <a:ext cx="5041518" cy="912971"/>
      </dsp:txXfrm>
    </dsp:sp>
    <dsp:sp modelId="{22B0E3E8-602C-4BAF-B731-E1FB672CD250}">
      <dsp:nvSpPr>
        <dsp:cNvPr id="0" name=""/>
        <dsp:cNvSpPr/>
      </dsp:nvSpPr>
      <dsp:spPr>
        <a:xfrm>
          <a:off x="0" y="4569142"/>
          <a:ext cx="6096000" cy="91297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C3CF68-5379-48DB-8AB9-8C3FBA130611}">
      <dsp:nvSpPr>
        <dsp:cNvPr id="0" name=""/>
        <dsp:cNvSpPr/>
      </dsp:nvSpPr>
      <dsp:spPr>
        <a:xfrm>
          <a:off x="276173" y="4774561"/>
          <a:ext cx="502134" cy="50213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9B53AD-358C-410F-8094-024F1FBCA810}">
      <dsp:nvSpPr>
        <dsp:cNvPr id="0" name=""/>
        <dsp:cNvSpPr/>
      </dsp:nvSpPr>
      <dsp:spPr>
        <a:xfrm>
          <a:off x="1054481" y="4569142"/>
          <a:ext cx="5041518" cy="912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23" tIns="96623" rIns="96623" bIns="966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Evaluation and measurement</a:t>
          </a:r>
          <a:endParaRPr lang="en-US" sz="1900" kern="1200" dirty="0"/>
        </a:p>
      </dsp:txBody>
      <dsp:txXfrm>
        <a:off x="1054481" y="4569142"/>
        <a:ext cx="5041518" cy="9129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373BA4-0597-4F70-8721-E4A321AB2101}">
      <dsp:nvSpPr>
        <dsp:cNvPr id="0" name=""/>
        <dsp:cNvSpPr/>
      </dsp:nvSpPr>
      <dsp:spPr>
        <a:xfrm>
          <a:off x="528000" y="659015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B2FA26-ECC1-4064-BC42-F7454F225885}">
      <dsp:nvSpPr>
        <dsp:cNvPr id="0" name=""/>
        <dsp:cNvSpPr/>
      </dsp:nvSpPr>
      <dsp:spPr>
        <a:xfrm>
          <a:off x="33000" y="179820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SMT/Board</a:t>
          </a:r>
          <a:endParaRPr lang="en-US" sz="1800" kern="1200"/>
        </a:p>
      </dsp:txBody>
      <dsp:txXfrm>
        <a:off x="33000" y="1798200"/>
        <a:ext cx="1800000" cy="720000"/>
      </dsp:txXfrm>
    </dsp:sp>
    <dsp:sp modelId="{3162553B-8987-4F64-AE2F-9A2C1A2D34CA}">
      <dsp:nvSpPr>
        <dsp:cNvPr id="0" name=""/>
        <dsp:cNvSpPr/>
      </dsp:nvSpPr>
      <dsp:spPr>
        <a:xfrm>
          <a:off x="2643000" y="659015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2526B5-E6BA-4DDD-8518-06ADFEE6147E}">
      <dsp:nvSpPr>
        <dsp:cNvPr id="0" name=""/>
        <dsp:cNvSpPr/>
      </dsp:nvSpPr>
      <dsp:spPr>
        <a:xfrm>
          <a:off x="2148000" y="179820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Line/ops managers</a:t>
          </a:r>
          <a:endParaRPr lang="en-US" sz="1800" kern="1200"/>
        </a:p>
      </dsp:txBody>
      <dsp:txXfrm>
        <a:off x="2148000" y="1798200"/>
        <a:ext cx="1800000" cy="720000"/>
      </dsp:txXfrm>
    </dsp:sp>
    <dsp:sp modelId="{C1E3D1F6-7C06-425F-9EF2-54B8E6ADDCB1}">
      <dsp:nvSpPr>
        <dsp:cNvPr id="0" name=""/>
        <dsp:cNvSpPr/>
      </dsp:nvSpPr>
      <dsp:spPr>
        <a:xfrm>
          <a:off x="4758000" y="659015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4B11AD-4B95-4FC7-9705-16F1BB1FC53C}">
      <dsp:nvSpPr>
        <dsp:cNvPr id="0" name=""/>
        <dsp:cNvSpPr/>
      </dsp:nvSpPr>
      <dsp:spPr>
        <a:xfrm>
          <a:off x="4263000" y="179820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Employees</a:t>
          </a:r>
          <a:endParaRPr lang="en-US" sz="1800" kern="1200"/>
        </a:p>
      </dsp:txBody>
      <dsp:txXfrm>
        <a:off x="4263000" y="1798200"/>
        <a:ext cx="1800000" cy="720000"/>
      </dsp:txXfrm>
    </dsp:sp>
    <dsp:sp modelId="{6B7E372E-FDCE-4C59-9F1F-4A5EAE7B8C5A}">
      <dsp:nvSpPr>
        <dsp:cNvPr id="0" name=""/>
        <dsp:cNvSpPr/>
      </dsp:nvSpPr>
      <dsp:spPr>
        <a:xfrm>
          <a:off x="1585500" y="2968200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063D3A-C42E-4B34-B234-A5B232D119F0}">
      <dsp:nvSpPr>
        <dsp:cNvPr id="0" name=""/>
        <dsp:cNvSpPr/>
      </dsp:nvSpPr>
      <dsp:spPr>
        <a:xfrm>
          <a:off x="1090500" y="410738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TUs/staff representatives</a:t>
          </a:r>
          <a:endParaRPr lang="en-US" sz="1800" kern="1200"/>
        </a:p>
      </dsp:txBody>
      <dsp:txXfrm>
        <a:off x="1090500" y="4107384"/>
        <a:ext cx="1800000" cy="720000"/>
      </dsp:txXfrm>
    </dsp:sp>
    <dsp:sp modelId="{78CC708A-F027-46A8-B0E9-FD9FF1435445}">
      <dsp:nvSpPr>
        <dsp:cNvPr id="0" name=""/>
        <dsp:cNvSpPr/>
      </dsp:nvSpPr>
      <dsp:spPr>
        <a:xfrm>
          <a:off x="3700500" y="2968200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152F88-EB08-47A4-8FC2-F6DD6ADA4124}">
      <dsp:nvSpPr>
        <dsp:cNvPr id="0" name=""/>
        <dsp:cNvSpPr/>
      </dsp:nvSpPr>
      <dsp:spPr>
        <a:xfrm>
          <a:off x="3205500" y="410738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Customers/service users</a:t>
          </a:r>
          <a:endParaRPr lang="en-US" sz="1800" kern="1200"/>
        </a:p>
      </dsp:txBody>
      <dsp:txXfrm>
        <a:off x="3205500" y="4107384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A43385-366D-4DC0-9CF0-8F9BC78241A1}">
      <dsp:nvSpPr>
        <dsp:cNvPr id="0" name=""/>
        <dsp:cNvSpPr/>
      </dsp:nvSpPr>
      <dsp:spPr>
        <a:xfrm>
          <a:off x="0" y="2270"/>
          <a:ext cx="6096000" cy="11507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D424BC-473A-4B2C-BE00-15C191004352}">
      <dsp:nvSpPr>
        <dsp:cNvPr id="0" name=""/>
        <dsp:cNvSpPr/>
      </dsp:nvSpPr>
      <dsp:spPr>
        <a:xfrm>
          <a:off x="348096" y="261185"/>
          <a:ext cx="632903" cy="6329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F59BE0-8D3E-4C75-850E-924AFE4F722C}">
      <dsp:nvSpPr>
        <dsp:cNvPr id="0" name=""/>
        <dsp:cNvSpPr/>
      </dsp:nvSpPr>
      <dsp:spPr>
        <a:xfrm>
          <a:off x="1329097" y="2270"/>
          <a:ext cx="4766902" cy="115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786" tIns="121786" rIns="121786" bIns="1217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will learning needs be analysed at individual, team and organisational levels?</a:t>
          </a:r>
          <a:endParaRPr lang="en-US" sz="2200" kern="1200"/>
        </a:p>
      </dsp:txBody>
      <dsp:txXfrm>
        <a:off x="1329097" y="2270"/>
        <a:ext cx="4766902" cy="1150733"/>
      </dsp:txXfrm>
    </dsp:sp>
    <dsp:sp modelId="{97950AD6-0A85-412E-9F3D-FFFA3CBDB5BB}">
      <dsp:nvSpPr>
        <dsp:cNvPr id="0" name=""/>
        <dsp:cNvSpPr/>
      </dsp:nvSpPr>
      <dsp:spPr>
        <a:xfrm>
          <a:off x="0" y="1440687"/>
          <a:ext cx="6096000" cy="11507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C9331E-007D-48E5-86D0-E5AAFE306ABE}">
      <dsp:nvSpPr>
        <dsp:cNvPr id="0" name=""/>
        <dsp:cNvSpPr/>
      </dsp:nvSpPr>
      <dsp:spPr>
        <a:xfrm>
          <a:off x="348096" y="1699602"/>
          <a:ext cx="632903" cy="6329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6DD644-DFEF-4216-A378-4F872BAC993A}">
      <dsp:nvSpPr>
        <dsp:cNvPr id="0" name=""/>
        <dsp:cNvSpPr/>
      </dsp:nvSpPr>
      <dsp:spPr>
        <a:xfrm>
          <a:off x="1329097" y="1440687"/>
          <a:ext cx="4766902" cy="115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786" tIns="121786" rIns="121786" bIns="1217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budget and resources will be allocated?</a:t>
          </a:r>
          <a:endParaRPr lang="en-US" sz="2200" kern="1200"/>
        </a:p>
      </dsp:txBody>
      <dsp:txXfrm>
        <a:off x="1329097" y="1440687"/>
        <a:ext cx="4766902" cy="1150733"/>
      </dsp:txXfrm>
    </dsp:sp>
    <dsp:sp modelId="{3B711B9A-C1C8-408F-B9FF-56B9285AF703}">
      <dsp:nvSpPr>
        <dsp:cNvPr id="0" name=""/>
        <dsp:cNvSpPr/>
      </dsp:nvSpPr>
      <dsp:spPr>
        <a:xfrm>
          <a:off x="0" y="2879104"/>
          <a:ext cx="6096000" cy="11507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84BF51-8113-4961-A02B-E030E8794B7D}">
      <dsp:nvSpPr>
        <dsp:cNvPr id="0" name=""/>
        <dsp:cNvSpPr/>
      </dsp:nvSpPr>
      <dsp:spPr>
        <a:xfrm>
          <a:off x="348096" y="3138019"/>
          <a:ext cx="632903" cy="6329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812A31-E82E-4F49-A633-2F4A46CAD633}">
      <dsp:nvSpPr>
        <dsp:cNvPr id="0" name=""/>
        <dsp:cNvSpPr/>
      </dsp:nvSpPr>
      <dsp:spPr>
        <a:xfrm>
          <a:off x="1329097" y="2879104"/>
          <a:ext cx="4766902" cy="115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786" tIns="121786" rIns="121786" bIns="1217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learning methods will be used?</a:t>
          </a:r>
          <a:endParaRPr lang="en-US" sz="2200" kern="1200"/>
        </a:p>
      </dsp:txBody>
      <dsp:txXfrm>
        <a:off x="1329097" y="2879104"/>
        <a:ext cx="4766902" cy="1150733"/>
      </dsp:txXfrm>
    </dsp:sp>
    <dsp:sp modelId="{554283DE-8AFD-4F6B-9B14-07BEF4C2B452}">
      <dsp:nvSpPr>
        <dsp:cNvPr id="0" name=""/>
        <dsp:cNvSpPr/>
      </dsp:nvSpPr>
      <dsp:spPr>
        <a:xfrm>
          <a:off x="0" y="4317521"/>
          <a:ext cx="6096000" cy="11507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46BBC0-F7DD-4CEB-BA1A-DBA28B0FFA40}">
      <dsp:nvSpPr>
        <dsp:cNvPr id="0" name=""/>
        <dsp:cNvSpPr/>
      </dsp:nvSpPr>
      <dsp:spPr>
        <a:xfrm>
          <a:off x="348096" y="4576436"/>
          <a:ext cx="632903" cy="6329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55942A-AA5C-4727-9F73-95E00E4B63C6}">
      <dsp:nvSpPr>
        <dsp:cNvPr id="0" name=""/>
        <dsp:cNvSpPr/>
      </dsp:nvSpPr>
      <dsp:spPr>
        <a:xfrm>
          <a:off x="1329097" y="4317521"/>
          <a:ext cx="4766902" cy="115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786" tIns="121786" rIns="121786" bIns="1217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will learning be evaluated?</a:t>
          </a:r>
          <a:endParaRPr lang="en-US" sz="2200" kern="1200"/>
        </a:p>
      </dsp:txBody>
      <dsp:txXfrm>
        <a:off x="1329097" y="4317521"/>
        <a:ext cx="4766902" cy="11507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BA3248A-FCBA-4538-91BB-8EA1C8C575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DCFD71-1B38-4263-B845-13ED0170C90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5D02A6-1DEC-41EB-81A1-F35E40B39432}" type="datetime1">
              <a:rPr lang="en-GB" smtClean="0"/>
              <a:t>04/12/2025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44538B-F3ED-44C7-B9D3-4566ABB9783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D54B66-A131-4DAC-BEFE-11AFA7521B4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F95C10-1B97-4631-BBA9-B116D8CE3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39257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57704-6EDB-46AC-8852-2827E769FDB2}" type="datetime1">
              <a:rPr lang="en-GB" smtClean="0"/>
              <a:pPr/>
              <a:t>04/12/2025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DB08D-32FE-4C56-95DB-2741485080A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030388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DB08D-32FE-4C56-95DB-2741485080A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88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12/4/2025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6824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75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769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12/4/2025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067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12/4/2025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282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12/4/2025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991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12/4/2025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013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12/4/2025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702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12/4/2025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935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079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715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409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XCo92Iag3g?feature=oembed" TargetMode="External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org/en/knowledge/factsheets/talent-factsheet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learning-methods-factsheet/#how-does-theory-apply-to-learning" TargetMode="External"/><Relationship Id="rId2" Type="http://schemas.openxmlformats.org/officeDocument/2006/relationships/hyperlink" Target="https://www.cipd.org/uk/knowledge/factsheets/learning-needs-factsheet/#:~:text=It%27s%20based%20on%20the%20ongoing,for%20a%20specific%20training%20activit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642132-805A-497E-9C84-8D6774339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E7F1DA-407F-41FD-AC0F-D9CAD1187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0" y="685800"/>
            <a:ext cx="47244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E15EEC-C28B-3963-B25F-7F80B93AA0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7600" y="1371599"/>
            <a:ext cx="3390900" cy="2360429"/>
          </a:xfrm>
        </p:spPr>
        <p:txBody>
          <a:bodyPr rtlCol="0">
            <a:normAutofit/>
          </a:bodyPr>
          <a:lstStyle/>
          <a:p>
            <a:r>
              <a:rPr lang="en-GB">
                <a:solidFill>
                  <a:schemeClr val="bg2"/>
                </a:solidFill>
              </a:rPr>
              <a:t>Supporting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831DA2-1695-EFF6-59CB-F1A309774D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7600" y="4114800"/>
            <a:ext cx="3390900" cy="1371601"/>
          </a:xfrm>
        </p:spPr>
        <p:txBody>
          <a:bodyPr rtlCol="0">
            <a:normAutofit/>
          </a:bodyPr>
          <a:lstStyle/>
          <a:p>
            <a:r>
              <a:rPr lang="en-GB">
                <a:solidFill>
                  <a:schemeClr val="bg2"/>
                </a:solidFill>
              </a:rPr>
              <a:t>L&amp;D strategy and establishing learning needs – week 2</a:t>
            </a:r>
            <a:endParaRPr lang="en-US">
              <a:solidFill>
                <a:schemeClr val="bg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0C624B-D7C3-F81A-BD74-A1064B48A4B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577" r="25129" b="-10"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26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EE8294-4110-44EB-8577-6CA8DF797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C45E44A-48F0-452E-94AB-C02C0355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800"/>
            <a:ext cx="74295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D6DE4D-34AA-BCDA-31BE-1E81F6E43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0" y="942449"/>
            <a:ext cx="6096000" cy="936840"/>
          </a:xfrm>
        </p:spPr>
        <p:txBody>
          <a:bodyPr>
            <a:normAutofit/>
          </a:bodyPr>
          <a:lstStyle/>
          <a:p>
            <a:pPr algn="ctr"/>
            <a:r>
              <a:rPr lang="en-GB"/>
              <a:t>Aim</a:t>
            </a:r>
            <a:endParaRPr lang="en-US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558FAABA-6712-1C67-BC5A-0B4BC8FC1D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917" r="35270" b="-2"/>
          <a:stretch/>
        </p:blipFill>
        <p:spPr>
          <a:xfrm>
            <a:off x="1" y="10"/>
            <a:ext cx="33908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59392-2C39-E220-BCFB-890E052B8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977" y="2135938"/>
            <a:ext cx="6247233" cy="353558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Evaluate, select and apply a range of approaches and processes for establishing learning and development needs, at a organisational, team, occupational and individual levels in collaboration with relevant stakeholders:</a:t>
            </a:r>
            <a:endParaRPr lang="en-US" dirty="0"/>
          </a:p>
          <a:p>
            <a:pPr>
              <a:lnSpc>
                <a:spcPct val="90000"/>
              </a:lnSpc>
            </a:pPr>
            <a:r>
              <a:rPr lang="en-GB" dirty="0"/>
              <a:t>At the end of the session you will be able to:</a:t>
            </a:r>
          </a:p>
          <a:p>
            <a:pPr lvl="1">
              <a:lnSpc>
                <a:spcPct val="90000"/>
              </a:lnSpc>
              <a:buFont typeface="Courier New" panose="020B0604020202020204" pitchFamily="34" charset="0"/>
              <a:buChar char="o"/>
            </a:pPr>
            <a:r>
              <a:rPr lang="en-GB" sz="2400" dirty="0"/>
              <a:t>Recognise business strategy and consider whether it is aligned with L&amp;D strategy</a:t>
            </a:r>
          </a:p>
          <a:p>
            <a:pPr lvl="1">
              <a:lnSpc>
                <a:spcPct val="90000"/>
              </a:lnSpc>
              <a:buFont typeface="Courier New" panose="020B0604020202020204" pitchFamily="34" charset="0"/>
              <a:buChar char="o"/>
            </a:pPr>
            <a:r>
              <a:rPr lang="en-GB" sz="2400" dirty="0"/>
              <a:t>Identify the sources of information used to define learning needs at organisational, team and individual levels</a:t>
            </a:r>
          </a:p>
          <a:p>
            <a:pPr lvl="1">
              <a:lnSpc>
                <a:spcPct val="90000"/>
              </a:lnSpc>
              <a:buFont typeface="Courier New" panose="020B0604020202020204" pitchFamily="34" charset="0"/>
              <a:buChar char="o"/>
            </a:pPr>
            <a:r>
              <a:rPr lang="en-GB" sz="2400" dirty="0"/>
              <a:t>Identify organisational, team and individual learning needs in the context of your organisation</a:t>
            </a:r>
          </a:p>
        </p:txBody>
      </p:sp>
    </p:spTree>
    <p:extLst>
      <p:ext uri="{BB962C8B-B14F-4D97-AF65-F5344CB8AC3E}">
        <p14:creationId xmlns:p14="http://schemas.microsoft.com/office/powerpoint/2010/main" val="1135670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EE8294-4110-44EB-8577-6CA8DF797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C45E44A-48F0-452E-94AB-C02C0355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800"/>
            <a:ext cx="74295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243803-87FF-3992-989B-1631E1B81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0" y="942449"/>
            <a:ext cx="6096000" cy="936840"/>
          </a:xfrm>
        </p:spPr>
        <p:txBody>
          <a:bodyPr>
            <a:normAutofit/>
          </a:bodyPr>
          <a:lstStyle/>
          <a:p>
            <a:pPr algn="ctr"/>
            <a:r>
              <a:rPr lang="en-GB" sz="3000" dirty="0"/>
              <a:t>STRATEGY – group discussion</a:t>
            </a:r>
            <a:endParaRPr lang="en-US" sz="3000" dirty="0"/>
          </a:p>
        </p:txBody>
      </p:sp>
      <p:pic>
        <p:nvPicPr>
          <p:cNvPr id="5" name="Picture 4" descr="Colourful strings being woven togehter">
            <a:extLst>
              <a:ext uri="{FF2B5EF4-FFF2-40B4-BE49-F238E27FC236}">
                <a16:creationId xmlns:a16="http://schemas.microsoft.com/office/drawing/2014/main" id="{7A71F4F9-1D42-8222-DC3B-51AD6D8A44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417" r="18627" b="-3"/>
          <a:stretch/>
        </p:blipFill>
        <p:spPr>
          <a:xfrm>
            <a:off x="1" y="10"/>
            <a:ext cx="33908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12347-2C03-E040-81D6-D0D3D26C30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977" y="2135938"/>
            <a:ext cx="6247233" cy="35355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What do we mean by learning and development strategy?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 dirty="0"/>
              <a:t>How would you define it?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 dirty="0"/>
              <a:t>How is it determined?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 dirty="0"/>
              <a:t>How does it link to overall business strategy?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43946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2B35DF-9C22-9790-31AC-2584BD691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sz="3000" dirty="0">
                <a:solidFill>
                  <a:schemeClr val="bg2"/>
                </a:solidFill>
              </a:rPr>
              <a:t>Strategic L&amp;D</a:t>
            </a:r>
            <a:br>
              <a:rPr lang="en-GB" sz="3000" dirty="0">
                <a:solidFill>
                  <a:schemeClr val="bg2"/>
                </a:solidFill>
              </a:rPr>
            </a:br>
            <a:r>
              <a:rPr lang="en-GB" sz="3000" dirty="0">
                <a:solidFill>
                  <a:schemeClr val="bg2"/>
                </a:solidFill>
              </a:rPr>
              <a:t>(CIPD, 2024)</a:t>
            </a:r>
            <a:endParaRPr lang="en-US" sz="3000" dirty="0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A6E87E-82DA-3EC9-54DC-BC11814B1C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0163642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2422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EE8294-4110-44EB-8577-6CA8DF797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C45E44A-48F0-452E-94AB-C02C0355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800"/>
            <a:ext cx="74295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535FD1-594E-B98A-C270-AE5EA9910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0" y="942449"/>
            <a:ext cx="6096000" cy="93684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L&amp;D STRATEGY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3B8C5678-4334-0D32-86FB-4647363174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953" r="13628" b="3"/>
          <a:stretch/>
        </p:blipFill>
        <p:spPr>
          <a:xfrm>
            <a:off x="1" y="10"/>
            <a:ext cx="33908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F45D0-B8F5-ABEB-FCEB-27025AB20A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977" y="2135938"/>
            <a:ext cx="6247233" cy="35355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Effective L&amp;D strategy recognises the internal and external context of the organisation.</a:t>
            </a:r>
          </a:p>
          <a:p>
            <a:pPr lvl="1"/>
            <a:r>
              <a:rPr lang="en-GB" dirty="0"/>
              <a:t>Competitive advantage</a:t>
            </a:r>
          </a:p>
          <a:p>
            <a:pPr lvl="1"/>
            <a:r>
              <a:rPr lang="en-GB" dirty="0"/>
              <a:t>Changes predicted in the business environment</a:t>
            </a:r>
          </a:p>
          <a:p>
            <a:pPr lvl="1"/>
            <a:r>
              <a:rPr lang="en-GB" dirty="0"/>
              <a:t>Adapting to changes such as economic circumstances</a:t>
            </a:r>
          </a:p>
          <a:p>
            <a:pPr lvl="1"/>
            <a:r>
              <a:rPr lang="en-GB" dirty="0"/>
              <a:t>How customers are service and the nature of their expectations. </a:t>
            </a:r>
          </a:p>
          <a:p>
            <a:pPr lvl="1"/>
            <a:r>
              <a:rPr lang="en-GB" dirty="0"/>
              <a:t>Organisational culture.</a:t>
            </a:r>
          </a:p>
          <a:p>
            <a:pPr lvl="1"/>
            <a:r>
              <a:rPr lang="en-GB" dirty="0"/>
              <a:t>Learning culture.</a:t>
            </a:r>
          </a:p>
        </p:txBody>
      </p:sp>
    </p:spTree>
    <p:extLst>
      <p:ext uri="{BB962C8B-B14F-4D97-AF65-F5344CB8AC3E}">
        <p14:creationId xmlns:p14="http://schemas.microsoft.com/office/powerpoint/2010/main" val="40216949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7C478F1-26B5-44C9-823B-523B85B11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337CC61-9E93-4D80-9F1C-12CE9A0C0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B11A9D-3C69-B71A-19ED-541F27949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560" y="1628776"/>
            <a:ext cx="3057379" cy="30462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500" kern="1200" cap="all" spc="300" baseline="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Enable-maintain-grow learning culture model</a:t>
            </a:r>
            <a:br>
              <a:rPr lang="en-US" sz="2500" kern="1200" cap="all" spc="300" baseline="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</a:br>
            <a:r>
              <a:rPr lang="en-US" sz="2500" kern="1200" cap="all" spc="300" baseline="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(Shackleton-jones, 2019)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E956B051-0638-B72F-1EA4-77F920AA96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10200" y="1356360"/>
            <a:ext cx="6096000" cy="4145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963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CA7196-CAF1-4234-8849-E335F0BC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7C3535-4FB5-4E5B-BDFE-FA61877A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0"/>
            <a:ext cx="47244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8A9E5B-C5E1-01AD-8CB5-AFBC098AD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8028" y="239150"/>
            <a:ext cx="3390899" cy="1303606"/>
          </a:xfrm>
        </p:spPr>
        <p:txBody>
          <a:bodyPr>
            <a:normAutofit/>
          </a:bodyPr>
          <a:lstStyle/>
          <a:p>
            <a:pPr algn="ctr"/>
            <a:r>
              <a:rPr lang="en-GB" sz="2700"/>
              <a:t>STAKEHOLDERS</a:t>
            </a:r>
          </a:p>
        </p:txBody>
      </p:sp>
      <p:pic>
        <p:nvPicPr>
          <p:cNvPr id="4" name="Online Media 3" title="What is a Stakeholder Analysis? — Leading Successful Projects">
            <a:hlinkClick r:id="" action="ppaction://media"/>
            <a:extLst>
              <a:ext uri="{FF2B5EF4-FFF2-40B4-BE49-F238E27FC236}">
                <a16:creationId xmlns:a16="http://schemas.microsoft.com/office/drawing/2014/main" id="{CE3F3D56-4D38-24BD-0497-C54CEFC5BC2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83489" y="1706880"/>
            <a:ext cx="6096000" cy="344424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053B1-CF5C-0EA9-E343-E2E8B73518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5301" y="1814732"/>
            <a:ext cx="3390899" cy="45016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"a person with an interest or concern in something, especially a business" (OED, </a:t>
            </a:r>
            <a:r>
              <a:rPr lang="en-GB" err="1"/>
              <a:t>nd</a:t>
            </a:r>
            <a:r>
              <a:rPr lang="en-GB"/>
              <a:t>)</a:t>
            </a:r>
          </a:p>
          <a:p>
            <a:endParaRPr lang="en-GB"/>
          </a:p>
        </p:txBody>
      </p:sp>
      <p:pic>
        <p:nvPicPr>
          <p:cNvPr id="6" name="Picture 5" descr="A diagram of a four-level model&#10;&#10;Description automatically generated with medium confidence">
            <a:extLst>
              <a:ext uri="{FF2B5EF4-FFF2-40B4-BE49-F238E27FC236}">
                <a16:creationId xmlns:a16="http://schemas.microsoft.com/office/drawing/2014/main" id="{C881387A-4E8B-F1D8-F2A3-CF8A371319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62950" y="3773219"/>
            <a:ext cx="2781300" cy="254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0677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C7E44-E992-2259-8FEC-BC990C27B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sz="2000">
                <a:solidFill>
                  <a:schemeClr val="bg2"/>
                </a:solidFill>
              </a:rPr>
              <a:t>WHO ARE YOUR STAKEHOLDERS?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012A28-06C3-C00C-3D57-8BC173EDFC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8726331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91741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88A92C-0BD1-4D13-9480-9CA5056B1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50E0BE-0A13-43E4-9007-A06960852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1"/>
            <a:ext cx="6118275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2FDE53-A485-BFAF-38C7-1B6A436F6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389" y="914881"/>
            <a:ext cx="5212188" cy="964407"/>
          </a:xfrm>
        </p:spPr>
        <p:txBody>
          <a:bodyPr>
            <a:normAutofit/>
          </a:bodyPr>
          <a:lstStyle/>
          <a:p>
            <a:pPr algn="ctr"/>
            <a:r>
              <a:rPr lang="en-GB" sz="3000"/>
              <a:t>Stakeholder mapping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3AA62-3416-98D4-8F5A-4F36585B4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040" y="2146570"/>
            <a:ext cx="5118965" cy="37544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Carry out a stakeholder mapping exercise for your own organisation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Consider this in the context of developing a L&amp;D strategy for your organisation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How would you use this to inform a communication strategy? 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In the context of your own organisation, how would communication be facilitated?</a:t>
            </a:r>
          </a:p>
        </p:txBody>
      </p:sp>
      <p:pic>
        <p:nvPicPr>
          <p:cNvPr id="5" name="Picture 4" descr="Pins pinned on a white surface and connecting a black thread">
            <a:extLst>
              <a:ext uri="{FF2B5EF4-FFF2-40B4-BE49-F238E27FC236}">
                <a16:creationId xmlns:a16="http://schemas.microsoft.com/office/drawing/2014/main" id="{2372A90B-EEB2-2343-533A-36E09654EE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73" r="42010" b="-3"/>
          <a:stretch/>
        </p:blipFill>
        <p:spPr>
          <a:xfrm>
            <a:off x="7467600" y="10"/>
            <a:ext cx="4724400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391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91335-A3E6-A4C4-9C80-3F3AD8AF5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analysis to inform L&amp;D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4BBBA-6013-F3FD-2804-FE01CE9322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Goudy Old Style" panose="02020502050305020303" pitchFamily="18" charset="0"/>
              </a:rPr>
              <a:t>Organisational performance depends on having the right people in the right place with the right skills at the right time.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Goudy Old Style" panose="02020502050305020303" pitchFamily="18" charset="0"/>
              </a:rPr>
              <a:t>Providing relevant learning opportunities can build organisational effectiveness as well as enabling staff to achieve personal and career goals which can increase employee engagement.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Goudy Old Style" panose="02020502050305020303" pitchFamily="18" charset="0"/>
              </a:rPr>
              <a:t>Having a clear idea of the performance standards expected provides a foundation for L&amp;D professionals to evaluate effectiveness and demonstrate the impact and transfer of learning.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020"/>
                </a:solidFill>
                <a:effectLst/>
                <a:latin typeface="Goudy Old Style" panose="02020502050305020303" pitchFamily="18" charset="0"/>
              </a:rPr>
              <a:t>Well-planned learning can be an effective retention strategy, particularly when linked into </a:t>
            </a:r>
            <a:r>
              <a:rPr lang="en-GB" i="0" dirty="0">
                <a:solidFill>
                  <a:schemeClr val="tx1"/>
                </a:solidFill>
                <a:effectLst/>
                <a:latin typeface="Goudy Old Style" panose="02020502050305020303" pitchFamily="18" charset="0"/>
                <a:hlinkClick r:id="rId2" tooltip="Talent management factshee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talent</a:t>
            </a:r>
            <a:r>
              <a:rPr lang="en-GB" i="0" dirty="0">
                <a:solidFill>
                  <a:schemeClr val="tx1"/>
                </a:solidFill>
                <a:effectLst/>
                <a:latin typeface="Goudy Old Style" panose="02020502050305020303" pitchFamily="18" charset="0"/>
              </a:rPr>
              <a:t> </a:t>
            </a:r>
            <a:r>
              <a:rPr lang="en-GB" b="0" i="0" dirty="0">
                <a:solidFill>
                  <a:srgbClr val="202020"/>
                </a:solidFill>
                <a:effectLst/>
                <a:latin typeface="Goudy Old Style" panose="02020502050305020303" pitchFamily="18" charset="0"/>
              </a:rPr>
              <a:t>strategies.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91223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00E3E0-07DA-4A53-8D2F-59983E144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8DC8FB-074C-F014-62EE-A18AC1415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01040"/>
            <a:ext cx="3390900" cy="5486400"/>
          </a:xfrm>
        </p:spPr>
        <p:txBody>
          <a:bodyPr anchor="ctr">
            <a:normAutofit/>
          </a:bodyPr>
          <a:lstStyle/>
          <a:p>
            <a:pPr algn="ctr"/>
            <a:r>
              <a:rPr lang="en-GB" sz="3000"/>
              <a:t>ESTABLISHING LEARNING NEEDS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8DBFD3-32CB-4FEC-4575-C5EF053748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6742443"/>
              </p:ext>
            </p:extLst>
          </p:nvPr>
        </p:nvGraphicFramePr>
        <p:xfrm>
          <a:off x="5410200" y="701675"/>
          <a:ext cx="6096000" cy="5470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26210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949742-730C-4F7B-88BE-E4E69F6D1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5C0732-01DA-4A7C-ABF5-56B3C5B0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1" y="685801"/>
            <a:ext cx="47244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EB907-EF83-EF54-63B4-4BB436F044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5978" y="959278"/>
            <a:ext cx="3714872" cy="992512"/>
          </a:xfrm>
        </p:spPr>
        <p:txBody>
          <a:bodyPr>
            <a:normAutofit/>
          </a:bodyPr>
          <a:lstStyle/>
          <a:p>
            <a:pPr algn="ctr"/>
            <a:r>
              <a:rPr lang="en-GB" sz="2700"/>
              <a:t>ESTABLISHING LEARNING NEEDS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F68D5A3-945A-06D0-83E6-C478284CD9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332" r="10421" b="-3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51AD9-E288-CABB-13E4-5F8AE0084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8995" y="2135939"/>
            <a:ext cx="3572540" cy="354680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ea typeface="+mj-lt"/>
                <a:cs typeface="+mj-lt"/>
              </a:rPr>
              <a:t>Assessment of prevailing levels of knowledge skill and attitude, and on any current or anticipated gaps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>
                <a:ea typeface="+mj-lt"/>
                <a:cs typeface="+mj-lt"/>
              </a:rPr>
              <a:t>Systematic gathering of data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>
                <a:ea typeface="+mj-lt"/>
                <a:cs typeface="+mj-lt"/>
              </a:rPr>
              <a:t>Consideration of statutory requirements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7564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0CC66-3413-19D7-FB95-E5CD23504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ESTABLISHING LEARNING NEEDS</a:t>
            </a:r>
            <a:endParaRPr lang="en-US" dirty="0"/>
          </a:p>
        </p:txBody>
      </p:sp>
      <p:pic>
        <p:nvPicPr>
          <p:cNvPr id="4" name="Content Placeholder 3" descr="A diagram of a diagram&#10;&#10;Description automatically generated">
            <a:extLst>
              <a:ext uri="{FF2B5EF4-FFF2-40B4-BE49-F238E27FC236}">
                <a16:creationId xmlns:a16="http://schemas.microsoft.com/office/drawing/2014/main" id="{BF5C2D88-899E-B8CB-BA22-1125930A75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07836" y="2254103"/>
            <a:ext cx="5844532" cy="3918098"/>
          </a:xfrm>
        </p:spPr>
      </p:pic>
    </p:spTree>
    <p:extLst>
      <p:ext uri="{BB962C8B-B14F-4D97-AF65-F5344CB8AC3E}">
        <p14:creationId xmlns:p14="http://schemas.microsoft.com/office/powerpoint/2010/main" val="10280427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9C064-67DF-34F1-0AC7-F27CDBD83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Gathering data for LNA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E1B31-DACF-5082-58FB-7B2F0179E7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02020"/>
                </a:solidFill>
                <a:effectLst/>
              </a:rPr>
              <a:t>Organisational data and intelligence</a:t>
            </a:r>
            <a:r>
              <a:rPr lang="en-GB" b="0" i="0" dirty="0">
                <a:solidFill>
                  <a:srgbClr val="202020"/>
                </a:solidFill>
                <a:effectLst/>
              </a:rPr>
              <a:t> – ‘mining’ the existing data that’s collated in the organisation is a great start point.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02020"/>
                </a:solidFill>
                <a:effectLst/>
              </a:rPr>
              <a:t>Formal interviews and/or focus groups with stakeholders</a:t>
            </a:r>
            <a:r>
              <a:rPr lang="en-GB" b="0" i="0" dirty="0">
                <a:solidFill>
                  <a:srgbClr val="202020"/>
                </a:solidFill>
                <a:effectLst/>
              </a:rPr>
              <a:t> - these will often be primary sources of information on plans, work organisation and changes.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02020"/>
                </a:solidFill>
                <a:effectLst/>
              </a:rPr>
              <a:t>Informal conversations with stakeholders</a:t>
            </a:r>
            <a:r>
              <a:rPr lang="en-GB" b="0" i="0" dirty="0">
                <a:solidFill>
                  <a:srgbClr val="202020"/>
                </a:solidFill>
                <a:effectLst/>
              </a:rPr>
              <a:t> – ‘coffee chats’ are a good source of finding out what is needed.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02020"/>
                </a:solidFill>
                <a:effectLst/>
              </a:rPr>
              <a:t>Team meetings</a:t>
            </a:r>
            <a:r>
              <a:rPr lang="en-GB" b="0" i="0" dirty="0">
                <a:solidFill>
                  <a:srgbClr val="202020"/>
                </a:solidFill>
                <a:effectLst/>
              </a:rPr>
              <a:t> - attending team meetings across the organisation can give insights on performance needs.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02020"/>
                </a:solidFill>
                <a:effectLst/>
              </a:rPr>
              <a:t>Observations</a:t>
            </a:r>
            <a:r>
              <a:rPr lang="en-GB" b="0" i="0" dirty="0">
                <a:solidFill>
                  <a:srgbClr val="202020"/>
                </a:solidFill>
                <a:effectLst/>
              </a:rPr>
              <a:t> – engaging with the learners’ current ‘real world’.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02020"/>
                </a:solidFill>
                <a:effectLst/>
              </a:rPr>
              <a:t>Questionnaire-based or other surveys </a:t>
            </a:r>
            <a:r>
              <a:rPr lang="en-GB" b="0" i="0" dirty="0">
                <a:solidFill>
                  <a:srgbClr val="202020"/>
                </a:solidFill>
                <a:effectLst/>
              </a:rPr>
              <a:t>of managers, employees and their representatives. However it’s vital that time is spent considering the questions that are asked, the likely response and what is done with the responses.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02020"/>
                </a:solidFill>
                <a:effectLst/>
              </a:rPr>
              <a:t>Existing data</a:t>
            </a:r>
            <a:r>
              <a:rPr lang="en-GB" b="0" i="0" dirty="0">
                <a:solidFill>
                  <a:srgbClr val="202020"/>
                </a:solidFill>
                <a:effectLst/>
              </a:rPr>
              <a:t> - for example from management information systems or virtual learning environments/learning management systems.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02020"/>
                </a:solidFill>
                <a:effectLst/>
              </a:rPr>
              <a:t>Information and analysis </a:t>
            </a:r>
            <a:r>
              <a:rPr lang="en-GB" b="0" i="0" dirty="0">
                <a:solidFill>
                  <a:srgbClr val="202020"/>
                </a:solidFill>
                <a:effectLst/>
              </a:rPr>
              <a:t>from competency frameworks.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02020"/>
                </a:solidFill>
                <a:effectLst/>
              </a:rPr>
              <a:t>Performance management data</a:t>
            </a:r>
            <a:r>
              <a:rPr lang="en-GB" b="0" i="0" dirty="0">
                <a:solidFill>
                  <a:srgbClr val="20202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02020"/>
                </a:solidFill>
                <a:effectLst/>
              </a:rPr>
              <a:t>Documentation</a:t>
            </a:r>
            <a:r>
              <a:rPr lang="en-GB" b="0" i="0" dirty="0">
                <a:solidFill>
                  <a:srgbClr val="202020"/>
                </a:solidFill>
                <a:effectLst/>
              </a:rPr>
              <a:t> – for example organisation wide business plans, objectives and work standards, job descriptions and person specifications. This tends to be desk based and will support other methods.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11509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CA1A8-39DB-C545-1198-CFC343AAA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Utilising the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325AB-C8E5-9541-F519-C1F0818246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02020"/>
                </a:solidFill>
                <a:effectLst/>
              </a:rPr>
              <a:t>A report of overall learning needs for the organisation or department</a:t>
            </a:r>
            <a:r>
              <a:rPr lang="en-GB" b="0" i="0" dirty="0">
                <a:solidFill>
                  <a:srgbClr val="202020"/>
                </a:solidFill>
                <a:effectLst/>
              </a:rPr>
              <a:t> - to form the basis of an L&amp;D strategy or input to business planning processes.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02020"/>
                </a:solidFill>
                <a:effectLst/>
              </a:rPr>
              <a:t>Prioritising the identified performance gaps</a:t>
            </a:r>
            <a:r>
              <a:rPr lang="en-GB" b="0" i="0" dirty="0">
                <a:solidFill>
                  <a:srgbClr val="202020"/>
                </a:solidFill>
                <a:effectLst/>
              </a:rPr>
              <a:t> - that is, where the gaps are most critical. Concentrating on results required for the learning outcomes is important.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02020"/>
                </a:solidFill>
                <a:effectLst/>
              </a:rPr>
              <a:t>Learning and development plans</a:t>
            </a:r>
            <a:r>
              <a:rPr lang="en-GB" b="0" i="0" dirty="0">
                <a:solidFill>
                  <a:srgbClr val="202020"/>
                </a:solidFill>
                <a:effectLst/>
              </a:rPr>
              <a:t> - Once priorities and budgets are identified, the L&amp;D team will be able to set plans for learning solutions, prioritising appropriate ways to meet the needs identified. Line managers will also have a clear idea of where they need to coach or develop skills in their teams.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02020"/>
                </a:solidFill>
                <a:effectLst/>
              </a:rPr>
              <a:t>Personal development plans</a:t>
            </a:r>
            <a:r>
              <a:rPr lang="en-GB" b="0" i="0" dirty="0">
                <a:solidFill>
                  <a:srgbClr val="202020"/>
                </a:solidFill>
                <a:effectLst/>
              </a:rPr>
              <a:t> - Aligned with the resources available.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02020"/>
                </a:solidFill>
                <a:effectLst/>
              </a:rPr>
              <a:t>Is a formal intervention needed?</a:t>
            </a:r>
            <a:r>
              <a:rPr lang="en-GB" b="0" i="0" dirty="0">
                <a:solidFill>
                  <a:srgbClr val="202020"/>
                </a:solidFill>
                <a:effectLst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72961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EE8294-4110-44EB-8577-6CA8DF797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C45E44A-48F0-452E-94AB-C02C0355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800"/>
            <a:ext cx="74295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58D1C7-11EC-FAC1-0760-770FA8567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0" y="942449"/>
            <a:ext cx="6096000" cy="936840"/>
          </a:xfrm>
        </p:spPr>
        <p:txBody>
          <a:bodyPr>
            <a:normAutofit/>
          </a:bodyPr>
          <a:lstStyle/>
          <a:p>
            <a:pPr algn="ctr"/>
            <a:r>
              <a:rPr lang="en-GB" sz="3000"/>
              <a:t>LEARNING NEEDS V TRAINING NEEDS</a:t>
            </a:r>
            <a:endParaRPr lang="en-US" sz="3000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6685839B-C0B9-02A0-9854-479FC4D769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953" r="13628" b="3"/>
          <a:stretch/>
        </p:blipFill>
        <p:spPr>
          <a:xfrm>
            <a:off x="1" y="10"/>
            <a:ext cx="33908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02193-46EB-6961-482B-CA0D07100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977" y="2135938"/>
            <a:ext cx="6247233" cy="353558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Learning needs: current and future capability needs – a future health check on skills, talents and capabilities</a:t>
            </a:r>
          </a:p>
          <a:p>
            <a:pPr>
              <a:lnSpc>
                <a:spcPct val="90000"/>
              </a:lnSpc>
            </a:pPr>
            <a:r>
              <a:rPr lang="en-GB"/>
              <a:t>These should be prioritised based on organisational strategy</a:t>
            </a:r>
          </a:p>
          <a:p>
            <a:pPr>
              <a:lnSpc>
                <a:spcPct val="90000"/>
              </a:lnSpc>
            </a:pPr>
            <a:r>
              <a:rPr lang="en-GB"/>
              <a:t>TNA – one-off isolated event looking at the needs for a specific training activity</a:t>
            </a:r>
          </a:p>
          <a:p>
            <a:pPr>
              <a:lnSpc>
                <a:spcPct val="90000"/>
              </a:lnSpc>
            </a:pPr>
            <a:r>
              <a:rPr lang="en-GB"/>
              <a:t>CIPD 2023 Learning at Work Report - benchmarking</a:t>
            </a:r>
          </a:p>
        </p:txBody>
      </p:sp>
    </p:spTree>
    <p:extLst>
      <p:ext uri="{BB962C8B-B14F-4D97-AF65-F5344CB8AC3E}">
        <p14:creationId xmlns:p14="http://schemas.microsoft.com/office/powerpoint/2010/main" val="9355039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EE8294-4110-44EB-8577-6CA8DF797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C45E44A-48F0-452E-94AB-C02C0355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800"/>
            <a:ext cx="74295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6D9586-BFB6-0A39-70C5-3A06D5672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0" y="942449"/>
            <a:ext cx="6096000" cy="936840"/>
          </a:xfrm>
        </p:spPr>
        <p:txBody>
          <a:bodyPr>
            <a:normAutofit/>
          </a:bodyPr>
          <a:lstStyle/>
          <a:p>
            <a:pPr algn="ctr"/>
            <a:r>
              <a:rPr lang="en-GB" sz="3000"/>
              <a:t>LEVELS OF LEARNING NEEDS - RAM</a:t>
            </a:r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A673CF23-8AE5-B0E5-1226-368E42BA66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587" r="41600" b="-2"/>
          <a:stretch/>
        </p:blipFill>
        <p:spPr>
          <a:xfrm>
            <a:off x="1" y="10"/>
            <a:ext cx="33908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F0EB0-B634-176B-195D-F6D0F6C1E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977" y="2135938"/>
            <a:ext cx="6247233" cy="35355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RELEVANCE: how does what we currently doing and what we plan to do meet new opportunities and challenges?</a:t>
            </a:r>
          </a:p>
          <a:p>
            <a:r>
              <a:rPr lang="en-GB"/>
              <a:t>ALIGNMENT: ensuring delivery meets objectives</a:t>
            </a:r>
          </a:p>
          <a:p>
            <a:r>
              <a:rPr lang="en-GB"/>
              <a:t>MEASUREMENT: measure and evaluate learning interventions</a:t>
            </a:r>
          </a:p>
        </p:txBody>
      </p:sp>
    </p:spTree>
    <p:extLst>
      <p:ext uri="{BB962C8B-B14F-4D97-AF65-F5344CB8AC3E}">
        <p14:creationId xmlns:p14="http://schemas.microsoft.com/office/powerpoint/2010/main" val="33196613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53ACB-FCD4-5821-5CEF-041CAF46B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types of learning needs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3739D97-2D31-2CE4-52A1-9B960B2D93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8382132"/>
              </p:ext>
            </p:extLst>
          </p:nvPr>
        </p:nvGraphicFramePr>
        <p:xfrm>
          <a:off x="1371600" y="2254250"/>
          <a:ext cx="9486899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6304">
                  <a:extLst>
                    <a:ext uri="{9D8B030D-6E8A-4147-A177-3AD203B41FA5}">
                      <a16:colId xmlns:a16="http://schemas.microsoft.com/office/drawing/2014/main" val="1850560275"/>
                    </a:ext>
                  </a:extLst>
                </a:gridCol>
                <a:gridCol w="2387145">
                  <a:extLst>
                    <a:ext uri="{9D8B030D-6E8A-4147-A177-3AD203B41FA5}">
                      <a16:colId xmlns:a16="http://schemas.microsoft.com/office/drawing/2014/main" val="464214226"/>
                    </a:ext>
                  </a:extLst>
                </a:gridCol>
                <a:gridCol w="2371725">
                  <a:extLst>
                    <a:ext uri="{9D8B030D-6E8A-4147-A177-3AD203B41FA5}">
                      <a16:colId xmlns:a16="http://schemas.microsoft.com/office/drawing/2014/main" val="1477599742"/>
                    </a:ext>
                  </a:extLst>
                </a:gridCol>
                <a:gridCol w="2371725">
                  <a:extLst>
                    <a:ext uri="{9D8B030D-6E8A-4147-A177-3AD203B41FA5}">
                      <a16:colId xmlns:a16="http://schemas.microsoft.com/office/drawing/2014/main" val="1475232780"/>
                    </a:ext>
                  </a:extLst>
                </a:gridCol>
              </a:tblGrid>
              <a:tr h="340995"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rgbClr val="FFFFFF"/>
                          </a:solidFill>
                          <a:effectLst/>
                          <a:latin typeface="Helvetica" panose="020B0604020202020204" pitchFamily="34" charset="0"/>
                        </a:rPr>
                        <a:t>Level of business benefit</a:t>
                      </a:r>
                      <a:endParaRPr lang="en-GB">
                        <a:effectLst/>
                      </a:endParaRPr>
                    </a:p>
                  </a:txBody>
                  <a:tcPr marL="34290" marR="34290" marT="34290" marB="3429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4C8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rgbClr val="FFFFFF"/>
                          </a:solidFill>
                          <a:effectLst/>
                          <a:latin typeface="Helvetica" panose="020B0604020202020204" pitchFamily="34" charset="0"/>
                        </a:rPr>
                        <a:t>Organisational need</a:t>
                      </a:r>
                      <a:endParaRPr lang="en-GB">
                        <a:effectLst/>
                      </a:endParaRPr>
                    </a:p>
                  </a:txBody>
                  <a:tcPr marL="34290" marR="34290" marT="34290" marB="3429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4C8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rgbClr val="FFFFFF"/>
                          </a:solidFill>
                          <a:effectLst/>
                          <a:latin typeface="Helvetica" panose="020B0604020202020204" pitchFamily="34" charset="0"/>
                        </a:rPr>
                        <a:t>Group needs</a:t>
                      </a:r>
                      <a:endParaRPr lang="en-GB">
                        <a:effectLst/>
                      </a:endParaRPr>
                    </a:p>
                  </a:txBody>
                  <a:tcPr marL="34290" marR="34290" marT="34290" marB="3429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4C8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rgbClr val="FFFFFF"/>
                          </a:solidFill>
                          <a:effectLst/>
                          <a:latin typeface="Helvetica" panose="020B0604020202020204" pitchFamily="34" charset="0"/>
                        </a:rPr>
                        <a:t>Individual needs</a:t>
                      </a:r>
                      <a:endParaRPr lang="en-GB">
                        <a:effectLst/>
                      </a:endParaRPr>
                    </a:p>
                  </a:txBody>
                  <a:tcPr marL="34290" marR="34290" marT="34290" marB="3429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4C8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1044016"/>
                  </a:ext>
                </a:extLst>
              </a:tr>
              <a:tr h="512445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</a:rPr>
                        <a:t>Implementing – doing things well</a:t>
                      </a:r>
                      <a:endParaRPr lang="en-GB">
                        <a:effectLst/>
                      </a:endParaRPr>
                    </a:p>
                  </a:txBody>
                  <a:tcPr marL="34290" marR="34290" marT="34290" marB="3429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7D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</a:rPr>
                        <a:t>Meeting current organisational objectives</a:t>
                      </a:r>
                      <a:endParaRPr lang="en-GB" dirty="0">
                        <a:effectLst/>
                      </a:endParaRPr>
                    </a:p>
                  </a:txBody>
                  <a:tcPr marL="34290" marR="34290" marT="34290" marB="3429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7D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</a:rPr>
                        <a:t>Working together to meet existing targets and standards</a:t>
                      </a:r>
                      <a:endParaRPr lang="en-GB" dirty="0">
                        <a:effectLst/>
                      </a:endParaRPr>
                    </a:p>
                  </a:txBody>
                  <a:tcPr marL="34290" marR="34290" marT="34290" marB="3429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7D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</a:rPr>
                        <a:t>Being competent at the level of existing requirements</a:t>
                      </a:r>
                      <a:endParaRPr lang="en-GB">
                        <a:effectLst/>
                      </a:endParaRPr>
                    </a:p>
                  </a:txBody>
                  <a:tcPr marL="34290" marR="34290" marT="34290" marB="3429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7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4747239"/>
                  </a:ext>
                </a:extLst>
              </a:tr>
              <a:tr h="69342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</a:rPr>
                        <a:t>Improving - doing things better</a:t>
                      </a:r>
                      <a:endParaRPr lang="en-GB" dirty="0">
                        <a:effectLst/>
                      </a:endParaRPr>
                    </a:p>
                  </a:txBody>
                  <a:tcPr marL="34290" marR="34290" marT="34290" marB="3429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4E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</a:rPr>
                        <a:t>Setting higher objectives, and reaching them</a:t>
                      </a:r>
                      <a:endParaRPr lang="en-GB" dirty="0">
                        <a:effectLst/>
                      </a:endParaRPr>
                    </a:p>
                  </a:txBody>
                  <a:tcPr marL="34290" marR="34290" marT="34290" marB="3429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4E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</a:rPr>
                        <a:t>Continuous improvement teams</a:t>
                      </a:r>
                      <a:endParaRPr lang="en-GB" dirty="0">
                        <a:effectLst/>
                      </a:endParaRPr>
                    </a:p>
                  </a:txBody>
                  <a:tcPr marL="34290" marR="34290" marT="34290" marB="3429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4E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</a:rPr>
                        <a:t>Having and using systematic continuous improvement skills and processes</a:t>
                      </a:r>
                      <a:endParaRPr lang="en-GB">
                        <a:effectLst/>
                      </a:endParaRPr>
                    </a:p>
                  </a:txBody>
                  <a:tcPr marL="34290" marR="34290" marT="34290" marB="3429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4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4101839"/>
                  </a:ext>
                </a:extLst>
              </a:tr>
              <a:tr h="855345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</a:rPr>
                        <a:t>Innovating – doing new and better things</a:t>
                      </a:r>
                      <a:endParaRPr lang="en-GB">
                        <a:effectLst/>
                      </a:endParaRPr>
                    </a:p>
                  </a:txBody>
                  <a:tcPr marL="34290" marR="34290" marT="34290" marB="3429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7D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</a:rPr>
                        <a:t>Changing objectives and strategies</a:t>
                      </a:r>
                      <a:endParaRPr lang="en-GB" dirty="0">
                        <a:effectLst/>
                      </a:endParaRPr>
                    </a:p>
                  </a:txBody>
                  <a:tcPr marL="34290" marR="34290" marT="34290" marB="3429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7D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</a:rPr>
                        <a:t>Working across boundaries to create new relationships and new products and services</a:t>
                      </a:r>
                      <a:endParaRPr lang="en-GB">
                        <a:effectLst/>
                      </a:endParaRPr>
                    </a:p>
                  </a:txBody>
                  <a:tcPr marL="34290" marR="34290" marT="34290" marB="3429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7D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</a:rPr>
                        <a:t>Being able to work differently and more creatively with a shared sense of purpose</a:t>
                      </a:r>
                      <a:endParaRPr lang="en-GB" dirty="0">
                        <a:effectLst/>
                      </a:endParaRPr>
                    </a:p>
                  </a:txBody>
                  <a:tcPr marL="34290" marR="34290" marT="34290" marB="3429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7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93398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82175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88A92C-0BD1-4D13-9480-9CA5056B1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50E0BE-0A13-43E4-9007-A06960852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1"/>
            <a:ext cx="6118275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1614E7-FB30-7437-BBDF-A2CAE7F74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389" y="914881"/>
            <a:ext cx="5212188" cy="964407"/>
          </a:xfrm>
        </p:spPr>
        <p:txBody>
          <a:bodyPr>
            <a:normAutofit/>
          </a:bodyPr>
          <a:lstStyle/>
          <a:p>
            <a:pPr algn="ctr"/>
            <a:r>
              <a:rPr lang="en-GB" sz="2700"/>
              <a:t>ORGANISATIONAL LEVEL – DATA GATHERNING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B9B60-5756-2305-3AE8-8BAEC8E20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040" y="2146570"/>
            <a:ext cx="5118965" cy="37544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Collection of hard data re market share, MIS</a:t>
            </a:r>
          </a:p>
          <a:p>
            <a:pPr>
              <a:lnSpc>
                <a:spcPct val="90000"/>
              </a:lnSpc>
            </a:pPr>
            <a:r>
              <a:rPr lang="en-GB" sz="2000"/>
              <a:t>Internal and external sources (PESTLE/SWOT)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Organisational goals and objectives</a:t>
            </a:r>
          </a:p>
          <a:p>
            <a:pPr>
              <a:lnSpc>
                <a:spcPct val="90000"/>
              </a:lnSpc>
            </a:pPr>
            <a:r>
              <a:rPr lang="en-GB" sz="2000"/>
              <a:t>HR plan – demographic data</a:t>
            </a:r>
          </a:p>
          <a:p>
            <a:pPr>
              <a:lnSpc>
                <a:spcPct val="90000"/>
              </a:lnSpc>
            </a:pPr>
            <a:r>
              <a:rPr lang="en-GB" sz="2000"/>
              <a:t>Critical incident analysis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Gap analysis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Business plans and strategies</a:t>
            </a:r>
          </a:p>
          <a:p>
            <a:pPr>
              <a:lnSpc>
                <a:spcPct val="90000"/>
              </a:lnSpc>
            </a:pPr>
            <a:r>
              <a:rPr lang="en-GB" sz="2000"/>
              <a:t>Performance management systems</a:t>
            </a:r>
          </a:p>
        </p:txBody>
      </p:sp>
      <p:pic>
        <p:nvPicPr>
          <p:cNvPr id="5" name="Picture 4" descr="Aerial view of a city skyline">
            <a:extLst>
              <a:ext uri="{FF2B5EF4-FFF2-40B4-BE49-F238E27FC236}">
                <a16:creationId xmlns:a16="http://schemas.microsoft.com/office/drawing/2014/main" id="{1AFAE319-0B50-2A30-EC7C-033A6FB554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32" r="27288" b="4"/>
          <a:stretch/>
        </p:blipFill>
        <p:spPr>
          <a:xfrm>
            <a:off x="7467600" y="10"/>
            <a:ext cx="4724400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6222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EE8294-4110-44EB-8577-6CA8DF797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C45E44A-48F0-452E-94AB-C02C0355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800"/>
            <a:ext cx="74295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EB9166-6FCE-5F6F-8092-A03034A6A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0" y="942449"/>
            <a:ext cx="6096000" cy="936840"/>
          </a:xfrm>
        </p:spPr>
        <p:txBody>
          <a:bodyPr>
            <a:normAutofit/>
          </a:bodyPr>
          <a:lstStyle/>
          <a:p>
            <a:pPr algn="ctr"/>
            <a:r>
              <a:rPr lang="en-GB"/>
              <a:t>Individual level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F7547CFF-8DB0-0C08-1655-F1D19C2536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953" r="13628" b="3"/>
          <a:stretch/>
        </p:blipFill>
        <p:spPr>
          <a:xfrm>
            <a:off x="1" y="10"/>
            <a:ext cx="33908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346CB-BADC-36EF-48AF-0C8EB84A4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977" y="2135938"/>
            <a:ext cx="6247233" cy="35355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Assessment of skills/skill matrix</a:t>
            </a:r>
          </a:p>
          <a:p>
            <a:r>
              <a:rPr lang="en-GB"/>
              <a:t>Appraisal</a:t>
            </a:r>
          </a:p>
          <a:p>
            <a:r>
              <a:rPr lang="en-GB"/>
              <a:t>360 degree feedback</a:t>
            </a:r>
          </a:p>
          <a:p>
            <a:r>
              <a:rPr lang="en-GB"/>
              <a:t>Assessment centre</a:t>
            </a:r>
          </a:p>
          <a:p>
            <a:r>
              <a:rPr lang="en-GB"/>
              <a:t>Self-assessment </a:t>
            </a:r>
          </a:p>
          <a:p>
            <a:r>
              <a:rPr lang="en-GB"/>
              <a:t>Exit interviews</a:t>
            </a:r>
          </a:p>
        </p:txBody>
      </p:sp>
    </p:spTree>
    <p:extLst>
      <p:ext uri="{BB962C8B-B14F-4D97-AF65-F5344CB8AC3E}">
        <p14:creationId xmlns:p14="http://schemas.microsoft.com/office/powerpoint/2010/main" val="24744039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D88A92C-0BD1-4D13-9480-9CA5056B1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850E0BE-0A13-43E4-9007-A06960852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1"/>
            <a:ext cx="6118275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18ED7-A74E-100A-977D-A195824F2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389" y="914881"/>
            <a:ext cx="5212188" cy="964407"/>
          </a:xfrm>
        </p:spPr>
        <p:txBody>
          <a:bodyPr>
            <a:normAutofit/>
          </a:bodyPr>
          <a:lstStyle/>
          <a:p>
            <a:pPr algn="ctr"/>
            <a:r>
              <a:rPr lang="en-GB" sz="3000"/>
              <a:t>Constructing the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9D308-FFDB-649E-F0B5-BD1D23664C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040" y="2146570"/>
            <a:ext cx="5118965" cy="37544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Performance depends on there being the right people in the right place with the right skills at the right time</a:t>
            </a:r>
          </a:p>
          <a:p>
            <a:pPr>
              <a:lnSpc>
                <a:spcPct val="90000"/>
              </a:lnSpc>
            </a:pPr>
            <a:r>
              <a:rPr lang="en-GB" sz="1900"/>
              <a:t>Providing relevant learning opportunities can build organisational effectiveness as well as enabling staff to achieve personal and career goals</a:t>
            </a:r>
          </a:p>
          <a:p>
            <a:pPr>
              <a:lnSpc>
                <a:spcPct val="90000"/>
              </a:lnSpc>
            </a:pPr>
            <a:r>
              <a:rPr lang="en-GB" sz="1900"/>
              <a:t>Performance standards are important to evaluate effectiveness, impact and transfer of learning</a:t>
            </a:r>
          </a:p>
          <a:p>
            <a:pPr>
              <a:lnSpc>
                <a:spcPct val="90000"/>
              </a:lnSpc>
            </a:pPr>
            <a:r>
              <a:rPr lang="en-GB" sz="1900"/>
              <a:t>Well planned learning can be an effective retention strategy when linked with talent strategies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A2EAE8A0-0BA9-984F-5B16-EAB14A2167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171" r="6462"/>
          <a:stretch/>
        </p:blipFill>
        <p:spPr>
          <a:xfrm>
            <a:off x="7467600" y="10"/>
            <a:ext cx="4724400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3600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0" name="Rectangle 1039">
            <a:extLst>
              <a:ext uri="{FF2B5EF4-FFF2-40B4-BE49-F238E27FC236}">
                <a16:creationId xmlns:a16="http://schemas.microsoft.com/office/drawing/2014/main" id="{2EB8AC92-DDF0-4F03-9291-6F0706334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2" name="Rectangle 1041">
            <a:extLst>
              <a:ext uri="{FF2B5EF4-FFF2-40B4-BE49-F238E27FC236}">
                <a16:creationId xmlns:a16="http://schemas.microsoft.com/office/drawing/2014/main" id="{DA7DD609-65AE-4607-A057-07F1CE7A7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Case Study - YouTube">
            <a:extLst>
              <a:ext uri="{FF2B5EF4-FFF2-40B4-BE49-F238E27FC236}">
                <a16:creationId xmlns:a16="http://schemas.microsoft.com/office/drawing/2014/main" id="{888E39BA-E475-3030-A9A4-4EF3DD22654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915" y="1695450"/>
            <a:ext cx="5000909" cy="2809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87108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88A92C-0BD1-4D13-9480-9CA5056B1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50E0BE-0A13-43E4-9007-A06960852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1"/>
            <a:ext cx="6118275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BA198C-4E35-6D13-4E24-ABA5A390A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389" y="914881"/>
            <a:ext cx="5212188" cy="964407"/>
          </a:xfrm>
        </p:spPr>
        <p:txBody>
          <a:bodyPr>
            <a:normAutofit/>
          </a:bodyPr>
          <a:lstStyle/>
          <a:p>
            <a:pPr algn="ctr"/>
            <a:r>
              <a:rPr lang="en-GB" sz="3000" err="1"/>
              <a:t>SHare</a:t>
            </a:r>
            <a:r>
              <a:rPr lang="en-GB" sz="3000"/>
              <a:t> your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84A3F-CDCF-A3DD-A997-1E597AD73F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040" y="2146570"/>
            <a:ext cx="5118965" cy="37544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Think about your own, or an organisation you are familiar with</a:t>
            </a:r>
          </a:p>
          <a:p>
            <a:pPr>
              <a:lnSpc>
                <a:spcPct val="90000"/>
              </a:lnSpc>
            </a:pPr>
            <a:r>
              <a:rPr lang="en-GB" dirty="0"/>
              <a:t>How are learning needs identified and how does this inform delivery of learning?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2DD614D6-4899-B373-7EBF-72AF191492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875" r="21209" b="-3"/>
          <a:stretch/>
        </p:blipFill>
        <p:spPr>
          <a:xfrm>
            <a:off x="7467600" y="10"/>
            <a:ext cx="4724400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5836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EE8294-4110-44EB-8577-6CA8DF797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C45E44A-48F0-452E-94AB-C02C0355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800"/>
            <a:ext cx="74295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3C1AB3-D720-15A8-CBCF-2A39BA842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0" y="942449"/>
            <a:ext cx="6096000" cy="936840"/>
          </a:xfrm>
        </p:spPr>
        <p:txBody>
          <a:bodyPr>
            <a:normAutofit/>
          </a:bodyPr>
          <a:lstStyle/>
          <a:p>
            <a:pPr algn="ctr"/>
            <a:r>
              <a:rPr lang="en-GB"/>
              <a:t>Limitations of LNA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D856E332-63B1-C543-DD1D-F0FDAD4CC2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953" r="13628" b="3"/>
          <a:stretch/>
        </p:blipFill>
        <p:spPr>
          <a:xfrm>
            <a:off x="1" y="10"/>
            <a:ext cx="33908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953DB-61DA-87E0-5DA7-6BAF2BB6F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977" y="2135938"/>
            <a:ext cx="6247233" cy="35355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L&amp;D professionals might be tempted to curtail the level and depth of LNA .</a:t>
            </a:r>
          </a:p>
          <a:p>
            <a:r>
              <a:rPr lang="en-GB" dirty="0"/>
              <a:t>Time lag between identification of learning need and delivery.</a:t>
            </a:r>
          </a:p>
          <a:p>
            <a:r>
              <a:rPr lang="en-GB" dirty="0"/>
              <a:t>Gaining commitment and agreement within the LNA process can be challenging.</a:t>
            </a:r>
          </a:p>
          <a:p>
            <a:r>
              <a:rPr lang="en-GB" dirty="0"/>
              <a:t>Can you think of any others?</a:t>
            </a:r>
          </a:p>
        </p:txBody>
      </p:sp>
    </p:spTree>
    <p:extLst>
      <p:ext uri="{BB962C8B-B14F-4D97-AF65-F5344CB8AC3E}">
        <p14:creationId xmlns:p14="http://schemas.microsoft.com/office/powerpoint/2010/main" val="25619158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4F1CF-2A84-75E4-8EBA-919A13120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20CB0-B7AB-0AFA-4788-12DCF6D33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CIPD (2024a) </a:t>
            </a:r>
            <a:r>
              <a:rPr lang="en-GB" i="1" dirty="0"/>
              <a:t>Learning and development strategy and policy</a:t>
            </a:r>
            <a:r>
              <a:rPr lang="en-GB" dirty="0"/>
              <a:t>. Available at: https://www.cipd.org/uk/knowledge/factsheets/strategy-development-factsheet/. (Accessed: 09 December 2025).</a:t>
            </a:r>
          </a:p>
          <a:p>
            <a:r>
              <a:rPr lang="en-GB" dirty="0"/>
              <a:t>CIPD (2024b) </a:t>
            </a:r>
            <a:r>
              <a:rPr lang="en-GB" i="1" dirty="0"/>
              <a:t>Learning needs analysis.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https://www.cipd.org/uk/knowledge/factsheets/learning-needs-factsheet/#:~:text=It%27s%20based%20on%20the%20ongoing,for%20a%20specific%20training%20activity</a:t>
            </a:r>
            <a:r>
              <a:rPr lang="en-GB" dirty="0"/>
              <a:t>. (Accessed: 09 December 2025)</a:t>
            </a:r>
          </a:p>
          <a:p>
            <a:r>
              <a:rPr lang="en-GB" dirty="0"/>
              <a:t>CIPD (2024c) </a:t>
            </a:r>
            <a:r>
              <a:rPr lang="en-GB" i="1" dirty="0"/>
              <a:t>Learning theories that impact on design.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https://www.cipd.org/uk/knowledge/factsheets/learning-methods-factsheet/#how-does-theory-apply-to-learning</a:t>
            </a:r>
            <a:r>
              <a:rPr lang="en-GB" dirty="0"/>
              <a:t> . (Accessed: 09 December 2025). </a:t>
            </a:r>
          </a:p>
          <a:p>
            <a:r>
              <a:rPr lang="en-GB" dirty="0"/>
              <a:t>Shackleton-Jones (2019) </a:t>
            </a:r>
            <a:r>
              <a:rPr lang="en-GB" i="1" dirty="0"/>
              <a:t>How People Learn: Designing education and training that works to improve performance</a:t>
            </a:r>
            <a:r>
              <a:rPr lang="en-GB" dirty="0"/>
              <a:t>. London: Kogan Page. </a:t>
            </a:r>
          </a:p>
          <a:p>
            <a:r>
              <a:rPr lang="en-GB" dirty="0"/>
              <a:t>Stewart, J. &amp; Cureton, P. (2014)</a:t>
            </a:r>
            <a:r>
              <a:rPr lang="en-GB" i="1" dirty="0"/>
              <a:t> Designing Delivering and Evaluating Learning and Development. </a:t>
            </a:r>
            <a:r>
              <a:rPr lang="en-GB" dirty="0"/>
              <a:t>London: CIPD.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4257811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AnalogousFromLightSeed_2SEEDS">
      <a:dk1>
        <a:srgbClr val="000000"/>
      </a:dk1>
      <a:lt1>
        <a:srgbClr val="FFFFFF"/>
      </a:lt1>
      <a:dk2>
        <a:srgbClr val="243241"/>
      </a:dk2>
      <a:lt2>
        <a:srgbClr val="E8E4E2"/>
      </a:lt2>
      <a:accent1>
        <a:srgbClr val="33ABE6"/>
      </a:accent1>
      <a:accent2>
        <a:srgbClr val="3AB3A8"/>
      </a:accent2>
      <a:accent3>
        <a:srgbClr val="6F90ED"/>
      </a:accent3>
      <a:accent4>
        <a:srgbClr val="E94F5D"/>
      </a:accent4>
      <a:accent5>
        <a:srgbClr val="EB8A5B"/>
      </a:accent5>
      <a:accent6>
        <a:srgbClr val="C19D37"/>
      </a:accent6>
      <a:hlink>
        <a:srgbClr val="A8765E"/>
      </a:hlink>
      <a:folHlink>
        <a:srgbClr val="7F7F7F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TF00001243</Template>
  <TotalTime>0</TotalTime>
  <Words>1400</Words>
  <Application>Microsoft Office PowerPoint</Application>
  <PresentationFormat>Widescreen</PresentationFormat>
  <Paragraphs>135</Paragraphs>
  <Slides>25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Courier New</vt:lpstr>
      <vt:lpstr>Gill Sans MT</vt:lpstr>
      <vt:lpstr>Goudy Old Style</vt:lpstr>
      <vt:lpstr>Helvetica</vt:lpstr>
      <vt:lpstr>ClassicFrameVTI</vt:lpstr>
      <vt:lpstr>Supporting Learning</vt:lpstr>
      <vt:lpstr>Aim</vt:lpstr>
      <vt:lpstr>STRATEGY – group discussion</vt:lpstr>
      <vt:lpstr>Strategic L&amp;D (CIPD, 2024)</vt:lpstr>
      <vt:lpstr>L&amp;D STRATEGY</vt:lpstr>
      <vt:lpstr>Enable-maintain-grow learning culture model (Shackleton-jones, 2019)</vt:lpstr>
      <vt:lpstr>STAKEHOLDERS</vt:lpstr>
      <vt:lpstr>WHO ARE YOUR STAKEHOLDERS?</vt:lpstr>
      <vt:lpstr>Stakeholder mapping</vt:lpstr>
      <vt:lpstr>Importance of analysis to inform L&amp;D strategy</vt:lpstr>
      <vt:lpstr>ESTABLISHING LEARNING NEEDS</vt:lpstr>
      <vt:lpstr>ESTABLISHING LEARNING NEEDS</vt:lpstr>
      <vt:lpstr>ESTABLISHING LEARNING NEEDS</vt:lpstr>
      <vt:lpstr>Gathering data for LNA</vt:lpstr>
      <vt:lpstr>Utilising the data</vt:lpstr>
      <vt:lpstr>LEARNING NEEDS V TRAINING NEEDS</vt:lpstr>
      <vt:lpstr>LEVELS OF LEARNING NEEDS - RAM</vt:lpstr>
      <vt:lpstr>Different types of learning needs</vt:lpstr>
      <vt:lpstr>ORGANISATIONAL LEVEL – DATA GATHERNING</vt:lpstr>
      <vt:lpstr>Individual level</vt:lpstr>
      <vt:lpstr>Constructing the strategy</vt:lpstr>
      <vt:lpstr>PowerPoint Presentation</vt:lpstr>
      <vt:lpstr>SHare your experience</vt:lpstr>
      <vt:lpstr>Limitations of LNA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Natasha Davies (IMH)</cp:lastModifiedBy>
  <cp:revision>315</cp:revision>
  <dcterms:created xsi:type="dcterms:W3CDTF">2023-12-11T10:36:06Z</dcterms:created>
  <dcterms:modified xsi:type="dcterms:W3CDTF">2025-12-04T12:10:26Z</dcterms:modified>
</cp:coreProperties>
</file>