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488A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728"/>
  </p:normalViewPr>
  <p:slideViewPr>
    <p:cSldViewPr>
      <p:cViewPr varScale="1">
        <p:scale>
          <a:sx n="92" d="100"/>
          <a:sy n="92" d="100"/>
        </p:scale>
        <p:origin x="1664"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F6B321C-2F67-43ED-8A33-93A2A3AC6DDB}" type="datetimeFigureOut">
              <a:rPr lang="en-US" smtClean="0"/>
              <a:t>1/18/23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428624-C819-4D5A-AB5D-77A17B9A7672}" type="slidenum">
              <a:rPr lang="en-US" smtClean="0"/>
              <a:t>‹#›</a:t>
            </a:fld>
            <a:endParaRPr lang="en-US"/>
          </a:p>
        </p:txBody>
      </p:sp>
    </p:spTree>
    <p:extLst>
      <p:ext uri="{BB962C8B-B14F-4D97-AF65-F5344CB8AC3E}">
        <p14:creationId xmlns:p14="http://schemas.microsoft.com/office/powerpoint/2010/main" val="2132313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International Business Environment (</a:t>
            </a:r>
            <a:r>
              <a:rPr lang="en-GB" sz="1200" kern="1200" dirty="0" err="1">
                <a:solidFill>
                  <a:schemeClr val="tx1"/>
                </a:solidFill>
                <a:effectLst/>
                <a:latin typeface="+mn-lt"/>
                <a:ea typeface="+mn-ea"/>
                <a:cs typeface="+mn-cs"/>
              </a:rPr>
              <a:t>IBE</a:t>
            </a:r>
            <a:r>
              <a:rPr lang="en-GB" sz="1200" kern="1200" dirty="0">
                <a:solidFill>
                  <a:schemeClr val="tx1"/>
                </a:solidFill>
                <a:effectLst/>
                <a:latin typeface="+mn-lt"/>
                <a:ea typeface="+mn-ea"/>
                <a:cs typeface="+mn-cs"/>
              </a:rPr>
              <a:t>) is the market horizon where most international brands are managing their businesses. It plays an important role in case of developing the economic stability of a country. The international business environment has various positive aspects along with different issues as well. Moreover, it plays a significant role in technological </a:t>
            </a:r>
            <a:r>
              <a:rPr lang="en-GB" sz="1200" kern="1200" dirty="0" err="1">
                <a:solidFill>
                  <a:schemeClr val="tx1"/>
                </a:solidFill>
                <a:effectLst/>
                <a:latin typeface="+mn-lt"/>
                <a:ea typeface="+mn-ea"/>
                <a:cs typeface="+mn-cs"/>
              </a:rPr>
              <a:t>upliftment</a:t>
            </a:r>
            <a:r>
              <a:rPr lang="en-GB" sz="1200" kern="1200" dirty="0">
                <a:solidFill>
                  <a:schemeClr val="tx1"/>
                </a:solidFill>
                <a:effectLst/>
                <a:latin typeface="+mn-lt"/>
                <a:ea typeface="+mn-ea"/>
                <a:cs typeface="+mn-cs"/>
              </a:rPr>
              <a:t> along with potential infrastructure for the business and increases the opportunity for the businesses as well. This report focuses on developing an understanding of different multidimensional risks along with different exploitation opportunities incorporated by Sainsbury's. It can help to understand the competencies of the international market for the development of the business.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428624-C819-4D5A-AB5D-77A17B9A7672}" type="slidenum">
              <a:rPr lang="en-US" smtClean="0"/>
              <a:t>2</a:t>
            </a:fld>
            <a:endParaRPr lang="en-US"/>
          </a:p>
        </p:txBody>
      </p:sp>
    </p:spTree>
    <p:extLst>
      <p:ext uri="{BB962C8B-B14F-4D97-AF65-F5344CB8AC3E}">
        <p14:creationId xmlns:p14="http://schemas.microsoft.com/office/powerpoint/2010/main" val="296008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context with the expansion of Sainsbury’s business within Bangladesh help to assess the great opportunity of increasing the potential of the business within the competitive market. Moreover, it helps the company to increase its digital presence along with the potential of delivering competent businesses within the competitive market of the country. According to </a:t>
            </a:r>
            <a:r>
              <a:rPr lang="en-GB" sz="1200" kern="1200" dirty="0" err="1">
                <a:solidFill>
                  <a:schemeClr val="tx1"/>
                </a:solidFill>
                <a:effectLst/>
                <a:latin typeface="+mn-lt"/>
                <a:ea typeface="+mn-ea"/>
                <a:cs typeface="+mn-cs"/>
              </a:rPr>
              <a:t>Hossain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the phrase pandemic mainly increases the use of digital platforms within Bangladesh in the case of managing their businesses. Henceforth, it can be stated that Covid plays an important role in the case of transitioning the business along with increasing the opportunities of the business as well.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year 2021, Bangladesh explores the opportunities of the digital market to improve the economic condition of the country. It also has been observed that digital marketing opportunities are going to rise in the next 10 years within the competitive market of Bangladesh (</a:t>
            </a:r>
            <a:r>
              <a:rPr lang="en-GB" sz="1200" kern="1200" dirty="0" err="1">
                <a:solidFill>
                  <a:schemeClr val="tx1"/>
                </a:solidFill>
                <a:effectLst/>
                <a:latin typeface="+mn-lt"/>
                <a:ea typeface="+mn-ea"/>
                <a:cs typeface="+mn-cs"/>
              </a:rPr>
              <a:t>Rana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 It can help Sainsbury’s to expand its businesses within the market horizon of Bangladesh. Even after having various potential risks for developing the marketing management process through digitalisation, Bangladesh successfully incorporated digitalisation into the business atmosphere. It also can help the company like Sainsbury’s to enhance their market opportunities. The demands for purchasing fresh food items along with comfortable and effective product delivery increasing among the middle, upper-middle and elite-class people of the Bangladesh (</a:t>
            </a:r>
            <a:r>
              <a:rPr lang="en-GB" sz="1200" kern="1200" dirty="0" err="1">
                <a:solidFill>
                  <a:schemeClr val="tx1"/>
                </a:solidFill>
                <a:effectLst/>
                <a:latin typeface="+mn-lt"/>
                <a:ea typeface="+mn-ea"/>
                <a:cs typeface="+mn-cs"/>
              </a:rPr>
              <a:t>Saad</a:t>
            </a:r>
            <a:r>
              <a:rPr lang="en-GB" sz="1200" kern="1200" dirty="0">
                <a:solidFill>
                  <a:schemeClr val="tx1"/>
                </a:solidFill>
                <a:effectLst/>
                <a:latin typeface="+mn-lt"/>
                <a:ea typeface="+mn-ea"/>
                <a:cs typeface="+mn-cs"/>
              </a:rPr>
              <a:t>, 2020) It can help the supermarket to get immense popularity and scope for increasing its business opportunities within the market of Bangladesh. It also can help to increase the competitive advantage of the company to increase its potential and business opportunity in the competitive market of Bangladesh.</a:t>
            </a:r>
            <a:endParaRPr lang="en-US" dirty="0"/>
          </a:p>
        </p:txBody>
      </p:sp>
      <p:sp>
        <p:nvSpPr>
          <p:cNvPr id="4" name="Slide Number Placeholder 3"/>
          <p:cNvSpPr>
            <a:spLocks noGrp="1"/>
          </p:cNvSpPr>
          <p:nvPr>
            <p:ph type="sldNum" sz="quarter" idx="10"/>
          </p:nvPr>
        </p:nvSpPr>
        <p:spPr/>
        <p:txBody>
          <a:bodyPr/>
          <a:lstStyle/>
          <a:p>
            <a:fld id="{CF428624-C819-4D5A-AB5D-77A17B9A7672}" type="slidenum">
              <a:rPr lang="en-US" smtClean="0"/>
              <a:t>4</a:t>
            </a:fld>
            <a:endParaRPr lang="en-US"/>
          </a:p>
        </p:txBody>
      </p:sp>
    </p:spTree>
    <p:extLst>
      <p:ext uri="{BB962C8B-B14F-4D97-AF65-F5344CB8AC3E}">
        <p14:creationId xmlns:p14="http://schemas.microsoft.com/office/powerpoint/2010/main" val="3953657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case of delivering a sustainable business opportunity for intermediary profit, Bangladesh is facing different issues due to two different value chain systems within the country. Indirect resourcing, as well as direct resourcing, can help the organisation to increase the potential of the business to deliver sustainable services and product management facilities as well. Moreover, various companies need to share 5% of their profit percentage through direct sourcing of the business (Sari and </a:t>
            </a:r>
            <a:r>
              <a:rPr lang="en-GB" sz="1200" kern="1200" dirty="0" err="1">
                <a:solidFill>
                  <a:schemeClr val="tx1"/>
                </a:solidFill>
                <a:effectLst/>
                <a:latin typeface="+mn-lt"/>
                <a:ea typeface="+mn-ea"/>
                <a:cs typeface="+mn-cs"/>
              </a:rPr>
              <a:t>Sedana</a:t>
            </a:r>
            <a:r>
              <a:rPr lang="en-GB" sz="1200" kern="1200" dirty="0">
                <a:solidFill>
                  <a:schemeClr val="tx1"/>
                </a:solidFill>
                <a:effectLst/>
                <a:latin typeface="+mn-lt"/>
                <a:ea typeface="+mn-ea"/>
                <a:cs typeface="+mn-cs"/>
              </a:rPr>
              <a:t>, 2020). It creates a potential barrier to the path of development of the company. It also can affect the profitability of the company through various potential measures to sustain in the competitive market.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also can be some potential political risks during the management of the business in Bangladesh. It can help to increase the potential of the customers through management of the supermarket business in the country horizon of Bangladesh. Moreover, the logistic infrastructure of Bangladesh is also one of the reasons behind the potential challenges faced by an emerging business in the country. As opined by </a:t>
            </a:r>
            <a:r>
              <a:rPr lang="en-GB" sz="1200" kern="1200" dirty="0" err="1">
                <a:solidFill>
                  <a:schemeClr val="tx1"/>
                </a:solidFill>
                <a:effectLst/>
                <a:latin typeface="+mn-lt"/>
                <a:ea typeface="+mn-ea"/>
                <a:cs typeface="+mn-cs"/>
              </a:rPr>
              <a:t>Basheer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logistic management plays a significant role in the case of managing the supply chain process of companies. </a:t>
            </a:r>
            <a:r>
              <a:rPr lang="en-GB" sz="1200" kern="1200" dirty="0" err="1">
                <a:solidFill>
                  <a:schemeClr val="tx1"/>
                </a:solidFill>
                <a:effectLst/>
                <a:latin typeface="+mn-lt"/>
                <a:ea typeface="+mn-ea"/>
                <a:cs typeface="+mn-cs"/>
              </a:rPr>
              <a:t>Sainbury’s</a:t>
            </a:r>
            <a:r>
              <a:rPr lang="en-GB" sz="1200" kern="1200" dirty="0">
                <a:solidFill>
                  <a:schemeClr val="tx1"/>
                </a:solidFill>
                <a:effectLst/>
                <a:latin typeface="+mn-lt"/>
                <a:ea typeface="+mn-ea"/>
                <a:cs typeface="+mn-cs"/>
              </a:rPr>
              <a:t> will face various potential issues due to poor transportation availability along with the movability of the products as well. Henceforth, it can be stated that the potential of </a:t>
            </a:r>
            <a:r>
              <a:rPr lang="en-GB" sz="1200" kern="1200" dirty="0" err="1">
                <a:solidFill>
                  <a:schemeClr val="tx1"/>
                </a:solidFill>
                <a:effectLst/>
                <a:latin typeface="+mn-lt"/>
                <a:ea typeface="+mn-ea"/>
                <a:cs typeface="+mn-cs"/>
              </a:rPr>
              <a:t>Sainbury’s</a:t>
            </a:r>
            <a:r>
              <a:rPr lang="en-GB" sz="1200" kern="1200" dirty="0">
                <a:solidFill>
                  <a:schemeClr val="tx1"/>
                </a:solidFill>
                <a:effectLst/>
                <a:latin typeface="+mn-lt"/>
                <a:ea typeface="+mn-ea"/>
                <a:cs typeface="+mn-cs"/>
              </a:rPr>
              <a:t> to manage its business with effective management techniques will not be successful. Poor logistic management processes will be one of the big challenges for the company in Bangladesh. </a:t>
            </a:r>
            <a:endParaRPr lang="en-US" dirty="0"/>
          </a:p>
        </p:txBody>
      </p:sp>
      <p:sp>
        <p:nvSpPr>
          <p:cNvPr id="4" name="Slide Number Placeholder 3"/>
          <p:cNvSpPr>
            <a:spLocks noGrp="1"/>
          </p:cNvSpPr>
          <p:nvPr>
            <p:ph type="sldNum" sz="quarter" idx="10"/>
          </p:nvPr>
        </p:nvSpPr>
        <p:spPr/>
        <p:txBody>
          <a:bodyPr/>
          <a:lstStyle/>
          <a:p>
            <a:fld id="{CF428624-C819-4D5A-AB5D-77A17B9A7672}" type="slidenum">
              <a:rPr lang="en-US" smtClean="0"/>
              <a:t>6</a:t>
            </a:fld>
            <a:endParaRPr lang="en-US"/>
          </a:p>
        </p:txBody>
      </p:sp>
    </p:spTree>
    <p:extLst>
      <p:ext uri="{BB962C8B-B14F-4D97-AF65-F5344CB8AC3E}">
        <p14:creationId xmlns:p14="http://schemas.microsoft.com/office/powerpoint/2010/main" val="1906829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strategy of Sainsbury’s can be of different types. The business can expand by creating strategic partnerships with any existing supermarket companies in the UK. Apart from that, the company can enter the market by being a Wholly-Owned Subsidiary (Healey, 2017). They can expand their business by exporting and licensing as well. In terms of Sainsbury’s, since the retailer is supposedly one of the most reputed business organisations in the UK, the company should be able to reach the Bangladesh market by direct investment.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company should be able to incorporate different Foreign direct strategies for business expansion. Bangladesh is a hierarchical society in which citizens are respected based on their occupation, financial stability, age and position. Older people are generally viewed as wise people and they are respected accordingly. Bangladesh has a rich literature background and the educational qualification in the cities of Bangladesh is quite high (</a:t>
            </a:r>
            <a:r>
              <a:rPr lang="en-GB" sz="1200" kern="1200" dirty="0" err="1">
                <a:solidFill>
                  <a:schemeClr val="tx1"/>
                </a:solidFill>
                <a:effectLst/>
                <a:latin typeface="+mn-lt"/>
                <a:ea typeface="+mn-ea"/>
                <a:cs typeface="+mn-cs"/>
              </a:rPr>
              <a:t>Parvin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The majority of Bangladesh citizens are Muslim and they are also driven towards pre-Islamic folk traditions in the rural areas of Bangladesh. Eid is considered to be the main festival of the country. During those festivals, the consumption of commodities is generally higher than usual.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428624-C819-4D5A-AB5D-77A17B9A7672}" type="slidenum">
              <a:rPr lang="en-US" smtClean="0"/>
              <a:t>7</a:t>
            </a:fld>
            <a:endParaRPr lang="en-US"/>
          </a:p>
        </p:txBody>
      </p:sp>
    </p:spTree>
    <p:extLst>
      <p:ext uri="{BB962C8B-B14F-4D97-AF65-F5344CB8AC3E}">
        <p14:creationId xmlns:p14="http://schemas.microsoft.com/office/powerpoint/2010/main" val="4128083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D13C877-E1D3-4645-9ACB-607660CC6746}"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3251047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13C877-E1D3-4645-9ACB-607660CC6746}"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3645413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13C877-E1D3-4645-9ACB-607660CC6746}"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6195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13C877-E1D3-4645-9ACB-607660CC6746}" type="datetimeFigureOut">
              <a:rPr lang="en-US" smtClean="0"/>
              <a:t>1/18/23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365267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13C877-E1D3-4645-9ACB-607660CC6746}" type="datetimeFigureOut">
              <a:rPr lang="en-US" smtClean="0"/>
              <a:t>1/18/23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421393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D13C877-E1D3-4645-9ACB-607660CC6746}" type="datetimeFigureOut">
              <a:rPr lang="en-US" smtClean="0"/>
              <a:t>1/18/23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855786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13C877-E1D3-4645-9ACB-607660CC6746}" type="datetimeFigureOut">
              <a:rPr lang="en-US" smtClean="0"/>
              <a:t>1/18/23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2224979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13C877-E1D3-4645-9ACB-607660CC6746}" type="datetimeFigureOut">
              <a:rPr lang="en-US" smtClean="0"/>
              <a:t>1/18/23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4185823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13C877-E1D3-4645-9ACB-607660CC6746}" type="datetimeFigureOut">
              <a:rPr lang="en-US" smtClean="0"/>
              <a:t>1/18/23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214801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13C877-E1D3-4645-9ACB-607660CC6746}"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455150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13C877-E1D3-4645-9ACB-607660CC6746}" type="datetimeFigureOut">
              <a:rPr lang="en-US" smtClean="0"/>
              <a:t>1/18/23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9950B6-9D29-47BA-8CB2-E400E5DB8F9B}" type="slidenum">
              <a:rPr lang="en-US" smtClean="0"/>
              <a:t>‹#›</a:t>
            </a:fld>
            <a:endParaRPr lang="en-US"/>
          </a:p>
        </p:txBody>
      </p:sp>
    </p:spTree>
    <p:extLst>
      <p:ext uri="{BB962C8B-B14F-4D97-AF65-F5344CB8AC3E}">
        <p14:creationId xmlns:p14="http://schemas.microsoft.com/office/powerpoint/2010/main" val="1686782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13C877-E1D3-4645-9ACB-607660CC6746}" type="datetimeFigureOut">
              <a:rPr lang="en-US" smtClean="0"/>
              <a:t>1/18/23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9950B6-9D29-47BA-8CB2-E400E5DB8F9B}" type="slidenum">
              <a:rPr lang="en-US" smtClean="0"/>
              <a:t>‹#›</a:t>
            </a:fld>
            <a:endParaRPr lang="en-US"/>
          </a:p>
        </p:txBody>
      </p:sp>
    </p:spTree>
    <p:extLst>
      <p:ext uri="{BB962C8B-B14F-4D97-AF65-F5344CB8AC3E}">
        <p14:creationId xmlns:p14="http://schemas.microsoft.com/office/powerpoint/2010/main" val="40636509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57400" y="3505200"/>
            <a:ext cx="5181600" cy="2286000"/>
          </a:xfrm>
          <a:prstGeom prst="rect">
            <a:avLst/>
          </a:prstGeom>
          <a:ln>
            <a:solidFill>
              <a:schemeClr val="bg1">
                <a:lumMod val="75000"/>
              </a:schemeClr>
            </a:solidFill>
          </a:ln>
          <a:effectLst>
            <a:softEdge rad="63500"/>
          </a:effectLst>
        </p:spPr>
        <p:style>
          <a:lnRef idx="2">
            <a:schemeClr val="accent6"/>
          </a:lnRef>
          <a:fillRef idx="1">
            <a:schemeClr val="lt1"/>
          </a:fillRef>
          <a:effectRef idx="0">
            <a:schemeClr val="accent6"/>
          </a:effectRef>
          <a:fontRef idx="minor">
            <a:schemeClr val="dk1"/>
          </a:fontRef>
        </p:style>
        <p:txBody>
          <a:bodyPr rtlCol="0" anchor="ctr"/>
          <a:lstStyle/>
          <a:p>
            <a:r>
              <a:rPr lang="en-US" b="1" dirty="0"/>
              <a:t>Student ID: 2124047</a:t>
            </a:r>
          </a:p>
          <a:p>
            <a:r>
              <a:rPr lang="en-US" b="1" dirty="0"/>
              <a:t>Student Name: Zlatko </a:t>
            </a:r>
            <a:r>
              <a:rPr lang="en-US" b="1" dirty="0" err="1"/>
              <a:t>Nalbanski</a:t>
            </a:r>
            <a:r>
              <a:rPr lang="en-US" b="1" dirty="0"/>
              <a:t> </a:t>
            </a:r>
          </a:p>
          <a:p>
            <a:endParaRPr lang="en-US" b="1" dirty="0"/>
          </a:p>
          <a:p>
            <a:endParaRPr lang="en-US" b="1" dirty="0"/>
          </a:p>
        </p:txBody>
      </p:sp>
      <p:sp>
        <p:nvSpPr>
          <p:cNvPr id="2" name="Title 1"/>
          <p:cNvSpPr>
            <a:spLocks noGrp="1"/>
          </p:cNvSpPr>
          <p:nvPr>
            <p:ph type="ctrTitle"/>
          </p:nvPr>
        </p:nvSpPr>
        <p:spPr>
          <a:xfrm>
            <a:off x="914400" y="762000"/>
            <a:ext cx="7772400" cy="1470025"/>
          </a:xfrm>
        </p:spPr>
        <p:txBody>
          <a:bodyPr>
            <a:normAutofit fontScale="90000"/>
          </a:bodyPr>
          <a:lstStyle/>
          <a:p>
            <a:r>
              <a:rPr lang="en-GB" b="1" dirty="0" err="1">
                <a:latin typeface="Arial" pitchFamily="34" charset="0"/>
                <a:cs typeface="Arial" pitchFamily="34" charset="0"/>
              </a:rPr>
              <a:t>LCBB4005</a:t>
            </a:r>
            <a:r>
              <a:rPr lang="en-GB" b="1" dirty="0">
                <a:latin typeface="Arial" pitchFamily="34" charset="0"/>
                <a:cs typeface="Arial" pitchFamily="34" charset="0"/>
              </a:rPr>
              <a:t> </a:t>
            </a:r>
            <a:br>
              <a:rPr lang="en-GB" b="1" dirty="0">
                <a:latin typeface="Arial" pitchFamily="34" charset="0"/>
                <a:cs typeface="Arial" pitchFamily="34" charset="0"/>
              </a:rPr>
            </a:br>
            <a:r>
              <a:rPr lang="en-GB" b="1" dirty="0">
                <a:latin typeface="Arial" pitchFamily="34" charset="0"/>
                <a:cs typeface="Arial" pitchFamily="34" charset="0"/>
              </a:rPr>
              <a:t>Global Business Environment</a:t>
            </a:r>
            <a:br>
              <a:rPr lang="en-US" dirty="0">
                <a:latin typeface="Arial" pitchFamily="34" charset="0"/>
                <a:cs typeface="Arial" pitchFamily="34" charset="0"/>
              </a:rPr>
            </a:br>
            <a:endParaRPr lang="en-US" dirty="0">
              <a:latin typeface="Arial" pitchFamily="34" charset="0"/>
              <a:cs typeface="Arial" pitchFamily="34" charset="0"/>
            </a:endParaRPr>
          </a:p>
        </p:txBody>
      </p:sp>
      <p:sp>
        <p:nvSpPr>
          <p:cNvPr id="3" name="Subtitle 2"/>
          <p:cNvSpPr>
            <a:spLocks noGrp="1"/>
          </p:cNvSpPr>
          <p:nvPr>
            <p:ph type="subTitle" idx="1"/>
          </p:nvPr>
        </p:nvSpPr>
        <p:spPr>
          <a:xfrm>
            <a:off x="1524000" y="2438400"/>
            <a:ext cx="6400800" cy="678873"/>
          </a:xfrm>
        </p:spPr>
        <p:txBody>
          <a:bodyPr/>
          <a:lstStyle/>
          <a:p>
            <a:r>
              <a:rPr lang="en-US" b="1" dirty="0">
                <a:solidFill>
                  <a:schemeClr val="tx1"/>
                </a:solidFill>
                <a:latin typeface="Arial" pitchFamily="34" charset="0"/>
                <a:cs typeface="Arial" pitchFamily="34" charset="0"/>
              </a:rPr>
              <a:t>Task 2</a:t>
            </a:r>
          </a:p>
        </p:txBody>
      </p:sp>
      <p:pic>
        <p:nvPicPr>
          <p:cNvPr id="1025"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514599"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5389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3238"/>
            <a:ext cx="8229600" cy="715962"/>
          </a:xfrm>
          <a:ln>
            <a:noFill/>
          </a:ln>
        </p:spPr>
        <p:txBody>
          <a:bodyPr>
            <a:noAutofit/>
          </a:bodyPr>
          <a:lstStyle/>
          <a:p>
            <a:br>
              <a:rPr lang="en-GB" sz="3600" b="1" dirty="0">
                <a:latin typeface="Arial" pitchFamily="34" charset="0"/>
                <a:cs typeface="Arial" pitchFamily="34" charset="0"/>
              </a:rPr>
            </a:br>
            <a:br>
              <a:rPr lang="en-GB" sz="3600" b="1" dirty="0">
                <a:latin typeface="Arial" pitchFamily="34" charset="0"/>
                <a:cs typeface="Arial" pitchFamily="34" charset="0"/>
              </a:rPr>
            </a:br>
            <a:r>
              <a:rPr lang="en-GB" sz="3600" b="1" dirty="0">
                <a:latin typeface="Arial" pitchFamily="34" charset="0"/>
                <a:cs typeface="Arial" pitchFamily="34" charset="0"/>
              </a:rPr>
              <a:t>Introduction </a:t>
            </a:r>
            <a:br>
              <a:rPr lang="en-US" sz="3600" dirty="0">
                <a:latin typeface="Arial" pitchFamily="34" charset="0"/>
                <a:cs typeface="Arial" pitchFamily="34" charset="0"/>
              </a:rPr>
            </a:br>
            <a:endParaRPr lang="en-US" sz="3600" dirty="0">
              <a:latin typeface="Arial" pitchFamily="34" charset="0"/>
              <a:cs typeface="Arial" pitchFamily="34" charset="0"/>
            </a:endParaRPr>
          </a:p>
        </p:txBody>
      </p:sp>
      <p:sp>
        <p:nvSpPr>
          <p:cNvPr id="3" name="Content Placeholder 2"/>
          <p:cNvSpPr>
            <a:spLocks noGrp="1"/>
          </p:cNvSpPr>
          <p:nvPr>
            <p:ph idx="1"/>
          </p:nvPr>
        </p:nvSpPr>
        <p:spPr>
          <a:xfrm>
            <a:off x="457200" y="2438399"/>
            <a:ext cx="8229600" cy="3276601"/>
          </a:xfrm>
          <a:ln>
            <a:noFill/>
          </a:ln>
          <a:effectLst>
            <a:softEdge rad="12700"/>
          </a:effectLst>
        </p:spPr>
        <p:txBody>
          <a:bodyPr>
            <a:normAutofit/>
          </a:bodyPr>
          <a:lstStyle/>
          <a:p>
            <a:pPr lvl="0" algn="just">
              <a:buFont typeface="Wingdings" pitchFamily="2" charset="2"/>
              <a:buChar char="Ø"/>
            </a:pPr>
            <a:r>
              <a:rPr lang="en-GB" sz="1400" dirty="0">
                <a:latin typeface="Arial" pitchFamily="34" charset="0"/>
                <a:cs typeface="Arial" pitchFamily="34" charset="0"/>
              </a:rPr>
              <a:t>As opined by Sharma </a:t>
            </a:r>
            <a:r>
              <a:rPr lang="en-GB" sz="1400" i="1" dirty="0">
                <a:latin typeface="Arial" pitchFamily="34" charset="0"/>
                <a:cs typeface="Arial" pitchFamily="34" charset="0"/>
              </a:rPr>
              <a:t>et al. </a:t>
            </a:r>
            <a:r>
              <a:rPr lang="en-GB" sz="1400" dirty="0">
                <a:latin typeface="Arial" pitchFamily="34" charset="0"/>
                <a:cs typeface="Arial" pitchFamily="34" charset="0"/>
              </a:rPr>
              <a:t>(2020), International Business Environment (</a:t>
            </a:r>
            <a:r>
              <a:rPr lang="en-GB" sz="1400" dirty="0" err="1">
                <a:latin typeface="Arial" pitchFamily="34" charset="0"/>
                <a:cs typeface="Arial" pitchFamily="34" charset="0"/>
              </a:rPr>
              <a:t>IBE</a:t>
            </a:r>
            <a:r>
              <a:rPr lang="en-GB" sz="1400" dirty="0">
                <a:latin typeface="Arial" pitchFamily="34" charset="0"/>
                <a:cs typeface="Arial" pitchFamily="34" charset="0"/>
              </a:rPr>
              <a:t>) is the market horizon where most international brands are managing their businesses.</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International Business Environment plays an important role in case of developing the economic stability of a country (</a:t>
            </a:r>
            <a:r>
              <a:rPr lang="en-GB" sz="1400" dirty="0" err="1">
                <a:latin typeface="Arial" pitchFamily="34" charset="0"/>
                <a:cs typeface="Arial" pitchFamily="34" charset="0"/>
              </a:rPr>
              <a:t>Merga</a:t>
            </a:r>
            <a:r>
              <a:rPr lang="en-GB" sz="1400" dirty="0">
                <a:latin typeface="Arial" pitchFamily="34" charset="0"/>
                <a:cs typeface="Arial" pitchFamily="34" charset="0"/>
              </a:rPr>
              <a:t> and Haji, 2019).</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This report focuses on developing an understanding of different multidimensional risks along with different exploitation opportunities incorporated by Sainsbury's.</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The report can help to understand the competencies of the international market for the development of the business. </a:t>
            </a:r>
            <a:endParaRPr lang="en-US" sz="1400" dirty="0">
              <a:latin typeface="Arial" pitchFamily="34" charset="0"/>
              <a:cs typeface="Arial" pitchFamily="34" charset="0"/>
            </a:endParaRPr>
          </a:p>
          <a:p>
            <a:pPr marL="0" indent="0">
              <a:buNone/>
            </a:pPr>
            <a:endParaRPr lang="en-US" sz="2800" dirty="0"/>
          </a:p>
        </p:txBody>
      </p:sp>
    </p:spTree>
    <p:extLst>
      <p:ext uri="{BB962C8B-B14F-4D97-AF65-F5344CB8AC3E}">
        <p14:creationId xmlns:p14="http://schemas.microsoft.com/office/powerpoint/2010/main" val="2616519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143000"/>
          </a:xfrm>
        </p:spPr>
        <p:txBody>
          <a:bodyPr>
            <a:noAutofit/>
          </a:bodyPr>
          <a:lstStyle/>
          <a:p>
            <a:r>
              <a:rPr lang="en-GB" sz="2400" b="1" dirty="0">
                <a:latin typeface="Arial" pitchFamily="34" charset="0"/>
                <a:cs typeface="Arial" pitchFamily="34" charset="0"/>
              </a:rPr>
              <a:t>Key opportunities present in Bangladesh during the plan to set up the factory of Sainsbury's </a:t>
            </a:r>
            <a:r>
              <a:rPr lang="en-GB" sz="2400" b="1" dirty="0" err="1">
                <a:latin typeface="Arial" pitchFamily="34" charset="0"/>
                <a:cs typeface="Arial" pitchFamily="34" charset="0"/>
              </a:rPr>
              <a:t>Contd</a:t>
            </a:r>
            <a:r>
              <a:rPr lang="en-GB" sz="2400" b="1" dirty="0">
                <a:latin typeface="Arial" pitchFamily="34" charset="0"/>
                <a:cs typeface="Arial" pitchFamily="34" charset="0"/>
              </a:rPr>
              <a:t>…</a:t>
            </a:r>
            <a:endParaRPr lang="en-US" sz="2400" dirty="0">
              <a:latin typeface="Arial" pitchFamily="34" charset="0"/>
              <a:cs typeface="Arial" pitchFamily="34" charset="0"/>
            </a:endParaRPr>
          </a:p>
        </p:txBody>
      </p:sp>
      <p:sp>
        <p:nvSpPr>
          <p:cNvPr id="3" name="Content Placeholder 2"/>
          <p:cNvSpPr>
            <a:spLocks noGrp="1"/>
          </p:cNvSpPr>
          <p:nvPr>
            <p:ph idx="1"/>
          </p:nvPr>
        </p:nvSpPr>
        <p:spPr>
          <a:xfrm>
            <a:off x="381000" y="2667000"/>
            <a:ext cx="8229600" cy="3200400"/>
          </a:xfrm>
        </p:spPr>
        <p:txBody>
          <a:bodyPr>
            <a:noAutofit/>
          </a:bodyPr>
          <a:lstStyle/>
          <a:p>
            <a:pPr lvl="0" algn="just">
              <a:buFont typeface="Wingdings" pitchFamily="2" charset="2"/>
              <a:buChar char="Ø"/>
            </a:pPr>
            <a:r>
              <a:rPr lang="en-GB" sz="1400" dirty="0">
                <a:latin typeface="Arial" pitchFamily="34" charset="0"/>
                <a:cs typeface="Arial" pitchFamily="34" charset="0"/>
              </a:rPr>
              <a:t>Expansion of Sainsbury’s business within Bangladesh helps to assess the great opportunity of increasing the potential of the business within the competitive market.</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According to </a:t>
            </a:r>
            <a:r>
              <a:rPr lang="en-GB" sz="1400" dirty="0" err="1">
                <a:latin typeface="Arial" pitchFamily="34" charset="0"/>
                <a:cs typeface="Arial" pitchFamily="34" charset="0"/>
              </a:rPr>
              <a:t>Hossain</a:t>
            </a:r>
            <a:r>
              <a:rPr lang="en-GB" sz="1400" dirty="0">
                <a:latin typeface="Arial" pitchFamily="34" charset="0"/>
                <a:cs typeface="Arial" pitchFamily="34" charset="0"/>
              </a:rPr>
              <a:t> </a:t>
            </a:r>
            <a:r>
              <a:rPr lang="en-GB" sz="1400" i="1" dirty="0">
                <a:latin typeface="Arial" pitchFamily="34" charset="0"/>
                <a:cs typeface="Arial" pitchFamily="34" charset="0"/>
              </a:rPr>
              <a:t>et al. </a:t>
            </a:r>
            <a:r>
              <a:rPr lang="en-GB" sz="1400" dirty="0">
                <a:latin typeface="Arial" pitchFamily="34" charset="0"/>
                <a:cs typeface="Arial" pitchFamily="34" charset="0"/>
              </a:rPr>
              <a:t>(2022), the phrase pandemic mainly increases the use of digital platforms within Bangladesh in the case of managing their businesses. </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Covid plays an important role in the case of transitioning the business along with increasing the opportunities of the business as well.</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In the year 2021, Bangladesh explores the opportunities of the digital market to improve the economic condition of the country.</a:t>
            </a:r>
            <a:endParaRPr lang="en-US" sz="1400" dirty="0">
              <a:latin typeface="Arial" pitchFamily="34" charset="0"/>
              <a:cs typeface="Arial" pitchFamily="34" charset="0"/>
            </a:endParaRPr>
          </a:p>
          <a:p>
            <a:pPr algn="just">
              <a:buFont typeface="Wingdings" pitchFamily="2" charset="2"/>
              <a:buChar char="Ø"/>
            </a:pPr>
            <a:endParaRPr lang="en-US" sz="1400" dirty="0">
              <a:latin typeface="Arial" pitchFamily="34" charset="0"/>
              <a:cs typeface="Arial" pitchFamily="34" charset="0"/>
            </a:endParaRPr>
          </a:p>
        </p:txBody>
      </p:sp>
    </p:spTree>
    <p:extLst>
      <p:ext uri="{BB962C8B-B14F-4D97-AF65-F5344CB8AC3E}">
        <p14:creationId xmlns:p14="http://schemas.microsoft.com/office/powerpoint/2010/main" val="2041359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838200"/>
            <a:ext cx="8229600" cy="1143000"/>
          </a:xfrm>
        </p:spPr>
        <p:txBody>
          <a:bodyPr>
            <a:noAutofit/>
          </a:bodyPr>
          <a:lstStyle/>
          <a:p>
            <a:r>
              <a:rPr lang="en-GB" sz="2400" b="1" dirty="0">
                <a:latin typeface="Arial" pitchFamily="34" charset="0"/>
                <a:cs typeface="Arial" pitchFamily="34" charset="0"/>
              </a:rPr>
              <a:t>Key opportunities present in Bangladesh during the plan to set up the factory of Sainsbury's</a:t>
            </a:r>
            <a:endParaRPr lang="en-US" sz="2400" dirty="0"/>
          </a:p>
        </p:txBody>
      </p:sp>
      <p:sp>
        <p:nvSpPr>
          <p:cNvPr id="3" name="Content Placeholder 2"/>
          <p:cNvSpPr>
            <a:spLocks noGrp="1"/>
          </p:cNvSpPr>
          <p:nvPr>
            <p:ph idx="1"/>
          </p:nvPr>
        </p:nvSpPr>
        <p:spPr>
          <a:xfrm>
            <a:off x="457200" y="3124201"/>
            <a:ext cx="8229600" cy="1981200"/>
          </a:xfrm>
        </p:spPr>
        <p:txBody>
          <a:bodyPr>
            <a:normAutofit fontScale="92500" lnSpcReduction="10000"/>
          </a:bodyPr>
          <a:lstStyle/>
          <a:p>
            <a:pPr lvl="0" algn="just">
              <a:buFont typeface="Wingdings" pitchFamily="2" charset="2"/>
              <a:buChar char="Ø"/>
            </a:pPr>
            <a:r>
              <a:rPr lang="en-GB" sz="1400" dirty="0">
                <a:latin typeface="Arial" pitchFamily="34" charset="0"/>
                <a:cs typeface="Arial" pitchFamily="34" charset="0"/>
              </a:rPr>
              <a:t>Digital marketing opportunities are going to rise in the next 10 years within the competitive market of Bangladesh (</a:t>
            </a:r>
            <a:r>
              <a:rPr lang="en-GB" sz="1400" dirty="0" err="1">
                <a:latin typeface="Arial" pitchFamily="34" charset="0"/>
                <a:cs typeface="Arial" pitchFamily="34" charset="0"/>
              </a:rPr>
              <a:t>Rana</a:t>
            </a:r>
            <a:r>
              <a:rPr lang="en-GB" sz="1400" dirty="0">
                <a:latin typeface="Arial" pitchFamily="34" charset="0"/>
                <a:cs typeface="Arial" pitchFamily="34" charset="0"/>
              </a:rPr>
              <a:t> </a:t>
            </a:r>
            <a:r>
              <a:rPr lang="en-GB" sz="1400" i="1" dirty="0">
                <a:latin typeface="Arial" pitchFamily="34" charset="0"/>
                <a:cs typeface="Arial" pitchFamily="34" charset="0"/>
              </a:rPr>
              <a:t>et al., </a:t>
            </a:r>
            <a:r>
              <a:rPr lang="en-GB" sz="1400" dirty="0">
                <a:latin typeface="Arial" pitchFamily="34" charset="0"/>
                <a:cs typeface="Arial" pitchFamily="34" charset="0"/>
              </a:rPr>
              <a:t>2020).</a:t>
            </a:r>
          </a:p>
          <a:p>
            <a:pPr lvl="0" algn="just">
              <a:buFont typeface="Wingdings" pitchFamily="2" charset="2"/>
              <a:buChar char="Ø"/>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Bangladesh successfully incorporated digitalisation into the business atmosphere.</a:t>
            </a:r>
          </a:p>
          <a:p>
            <a:pPr lvl="0" algn="just">
              <a:buFont typeface="Wingdings" pitchFamily="2" charset="2"/>
              <a:buChar char="Ø"/>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The demand for purchasing fresh food items along with comfortable and effective product delivery increasing in Bangladesh (</a:t>
            </a:r>
            <a:r>
              <a:rPr lang="en-GB" sz="1400" dirty="0" err="1">
                <a:latin typeface="Arial" pitchFamily="34" charset="0"/>
                <a:cs typeface="Arial" pitchFamily="34" charset="0"/>
              </a:rPr>
              <a:t>Saad</a:t>
            </a:r>
            <a:r>
              <a:rPr lang="en-GB" sz="1400" dirty="0">
                <a:latin typeface="Arial" pitchFamily="34" charset="0"/>
                <a:cs typeface="Arial" pitchFamily="34" charset="0"/>
              </a:rPr>
              <a:t>, 2020).</a:t>
            </a:r>
          </a:p>
          <a:p>
            <a:pPr marL="0" lvl="0" indent="0" algn="just">
              <a:buNone/>
            </a:pPr>
            <a:endParaRPr lang="en-GB" sz="1400" dirty="0">
              <a:latin typeface="Arial" pitchFamily="34" charset="0"/>
              <a:cs typeface="Arial" pitchFamily="34" charset="0"/>
            </a:endParaRPr>
          </a:p>
          <a:p>
            <a:pPr algn="just">
              <a:buFont typeface="Wingdings" pitchFamily="2" charset="2"/>
              <a:buChar char="Ø"/>
            </a:pPr>
            <a:r>
              <a:rPr lang="en-GB" sz="1400" dirty="0"/>
              <a:t>Increasing demand can help to increase the competitive advantage of the company.</a:t>
            </a:r>
            <a:endParaRPr lang="en-US" sz="1400" dirty="0"/>
          </a:p>
          <a:p>
            <a:pPr lvl="0" algn="just">
              <a:buFont typeface="Wingdings" pitchFamily="2" charset="2"/>
              <a:buChar char="Ø"/>
            </a:pPr>
            <a:endParaRPr lang="en-US" sz="1400" dirty="0">
              <a:latin typeface="Arial" pitchFamily="34" charset="0"/>
              <a:cs typeface="Arial" pitchFamily="34" charset="0"/>
            </a:endParaRPr>
          </a:p>
          <a:p>
            <a:pPr algn="just">
              <a:buFont typeface="Wingdings" pitchFamily="2" charset="2"/>
              <a:buChar char="Ø"/>
            </a:pPr>
            <a:endParaRPr lang="en-US" sz="1400" dirty="0">
              <a:latin typeface="Arial" pitchFamily="34" charset="0"/>
              <a:cs typeface="Arial" pitchFamily="34" charset="0"/>
            </a:endParaRPr>
          </a:p>
        </p:txBody>
      </p:sp>
    </p:spTree>
    <p:extLst>
      <p:ext uri="{BB962C8B-B14F-4D97-AF65-F5344CB8AC3E}">
        <p14:creationId xmlns:p14="http://schemas.microsoft.com/office/powerpoint/2010/main" val="254821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0"/>
            <a:ext cx="8229600" cy="1143000"/>
          </a:xfrm>
        </p:spPr>
        <p:txBody>
          <a:bodyPr>
            <a:noAutofit/>
          </a:bodyPr>
          <a:lstStyle/>
          <a:p>
            <a:r>
              <a:rPr lang="en-GB" sz="2400" b="1" dirty="0">
                <a:latin typeface="Arial" pitchFamily="34" charset="0"/>
                <a:cs typeface="Arial" pitchFamily="34" charset="0"/>
              </a:rPr>
              <a:t>Challenges faced by Bangladesh while planning to set up the factory of Sainsbury's Contd..</a:t>
            </a:r>
            <a:br>
              <a:rPr lang="en-US" sz="2400" dirty="0">
                <a:latin typeface="Arial" pitchFamily="34" charset="0"/>
                <a:cs typeface="Arial" pitchFamily="34" charset="0"/>
              </a:rPr>
            </a:b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2743201"/>
            <a:ext cx="8229600" cy="2667000"/>
          </a:xfrm>
        </p:spPr>
        <p:txBody>
          <a:bodyPr>
            <a:noAutofit/>
          </a:bodyPr>
          <a:lstStyle/>
          <a:p>
            <a:pPr lvl="0" algn="just">
              <a:buFont typeface="Wingdings" pitchFamily="2" charset="2"/>
              <a:buChar char="Ø"/>
            </a:pPr>
            <a:r>
              <a:rPr lang="en-GB" sz="1400" dirty="0">
                <a:latin typeface="Arial" pitchFamily="34" charset="0"/>
                <a:cs typeface="Arial" pitchFamily="34" charset="0"/>
              </a:rPr>
              <a:t>Sustainable business opportunity for intermediary profit, Bangladesh is facing different issues due to two different value chain systems within the country.</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Various companies need to share 5% of their profit percentage through direct sourcing of the business (Sari and </a:t>
            </a:r>
            <a:r>
              <a:rPr lang="en-GB" sz="1400" dirty="0" err="1">
                <a:latin typeface="Arial" pitchFamily="34" charset="0"/>
                <a:cs typeface="Arial" pitchFamily="34" charset="0"/>
              </a:rPr>
              <a:t>Sedana</a:t>
            </a:r>
            <a:r>
              <a:rPr lang="en-GB" sz="1400" dirty="0">
                <a:latin typeface="Arial" pitchFamily="34" charset="0"/>
                <a:cs typeface="Arial" pitchFamily="34" charset="0"/>
              </a:rPr>
              <a:t>, 2020).</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It creates a potential barrier to the path of development of the company.</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There also can be some potential political risks during the management of the business in Bangladesh.</a:t>
            </a:r>
            <a:endParaRPr lang="en-US" sz="1400" dirty="0">
              <a:latin typeface="Arial" pitchFamily="34" charset="0"/>
              <a:cs typeface="Arial" pitchFamily="34" charset="0"/>
            </a:endParaRPr>
          </a:p>
          <a:p>
            <a:pPr algn="just">
              <a:buFont typeface="Wingdings" pitchFamily="2" charset="2"/>
              <a:buChar char="Ø"/>
            </a:pPr>
            <a:endParaRPr lang="en-US" sz="1400" dirty="0">
              <a:latin typeface="Arial" pitchFamily="34" charset="0"/>
              <a:cs typeface="Arial" pitchFamily="34" charset="0"/>
            </a:endParaRPr>
          </a:p>
        </p:txBody>
      </p:sp>
    </p:spTree>
    <p:extLst>
      <p:ext uri="{BB962C8B-B14F-4D97-AF65-F5344CB8AC3E}">
        <p14:creationId xmlns:p14="http://schemas.microsoft.com/office/powerpoint/2010/main" val="637600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0"/>
            <a:ext cx="8229600" cy="1143000"/>
          </a:xfrm>
        </p:spPr>
        <p:txBody>
          <a:bodyPr>
            <a:noAutofit/>
          </a:bodyPr>
          <a:lstStyle/>
          <a:p>
            <a:r>
              <a:rPr lang="en-GB" sz="2400" b="1" dirty="0">
                <a:latin typeface="Arial" pitchFamily="34" charset="0"/>
                <a:cs typeface="Arial" pitchFamily="34" charset="0"/>
              </a:rPr>
              <a:t>Challenges faced by Bangladesh while planning to set up the factory of Sainsbury's</a:t>
            </a:r>
            <a:br>
              <a:rPr lang="en-US" sz="2400" dirty="0">
                <a:latin typeface="Arial" pitchFamily="34" charset="0"/>
                <a:cs typeface="Arial" pitchFamily="34" charset="0"/>
              </a:rPr>
            </a:b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2743200"/>
            <a:ext cx="8229600" cy="2895600"/>
          </a:xfrm>
        </p:spPr>
        <p:txBody>
          <a:bodyPr>
            <a:noAutofit/>
          </a:bodyPr>
          <a:lstStyle/>
          <a:p>
            <a:pPr lvl="0" algn="just">
              <a:buFont typeface="Wingdings" pitchFamily="2" charset="2"/>
              <a:buChar char="Ø"/>
            </a:pPr>
            <a:r>
              <a:rPr lang="en-GB" sz="1400" dirty="0">
                <a:latin typeface="Arial" pitchFamily="34" charset="0"/>
                <a:cs typeface="Arial" pitchFamily="34" charset="0"/>
              </a:rPr>
              <a:t>It can help to increase the potential of the customers through management of the supermarket business in the country horizon of Bangladesh. </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The logistic infrastructure of Bangladesh is also one of the reasons behind the potential challenges faced by an emerging business in the country (</a:t>
            </a:r>
            <a:r>
              <a:rPr lang="en-GB" sz="1400" dirty="0" err="1">
                <a:latin typeface="Arial" pitchFamily="34" charset="0"/>
                <a:cs typeface="Arial" pitchFamily="34" charset="0"/>
              </a:rPr>
              <a:t>Azizuddin</a:t>
            </a:r>
            <a:r>
              <a:rPr lang="en-GB" sz="1400" dirty="0">
                <a:latin typeface="Arial" pitchFamily="34" charset="0"/>
                <a:cs typeface="Arial" pitchFamily="34" charset="0"/>
              </a:rPr>
              <a:t> </a:t>
            </a:r>
            <a:r>
              <a:rPr lang="en-GB" sz="1400" i="1" dirty="0">
                <a:latin typeface="Arial" pitchFamily="34" charset="0"/>
                <a:cs typeface="Arial" pitchFamily="34" charset="0"/>
              </a:rPr>
              <a:t>et al., </a:t>
            </a:r>
            <a:r>
              <a:rPr lang="en-GB" sz="1400" dirty="0">
                <a:latin typeface="Arial" pitchFamily="34" charset="0"/>
                <a:cs typeface="Arial" pitchFamily="34" charset="0"/>
              </a:rPr>
              <a:t>2021).</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As opined by </a:t>
            </a:r>
            <a:r>
              <a:rPr lang="en-GB" sz="1400" dirty="0" err="1">
                <a:latin typeface="Arial" pitchFamily="34" charset="0"/>
                <a:cs typeface="Arial" pitchFamily="34" charset="0"/>
              </a:rPr>
              <a:t>Basheer</a:t>
            </a:r>
            <a:r>
              <a:rPr lang="en-GB" sz="1400" dirty="0">
                <a:latin typeface="Arial" pitchFamily="34" charset="0"/>
                <a:cs typeface="Arial" pitchFamily="34" charset="0"/>
              </a:rPr>
              <a:t> </a:t>
            </a:r>
            <a:r>
              <a:rPr lang="en-GB" sz="1400" i="1" dirty="0">
                <a:latin typeface="Arial" pitchFamily="34" charset="0"/>
                <a:cs typeface="Arial" pitchFamily="34" charset="0"/>
              </a:rPr>
              <a:t>et al., </a:t>
            </a:r>
            <a:r>
              <a:rPr lang="en-GB" sz="1400" dirty="0">
                <a:latin typeface="Arial" pitchFamily="34" charset="0"/>
                <a:cs typeface="Arial" pitchFamily="34" charset="0"/>
              </a:rPr>
              <a:t>(2019), logistic management plays a significant role in the case of managing the supply chain process of companies.</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Sainsbury’s will face various potential issues due to poor transportation availability along with the movability of the products as well. </a:t>
            </a:r>
            <a:endParaRPr lang="en-US" sz="1400" dirty="0">
              <a:latin typeface="Arial" pitchFamily="34" charset="0"/>
              <a:cs typeface="Arial" pitchFamily="34" charset="0"/>
            </a:endParaRPr>
          </a:p>
          <a:p>
            <a:pPr algn="just">
              <a:buFont typeface="Wingdings" pitchFamily="2" charset="2"/>
              <a:buChar char="Ø"/>
            </a:pPr>
            <a:endParaRPr lang="en-US" sz="1400" dirty="0">
              <a:latin typeface="Arial" pitchFamily="34" charset="0"/>
              <a:cs typeface="Arial" pitchFamily="34" charset="0"/>
            </a:endParaRPr>
          </a:p>
        </p:txBody>
      </p:sp>
    </p:spTree>
    <p:extLst>
      <p:ext uri="{BB962C8B-B14F-4D97-AF65-F5344CB8AC3E}">
        <p14:creationId xmlns:p14="http://schemas.microsoft.com/office/powerpoint/2010/main" val="4210665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0"/>
            <a:ext cx="8229600" cy="1143000"/>
          </a:xfrm>
        </p:spPr>
        <p:txBody>
          <a:bodyPr>
            <a:noAutofit/>
          </a:bodyPr>
          <a:lstStyle/>
          <a:p>
            <a:r>
              <a:rPr lang="en-GB" sz="2400" b="1" dirty="0">
                <a:latin typeface="Arial" pitchFamily="34" charset="0"/>
                <a:cs typeface="Arial" pitchFamily="34" charset="0"/>
              </a:rPr>
              <a:t>The exploitation of opportunities and challenges by Sainsbury's </a:t>
            </a:r>
            <a:br>
              <a:rPr lang="en-US" sz="2400" dirty="0">
                <a:latin typeface="Arial" pitchFamily="34" charset="0"/>
                <a:cs typeface="Arial" pitchFamily="34" charset="0"/>
              </a:rPr>
            </a:br>
            <a:endParaRPr lang="en-US" sz="2400" dirty="0">
              <a:latin typeface="Arial" pitchFamily="34" charset="0"/>
              <a:cs typeface="Arial" pitchFamily="34" charset="0"/>
            </a:endParaRPr>
          </a:p>
        </p:txBody>
      </p:sp>
      <p:sp>
        <p:nvSpPr>
          <p:cNvPr id="3" name="Content Placeholder 2"/>
          <p:cNvSpPr>
            <a:spLocks noGrp="1"/>
          </p:cNvSpPr>
          <p:nvPr>
            <p:ph idx="1"/>
          </p:nvPr>
        </p:nvSpPr>
        <p:spPr>
          <a:xfrm>
            <a:off x="533400" y="2895600"/>
            <a:ext cx="8229600" cy="2514600"/>
          </a:xfrm>
        </p:spPr>
        <p:txBody>
          <a:bodyPr>
            <a:normAutofit/>
          </a:bodyPr>
          <a:lstStyle/>
          <a:p>
            <a:pPr lvl="0" algn="just">
              <a:buFont typeface="Wingdings" pitchFamily="2" charset="2"/>
              <a:buChar char="Ø"/>
            </a:pPr>
            <a:r>
              <a:rPr lang="en-GB" sz="1400" dirty="0">
                <a:latin typeface="Arial" pitchFamily="34" charset="0"/>
                <a:cs typeface="Arial" pitchFamily="34" charset="0"/>
              </a:rPr>
              <a:t>The business strategy of Sainsbury’s can be of different types.</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The business can expand by creating strategic partnerships with any existing supermarket companies in the UK.</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The company can enter the market by being a Wholly-Owned Subsidiary (Healey, 2017). </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 In terms of Sainsbury’s, since the retailer is supposedly one of the most reputed business organisations in the UK.</a:t>
            </a:r>
            <a:endParaRPr lang="en-US" sz="1400" dirty="0">
              <a:latin typeface="Arial" pitchFamily="34" charset="0"/>
              <a:cs typeface="Arial" pitchFamily="34" charset="0"/>
            </a:endParaRPr>
          </a:p>
          <a:p>
            <a:pPr algn="just">
              <a:buFont typeface="Wingdings" pitchFamily="2" charset="2"/>
              <a:buChar char="Ø"/>
            </a:pPr>
            <a:endParaRPr lang="en-US" sz="1400" dirty="0">
              <a:latin typeface="Arial" pitchFamily="34" charset="0"/>
              <a:cs typeface="Arial" pitchFamily="34" charset="0"/>
            </a:endParaRPr>
          </a:p>
        </p:txBody>
      </p:sp>
    </p:spTree>
    <p:extLst>
      <p:ext uri="{BB962C8B-B14F-4D97-AF65-F5344CB8AC3E}">
        <p14:creationId xmlns:p14="http://schemas.microsoft.com/office/powerpoint/2010/main" val="2775503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229600" cy="1143000"/>
          </a:xfrm>
        </p:spPr>
        <p:txBody>
          <a:bodyPr>
            <a:normAutofit fontScale="90000"/>
          </a:bodyPr>
          <a:lstStyle/>
          <a:p>
            <a:r>
              <a:rPr lang="en-GB" sz="2400" b="1" dirty="0">
                <a:latin typeface="Arial" pitchFamily="34" charset="0"/>
                <a:cs typeface="Arial" pitchFamily="34" charset="0"/>
              </a:rPr>
              <a:t>Recommendations for overcoming the challenges Contd.. </a:t>
            </a:r>
            <a:br>
              <a:rPr lang="en-US" sz="2400" dirty="0">
                <a:latin typeface="Arial" pitchFamily="34" charset="0"/>
                <a:cs typeface="Arial" pitchFamily="34" charset="0"/>
              </a:rPr>
            </a:br>
            <a:endParaRPr lang="en-US" sz="2400" dirty="0">
              <a:latin typeface="Arial" pitchFamily="34" charset="0"/>
              <a:cs typeface="Arial" pitchFamily="34" charset="0"/>
            </a:endParaRPr>
          </a:p>
        </p:txBody>
      </p:sp>
      <p:sp>
        <p:nvSpPr>
          <p:cNvPr id="3" name="Content Placeholder 2"/>
          <p:cNvSpPr>
            <a:spLocks noGrp="1"/>
          </p:cNvSpPr>
          <p:nvPr>
            <p:ph idx="1"/>
          </p:nvPr>
        </p:nvSpPr>
        <p:spPr>
          <a:xfrm>
            <a:off x="381000" y="1905000"/>
            <a:ext cx="8229600" cy="2895600"/>
          </a:xfrm>
        </p:spPr>
        <p:txBody>
          <a:bodyPr>
            <a:noAutofit/>
          </a:bodyPr>
          <a:lstStyle/>
          <a:p>
            <a:pPr lvl="0" algn="just">
              <a:buFont typeface="Wingdings" pitchFamily="2" charset="2"/>
              <a:buChar char="Ø"/>
            </a:pPr>
            <a:r>
              <a:rPr lang="en-GB" sz="1400" dirty="0">
                <a:latin typeface="Arial" pitchFamily="34" charset="0"/>
                <a:cs typeface="Arial" pitchFamily="34" charset="0"/>
              </a:rPr>
              <a:t>Sainsbury’s can set a product cost strategy strategically so that its profit sharing with intermediaries does not affect its profitability. </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On the contrary, the company also have to </a:t>
            </a:r>
            <a:r>
              <a:rPr lang="en-GB" sz="1400" dirty="0" err="1">
                <a:latin typeface="Arial" pitchFamily="34" charset="0"/>
                <a:cs typeface="Arial" pitchFamily="34" charset="0"/>
              </a:rPr>
              <a:t>to</a:t>
            </a:r>
            <a:r>
              <a:rPr lang="en-GB" sz="1400" dirty="0">
                <a:latin typeface="Arial" pitchFamily="34" charset="0"/>
                <a:cs typeface="Arial" pitchFamily="34" charset="0"/>
              </a:rPr>
              <a:t> consider the competitive pricing strategy in the market so that they gain a competitive advantage in the country.</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As it is mentioned in the study by Salmon and </a:t>
            </a:r>
            <a:r>
              <a:rPr lang="en-GB" sz="1400" dirty="0" err="1">
                <a:latin typeface="Arial" pitchFamily="34" charset="0"/>
                <a:cs typeface="Arial" pitchFamily="34" charset="0"/>
              </a:rPr>
              <a:t>Tordjman</a:t>
            </a:r>
            <a:r>
              <a:rPr lang="en-GB" sz="1400" dirty="0">
                <a:latin typeface="Arial" pitchFamily="34" charset="0"/>
                <a:cs typeface="Arial" pitchFamily="34" charset="0"/>
              </a:rPr>
              <a:t> (2020) standardisation of prices is important in global strategy.</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 The company can increase its opportunities through different pricing techniques.</a:t>
            </a:r>
          </a:p>
          <a:p>
            <a:pPr marL="0" lvl="0" indent="0" algn="just">
              <a:buNone/>
            </a:pP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As mentioned later, the company should be able to incorporate foreign direct investment in order to expand its business in Bangladesh.</a:t>
            </a:r>
          </a:p>
          <a:p>
            <a:pPr marL="0" lvl="0" indent="0" algn="just">
              <a:buNone/>
            </a:pPr>
            <a:r>
              <a:rPr lang="en-GB" sz="1400" dirty="0">
                <a:latin typeface="Arial" pitchFamily="34" charset="0"/>
                <a:cs typeface="Arial" pitchFamily="34" charset="0"/>
              </a:rPr>
              <a:t> </a:t>
            </a:r>
            <a:endParaRPr lang="en-US" sz="1400" dirty="0">
              <a:latin typeface="Arial" pitchFamily="34" charset="0"/>
              <a:cs typeface="Arial" pitchFamily="34" charset="0"/>
            </a:endParaRPr>
          </a:p>
          <a:p>
            <a:pPr lvl="0" algn="just">
              <a:buFont typeface="Wingdings" pitchFamily="2" charset="2"/>
              <a:buChar char="Ø"/>
            </a:pPr>
            <a:r>
              <a:rPr lang="en-GB" sz="1400" dirty="0">
                <a:latin typeface="Arial" pitchFamily="34" charset="0"/>
                <a:cs typeface="Arial" pitchFamily="34" charset="0"/>
              </a:rPr>
              <a:t>The company needs to understand that they have to involve stakeholder corporate governance theory in its organisational structure and business structure.  </a:t>
            </a:r>
            <a:endParaRPr lang="en-US" sz="1400" dirty="0">
              <a:latin typeface="Arial" pitchFamily="34" charset="0"/>
              <a:cs typeface="Arial" pitchFamily="34" charset="0"/>
            </a:endParaRPr>
          </a:p>
          <a:p>
            <a:pPr algn="just">
              <a:buFont typeface="Wingdings" pitchFamily="2" charset="2"/>
              <a:buChar char="Ø"/>
            </a:pPr>
            <a:endParaRPr lang="en-US" sz="1400" dirty="0">
              <a:latin typeface="Arial" pitchFamily="34" charset="0"/>
              <a:cs typeface="Arial" pitchFamily="34" charset="0"/>
            </a:endParaRPr>
          </a:p>
        </p:txBody>
      </p:sp>
    </p:spTree>
    <p:extLst>
      <p:ext uri="{BB962C8B-B14F-4D97-AF65-F5344CB8AC3E}">
        <p14:creationId xmlns:p14="http://schemas.microsoft.com/office/powerpoint/2010/main" val="3668711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229600" cy="868362"/>
          </a:xfrm>
        </p:spPr>
        <p:txBody>
          <a:bodyPr>
            <a:normAutofit/>
          </a:bodyPr>
          <a:lstStyle/>
          <a:p>
            <a:r>
              <a:rPr lang="en-GB" sz="2400" b="1" dirty="0">
                <a:latin typeface="Arial" pitchFamily="34" charset="0"/>
                <a:cs typeface="Arial" pitchFamily="34" charset="0"/>
              </a:rPr>
              <a:t>Conclusion </a:t>
            </a:r>
            <a:br>
              <a:rPr lang="en-US" sz="2400" dirty="0">
                <a:latin typeface="Arial" pitchFamily="34" charset="0"/>
                <a:cs typeface="Arial" pitchFamily="34" charset="0"/>
              </a:rPr>
            </a:br>
            <a:endParaRPr lang="en-US" sz="2400" dirty="0">
              <a:latin typeface="Arial" pitchFamily="34" charset="0"/>
              <a:cs typeface="Arial" pitchFamily="34" charset="0"/>
            </a:endParaRPr>
          </a:p>
        </p:txBody>
      </p:sp>
      <p:sp>
        <p:nvSpPr>
          <p:cNvPr id="3" name="Content Placeholder 2"/>
          <p:cNvSpPr>
            <a:spLocks noGrp="1"/>
          </p:cNvSpPr>
          <p:nvPr>
            <p:ph idx="1"/>
          </p:nvPr>
        </p:nvSpPr>
        <p:spPr>
          <a:xfrm>
            <a:off x="381000" y="2438400"/>
            <a:ext cx="8229600" cy="2362200"/>
          </a:xfrm>
        </p:spPr>
        <p:txBody>
          <a:bodyPr>
            <a:normAutofit/>
          </a:bodyPr>
          <a:lstStyle/>
          <a:p>
            <a:pPr marL="0" indent="0" algn="just">
              <a:lnSpc>
                <a:spcPct val="150000"/>
              </a:lnSpc>
              <a:buNone/>
            </a:pPr>
            <a:r>
              <a:rPr lang="en-GB" sz="1400" dirty="0">
                <a:latin typeface="Arial" pitchFamily="34" charset="0"/>
                <a:cs typeface="Arial" pitchFamily="34" charset="0"/>
              </a:rPr>
              <a:t>From the above-conducted study, it can be concluded that the report helps to understand a company based in the UK, can expand in a non-European developing country like Bangladesh. As can be seen in the report, Bangladesh is completely different in terms of political, social, economic, technological, legal and environmental factors of the business environment. The country has a lot of challenges and opportunities that the business can face during its initial operations.  However, considering some of the strategies mentioned in the report, Sainsbury’s has the capacity to enter the market with the available resources. </a:t>
            </a:r>
            <a:endParaRPr lang="en-US" sz="1400" dirty="0">
              <a:latin typeface="Arial" pitchFamily="34" charset="0"/>
              <a:cs typeface="Arial" pitchFamily="34" charset="0"/>
            </a:endParaRPr>
          </a:p>
          <a:p>
            <a:pPr marL="0" indent="0" algn="just">
              <a:lnSpc>
                <a:spcPct val="150000"/>
              </a:lnSpc>
              <a:buNone/>
            </a:pPr>
            <a:endParaRPr lang="en-US" sz="1400" dirty="0">
              <a:latin typeface="Arial" pitchFamily="34" charset="0"/>
              <a:cs typeface="Arial" pitchFamily="34" charset="0"/>
            </a:endParaRPr>
          </a:p>
        </p:txBody>
      </p:sp>
    </p:spTree>
    <p:extLst>
      <p:ext uri="{BB962C8B-B14F-4D97-AF65-F5344CB8AC3E}">
        <p14:creationId xmlns:p14="http://schemas.microsoft.com/office/powerpoint/2010/main" val="1886295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579438"/>
          </a:xfrm>
        </p:spPr>
        <p:txBody>
          <a:bodyPr>
            <a:normAutofit fontScale="90000"/>
          </a:bodyPr>
          <a:lstStyle/>
          <a:p>
            <a:br>
              <a:rPr lang="en-GB" sz="2700" b="1" dirty="0">
                <a:latin typeface="Arial" pitchFamily="34" charset="0"/>
                <a:cs typeface="Arial" pitchFamily="34" charset="0"/>
              </a:rPr>
            </a:br>
            <a:r>
              <a:rPr lang="en-GB" sz="2700" b="1" dirty="0">
                <a:latin typeface="Arial" pitchFamily="34" charset="0"/>
                <a:cs typeface="Arial" pitchFamily="34" charset="0"/>
              </a:rPr>
              <a:t>Reference</a:t>
            </a:r>
            <a:br>
              <a:rPr lang="en-US" dirty="0"/>
            </a:br>
            <a:endParaRPr lang="en-US" dirty="0"/>
          </a:p>
        </p:txBody>
      </p:sp>
      <p:sp>
        <p:nvSpPr>
          <p:cNvPr id="3" name="Content Placeholder 2"/>
          <p:cNvSpPr>
            <a:spLocks noGrp="1"/>
          </p:cNvSpPr>
          <p:nvPr>
            <p:ph idx="1"/>
          </p:nvPr>
        </p:nvSpPr>
        <p:spPr>
          <a:xfrm>
            <a:off x="457200" y="1905000"/>
            <a:ext cx="8229600" cy="4221163"/>
          </a:xfrm>
        </p:spPr>
        <p:txBody>
          <a:bodyPr>
            <a:noAutofit/>
          </a:bodyPr>
          <a:lstStyle/>
          <a:p>
            <a:pPr marL="0" indent="0" algn="just">
              <a:buNone/>
            </a:pPr>
            <a:r>
              <a:rPr lang="en-GB" sz="1200" dirty="0">
                <a:latin typeface="Arial" pitchFamily="34" charset="0"/>
                <a:cs typeface="Arial" pitchFamily="34" charset="0"/>
              </a:rPr>
              <a:t>Sharma, P., Leung, </a:t>
            </a:r>
            <a:r>
              <a:rPr lang="en-GB" sz="1200" dirty="0" err="1">
                <a:latin typeface="Arial" pitchFamily="34" charset="0"/>
                <a:cs typeface="Arial" pitchFamily="34" charset="0"/>
              </a:rPr>
              <a:t>T.Y</a:t>
            </a:r>
            <a:r>
              <a:rPr lang="en-GB" sz="1200" dirty="0">
                <a:latin typeface="Arial" pitchFamily="34" charset="0"/>
                <a:cs typeface="Arial" pitchFamily="34" charset="0"/>
              </a:rPr>
              <a:t>., </a:t>
            </a:r>
            <a:r>
              <a:rPr lang="en-GB" sz="1200" dirty="0" err="1">
                <a:latin typeface="Arial" pitchFamily="34" charset="0"/>
                <a:cs typeface="Arial" pitchFamily="34" charset="0"/>
              </a:rPr>
              <a:t>Kingshott</a:t>
            </a:r>
            <a:r>
              <a:rPr lang="en-GB" sz="1200" dirty="0">
                <a:latin typeface="Arial" pitchFamily="34" charset="0"/>
                <a:cs typeface="Arial" pitchFamily="34" charset="0"/>
              </a:rPr>
              <a:t>, R.P., </a:t>
            </a:r>
            <a:r>
              <a:rPr lang="en-GB" sz="1200" dirty="0" err="1">
                <a:latin typeface="Arial" pitchFamily="34" charset="0"/>
                <a:cs typeface="Arial" pitchFamily="34" charset="0"/>
              </a:rPr>
              <a:t>Davcik</a:t>
            </a:r>
            <a:r>
              <a:rPr lang="en-GB" sz="1200" dirty="0">
                <a:latin typeface="Arial" pitchFamily="34" charset="0"/>
                <a:cs typeface="Arial" pitchFamily="34" charset="0"/>
              </a:rPr>
              <a:t>, </a:t>
            </a:r>
            <a:r>
              <a:rPr lang="en-GB" sz="1200" dirty="0" err="1">
                <a:latin typeface="Arial" pitchFamily="34" charset="0"/>
                <a:cs typeface="Arial" pitchFamily="34" charset="0"/>
              </a:rPr>
              <a:t>N.S</a:t>
            </a:r>
            <a:r>
              <a:rPr lang="en-GB" sz="1200" dirty="0">
                <a:latin typeface="Arial" pitchFamily="34" charset="0"/>
                <a:cs typeface="Arial" pitchFamily="34" charset="0"/>
              </a:rPr>
              <a:t>. and </a:t>
            </a:r>
            <a:r>
              <a:rPr lang="en-GB" sz="1200" dirty="0" err="1">
                <a:latin typeface="Arial" pitchFamily="34" charset="0"/>
                <a:cs typeface="Arial" pitchFamily="34" charset="0"/>
              </a:rPr>
              <a:t>Cardinali</a:t>
            </a:r>
            <a:r>
              <a:rPr lang="en-GB" sz="1200" dirty="0">
                <a:latin typeface="Arial" pitchFamily="34" charset="0"/>
                <a:cs typeface="Arial" pitchFamily="34" charset="0"/>
              </a:rPr>
              <a:t>, S., 2020. Managing uncertainty during a global pandemic: An international business perspective. </a:t>
            </a:r>
            <a:r>
              <a:rPr lang="en-GB" sz="1200" i="1" dirty="0">
                <a:latin typeface="Arial" pitchFamily="34" charset="0"/>
                <a:cs typeface="Arial" pitchFamily="34" charset="0"/>
              </a:rPr>
              <a:t>Journal of business research</a:t>
            </a:r>
            <a:r>
              <a:rPr lang="en-GB" sz="1200" dirty="0">
                <a:latin typeface="Arial" pitchFamily="34" charset="0"/>
                <a:cs typeface="Arial" pitchFamily="34" charset="0"/>
              </a:rPr>
              <a:t>, </a:t>
            </a:r>
            <a:r>
              <a:rPr lang="en-GB" sz="1200" i="1" dirty="0">
                <a:latin typeface="Arial" pitchFamily="34" charset="0"/>
                <a:cs typeface="Arial" pitchFamily="34" charset="0"/>
              </a:rPr>
              <a:t>116</a:t>
            </a:r>
            <a:r>
              <a:rPr lang="en-GB" sz="1200" dirty="0">
                <a:latin typeface="Arial" pitchFamily="34" charset="0"/>
                <a:cs typeface="Arial" pitchFamily="34" charset="0"/>
              </a:rPr>
              <a:t>, </a:t>
            </a:r>
            <a:r>
              <a:rPr lang="en-GB" sz="1200" dirty="0" err="1">
                <a:latin typeface="Arial" pitchFamily="34" charset="0"/>
                <a:cs typeface="Arial" pitchFamily="34" charset="0"/>
              </a:rPr>
              <a:t>pp.188</a:t>
            </a:r>
            <a:r>
              <a:rPr lang="en-GB" sz="1200" dirty="0">
                <a:latin typeface="Arial" pitchFamily="34" charset="0"/>
                <a:cs typeface="Arial" pitchFamily="34" charset="0"/>
              </a:rPr>
              <a:t>-192.</a:t>
            </a:r>
            <a:endParaRPr lang="en-US" sz="1200" dirty="0">
              <a:latin typeface="Arial" pitchFamily="34" charset="0"/>
              <a:cs typeface="Arial" pitchFamily="34" charset="0"/>
            </a:endParaRPr>
          </a:p>
          <a:p>
            <a:pPr marL="0" indent="0" algn="just">
              <a:buNone/>
            </a:pPr>
            <a:r>
              <a:rPr lang="en-GB" sz="1200" dirty="0" err="1">
                <a:latin typeface="Arial" pitchFamily="34" charset="0"/>
                <a:cs typeface="Arial" pitchFamily="34" charset="0"/>
              </a:rPr>
              <a:t>Merga</a:t>
            </a:r>
            <a:r>
              <a:rPr lang="en-GB" sz="1200" dirty="0">
                <a:latin typeface="Arial" pitchFamily="34" charset="0"/>
                <a:cs typeface="Arial" pitchFamily="34" charset="0"/>
              </a:rPr>
              <a:t>, B. and Haji, J., 2019. Economic importance of chickpea: Production, value, and world trade. </a:t>
            </a:r>
            <a:r>
              <a:rPr lang="en-GB" sz="1200" i="1" dirty="0">
                <a:latin typeface="Arial" pitchFamily="34" charset="0"/>
                <a:cs typeface="Arial" pitchFamily="34" charset="0"/>
              </a:rPr>
              <a:t>Cogent Food &amp; Agriculture</a:t>
            </a:r>
            <a:r>
              <a:rPr lang="en-GB" sz="1200" dirty="0">
                <a:latin typeface="Arial" pitchFamily="34" charset="0"/>
                <a:cs typeface="Arial" pitchFamily="34" charset="0"/>
              </a:rPr>
              <a:t>, </a:t>
            </a:r>
            <a:r>
              <a:rPr lang="en-GB" sz="1200" i="1" dirty="0">
                <a:latin typeface="Arial" pitchFamily="34" charset="0"/>
                <a:cs typeface="Arial" pitchFamily="34" charset="0"/>
              </a:rPr>
              <a:t>5</a:t>
            </a:r>
            <a:r>
              <a:rPr lang="en-GB" sz="1200" dirty="0">
                <a:latin typeface="Arial" pitchFamily="34" charset="0"/>
                <a:cs typeface="Arial" pitchFamily="34" charset="0"/>
              </a:rPr>
              <a:t>(1), </a:t>
            </a:r>
            <a:r>
              <a:rPr lang="en-GB" sz="1200" dirty="0" err="1">
                <a:latin typeface="Arial" pitchFamily="34" charset="0"/>
                <a:cs typeface="Arial" pitchFamily="34" charset="0"/>
              </a:rPr>
              <a:t>p.1615718</a:t>
            </a:r>
            <a:r>
              <a:rPr lang="en-GB" sz="1200" dirty="0">
                <a:latin typeface="Arial" pitchFamily="34" charset="0"/>
                <a:cs typeface="Arial" pitchFamily="34" charset="0"/>
              </a:rPr>
              <a:t>.</a:t>
            </a:r>
            <a:endParaRPr lang="en-US" sz="1200" dirty="0">
              <a:latin typeface="Arial" pitchFamily="34" charset="0"/>
              <a:cs typeface="Arial" pitchFamily="34" charset="0"/>
            </a:endParaRPr>
          </a:p>
          <a:p>
            <a:pPr marL="0" indent="0" algn="just">
              <a:buNone/>
            </a:pPr>
            <a:r>
              <a:rPr lang="en-GB" sz="1200" dirty="0" err="1">
                <a:latin typeface="Arial" pitchFamily="34" charset="0"/>
                <a:cs typeface="Arial" pitchFamily="34" charset="0"/>
              </a:rPr>
              <a:t>Hossain</a:t>
            </a:r>
            <a:r>
              <a:rPr lang="en-GB" sz="1200" dirty="0">
                <a:latin typeface="Arial" pitchFamily="34" charset="0"/>
                <a:cs typeface="Arial" pitchFamily="34" charset="0"/>
              </a:rPr>
              <a:t>, A., </a:t>
            </a:r>
            <a:r>
              <a:rPr lang="en-GB" sz="1200" dirty="0" err="1">
                <a:latin typeface="Arial" pitchFamily="34" charset="0"/>
                <a:cs typeface="Arial" pitchFamily="34" charset="0"/>
              </a:rPr>
              <a:t>Hasan</a:t>
            </a:r>
            <a:r>
              <a:rPr lang="en-GB" sz="1200" dirty="0">
                <a:latin typeface="Arial" pitchFamily="34" charset="0"/>
                <a:cs typeface="Arial" pitchFamily="34" charset="0"/>
              </a:rPr>
              <a:t>, S., Begum, S. and </a:t>
            </a:r>
            <a:r>
              <a:rPr lang="en-GB" sz="1200" dirty="0" err="1">
                <a:latin typeface="Arial" pitchFamily="34" charset="0"/>
                <a:cs typeface="Arial" pitchFamily="34" charset="0"/>
              </a:rPr>
              <a:t>Sarker</a:t>
            </a:r>
            <a:r>
              <a:rPr lang="en-GB" sz="1200" dirty="0">
                <a:latin typeface="Arial" pitchFamily="34" charset="0"/>
                <a:cs typeface="Arial" pitchFamily="34" charset="0"/>
              </a:rPr>
              <a:t>, </a:t>
            </a:r>
            <a:r>
              <a:rPr lang="en-GB" sz="1200" dirty="0" err="1">
                <a:latin typeface="Arial" pitchFamily="34" charset="0"/>
                <a:cs typeface="Arial" pitchFamily="34" charset="0"/>
              </a:rPr>
              <a:t>M.A.H</a:t>
            </a:r>
            <a:r>
              <a:rPr lang="en-GB" sz="1200" dirty="0">
                <a:latin typeface="Arial" pitchFamily="34" charset="0"/>
                <a:cs typeface="Arial" pitchFamily="34" charset="0"/>
              </a:rPr>
              <a:t>., 2022. Consumers' Online Buying Behaviour during COVID-19 Pandemic Using Structural Equation </a:t>
            </a:r>
            <a:r>
              <a:rPr lang="en-GB" sz="1200" dirty="0" err="1">
                <a:latin typeface="Arial" pitchFamily="34" charset="0"/>
                <a:cs typeface="Arial" pitchFamily="34" charset="0"/>
              </a:rPr>
              <a:t>Modeling</a:t>
            </a:r>
            <a:r>
              <a:rPr lang="en-GB" sz="1200" dirty="0">
                <a:latin typeface="Arial" pitchFamily="34" charset="0"/>
                <a:cs typeface="Arial" pitchFamily="34" charset="0"/>
              </a:rPr>
              <a:t>. </a:t>
            </a:r>
            <a:r>
              <a:rPr lang="en-GB" sz="1200" i="1" dirty="0">
                <a:latin typeface="Arial" pitchFamily="34" charset="0"/>
                <a:cs typeface="Arial" pitchFamily="34" charset="0"/>
              </a:rPr>
              <a:t>Transnational Marketing Journal</a:t>
            </a:r>
            <a:r>
              <a:rPr lang="en-GB" sz="1200" dirty="0">
                <a:latin typeface="Arial" pitchFamily="34" charset="0"/>
                <a:cs typeface="Arial" pitchFamily="34" charset="0"/>
              </a:rPr>
              <a:t>, </a:t>
            </a:r>
            <a:r>
              <a:rPr lang="en-GB" sz="1200" i="1" dirty="0">
                <a:latin typeface="Arial" pitchFamily="34" charset="0"/>
                <a:cs typeface="Arial" pitchFamily="34" charset="0"/>
              </a:rPr>
              <a:t>10</a:t>
            </a:r>
            <a:r>
              <a:rPr lang="en-GB" sz="1200" dirty="0">
                <a:latin typeface="Arial" pitchFamily="34" charset="0"/>
                <a:cs typeface="Arial" pitchFamily="34" charset="0"/>
              </a:rPr>
              <a:t>(2), </a:t>
            </a:r>
            <a:r>
              <a:rPr lang="en-GB" sz="1200" dirty="0" err="1">
                <a:latin typeface="Arial" pitchFamily="34" charset="0"/>
                <a:cs typeface="Arial" pitchFamily="34" charset="0"/>
              </a:rPr>
              <a:t>pp.311</a:t>
            </a:r>
            <a:r>
              <a:rPr lang="en-GB" sz="1200" dirty="0">
                <a:latin typeface="Arial" pitchFamily="34" charset="0"/>
                <a:cs typeface="Arial" pitchFamily="34" charset="0"/>
              </a:rPr>
              <a:t>-334.</a:t>
            </a:r>
            <a:endParaRPr lang="en-US" sz="1200" dirty="0">
              <a:latin typeface="Arial" pitchFamily="34" charset="0"/>
              <a:cs typeface="Arial" pitchFamily="34" charset="0"/>
            </a:endParaRPr>
          </a:p>
          <a:p>
            <a:pPr marL="0" indent="0" algn="just">
              <a:buNone/>
            </a:pPr>
            <a:r>
              <a:rPr lang="en-GB" sz="1200" dirty="0" err="1">
                <a:latin typeface="Arial" pitchFamily="34" charset="0"/>
                <a:cs typeface="Arial" pitchFamily="34" charset="0"/>
              </a:rPr>
              <a:t>Rana</a:t>
            </a:r>
            <a:r>
              <a:rPr lang="en-GB" sz="1200" dirty="0">
                <a:latin typeface="Arial" pitchFamily="34" charset="0"/>
                <a:cs typeface="Arial" pitchFamily="34" charset="0"/>
              </a:rPr>
              <a:t>, M.S., Rahman, </a:t>
            </a:r>
            <a:r>
              <a:rPr lang="en-GB" sz="1200" dirty="0" err="1">
                <a:latin typeface="Arial" pitchFamily="34" charset="0"/>
                <a:cs typeface="Arial" pitchFamily="34" charset="0"/>
              </a:rPr>
              <a:t>M.K</a:t>
            </a:r>
            <a:r>
              <a:rPr lang="en-GB" sz="1200" dirty="0">
                <a:latin typeface="Arial" pitchFamily="34" charset="0"/>
                <a:cs typeface="Arial" pitchFamily="34" charset="0"/>
              </a:rPr>
              <a:t>., Islam, </a:t>
            </a:r>
            <a:r>
              <a:rPr lang="en-GB" sz="1200" dirty="0" err="1">
                <a:latin typeface="Arial" pitchFamily="34" charset="0"/>
                <a:cs typeface="Arial" pitchFamily="34" charset="0"/>
              </a:rPr>
              <a:t>M.F</a:t>
            </a:r>
            <a:r>
              <a:rPr lang="en-GB" sz="1200" dirty="0">
                <a:latin typeface="Arial" pitchFamily="34" charset="0"/>
                <a:cs typeface="Arial" pitchFamily="34" charset="0"/>
              </a:rPr>
              <a:t>. and Hassan, A., 2020. Globalization effects on tourism marketing in Bangladesh. In </a:t>
            </a:r>
            <a:r>
              <a:rPr lang="en-GB" sz="1200" i="1" dirty="0">
                <a:latin typeface="Arial" pitchFamily="34" charset="0"/>
                <a:cs typeface="Arial" pitchFamily="34" charset="0"/>
              </a:rPr>
              <a:t>Tourism marketing in Bangladesh</a:t>
            </a:r>
            <a:r>
              <a:rPr lang="en-GB" sz="1200" dirty="0">
                <a:latin typeface="Arial" pitchFamily="34" charset="0"/>
                <a:cs typeface="Arial" pitchFamily="34" charset="0"/>
              </a:rPr>
              <a:t> (pp. 157-171). </a:t>
            </a:r>
            <a:r>
              <a:rPr lang="en-GB" sz="1200" dirty="0" err="1">
                <a:latin typeface="Arial" pitchFamily="34" charset="0"/>
                <a:cs typeface="Arial" pitchFamily="34" charset="0"/>
              </a:rPr>
              <a:t>Routledge</a:t>
            </a:r>
            <a:r>
              <a:rPr lang="en-GB" sz="1200" dirty="0">
                <a:latin typeface="Arial" pitchFamily="34" charset="0"/>
                <a:cs typeface="Arial" pitchFamily="34" charset="0"/>
              </a:rPr>
              <a:t>.</a:t>
            </a:r>
            <a:endParaRPr lang="en-US" sz="1200" dirty="0">
              <a:latin typeface="Arial" pitchFamily="34" charset="0"/>
              <a:cs typeface="Arial" pitchFamily="34" charset="0"/>
            </a:endParaRPr>
          </a:p>
          <a:p>
            <a:pPr marL="0" indent="0" algn="just">
              <a:buNone/>
            </a:pPr>
            <a:r>
              <a:rPr lang="en-GB" sz="1200" dirty="0" err="1">
                <a:latin typeface="Arial" pitchFamily="34" charset="0"/>
                <a:cs typeface="Arial" pitchFamily="34" charset="0"/>
              </a:rPr>
              <a:t>Saad</a:t>
            </a:r>
            <a:r>
              <a:rPr lang="en-GB" sz="1200" dirty="0">
                <a:latin typeface="Arial" pitchFamily="34" charset="0"/>
                <a:cs typeface="Arial" pitchFamily="34" charset="0"/>
              </a:rPr>
              <a:t>, </a:t>
            </a:r>
            <a:r>
              <a:rPr lang="en-GB" sz="1200" dirty="0" err="1">
                <a:latin typeface="Arial" pitchFamily="34" charset="0"/>
                <a:cs typeface="Arial" pitchFamily="34" charset="0"/>
              </a:rPr>
              <a:t>A.T</a:t>
            </a:r>
            <a:r>
              <a:rPr lang="en-GB" sz="1200" dirty="0">
                <a:latin typeface="Arial" pitchFamily="34" charset="0"/>
                <a:cs typeface="Arial" pitchFamily="34" charset="0"/>
              </a:rPr>
              <a:t>., 2020. Factors affecting online food delivery service in Bangladesh: an empirical study. </a:t>
            </a:r>
            <a:r>
              <a:rPr lang="en-GB" sz="1200" i="1" dirty="0">
                <a:latin typeface="Arial" pitchFamily="34" charset="0"/>
                <a:cs typeface="Arial" pitchFamily="34" charset="0"/>
              </a:rPr>
              <a:t>British Food Journal</a:t>
            </a:r>
            <a:r>
              <a:rPr lang="en-GB" sz="1200" dirty="0">
                <a:latin typeface="Arial" pitchFamily="34" charset="0"/>
                <a:cs typeface="Arial" pitchFamily="34" charset="0"/>
              </a:rPr>
              <a:t>.</a:t>
            </a:r>
            <a:endParaRPr lang="en-US" sz="1200" dirty="0">
              <a:latin typeface="Arial" pitchFamily="34" charset="0"/>
              <a:cs typeface="Arial" pitchFamily="34" charset="0"/>
            </a:endParaRPr>
          </a:p>
          <a:p>
            <a:pPr marL="0" indent="0" algn="just">
              <a:buNone/>
            </a:pPr>
            <a:r>
              <a:rPr lang="en-GB" sz="1200" dirty="0">
                <a:latin typeface="Arial" pitchFamily="34" charset="0"/>
                <a:cs typeface="Arial" pitchFamily="34" charset="0"/>
              </a:rPr>
              <a:t>Sari, </a:t>
            </a:r>
            <a:r>
              <a:rPr lang="en-GB" sz="1200" dirty="0" err="1">
                <a:latin typeface="Arial" pitchFamily="34" charset="0"/>
                <a:cs typeface="Arial" pitchFamily="34" charset="0"/>
              </a:rPr>
              <a:t>I.A.G.D.M</a:t>
            </a:r>
            <a:r>
              <a:rPr lang="en-GB" sz="1200" dirty="0">
                <a:latin typeface="Arial" pitchFamily="34" charset="0"/>
                <a:cs typeface="Arial" pitchFamily="34" charset="0"/>
              </a:rPr>
              <a:t>. and </a:t>
            </a:r>
            <a:r>
              <a:rPr lang="en-GB" sz="1200" dirty="0" err="1">
                <a:latin typeface="Arial" pitchFamily="34" charset="0"/>
                <a:cs typeface="Arial" pitchFamily="34" charset="0"/>
              </a:rPr>
              <a:t>Sedana</a:t>
            </a:r>
            <a:r>
              <a:rPr lang="en-GB" sz="1200" dirty="0">
                <a:latin typeface="Arial" pitchFamily="34" charset="0"/>
                <a:cs typeface="Arial" pitchFamily="34" charset="0"/>
              </a:rPr>
              <a:t>, </a:t>
            </a:r>
            <a:r>
              <a:rPr lang="en-GB" sz="1200" dirty="0" err="1">
                <a:latin typeface="Arial" pitchFamily="34" charset="0"/>
                <a:cs typeface="Arial" pitchFamily="34" charset="0"/>
              </a:rPr>
              <a:t>I.B.P</a:t>
            </a:r>
            <a:r>
              <a:rPr lang="en-GB" sz="1200" dirty="0">
                <a:latin typeface="Arial" pitchFamily="34" charset="0"/>
                <a:cs typeface="Arial" pitchFamily="34" charset="0"/>
              </a:rPr>
              <a:t>., 2020. Profitability and liquidity on firm value and capital structure as intervening variable. </a:t>
            </a:r>
            <a:r>
              <a:rPr lang="en-GB" sz="1200" i="1" dirty="0">
                <a:latin typeface="Arial" pitchFamily="34" charset="0"/>
                <a:cs typeface="Arial" pitchFamily="34" charset="0"/>
              </a:rPr>
              <a:t>International research journal of management, IT and Social Sciences</a:t>
            </a:r>
            <a:r>
              <a:rPr lang="en-GB" sz="1200" dirty="0">
                <a:latin typeface="Arial" pitchFamily="34" charset="0"/>
                <a:cs typeface="Arial" pitchFamily="34" charset="0"/>
              </a:rPr>
              <a:t>, </a:t>
            </a:r>
            <a:r>
              <a:rPr lang="en-GB" sz="1200" i="1" dirty="0">
                <a:latin typeface="Arial" pitchFamily="34" charset="0"/>
                <a:cs typeface="Arial" pitchFamily="34" charset="0"/>
              </a:rPr>
              <a:t>7</a:t>
            </a:r>
            <a:r>
              <a:rPr lang="en-GB" sz="1200" dirty="0">
                <a:latin typeface="Arial" pitchFamily="34" charset="0"/>
                <a:cs typeface="Arial" pitchFamily="34" charset="0"/>
              </a:rPr>
              <a:t>(1), </a:t>
            </a:r>
            <a:r>
              <a:rPr lang="en-GB" sz="1200" dirty="0" err="1">
                <a:latin typeface="Arial" pitchFamily="34" charset="0"/>
                <a:cs typeface="Arial" pitchFamily="34" charset="0"/>
              </a:rPr>
              <a:t>pp.116</a:t>
            </a:r>
            <a:r>
              <a:rPr lang="en-GB" sz="1200" dirty="0">
                <a:latin typeface="Arial" pitchFamily="34" charset="0"/>
                <a:cs typeface="Arial" pitchFamily="34" charset="0"/>
              </a:rPr>
              <a:t>-127.</a:t>
            </a:r>
            <a:endParaRPr lang="en-US" sz="1200" dirty="0">
              <a:latin typeface="Arial" pitchFamily="34" charset="0"/>
              <a:cs typeface="Arial" pitchFamily="34" charset="0"/>
            </a:endParaRPr>
          </a:p>
          <a:p>
            <a:pPr marL="0" indent="0" algn="just">
              <a:buNone/>
            </a:pPr>
            <a:r>
              <a:rPr lang="en-GB" sz="1200" dirty="0" err="1">
                <a:latin typeface="Arial" pitchFamily="34" charset="0"/>
                <a:cs typeface="Arial" pitchFamily="34" charset="0"/>
              </a:rPr>
              <a:t>Azizuddin</a:t>
            </a:r>
            <a:r>
              <a:rPr lang="en-GB" sz="1200" dirty="0">
                <a:latin typeface="Arial" pitchFamily="34" charset="0"/>
                <a:cs typeface="Arial" pitchFamily="34" charset="0"/>
              </a:rPr>
              <a:t>, M., </a:t>
            </a:r>
            <a:r>
              <a:rPr lang="en-GB" sz="1200" dirty="0" err="1">
                <a:latin typeface="Arial" pitchFamily="34" charset="0"/>
                <a:cs typeface="Arial" pitchFamily="34" charset="0"/>
              </a:rPr>
              <a:t>Shamsuzzoha</a:t>
            </a:r>
            <a:r>
              <a:rPr lang="en-GB" sz="1200" dirty="0">
                <a:latin typeface="Arial" pitchFamily="34" charset="0"/>
                <a:cs typeface="Arial" pitchFamily="34" charset="0"/>
              </a:rPr>
              <a:t>, A. and </a:t>
            </a:r>
            <a:r>
              <a:rPr lang="en-GB" sz="1200" dirty="0" err="1">
                <a:latin typeface="Arial" pitchFamily="34" charset="0"/>
                <a:cs typeface="Arial" pitchFamily="34" charset="0"/>
              </a:rPr>
              <a:t>Piya</a:t>
            </a:r>
            <a:r>
              <a:rPr lang="en-GB" sz="1200" dirty="0">
                <a:latin typeface="Arial" pitchFamily="34" charset="0"/>
                <a:cs typeface="Arial" pitchFamily="34" charset="0"/>
              </a:rPr>
              <a:t>, S., 2021. Influence of circular economy phenomenon to fulfil global sustainable development goal: Perspective from Bangladesh. </a:t>
            </a:r>
            <a:r>
              <a:rPr lang="en-GB" sz="1200" i="1" dirty="0">
                <a:latin typeface="Arial" pitchFamily="34" charset="0"/>
                <a:cs typeface="Arial" pitchFamily="34" charset="0"/>
              </a:rPr>
              <a:t>Sustainability</a:t>
            </a:r>
            <a:r>
              <a:rPr lang="en-GB" sz="1200" dirty="0">
                <a:latin typeface="Arial" pitchFamily="34" charset="0"/>
                <a:cs typeface="Arial" pitchFamily="34" charset="0"/>
              </a:rPr>
              <a:t>, </a:t>
            </a:r>
            <a:r>
              <a:rPr lang="en-GB" sz="1200" i="1" dirty="0">
                <a:latin typeface="Arial" pitchFamily="34" charset="0"/>
                <a:cs typeface="Arial" pitchFamily="34" charset="0"/>
              </a:rPr>
              <a:t>13</a:t>
            </a:r>
            <a:r>
              <a:rPr lang="en-GB" sz="1200" dirty="0">
                <a:latin typeface="Arial" pitchFamily="34" charset="0"/>
                <a:cs typeface="Arial" pitchFamily="34" charset="0"/>
              </a:rPr>
              <a:t>(20), </a:t>
            </a:r>
            <a:r>
              <a:rPr lang="en-GB" sz="1200" dirty="0" err="1">
                <a:latin typeface="Arial" pitchFamily="34" charset="0"/>
                <a:cs typeface="Arial" pitchFamily="34" charset="0"/>
              </a:rPr>
              <a:t>p.11455</a:t>
            </a:r>
            <a:r>
              <a:rPr lang="en-GB" sz="1200" dirty="0">
                <a:latin typeface="Arial" pitchFamily="34" charset="0"/>
                <a:cs typeface="Arial" pitchFamily="34" charset="0"/>
              </a:rPr>
              <a:t>.</a:t>
            </a:r>
            <a:endParaRPr lang="en-US" sz="1200" dirty="0">
              <a:latin typeface="Arial" pitchFamily="34" charset="0"/>
              <a:cs typeface="Arial" pitchFamily="34" charset="0"/>
            </a:endParaRPr>
          </a:p>
          <a:p>
            <a:pPr marL="0" indent="0" algn="just">
              <a:buNone/>
            </a:pPr>
            <a:r>
              <a:rPr lang="en-GB" sz="1200" dirty="0" err="1">
                <a:latin typeface="Arial" pitchFamily="34" charset="0"/>
                <a:cs typeface="Arial" pitchFamily="34" charset="0"/>
              </a:rPr>
              <a:t>Basheer</a:t>
            </a:r>
            <a:r>
              <a:rPr lang="en-GB" sz="1200" dirty="0">
                <a:latin typeface="Arial" pitchFamily="34" charset="0"/>
                <a:cs typeface="Arial" pitchFamily="34" charset="0"/>
              </a:rPr>
              <a:t>, M., Siam, M., Awn, A. and Hassan, S., 2019. Exploring the role of </a:t>
            </a:r>
            <a:r>
              <a:rPr lang="en-GB" sz="1200" dirty="0" err="1">
                <a:latin typeface="Arial" pitchFamily="34" charset="0"/>
                <a:cs typeface="Arial" pitchFamily="34" charset="0"/>
              </a:rPr>
              <a:t>TQM</a:t>
            </a:r>
            <a:r>
              <a:rPr lang="en-GB" sz="1200" dirty="0">
                <a:latin typeface="Arial" pitchFamily="34" charset="0"/>
                <a:cs typeface="Arial" pitchFamily="34" charset="0"/>
              </a:rPr>
              <a:t> and supply chain practices for firm supply performance in the presence of information technology capabilities and supply chain technology adoption: A case of textile firms in Pakistan. </a:t>
            </a:r>
            <a:r>
              <a:rPr lang="en-GB" sz="1200" i="1" dirty="0">
                <a:latin typeface="Arial" pitchFamily="34" charset="0"/>
                <a:cs typeface="Arial" pitchFamily="34" charset="0"/>
              </a:rPr>
              <a:t>Uncertain Supply Chain Management</a:t>
            </a:r>
            <a:r>
              <a:rPr lang="en-GB" sz="1200" dirty="0">
                <a:latin typeface="Arial" pitchFamily="34" charset="0"/>
                <a:cs typeface="Arial" pitchFamily="34" charset="0"/>
              </a:rPr>
              <a:t>, </a:t>
            </a:r>
            <a:r>
              <a:rPr lang="en-GB" sz="1200" i="1" dirty="0">
                <a:latin typeface="Arial" pitchFamily="34" charset="0"/>
                <a:cs typeface="Arial" pitchFamily="34" charset="0"/>
              </a:rPr>
              <a:t>7</a:t>
            </a:r>
            <a:r>
              <a:rPr lang="en-GB" sz="1200" dirty="0">
                <a:latin typeface="Arial" pitchFamily="34" charset="0"/>
                <a:cs typeface="Arial" pitchFamily="34" charset="0"/>
              </a:rPr>
              <a:t>(2), </a:t>
            </a:r>
            <a:r>
              <a:rPr lang="en-GB" sz="1200" dirty="0" err="1">
                <a:latin typeface="Arial" pitchFamily="34" charset="0"/>
                <a:cs typeface="Arial" pitchFamily="34" charset="0"/>
              </a:rPr>
              <a:t>pp.275</a:t>
            </a:r>
            <a:r>
              <a:rPr lang="en-GB" sz="1200" dirty="0">
                <a:latin typeface="Arial" pitchFamily="34" charset="0"/>
                <a:cs typeface="Arial" pitchFamily="34" charset="0"/>
              </a:rPr>
              <a:t>-288.</a:t>
            </a:r>
            <a:endParaRPr lang="en-US" sz="1200" dirty="0">
              <a:latin typeface="Arial" pitchFamily="34" charset="0"/>
              <a:cs typeface="Arial" pitchFamily="34" charset="0"/>
            </a:endParaRPr>
          </a:p>
          <a:p>
            <a:pPr marL="0" indent="0" algn="just">
              <a:buNone/>
            </a:pPr>
            <a:endParaRPr lang="en-US" sz="1200" dirty="0">
              <a:latin typeface="Arial" pitchFamily="34" charset="0"/>
              <a:cs typeface="Arial" pitchFamily="34" charset="0"/>
            </a:endParaRPr>
          </a:p>
        </p:txBody>
      </p:sp>
    </p:spTree>
    <p:extLst>
      <p:ext uri="{BB962C8B-B14F-4D97-AF65-F5344CB8AC3E}">
        <p14:creationId xmlns:p14="http://schemas.microsoft.com/office/powerpoint/2010/main" val="2239438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9" t="4156" r="-259" b="6104"/>
          <a:stretch/>
        </p:blipFill>
        <p:spPr bwMode="auto">
          <a:xfrm>
            <a:off x="0" y="0"/>
            <a:ext cx="92964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8859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2122</Words>
  <Application>Microsoft Macintosh PowerPoint</Application>
  <PresentationFormat>On-screen Show (4:3)</PresentationFormat>
  <Paragraphs>86</Paragraphs>
  <Slides>11</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Office Theme</vt:lpstr>
      <vt:lpstr>LCBB4005  Global Business Environment </vt:lpstr>
      <vt:lpstr>  Introduction  </vt:lpstr>
      <vt:lpstr>Key opportunities present in Bangladesh during the plan to set up the factory of Sainsbury's Contd…</vt:lpstr>
      <vt:lpstr>Key opportunities present in Bangladesh during the plan to set up the factory of Sainsbury's</vt:lpstr>
      <vt:lpstr>Challenges faced by Bangladesh while planning to set up the factory of Sainsbury's Contd.. </vt:lpstr>
      <vt:lpstr>Challenges faced by Bangladesh while planning to set up the factory of Sainsbury's </vt:lpstr>
      <vt:lpstr>The exploitation of opportunities and challenges by Sainsbury's  </vt:lpstr>
      <vt:lpstr>Recommendations for overcoming the challenges Contd..  </vt:lpstr>
      <vt:lpstr>Conclusion  </vt:lpstr>
      <vt:lpstr> 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LCBB4005  Global Business Environment</dc:title>
  <dc:creator>USER</dc:creator>
  <cp:lastModifiedBy>Microsoft Office User</cp:lastModifiedBy>
  <cp:revision>37</cp:revision>
  <dcterms:created xsi:type="dcterms:W3CDTF">2022-12-14T11:57:25Z</dcterms:created>
  <dcterms:modified xsi:type="dcterms:W3CDTF">2023-01-18T20:06:17Z</dcterms:modified>
</cp:coreProperties>
</file>