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2" d="100"/>
          <a:sy n="102" d="100"/>
        </p:scale>
        <p:origin x="1406" y="5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rgbClr val="1382AC"/>
                </a:solidFill>
                <a:latin typeface="Tw Cen MT Condensed"/>
                <a:cs typeface="Tw Cen MT Condense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Tw Cen MT"/>
                <a:cs typeface="Tw Cen MT"/>
              </a:defRPr>
            </a:lvl1pPr>
          </a:lstStyle>
          <a:p>
            <a:pPr marL="38100">
              <a:lnSpc>
                <a:spcPts val="116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02412" y="267334"/>
            <a:ext cx="220979" cy="10149840"/>
          </a:xfrm>
          <a:custGeom>
            <a:avLst/>
            <a:gdLst/>
            <a:ahLst/>
            <a:cxnLst/>
            <a:rect l="l" t="t" r="r" b="b"/>
            <a:pathLst>
              <a:path w="220979" h="10149840">
                <a:moveTo>
                  <a:pt x="220535" y="0"/>
                </a:moveTo>
                <a:lnTo>
                  <a:pt x="0" y="0"/>
                </a:lnTo>
                <a:lnTo>
                  <a:pt x="0" y="10149840"/>
                </a:lnTo>
                <a:lnTo>
                  <a:pt x="220535" y="10149840"/>
                </a:lnTo>
                <a:lnTo>
                  <a:pt x="220535" y="0"/>
                </a:lnTo>
                <a:close/>
              </a:path>
            </a:pathLst>
          </a:custGeom>
          <a:solidFill>
            <a:srgbClr val="335B7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302412" y="1898776"/>
            <a:ext cx="2487930" cy="614045"/>
          </a:xfrm>
          <a:custGeom>
            <a:avLst/>
            <a:gdLst/>
            <a:ahLst/>
            <a:cxnLst/>
            <a:rect l="l" t="t" r="r" b="b"/>
            <a:pathLst>
              <a:path w="2487930" h="614044">
                <a:moveTo>
                  <a:pt x="2180945" y="0"/>
                </a:moveTo>
                <a:lnTo>
                  <a:pt x="0" y="0"/>
                </a:lnTo>
                <a:lnTo>
                  <a:pt x="0" y="614045"/>
                </a:lnTo>
                <a:lnTo>
                  <a:pt x="2180945" y="614045"/>
                </a:lnTo>
                <a:lnTo>
                  <a:pt x="2487904" y="307085"/>
                </a:lnTo>
                <a:lnTo>
                  <a:pt x="2180945" y="0"/>
                </a:lnTo>
                <a:close/>
              </a:path>
            </a:pathLst>
          </a:custGeom>
          <a:solidFill>
            <a:srgbClr val="1CAC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1382AC"/>
                </a:solidFill>
                <a:latin typeface="Tw Cen MT Condensed"/>
                <a:cs typeface="Tw Cen MT Condense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Tw Cen MT"/>
                <a:cs typeface="Tw Cen MT"/>
              </a:defRPr>
            </a:lvl1pPr>
          </a:lstStyle>
          <a:p>
            <a:pPr marL="38100">
              <a:lnSpc>
                <a:spcPts val="116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1382AC"/>
                </a:solidFill>
                <a:latin typeface="Tw Cen MT Condensed"/>
                <a:cs typeface="Tw Cen MT Condense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Tw Cen MT"/>
                <a:cs typeface="Tw Cen MT"/>
              </a:defRPr>
            </a:lvl1pPr>
          </a:lstStyle>
          <a:p>
            <a:pPr marL="38100">
              <a:lnSpc>
                <a:spcPts val="116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1382AC"/>
                </a:solidFill>
                <a:latin typeface="Tw Cen MT Condensed"/>
                <a:cs typeface="Tw Cen MT Condense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Tw Cen MT"/>
                <a:cs typeface="Tw Cen MT"/>
              </a:defRPr>
            </a:lvl1pPr>
          </a:lstStyle>
          <a:p>
            <a:pPr marL="38100">
              <a:lnSpc>
                <a:spcPts val="116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Tw Cen MT"/>
                <a:cs typeface="Tw Cen MT"/>
              </a:defRPr>
            </a:lvl1pPr>
          </a:lstStyle>
          <a:p>
            <a:pPr marL="38100">
              <a:lnSpc>
                <a:spcPts val="116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832354" y="1377823"/>
            <a:ext cx="3320415" cy="22421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rgbClr val="1382AC"/>
                </a:solidFill>
                <a:latin typeface="Tw Cen MT Condensed"/>
                <a:cs typeface="Tw Cen MT Condense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39230" y="9890098"/>
            <a:ext cx="160020" cy="165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Tw Cen MT"/>
                <a:cs typeface="Tw Cen MT"/>
              </a:defRPr>
            </a:lvl1pPr>
          </a:lstStyle>
          <a:p>
            <a:pPr marL="38100">
              <a:lnSpc>
                <a:spcPts val="116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careinnovations.com/blog/what-is-virtual-healthcare-how-does-it-fit-into-telehealth" TargetMode="External"/><Relationship Id="rId2" Type="http://schemas.openxmlformats.org/officeDocument/2006/relationships/hyperlink" Target="https://www.mayoclinic.org/healthy-lifestyle/consumer-health/in-depth/telehealth/art-20044878" TargetMode="Externa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cuvein.com/home/" TargetMode="External"/><Relationship Id="rId2" Type="http://schemas.openxmlformats.org/officeDocument/2006/relationships/hyperlink" Target="https://www.realself.com/find/New-York/New-York/Plastic-Surgeon/Charlie-Chen" TargetMode="Externa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psos.com/en-uk/nurses-spell-out-their-nhs-spending-priorities" TargetMode="External"/><Relationship Id="rId2" Type="http://schemas.openxmlformats.org/officeDocument/2006/relationships/hyperlink" Target="https://www.utep.edu/extendeduniversity/utepconnect/blog/march-2017/4-ways-to-differentiate-a-good-source-from-a-bad-source.html" TargetMode="Externa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digital.nhs.uk/data-and-information/publications/statistical/nhs-workforce-statistics/august-2022" TargetMode="External"/><Relationship Id="rId3" Type="http://schemas.openxmlformats.org/officeDocument/2006/relationships/hyperlink" Target="https://www.rasmussen.edu/degrees/health-sciences/blog/technology-in-healthcare-transformation/" TargetMode="External"/><Relationship Id="rId7" Type="http://schemas.openxmlformats.org/officeDocument/2006/relationships/hyperlink" Target="https://www.nuffieldtrust.org.uk/nhs-staffing-tracker?gclid=CjwKCAiAzKqdBhAnEiwAePEjkts8B8vIQt2K2Cz6mEwYMoTmVjPzhBuUvrkZVAYEZVTVULzumnbhbRoCJO0QAvD_BwE" TargetMode="External"/><Relationship Id="rId2" Type="http://schemas.openxmlformats.org/officeDocument/2006/relationships/hyperlink" Target="https://en.wikipedia.org/wiki/History_of_the_National_Health_Service_(England)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en.wikipedia.org/wiki/Healthcare_in_the_United_Kingdom" TargetMode="External"/><Relationship Id="rId5" Type="http://schemas.openxmlformats.org/officeDocument/2006/relationships/hyperlink" Target="https://www.utep.edu/extendeduniversity/utepconnect/blog/march-2017/4-ways-to-differentiate-a-good-source-from-a-bad-source.html" TargetMode="External"/><Relationship Id="rId4" Type="http://schemas.openxmlformats.org/officeDocument/2006/relationships/hyperlink" Target="https://www.ipsos.com/en-uk/nurses-spell-out-their-nhs-spending-prioriti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42541" y="2106294"/>
            <a:ext cx="41592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20" dirty="0">
                <a:solidFill>
                  <a:srgbClr val="FFFFFF"/>
                </a:solidFill>
                <a:latin typeface="Tw Cen MT"/>
                <a:cs typeface="Tw Cen MT"/>
              </a:rPr>
              <a:t>2022</a:t>
            </a:r>
            <a:endParaRPr sz="1400">
              <a:latin typeface="Tw Cen MT"/>
              <a:cs typeface="Tw Cen M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87908" y="4206493"/>
            <a:ext cx="6455410" cy="6205855"/>
            <a:chOff x="387908" y="4206493"/>
            <a:chExt cx="6455410" cy="6205855"/>
          </a:xfrm>
        </p:grpSpPr>
        <p:sp>
          <p:nvSpPr>
            <p:cNvPr id="4" name="object 4"/>
            <p:cNvSpPr/>
            <p:nvPr/>
          </p:nvSpPr>
          <p:spPr>
            <a:xfrm>
              <a:off x="904862" y="8458326"/>
              <a:ext cx="346075" cy="1222375"/>
            </a:xfrm>
            <a:custGeom>
              <a:avLst/>
              <a:gdLst/>
              <a:ahLst/>
              <a:cxnLst/>
              <a:rect l="l" t="t" r="r" b="b"/>
              <a:pathLst>
                <a:path w="346075" h="1222375">
                  <a:moveTo>
                    <a:pt x="0" y="0"/>
                  </a:moveTo>
                  <a:lnTo>
                    <a:pt x="17005" y="147319"/>
                  </a:lnTo>
                  <a:lnTo>
                    <a:pt x="110540" y="499998"/>
                  </a:lnTo>
                  <a:lnTo>
                    <a:pt x="215430" y="850137"/>
                  </a:lnTo>
                  <a:lnTo>
                    <a:pt x="345821" y="1222324"/>
                  </a:lnTo>
                  <a:lnTo>
                    <a:pt x="345821" y="1158430"/>
                  </a:lnTo>
                  <a:lnTo>
                    <a:pt x="238099" y="844549"/>
                  </a:lnTo>
                  <a:lnTo>
                    <a:pt x="110540" y="4222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5B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04862" y="8458326"/>
              <a:ext cx="346075" cy="1222375"/>
            </a:xfrm>
            <a:custGeom>
              <a:avLst/>
              <a:gdLst/>
              <a:ahLst/>
              <a:cxnLst/>
              <a:rect l="l" t="t" r="r" b="b"/>
              <a:pathLst>
                <a:path w="346075" h="1222375">
                  <a:moveTo>
                    <a:pt x="0" y="0"/>
                  </a:moveTo>
                  <a:lnTo>
                    <a:pt x="110540" y="422274"/>
                  </a:lnTo>
                  <a:lnTo>
                    <a:pt x="238099" y="844549"/>
                  </a:lnTo>
                  <a:lnTo>
                    <a:pt x="345821" y="1158430"/>
                  </a:lnTo>
                  <a:lnTo>
                    <a:pt x="345821" y="1222324"/>
                  </a:lnTo>
                  <a:lnTo>
                    <a:pt x="215430" y="850137"/>
                  </a:lnTo>
                  <a:lnTo>
                    <a:pt x="110540" y="499998"/>
                  </a:lnTo>
                  <a:lnTo>
                    <a:pt x="17005" y="147319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67688" y="9663975"/>
              <a:ext cx="328930" cy="747395"/>
            </a:xfrm>
            <a:custGeom>
              <a:avLst/>
              <a:gdLst/>
              <a:ahLst/>
              <a:cxnLst/>
              <a:rect l="l" t="t" r="r" b="b"/>
              <a:pathLst>
                <a:path w="328930" h="747395">
                  <a:moveTo>
                    <a:pt x="0" y="0"/>
                  </a:moveTo>
                  <a:lnTo>
                    <a:pt x="2819" y="69456"/>
                  </a:lnTo>
                  <a:lnTo>
                    <a:pt x="84988" y="272237"/>
                  </a:lnTo>
                  <a:lnTo>
                    <a:pt x="170078" y="469468"/>
                  </a:lnTo>
                  <a:lnTo>
                    <a:pt x="306095" y="747267"/>
                  </a:lnTo>
                  <a:lnTo>
                    <a:pt x="328828" y="747267"/>
                  </a:lnTo>
                  <a:lnTo>
                    <a:pt x="189890" y="463918"/>
                  </a:lnTo>
                  <a:lnTo>
                    <a:pt x="104927" y="258356"/>
                  </a:lnTo>
                  <a:lnTo>
                    <a:pt x="22631" y="527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5B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267688" y="9663975"/>
              <a:ext cx="328930" cy="747395"/>
            </a:xfrm>
            <a:custGeom>
              <a:avLst/>
              <a:gdLst/>
              <a:ahLst/>
              <a:cxnLst/>
              <a:rect l="l" t="t" r="r" b="b"/>
              <a:pathLst>
                <a:path w="328930" h="747395">
                  <a:moveTo>
                    <a:pt x="0" y="0"/>
                  </a:moveTo>
                  <a:lnTo>
                    <a:pt x="22631" y="52781"/>
                  </a:lnTo>
                  <a:lnTo>
                    <a:pt x="104927" y="258356"/>
                  </a:lnTo>
                  <a:lnTo>
                    <a:pt x="189890" y="463918"/>
                  </a:lnTo>
                  <a:lnTo>
                    <a:pt x="328828" y="747267"/>
                  </a:lnTo>
                  <a:lnTo>
                    <a:pt x="306095" y="747267"/>
                  </a:lnTo>
                  <a:lnTo>
                    <a:pt x="170078" y="469468"/>
                  </a:lnTo>
                  <a:lnTo>
                    <a:pt x="84988" y="272237"/>
                  </a:lnTo>
                  <a:lnTo>
                    <a:pt x="2819" y="69456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96684" y="4949824"/>
              <a:ext cx="396875" cy="3533775"/>
            </a:xfrm>
            <a:custGeom>
              <a:avLst/>
              <a:gdLst/>
              <a:ahLst/>
              <a:cxnLst/>
              <a:rect l="l" t="t" r="r" b="b"/>
              <a:pathLst>
                <a:path w="396875" h="3533775">
                  <a:moveTo>
                    <a:pt x="0" y="0"/>
                  </a:moveTo>
                  <a:lnTo>
                    <a:pt x="0" y="219456"/>
                  </a:lnTo>
                  <a:lnTo>
                    <a:pt x="5664" y="441706"/>
                  </a:lnTo>
                  <a:lnTo>
                    <a:pt x="25501" y="880618"/>
                  </a:lnTo>
                  <a:lnTo>
                    <a:pt x="56680" y="1322324"/>
                  </a:lnTo>
                  <a:lnTo>
                    <a:pt x="99199" y="1761236"/>
                  </a:lnTo>
                  <a:lnTo>
                    <a:pt x="150228" y="2200148"/>
                  </a:lnTo>
                  <a:lnTo>
                    <a:pt x="218262" y="2636266"/>
                  </a:lnTo>
                  <a:lnTo>
                    <a:pt x="297624" y="3072384"/>
                  </a:lnTo>
                  <a:lnTo>
                    <a:pt x="391160" y="3505708"/>
                  </a:lnTo>
                  <a:lnTo>
                    <a:pt x="396836" y="3533521"/>
                  </a:lnTo>
                  <a:lnTo>
                    <a:pt x="382663" y="3397377"/>
                  </a:lnTo>
                  <a:lnTo>
                    <a:pt x="303288" y="3016885"/>
                  </a:lnTo>
                  <a:lnTo>
                    <a:pt x="235267" y="2633472"/>
                  </a:lnTo>
                  <a:lnTo>
                    <a:pt x="164401" y="2200148"/>
                  </a:lnTo>
                  <a:lnTo>
                    <a:pt x="110540" y="1761236"/>
                  </a:lnTo>
                  <a:lnTo>
                    <a:pt x="65189" y="1322324"/>
                  </a:lnTo>
                  <a:lnTo>
                    <a:pt x="34010" y="880618"/>
                  </a:lnTo>
                  <a:lnTo>
                    <a:pt x="8496" y="441706"/>
                  </a:lnTo>
                  <a:lnTo>
                    <a:pt x="2832" y="2194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5B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96684" y="4949824"/>
              <a:ext cx="396875" cy="3533775"/>
            </a:xfrm>
            <a:custGeom>
              <a:avLst/>
              <a:gdLst/>
              <a:ahLst/>
              <a:cxnLst/>
              <a:rect l="l" t="t" r="r" b="b"/>
              <a:pathLst>
                <a:path w="396875" h="3533775">
                  <a:moveTo>
                    <a:pt x="0" y="0"/>
                  </a:moveTo>
                  <a:lnTo>
                    <a:pt x="2832" y="219456"/>
                  </a:lnTo>
                  <a:lnTo>
                    <a:pt x="8496" y="441706"/>
                  </a:lnTo>
                  <a:lnTo>
                    <a:pt x="34010" y="880618"/>
                  </a:lnTo>
                  <a:lnTo>
                    <a:pt x="65189" y="1322324"/>
                  </a:lnTo>
                  <a:lnTo>
                    <a:pt x="110540" y="1761236"/>
                  </a:lnTo>
                  <a:lnTo>
                    <a:pt x="164401" y="2200148"/>
                  </a:lnTo>
                  <a:lnTo>
                    <a:pt x="235267" y="2633472"/>
                  </a:lnTo>
                  <a:lnTo>
                    <a:pt x="303288" y="3016885"/>
                  </a:lnTo>
                  <a:lnTo>
                    <a:pt x="382663" y="3397377"/>
                  </a:lnTo>
                  <a:lnTo>
                    <a:pt x="396836" y="3533521"/>
                  </a:lnTo>
                  <a:lnTo>
                    <a:pt x="391160" y="3505708"/>
                  </a:lnTo>
                  <a:lnTo>
                    <a:pt x="297624" y="3072384"/>
                  </a:lnTo>
                  <a:lnTo>
                    <a:pt x="218262" y="2636266"/>
                  </a:lnTo>
                  <a:lnTo>
                    <a:pt x="150228" y="2200148"/>
                  </a:lnTo>
                  <a:lnTo>
                    <a:pt x="99199" y="1761236"/>
                  </a:lnTo>
                  <a:lnTo>
                    <a:pt x="56680" y="1322324"/>
                  </a:lnTo>
                  <a:lnTo>
                    <a:pt x="25501" y="880618"/>
                  </a:lnTo>
                  <a:lnTo>
                    <a:pt x="5664" y="441706"/>
                  </a:lnTo>
                  <a:lnTo>
                    <a:pt x="0" y="219456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53833" y="6085966"/>
              <a:ext cx="127635" cy="2372360"/>
            </a:xfrm>
            <a:custGeom>
              <a:avLst/>
              <a:gdLst/>
              <a:ahLst/>
              <a:cxnLst/>
              <a:rect l="l" t="t" r="r" b="b"/>
              <a:pathLst>
                <a:path w="127634" h="2372359">
                  <a:moveTo>
                    <a:pt x="50052" y="2360168"/>
                  </a:moveTo>
                  <a:lnTo>
                    <a:pt x="51028" y="2372360"/>
                  </a:lnTo>
                  <a:lnTo>
                    <a:pt x="51028" y="2364104"/>
                  </a:lnTo>
                  <a:lnTo>
                    <a:pt x="50052" y="2360168"/>
                  </a:lnTo>
                  <a:close/>
                </a:path>
                <a:path w="127634" h="2372359">
                  <a:moveTo>
                    <a:pt x="127558" y="0"/>
                  </a:moveTo>
                  <a:lnTo>
                    <a:pt x="96380" y="183387"/>
                  </a:lnTo>
                  <a:lnTo>
                    <a:pt x="70866" y="366775"/>
                  </a:lnTo>
                  <a:lnTo>
                    <a:pt x="34010" y="741806"/>
                  </a:lnTo>
                  <a:lnTo>
                    <a:pt x="8509" y="1114043"/>
                  </a:lnTo>
                  <a:lnTo>
                    <a:pt x="0" y="1483486"/>
                  </a:lnTo>
                  <a:lnTo>
                    <a:pt x="2832" y="1858517"/>
                  </a:lnTo>
                  <a:lnTo>
                    <a:pt x="22682" y="2230754"/>
                  </a:lnTo>
                  <a:lnTo>
                    <a:pt x="25514" y="2261235"/>
                  </a:lnTo>
                  <a:lnTo>
                    <a:pt x="50052" y="2360168"/>
                  </a:lnTo>
                  <a:lnTo>
                    <a:pt x="39687" y="2230754"/>
                  </a:lnTo>
                  <a:lnTo>
                    <a:pt x="17005" y="1858517"/>
                  </a:lnTo>
                  <a:lnTo>
                    <a:pt x="8509" y="1483486"/>
                  </a:lnTo>
                  <a:lnTo>
                    <a:pt x="17005" y="1114043"/>
                  </a:lnTo>
                  <a:lnTo>
                    <a:pt x="39687" y="741806"/>
                  </a:lnTo>
                  <a:lnTo>
                    <a:pt x="73698" y="369569"/>
                  </a:lnTo>
                  <a:lnTo>
                    <a:pt x="99212" y="183387"/>
                  </a:lnTo>
                  <a:lnTo>
                    <a:pt x="127558" y="0"/>
                  </a:lnTo>
                  <a:close/>
                </a:path>
              </a:pathLst>
            </a:custGeom>
            <a:solidFill>
              <a:srgbClr val="335B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53833" y="6085966"/>
              <a:ext cx="127635" cy="2372360"/>
            </a:xfrm>
            <a:custGeom>
              <a:avLst/>
              <a:gdLst/>
              <a:ahLst/>
              <a:cxnLst/>
              <a:rect l="l" t="t" r="r" b="b"/>
              <a:pathLst>
                <a:path w="127634" h="2372359">
                  <a:moveTo>
                    <a:pt x="127558" y="0"/>
                  </a:moveTo>
                  <a:lnTo>
                    <a:pt x="99212" y="183387"/>
                  </a:lnTo>
                  <a:lnTo>
                    <a:pt x="73698" y="369569"/>
                  </a:lnTo>
                  <a:lnTo>
                    <a:pt x="39687" y="741806"/>
                  </a:lnTo>
                  <a:lnTo>
                    <a:pt x="17005" y="1114043"/>
                  </a:lnTo>
                  <a:lnTo>
                    <a:pt x="8509" y="1483486"/>
                  </a:lnTo>
                  <a:lnTo>
                    <a:pt x="17005" y="1858517"/>
                  </a:lnTo>
                  <a:lnTo>
                    <a:pt x="39687" y="2230754"/>
                  </a:lnTo>
                  <a:lnTo>
                    <a:pt x="51028" y="2372360"/>
                  </a:lnTo>
                  <a:lnTo>
                    <a:pt x="51028" y="2364104"/>
                  </a:lnTo>
                  <a:lnTo>
                    <a:pt x="25514" y="2261235"/>
                  </a:lnTo>
                  <a:lnTo>
                    <a:pt x="22682" y="2230754"/>
                  </a:lnTo>
                  <a:lnTo>
                    <a:pt x="2832" y="1858517"/>
                  </a:lnTo>
                  <a:lnTo>
                    <a:pt x="0" y="1483486"/>
                  </a:lnTo>
                  <a:lnTo>
                    <a:pt x="8509" y="1114043"/>
                  </a:lnTo>
                  <a:lnTo>
                    <a:pt x="34010" y="741806"/>
                  </a:lnTo>
                  <a:lnTo>
                    <a:pt x="70866" y="366775"/>
                  </a:lnTo>
                  <a:lnTo>
                    <a:pt x="96380" y="183387"/>
                  </a:lnTo>
                  <a:lnTo>
                    <a:pt x="127558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93521" y="8483345"/>
              <a:ext cx="436880" cy="1747520"/>
            </a:xfrm>
            <a:custGeom>
              <a:avLst/>
              <a:gdLst/>
              <a:ahLst/>
              <a:cxnLst/>
              <a:rect l="l" t="t" r="r" b="b"/>
              <a:pathLst>
                <a:path w="436880" h="1747520">
                  <a:moveTo>
                    <a:pt x="0" y="0"/>
                  </a:moveTo>
                  <a:lnTo>
                    <a:pt x="34010" y="288925"/>
                  </a:lnTo>
                  <a:lnTo>
                    <a:pt x="79362" y="575056"/>
                  </a:lnTo>
                  <a:lnTo>
                    <a:pt x="133223" y="819531"/>
                  </a:lnTo>
                  <a:lnTo>
                    <a:pt x="189915" y="1063955"/>
                  </a:lnTo>
                  <a:lnTo>
                    <a:pt x="263613" y="1300086"/>
                  </a:lnTo>
                  <a:lnTo>
                    <a:pt x="325970" y="1477873"/>
                  </a:lnTo>
                  <a:lnTo>
                    <a:pt x="396798" y="1652879"/>
                  </a:lnTo>
                  <a:lnTo>
                    <a:pt x="436549" y="1747329"/>
                  </a:lnTo>
                  <a:lnTo>
                    <a:pt x="430834" y="1716773"/>
                  </a:lnTo>
                  <a:lnTo>
                    <a:pt x="399719" y="1600098"/>
                  </a:lnTo>
                  <a:lnTo>
                    <a:pt x="340144" y="1447317"/>
                  </a:lnTo>
                  <a:lnTo>
                    <a:pt x="283451" y="1294523"/>
                  </a:lnTo>
                  <a:lnTo>
                    <a:pt x="212598" y="1055624"/>
                  </a:lnTo>
                  <a:lnTo>
                    <a:pt x="150228" y="813943"/>
                  </a:lnTo>
                  <a:lnTo>
                    <a:pt x="96380" y="575056"/>
                  </a:lnTo>
                  <a:lnTo>
                    <a:pt x="59524" y="350012"/>
                  </a:lnTo>
                  <a:lnTo>
                    <a:pt x="28346" y="1223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5B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93521" y="8483345"/>
              <a:ext cx="436880" cy="1747520"/>
            </a:xfrm>
            <a:custGeom>
              <a:avLst/>
              <a:gdLst/>
              <a:ahLst/>
              <a:cxnLst/>
              <a:rect l="l" t="t" r="r" b="b"/>
              <a:pathLst>
                <a:path w="436880" h="1747520">
                  <a:moveTo>
                    <a:pt x="0" y="0"/>
                  </a:moveTo>
                  <a:lnTo>
                    <a:pt x="28346" y="122301"/>
                  </a:lnTo>
                  <a:lnTo>
                    <a:pt x="59524" y="350012"/>
                  </a:lnTo>
                  <a:lnTo>
                    <a:pt x="96380" y="575056"/>
                  </a:lnTo>
                  <a:lnTo>
                    <a:pt x="150228" y="813943"/>
                  </a:lnTo>
                  <a:lnTo>
                    <a:pt x="212598" y="1055624"/>
                  </a:lnTo>
                  <a:lnTo>
                    <a:pt x="283451" y="1294523"/>
                  </a:lnTo>
                  <a:lnTo>
                    <a:pt x="340144" y="1447317"/>
                  </a:lnTo>
                  <a:lnTo>
                    <a:pt x="399719" y="1600098"/>
                  </a:lnTo>
                  <a:lnTo>
                    <a:pt x="430834" y="1716773"/>
                  </a:lnTo>
                  <a:lnTo>
                    <a:pt x="396798" y="1652879"/>
                  </a:lnTo>
                  <a:lnTo>
                    <a:pt x="325970" y="1477873"/>
                  </a:lnTo>
                  <a:lnTo>
                    <a:pt x="263613" y="1300086"/>
                  </a:lnTo>
                  <a:lnTo>
                    <a:pt x="189915" y="1063955"/>
                  </a:lnTo>
                  <a:lnTo>
                    <a:pt x="133223" y="819531"/>
                  </a:lnTo>
                  <a:lnTo>
                    <a:pt x="79362" y="575056"/>
                  </a:lnTo>
                  <a:lnTo>
                    <a:pt x="34010" y="288925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51788" y="10218673"/>
              <a:ext cx="95376" cy="193459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879347" y="8347201"/>
              <a:ext cx="42545" cy="258445"/>
            </a:xfrm>
            <a:custGeom>
              <a:avLst/>
              <a:gdLst/>
              <a:ahLst/>
              <a:cxnLst/>
              <a:rect l="l" t="t" r="r" b="b"/>
              <a:pathLst>
                <a:path w="42544" h="258445">
                  <a:moveTo>
                    <a:pt x="0" y="0"/>
                  </a:moveTo>
                  <a:lnTo>
                    <a:pt x="14173" y="136143"/>
                  </a:lnTo>
                  <a:lnTo>
                    <a:pt x="42519" y="258444"/>
                  </a:lnTo>
                  <a:lnTo>
                    <a:pt x="25514" y="111124"/>
                  </a:lnTo>
                  <a:lnTo>
                    <a:pt x="25514" y="102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5B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79347" y="8347201"/>
              <a:ext cx="42545" cy="258445"/>
            </a:xfrm>
            <a:custGeom>
              <a:avLst/>
              <a:gdLst/>
              <a:ahLst/>
              <a:cxnLst/>
              <a:rect l="l" t="t" r="r" b="b"/>
              <a:pathLst>
                <a:path w="42544" h="258445">
                  <a:moveTo>
                    <a:pt x="0" y="0"/>
                  </a:moveTo>
                  <a:lnTo>
                    <a:pt x="25514" y="102869"/>
                  </a:lnTo>
                  <a:lnTo>
                    <a:pt x="25514" y="111124"/>
                  </a:lnTo>
                  <a:lnTo>
                    <a:pt x="42519" y="258444"/>
                  </a:lnTo>
                  <a:lnTo>
                    <a:pt x="14173" y="136143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250670" y="7536052"/>
              <a:ext cx="1116965" cy="2128520"/>
            </a:xfrm>
            <a:custGeom>
              <a:avLst/>
              <a:gdLst/>
              <a:ahLst/>
              <a:cxnLst/>
              <a:rect l="l" t="t" r="r" b="b"/>
              <a:pathLst>
                <a:path w="1116964" h="2128520">
                  <a:moveTo>
                    <a:pt x="1116863" y="0"/>
                  </a:moveTo>
                  <a:lnTo>
                    <a:pt x="1003452" y="102869"/>
                  </a:lnTo>
                  <a:lnTo>
                    <a:pt x="901344" y="211200"/>
                  </a:lnTo>
                  <a:lnTo>
                    <a:pt x="799363" y="322325"/>
                  </a:lnTo>
                  <a:lnTo>
                    <a:pt x="702970" y="438911"/>
                  </a:lnTo>
                  <a:lnTo>
                    <a:pt x="578256" y="597280"/>
                  </a:lnTo>
                  <a:lnTo>
                    <a:pt x="464845" y="764031"/>
                  </a:lnTo>
                  <a:lnTo>
                    <a:pt x="359943" y="933449"/>
                  </a:lnTo>
                  <a:lnTo>
                    <a:pt x="266471" y="1111249"/>
                  </a:lnTo>
                  <a:lnTo>
                    <a:pt x="184302" y="1294510"/>
                  </a:lnTo>
                  <a:lnTo>
                    <a:pt x="113436" y="1480692"/>
                  </a:lnTo>
                  <a:lnTo>
                    <a:pt x="59588" y="1675129"/>
                  </a:lnTo>
                  <a:lnTo>
                    <a:pt x="19837" y="1869566"/>
                  </a:lnTo>
                  <a:lnTo>
                    <a:pt x="2844" y="2066810"/>
                  </a:lnTo>
                  <a:lnTo>
                    <a:pt x="0" y="2080704"/>
                  </a:lnTo>
                  <a:lnTo>
                    <a:pt x="17018" y="2127923"/>
                  </a:lnTo>
                  <a:lnTo>
                    <a:pt x="19837" y="2072373"/>
                  </a:lnTo>
                  <a:lnTo>
                    <a:pt x="39649" y="1869566"/>
                  </a:lnTo>
                  <a:lnTo>
                    <a:pt x="73685" y="1677923"/>
                  </a:lnTo>
                  <a:lnTo>
                    <a:pt x="127533" y="1486280"/>
                  </a:lnTo>
                  <a:lnTo>
                    <a:pt x="195605" y="1297304"/>
                  </a:lnTo>
                  <a:lnTo>
                    <a:pt x="277774" y="1116710"/>
                  </a:lnTo>
                  <a:lnTo>
                    <a:pt x="371373" y="941704"/>
                  </a:lnTo>
                  <a:lnTo>
                    <a:pt x="476275" y="766698"/>
                  </a:lnTo>
                  <a:lnTo>
                    <a:pt x="586765" y="605662"/>
                  </a:lnTo>
                  <a:lnTo>
                    <a:pt x="705764" y="444499"/>
                  </a:lnTo>
                  <a:lnTo>
                    <a:pt x="805078" y="325119"/>
                  </a:lnTo>
                  <a:lnTo>
                    <a:pt x="904265" y="213994"/>
                  </a:lnTo>
                  <a:lnTo>
                    <a:pt x="1009167" y="105663"/>
                  </a:lnTo>
                  <a:lnTo>
                    <a:pt x="1116863" y="0"/>
                  </a:lnTo>
                  <a:close/>
                </a:path>
              </a:pathLst>
            </a:custGeom>
            <a:solidFill>
              <a:srgbClr val="335B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250670" y="7536052"/>
              <a:ext cx="1116965" cy="2128520"/>
            </a:xfrm>
            <a:custGeom>
              <a:avLst/>
              <a:gdLst/>
              <a:ahLst/>
              <a:cxnLst/>
              <a:rect l="l" t="t" r="r" b="b"/>
              <a:pathLst>
                <a:path w="1116964" h="2128520">
                  <a:moveTo>
                    <a:pt x="1116863" y="0"/>
                  </a:moveTo>
                  <a:lnTo>
                    <a:pt x="1009167" y="105663"/>
                  </a:lnTo>
                  <a:lnTo>
                    <a:pt x="904265" y="213994"/>
                  </a:lnTo>
                  <a:lnTo>
                    <a:pt x="805078" y="325119"/>
                  </a:lnTo>
                  <a:lnTo>
                    <a:pt x="705764" y="444499"/>
                  </a:lnTo>
                  <a:lnTo>
                    <a:pt x="586765" y="605662"/>
                  </a:lnTo>
                  <a:lnTo>
                    <a:pt x="476275" y="766698"/>
                  </a:lnTo>
                  <a:lnTo>
                    <a:pt x="371373" y="941704"/>
                  </a:lnTo>
                  <a:lnTo>
                    <a:pt x="277774" y="1116710"/>
                  </a:lnTo>
                  <a:lnTo>
                    <a:pt x="195605" y="1297304"/>
                  </a:lnTo>
                  <a:lnTo>
                    <a:pt x="127533" y="1486280"/>
                  </a:lnTo>
                  <a:lnTo>
                    <a:pt x="73685" y="1677923"/>
                  </a:lnTo>
                  <a:lnTo>
                    <a:pt x="39649" y="1869566"/>
                  </a:lnTo>
                  <a:lnTo>
                    <a:pt x="19837" y="2072373"/>
                  </a:lnTo>
                  <a:lnTo>
                    <a:pt x="17018" y="2127923"/>
                  </a:lnTo>
                  <a:lnTo>
                    <a:pt x="0" y="2080704"/>
                  </a:lnTo>
                  <a:lnTo>
                    <a:pt x="2844" y="2066810"/>
                  </a:lnTo>
                  <a:lnTo>
                    <a:pt x="19837" y="1869566"/>
                  </a:lnTo>
                  <a:lnTo>
                    <a:pt x="59588" y="1675129"/>
                  </a:lnTo>
                  <a:lnTo>
                    <a:pt x="113436" y="1480692"/>
                  </a:lnTo>
                  <a:lnTo>
                    <a:pt x="184302" y="1294510"/>
                  </a:lnTo>
                  <a:lnTo>
                    <a:pt x="266471" y="1111249"/>
                  </a:lnTo>
                  <a:lnTo>
                    <a:pt x="359943" y="933449"/>
                  </a:lnTo>
                  <a:lnTo>
                    <a:pt x="464845" y="764031"/>
                  </a:lnTo>
                  <a:lnTo>
                    <a:pt x="578256" y="597280"/>
                  </a:lnTo>
                  <a:lnTo>
                    <a:pt x="702970" y="438911"/>
                  </a:lnTo>
                  <a:lnTo>
                    <a:pt x="799363" y="322325"/>
                  </a:lnTo>
                  <a:lnTo>
                    <a:pt x="901344" y="211200"/>
                  </a:lnTo>
                  <a:lnTo>
                    <a:pt x="1003452" y="102869"/>
                  </a:lnTo>
                  <a:lnTo>
                    <a:pt x="1116863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250670" y="9680650"/>
              <a:ext cx="102235" cy="539115"/>
            </a:xfrm>
            <a:custGeom>
              <a:avLst/>
              <a:gdLst/>
              <a:ahLst/>
              <a:cxnLst/>
              <a:rect l="l" t="t" r="r" b="b"/>
              <a:pathLst>
                <a:path w="102234" h="539115">
                  <a:moveTo>
                    <a:pt x="0" y="0"/>
                  </a:moveTo>
                  <a:lnTo>
                    <a:pt x="2844" y="113893"/>
                  </a:lnTo>
                  <a:lnTo>
                    <a:pt x="14173" y="225005"/>
                  </a:lnTo>
                  <a:lnTo>
                    <a:pt x="42570" y="402793"/>
                  </a:lnTo>
                  <a:lnTo>
                    <a:pt x="59588" y="447243"/>
                  </a:lnTo>
                  <a:lnTo>
                    <a:pt x="102006" y="538911"/>
                  </a:lnTo>
                  <a:lnTo>
                    <a:pt x="93497" y="513905"/>
                  </a:lnTo>
                  <a:lnTo>
                    <a:pt x="56667" y="366674"/>
                  </a:lnTo>
                  <a:lnTo>
                    <a:pt x="31140" y="222224"/>
                  </a:lnTo>
                  <a:lnTo>
                    <a:pt x="19837" y="52781"/>
                  </a:lnTo>
                  <a:lnTo>
                    <a:pt x="17018" y="444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5B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250670" y="9680650"/>
              <a:ext cx="102235" cy="539115"/>
            </a:xfrm>
            <a:custGeom>
              <a:avLst/>
              <a:gdLst/>
              <a:ahLst/>
              <a:cxnLst/>
              <a:rect l="l" t="t" r="r" b="b"/>
              <a:pathLst>
                <a:path w="102234" h="539115">
                  <a:moveTo>
                    <a:pt x="0" y="0"/>
                  </a:moveTo>
                  <a:lnTo>
                    <a:pt x="17018" y="44437"/>
                  </a:lnTo>
                  <a:lnTo>
                    <a:pt x="19837" y="52781"/>
                  </a:lnTo>
                  <a:lnTo>
                    <a:pt x="31140" y="222224"/>
                  </a:lnTo>
                  <a:lnTo>
                    <a:pt x="56667" y="366674"/>
                  </a:lnTo>
                  <a:lnTo>
                    <a:pt x="93497" y="513905"/>
                  </a:lnTo>
                  <a:lnTo>
                    <a:pt x="102006" y="538911"/>
                  </a:lnTo>
                  <a:lnTo>
                    <a:pt x="59588" y="447243"/>
                  </a:lnTo>
                  <a:lnTo>
                    <a:pt x="42570" y="402793"/>
                  </a:lnTo>
                  <a:lnTo>
                    <a:pt x="14173" y="225005"/>
                  </a:lnTo>
                  <a:lnTo>
                    <a:pt x="2844" y="113893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29181" y="10229786"/>
              <a:ext cx="89661" cy="182346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1250670" y="9616757"/>
              <a:ext cx="20320" cy="116839"/>
            </a:xfrm>
            <a:custGeom>
              <a:avLst/>
              <a:gdLst/>
              <a:ahLst/>
              <a:cxnLst/>
              <a:rect l="l" t="t" r="r" b="b"/>
              <a:pathLst>
                <a:path w="20319" h="116840">
                  <a:moveTo>
                    <a:pt x="0" y="0"/>
                  </a:moveTo>
                  <a:lnTo>
                    <a:pt x="0" y="63893"/>
                  </a:lnTo>
                  <a:lnTo>
                    <a:pt x="17018" y="108330"/>
                  </a:lnTo>
                  <a:lnTo>
                    <a:pt x="19837" y="116662"/>
                  </a:lnTo>
                  <a:lnTo>
                    <a:pt x="17018" y="472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5B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250670" y="9616757"/>
              <a:ext cx="20320" cy="116839"/>
            </a:xfrm>
            <a:custGeom>
              <a:avLst/>
              <a:gdLst/>
              <a:ahLst/>
              <a:cxnLst/>
              <a:rect l="l" t="t" r="r" b="b"/>
              <a:pathLst>
                <a:path w="20319" h="116840">
                  <a:moveTo>
                    <a:pt x="0" y="0"/>
                  </a:moveTo>
                  <a:lnTo>
                    <a:pt x="17018" y="47218"/>
                  </a:lnTo>
                  <a:lnTo>
                    <a:pt x="19837" y="116662"/>
                  </a:lnTo>
                  <a:lnTo>
                    <a:pt x="17018" y="108330"/>
                  </a:lnTo>
                  <a:lnTo>
                    <a:pt x="0" y="63893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293241" y="10083444"/>
              <a:ext cx="127635" cy="328295"/>
            </a:xfrm>
            <a:custGeom>
              <a:avLst/>
              <a:gdLst/>
              <a:ahLst/>
              <a:cxnLst/>
              <a:rect l="l" t="t" r="r" b="b"/>
              <a:pathLst>
                <a:path w="127634" h="328295">
                  <a:moveTo>
                    <a:pt x="0" y="0"/>
                  </a:moveTo>
                  <a:lnTo>
                    <a:pt x="31115" y="116674"/>
                  </a:lnTo>
                  <a:lnTo>
                    <a:pt x="36830" y="147231"/>
                  </a:lnTo>
                  <a:lnTo>
                    <a:pt x="124714" y="327786"/>
                  </a:lnTo>
                  <a:lnTo>
                    <a:pt x="127508" y="327786"/>
                  </a:lnTo>
                  <a:lnTo>
                    <a:pt x="93472" y="233349"/>
                  </a:lnTo>
                  <a:lnTo>
                    <a:pt x="59436" y="136118"/>
                  </a:lnTo>
                  <a:lnTo>
                    <a:pt x="17018" y="4444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5B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293241" y="10083444"/>
              <a:ext cx="127635" cy="328295"/>
            </a:xfrm>
            <a:custGeom>
              <a:avLst/>
              <a:gdLst/>
              <a:ahLst/>
              <a:cxnLst/>
              <a:rect l="l" t="t" r="r" b="b"/>
              <a:pathLst>
                <a:path w="127634" h="328295">
                  <a:moveTo>
                    <a:pt x="0" y="0"/>
                  </a:moveTo>
                  <a:lnTo>
                    <a:pt x="17018" y="44449"/>
                  </a:lnTo>
                  <a:lnTo>
                    <a:pt x="59436" y="136118"/>
                  </a:lnTo>
                  <a:lnTo>
                    <a:pt x="93472" y="233349"/>
                  </a:lnTo>
                  <a:lnTo>
                    <a:pt x="127508" y="327786"/>
                  </a:lnTo>
                  <a:lnTo>
                    <a:pt x="124714" y="327786"/>
                  </a:lnTo>
                  <a:lnTo>
                    <a:pt x="36830" y="147231"/>
                  </a:lnTo>
                  <a:lnTo>
                    <a:pt x="31115" y="116674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90397" y="7436738"/>
              <a:ext cx="529590" cy="1866900"/>
            </a:xfrm>
            <a:custGeom>
              <a:avLst/>
              <a:gdLst/>
              <a:ahLst/>
              <a:cxnLst/>
              <a:rect l="l" t="t" r="r" b="b"/>
              <a:pathLst>
                <a:path w="529590" h="1866900">
                  <a:moveTo>
                    <a:pt x="0" y="0"/>
                  </a:moveTo>
                  <a:lnTo>
                    <a:pt x="29629" y="224028"/>
                  </a:lnTo>
                  <a:lnTo>
                    <a:pt x="173558" y="759206"/>
                  </a:lnTo>
                  <a:lnTo>
                    <a:pt x="334416" y="1290193"/>
                  </a:lnTo>
                  <a:lnTo>
                    <a:pt x="529132" y="1866900"/>
                  </a:lnTo>
                  <a:lnTo>
                    <a:pt x="529132" y="1763141"/>
                  </a:lnTo>
                  <a:lnTo>
                    <a:pt x="364045" y="1281938"/>
                  </a:lnTo>
                  <a:lnTo>
                    <a:pt x="173558" y="6430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5B74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490397" y="7436738"/>
              <a:ext cx="529590" cy="1866900"/>
            </a:xfrm>
            <a:custGeom>
              <a:avLst/>
              <a:gdLst/>
              <a:ahLst/>
              <a:cxnLst/>
              <a:rect l="l" t="t" r="r" b="b"/>
              <a:pathLst>
                <a:path w="529590" h="1866900">
                  <a:moveTo>
                    <a:pt x="0" y="0"/>
                  </a:moveTo>
                  <a:lnTo>
                    <a:pt x="173558" y="643001"/>
                  </a:lnTo>
                  <a:lnTo>
                    <a:pt x="364045" y="1281938"/>
                  </a:lnTo>
                  <a:lnTo>
                    <a:pt x="529132" y="1763141"/>
                  </a:lnTo>
                  <a:lnTo>
                    <a:pt x="529132" y="1866900"/>
                  </a:lnTo>
                  <a:lnTo>
                    <a:pt x="334416" y="1290193"/>
                  </a:lnTo>
                  <a:lnTo>
                    <a:pt x="173558" y="759206"/>
                  </a:lnTo>
                  <a:lnTo>
                    <a:pt x="29629" y="224028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049159" y="9270364"/>
              <a:ext cx="499745" cy="1141095"/>
            </a:xfrm>
            <a:custGeom>
              <a:avLst/>
              <a:gdLst/>
              <a:ahLst/>
              <a:cxnLst/>
              <a:rect l="l" t="t" r="r" b="b"/>
              <a:pathLst>
                <a:path w="499744" h="1141095">
                  <a:moveTo>
                    <a:pt x="0" y="0"/>
                  </a:moveTo>
                  <a:lnTo>
                    <a:pt x="0" y="107950"/>
                  </a:lnTo>
                  <a:lnTo>
                    <a:pt x="127000" y="414883"/>
                  </a:lnTo>
                  <a:lnTo>
                    <a:pt x="258178" y="721880"/>
                  </a:lnTo>
                  <a:lnTo>
                    <a:pt x="461378" y="1140866"/>
                  </a:lnTo>
                  <a:lnTo>
                    <a:pt x="499478" y="1140866"/>
                  </a:lnTo>
                  <a:lnTo>
                    <a:pt x="292087" y="705281"/>
                  </a:lnTo>
                  <a:lnTo>
                    <a:pt x="156629" y="398297"/>
                  </a:lnTo>
                  <a:lnTo>
                    <a:pt x="33870" y="830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5B74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1049159" y="9270364"/>
              <a:ext cx="499745" cy="1141095"/>
            </a:xfrm>
            <a:custGeom>
              <a:avLst/>
              <a:gdLst/>
              <a:ahLst/>
              <a:cxnLst/>
              <a:rect l="l" t="t" r="r" b="b"/>
              <a:pathLst>
                <a:path w="499744" h="1141095">
                  <a:moveTo>
                    <a:pt x="0" y="0"/>
                  </a:moveTo>
                  <a:lnTo>
                    <a:pt x="33870" y="83058"/>
                  </a:lnTo>
                  <a:lnTo>
                    <a:pt x="156629" y="398297"/>
                  </a:lnTo>
                  <a:lnTo>
                    <a:pt x="292087" y="705281"/>
                  </a:lnTo>
                  <a:lnTo>
                    <a:pt x="499478" y="1140866"/>
                  </a:lnTo>
                  <a:lnTo>
                    <a:pt x="461378" y="1140866"/>
                  </a:lnTo>
                  <a:lnTo>
                    <a:pt x="258178" y="721880"/>
                  </a:lnTo>
                  <a:lnTo>
                    <a:pt x="127000" y="414883"/>
                  </a:lnTo>
                  <a:lnTo>
                    <a:pt x="0" y="107950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388797" y="6967981"/>
              <a:ext cx="85090" cy="502284"/>
            </a:xfrm>
            <a:custGeom>
              <a:avLst/>
              <a:gdLst/>
              <a:ahLst/>
              <a:cxnLst/>
              <a:rect l="l" t="t" r="r" b="b"/>
              <a:pathLst>
                <a:path w="85090" h="502284">
                  <a:moveTo>
                    <a:pt x="0" y="0"/>
                  </a:moveTo>
                  <a:lnTo>
                    <a:pt x="0" y="128650"/>
                  </a:lnTo>
                  <a:lnTo>
                    <a:pt x="84658" y="502031"/>
                  </a:lnTo>
                  <a:lnTo>
                    <a:pt x="67729" y="2987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5B74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388797" y="6967981"/>
              <a:ext cx="85090" cy="502284"/>
            </a:xfrm>
            <a:custGeom>
              <a:avLst/>
              <a:gdLst/>
              <a:ahLst/>
              <a:cxnLst/>
              <a:rect l="l" t="t" r="r" b="b"/>
              <a:pathLst>
                <a:path w="85090" h="502284">
                  <a:moveTo>
                    <a:pt x="0" y="0"/>
                  </a:moveTo>
                  <a:lnTo>
                    <a:pt x="67729" y="298703"/>
                  </a:lnTo>
                  <a:lnTo>
                    <a:pt x="84658" y="502031"/>
                  </a:lnTo>
                  <a:lnTo>
                    <a:pt x="76199" y="464692"/>
                  </a:lnTo>
                  <a:lnTo>
                    <a:pt x="0" y="128650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473456" y="7470012"/>
              <a:ext cx="669290" cy="2667635"/>
            </a:xfrm>
            <a:custGeom>
              <a:avLst/>
              <a:gdLst/>
              <a:ahLst/>
              <a:cxnLst/>
              <a:rect l="l" t="t" r="r" b="b"/>
              <a:pathLst>
                <a:path w="669290" h="2667634">
                  <a:moveTo>
                    <a:pt x="0" y="0"/>
                  </a:moveTo>
                  <a:lnTo>
                    <a:pt x="55041" y="443865"/>
                  </a:lnTo>
                  <a:lnTo>
                    <a:pt x="122770" y="879475"/>
                  </a:lnTo>
                  <a:lnTo>
                    <a:pt x="198958" y="1252855"/>
                  </a:lnTo>
                  <a:lnTo>
                    <a:pt x="292087" y="1622044"/>
                  </a:lnTo>
                  <a:lnTo>
                    <a:pt x="402145" y="1982927"/>
                  </a:lnTo>
                  <a:lnTo>
                    <a:pt x="499516" y="2256726"/>
                  </a:lnTo>
                  <a:lnTo>
                    <a:pt x="601103" y="2522232"/>
                  </a:lnTo>
                  <a:lnTo>
                    <a:pt x="668832" y="2667419"/>
                  </a:lnTo>
                  <a:lnTo>
                    <a:pt x="656132" y="2621788"/>
                  </a:lnTo>
                  <a:lnTo>
                    <a:pt x="609574" y="2439263"/>
                  </a:lnTo>
                  <a:lnTo>
                    <a:pt x="520674" y="2211095"/>
                  </a:lnTo>
                  <a:lnTo>
                    <a:pt x="436016" y="1974634"/>
                  </a:lnTo>
                  <a:lnTo>
                    <a:pt x="321716" y="1613662"/>
                  </a:lnTo>
                  <a:lnTo>
                    <a:pt x="232829" y="1248664"/>
                  </a:lnTo>
                  <a:lnTo>
                    <a:pt x="152400" y="875284"/>
                  </a:lnTo>
                  <a:lnTo>
                    <a:pt x="93129" y="535051"/>
                  </a:lnTo>
                  <a:lnTo>
                    <a:pt x="46570" y="1907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5B74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473456" y="7470012"/>
              <a:ext cx="669290" cy="2667635"/>
            </a:xfrm>
            <a:custGeom>
              <a:avLst/>
              <a:gdLst/>
              <a:ahLst/>
              <a:cxnLst/>
              <a:rect l="l" t="t" r="r" b="b"/>
              <a:pathLst>
                <a:path w="669290" h="2667634">
                  <a:moveTo>
                    <a:pt x="0" y="0"/>
                  </a:moveTo>
                  <a:lnTo>
                    <a:pt x="46570" y="190754"/>
                  </a:lnTo>
                  <a:lnTo>
                    <a:pt x="93129" y="535051"/>
                  </a:lnTo>
                  <a:lnTo>
                    <a:pt x="152400" y="875284"/>
                  </a:lnTo>
                  <a:lnTo>
                    <a:pt x="232829" y="1248664"/>
                  </a:lnTo>
                  <a:lnTo>
                    <a:pt x="321716" y="1613662"/>
                  </a:lnTo>
                  <a:lnTo>
                    <a:pt x="436016" y="1974634"/>
                  </a:lnTo>
                  <a:lnTo>
                    <a:pt x="520674" y="2211095"/>
                  </a:lnTo>
                  <a:lnTo>
                    <a:pt x="609574" y="2439263"/>
                  </a:lnTo>
                  <a:lnTo>
                    <a:pt x="656132" y="2621788"/>
                  </a:lnTo>
                  <a:lnTo>
                    <a:pt x="668832" y="2667419"/>
                  </a:lnTo>
                  <a:lnTo>
                    <a:pt x="601103" y="2522232"/>
                  </a:lnTo>
                  <a:lnTo>
                    <a:pt x="499516" y="2256726"/>
                  </a:lnTo>
                  <a:lnTo>
                    <a:pt x="402145" y="1982927"/>
                  </a:lnTo>
                  <a:lnTo>
                    <a:pt x="292087" y="1622044"/>
                  </a:lnTo>
                  <a:lnTo>
                    <a:pt x="198958" y="1252855"/>
                  </a:lnTo>
                  <a:lnTo>
                    <a:pt x="122770" y="879475"/>
                  </a:lnTo>
                  <a:lnTo>
                    <a:pt x="55041" y="443865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1176159" y="10116692"/>
              <a:ext cx="139700" cy="294640"/>
            </a:xfrm>
            <a:custGeom>
              <a:avLst/>
              <a:gdLst/>
              <a:ahLst/>
              <a:cxnLst/>
              <a:rect l="l" t="t" r="r" b="b"/>
              <a:pathLst>
                <a:path w="139700" h="294640">
                  <a:moveTo>
                    <a:pt x="0" y="0"/>
                  </a:moveTo>
                  <a:lnTo>
                    <a:pt x="46558" y="149352"/>
                  </a:lnTo>
                  <a:lnTo>
                    <a:pt x="101587" y="294538"/>
                  </a:lnTo>
                  <a:lnTo>
                    <a:pt x="139687" y="2945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5B74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1176159" y="10116692"/>
              <a:ext cx="139700" cy="294640"/>
            </a:xfrm>
            <a:custGeom>
              <a:avLst/>
              <a:gdLst/>
              <a:ahLst/>
              <a:cxnLst/>
              <a:rect l="l" t="t" r="r" b="b"/>
              <a:pathLst>
                <a:path w="139700" h="294640">
                  <a:moveTo>
                    <a:pt x="0" y="0"/>
                  </a:moveTo>
                  <a:lnTo>
                    <a:pt x="139687" y="294538"/>
                  </a:lnTo>
                  <a:lnTo>
                    <a:pt x="101587" y="294538"/>
                  </a:lnTo>
                  <a:lnTo>
                    <a:pt x="46558" y="149352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456526" y="7266685"/>
              <a:ext cx="63500" cy="394335"/>
            </a:xfrm>
            <a:custGeom>
              <a:avLst/>
              <a:gdLst/>
              <a:ahLst/>
              <a:cxnLst/>
              <a:rect l="l" t="t" r="r" b="b"/>
              <a:pathLst>
                <a:path w="63500" h="394334">
                  <a:moveTo>
                    <a:pt x="0" y="0"/>
                  </a:moveTo>
                  <a:lnTo>
                    <a:pt x="16929" y="203327"/>
                  </a:lnTo>
                  <a:lnTo>
                    <a:pt x="63500" y="394081"/>
                  </a:lnTo>
                  <a:lnTo>
                    <a:pt x="33870" y="170052"/>
                  </a:lnTo>
                  <a:lnTo>
                    <a:pt x="33870" y="1535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5B74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456526" y="7266685"/>
              <a:ext cx="63500" cy="394335"/>
            </a:xfrm>
            <a:custGeom>
              <a:avLst/>
              <a:gdLst/>
              <a:ahLst/>
              <a:cxnLst/>
              <a:rect l="l" t="t" r="r" b="b"/>
              <a:pathLst>
                <a:path w="63500" h="394334">
                  <a:moveTo>
                    <a:pt x="0" y="0"/>
                  </a:moveTo>
                  <a:lnTo>
                    <a:pt x="33870" y="153543"/>
                  </a:lnTo>
                  <a:lnTo>
                    <a:pt x="33870" y="170052"/>
                  </a:lnTo>
                  <a:lnTo>
                    <a:pt x="63500" y="394081"/>
                  </a:lnTo>
                  <a:lnTo>
                    <a:pt x="16929" y="203327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1019530" y="6026276"/>
              <a:ext cx="1701800" cy="3244215"/>
            </a:xfrm>
            <a:custGeom>
              <a:avLst/>
              <a:gdLst/>
              <a:ahLst/>
              <a:cxnLst/>
              <a:rect l="l" t="t" r="r" b="b"/>
              <a:pathLst>
                <a:path w="1701800" h="3244215">
                  <a:moveTo>
                    <a:pt x="1701698" y="0"/>
                  </a:moveTo>
                  <a:lnTo>
                    <a:pt x="1532407" y="157607"/>
                  </a:lnTo>
                  <a:lnTo>
                    <a:pt x="1371498" y="323596"/>
                  </a:lnTo>
                  <a:lnTo>
                    <a:pt x="1214907" y="497840"/>
                  </a:lnTo>
                  <a:lnTo>
                    <a:pt x="1071016" y="676275"/>
                  </a:lnTo>
                  <a:lnTo>
                    <a:pt x="884707" y="912749"/>
                  </a:lnTo>
                  <a:lnTo>
                    <a:pt x="706907" y="1165733"/>
                  </a:lnTo>
                  <a:lnTo>
                    <a:pt x="550316" y="1422908"/>
                  </a:lnTo>
                  <a:lnTo>
                    <a:pt x="402107" y="1696720"/>
                  </a:lnTo>
                  <a:lnTo>
                    <a:pt x="279425" y="1970532"/>
                  </a:lnTo>
                  <a:lnTo>
                    <a:pt x="169316" y="2260981"/>
                  </a:lnTo>
                  <a:lnTo>
                    <a:pt x="88887" y="2555494"/>
                  </a:lnTo>
                  <a:lnTo>
                    <a:pt x="29629" y="2854198"/>
                  </a:lnTo>
                  <a:lnTo>
                    <a:pt x="4229" y="3156966"/>
                  </a:lnTo>
                  <a:lnTo>
                    <a:pt x="0" y="3173603"/>
                  </a:lnTo>
                  <a:lnTo>
                    <a:pt x="29629" y="3244088"/>
                  </a:lnTo>
                  <a:lnTo>
                    <a:pt x="29629" y="3156966"/>
                  </a:lnTo>
                  <a:lnTo>
                    <a:pt x="55029" y="2858262"/>
                  </a:lnTo>
                  <a:lnTo>
                    <a:pt x="114287" y="2559685"/>
                  </a:lnTo>
                  <a:lnTo>
                    <a:pt x="190487" y="2265045"/>
                  </a:lnTo>
                  <a:lnTo>
                    <a:pt x="300507" y="1982978"/>
                  </a:lnTo>
                  <a:lnTo>
                    <a:pt x="423316" y="1705102"/>
                  </a:lnTo>
                  <a:lnTo>
                    <a:pt x="563016" y="1435354"/>
                  </a:lnTo>
                  <a:lnTo>
                    <a:pt x="723798" y="1178179"/>
                  </a:lnTo>
                  <a:lnTo>
                    <a:pt x="893216" y="921004"/>
                  </a:lnTo>
                  <a:lnTo>
                    <a:pt x="1079398" y="680339"/>
                  </a:lnTo>
                  <a:lnTo>
                    <a:pt x="1227607" y="502031"/>
                  </a:lnTo>
                  <a:lnTo>
                    <a:pt x="1375816" y="327787"/>
                  </a:lnTo>
                  <a:lnTo>
                    <a:pt x="1536598" y="161798"/>
                  </a:lnTo>
                  <a:lnTo>
                    <a:pt x="1701698" y="4191"/>
                  </a:lnTo>
                  <a:lnTo>
                    <a:pt x="1701698" y="0"/>
                  </a:lnTo>
                  <a:close/>
                </a:path>
              </a:pathLst>
            </a:custGeom>
            <a:solidFill>
              <a:srgbClr val="335B74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1019530" y="6026276"/>
              <a:ext cx="1701800" cy="3244215"/>
            </a:xfrm>
            <a:custGeom>
              <a:avLst/>
              <a:gdLst/>
              <a:ahLst/>
              <a:cxnLst/>
              <a:rect l="l" t="t" r="r" b="b"/>
              <a:pathLst>
                <a:path w="1701800" h="3244215">
                  <a:moveTo>
                    <a:pt x="1701698" y="0"/>
                  </a:moveTo>
                  <a:lnTo>
                    <a:pt x="1701698" y="4191"/>
                  </a:lnTo>
                  <a:lnTo>
                    <a:pt x="1536598" y="161798"/>
                  </a:lnTo>
                  <a:lnTo>
                    <a:pt x="1375816" y="327787"/>
                  </a:lnTo>
                  <a:lnTo>
                    <a:pt x="1227607" y="502031"/>
                  </a:lnTo>
                  <a:lnTo>
                    <a:pt x="1079398" y="680339"/>
                  </a:lnTo>
                  <a:lnTo>
                    <a:pt x="893216" y="921004"/>
                  </a:lnTo>
                  <a:lnTo>
                    <a:pt x="723798" y="1178179"/>
                  </a:lnTo>
                  <a:lnTo>
                    <a:pt x="563016" y="1435354"/>
                  </a:lnTo>
                  <a:lnTo>
                    <a:pt x="423316" y="1705102"/>
                  </a:lnTo>
                  <a:lnTo>
                    <a:pt x="300507" y="1982978"/>
                  </a:lnTo>
                  <a:lnTo>
                    <a:pt x="190487" y="2265045"/>
                  </a:lnTo>
                  <a:lnTo>
                    <a:pt x="114287" y="2559685"/>
                  </a:lnTo>
                  <a:lnTo>
                    <a:pt x="55029" y="2858262"/>
                  </a:lnTo>
                  <a:lnTo>
                    <a:pt x="29629" y="3156966"/>
                  </a:lnTo>
                  <a:lnTo>
                    <a:pt x="29629" y="3244088"/>
                  </a:lnTo>
                  <a:lnTo>
                    <a:pt x="0" y="3173603"/>
                  </a:lnTo>
                  <a:lnTo>
                    <a:pt x="4229" y="3156966"/>
                  </a:lnTo>
                  <a:lnTo>
                    <a:pt x="29629" y="2854198"/>
                  </a:lnTo>
                  <a:lnTo>
                    <a:pt x="88887" y="2555494"/>
                  </a:lnTo>
                  <a:lnTo>
                    <a:pt x="169316" y="2260981"/>
                  </a:lnTo>
                  <a:lnTo>
                    <a:pt x="279425" y="1970532"/>
                  </a:lnTo>
                  <a:lnTo>
                    <a:pt x="402107" y="1696720"/>
                  </a:lnTo>
                  <a:lnTo>
                    <a:pt x="550316" y="1422908"/>
                  </a:lnTo>
                  <a:lnTo>
                    <a:pt x="706907" y="1165733"/>
                  </a:lnTo>
                  <a:lnTo>
                    <a:pt x="884707" y="912749"/>
                  </a:lnTo>
                  <a:lnTo>
                    <a:pt x="1071016" y="676275"/>
                  </a:lnTo>
                  <a:lnTo>
                    <a:pt x="1214907" y="497840"/>
                  </a:lnTo>
                  <a:lnTo>
                    <a:pt x="1371498" y="323596"/>
                  </a:lnTo>
                  <a:lnTo>
                    <a:pt x="1532407" y="157607"/>
                  </a:lnTo>
                  <a:lnTo>
                    <a:pt x="1701698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1019530" y="9303638"/>
              <a:ext cx="156845" cy="813435"/>
            </a:xfrm>
            <a:custGeom>
              <a:avLst/>
              <a:gdLst/>
              <a:ahLst/>
              <a:cxnLst/>
              <a:rect l="l" t="t" r="r" b="b"/>
              <a:pathLst>
                <a:path w="156844" h="813434">
                  <a:moveTo>
                    <a:pt x="137656" y="770912"/>
                  </a:moveTo>
                  <a:lnTo>
                    <a:pt x="139687" y="779868"/>
                  </a:lnTo>
                  <a:lnTo>
                    <a:pt x="156629" y="813054"/>
                  </a:lnTo>
                  <a:lnTo>
                    <a:pt x="137656" y="770912"/>
                  </a:lnTo>
                  <a:close/>
                </a:path>
                <a:path w="156844" h="813434">
                  <a:moveTo>
                    <a:pt x="0" y="0"/>
                  </a:moveTo>
                  <a:lnTo>
                    <a:pt x="4229" y="165900"/>
                  </a:lnTo>
                  <a:lnTo>
                    <a:pt x="21158" y="335978"/>
                  </a:lnTo>
                  <a:lnTo>
                    <a:pt x="63500" y="605624"/>
                  </a:lnTo>
                  <a:lnTo>
                    <a:pt x="93129" y="672007"/>
                  </a:lnTo>
                  <a:lnTo>
                    <a:pt x="137656" y="770912"/>
                  </a:lnTo>
                  <a:lnTo>
                    <a:pt x="88900" y="555853"/>
                  </a:lnTo>
                  <a:lnTo>
                    <a:pt x="50800" y="331838"/>
                  </a:lnTo>
                  <a:lnTo>
                    <a:pt x="29629" y="74676"/>
                  </a:lnTo>
                  <a:lnTo>
                    <a:pt x="25400" y="622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5B74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1019530" y="9303638"/>
              <a:ext cx="156845" cy="813435"/>
            </a:xfrm>
            <a:custGeom>
              <a:avLst/>
              <a:gdLst/>
              <a:ahLst/>
              <a:cxnLst/>
              <a:rect l="l" t="t" r="r" b="b"/>
              <a:pathLst>
                <a:path w="156844" h="813434">
                  <a:moveTo>
                    <a:pt x="0" y="0"/>
                  </a:moveTo>
                  <a:lnTo>
                    <a:pt x="25400" y="62230"/>
                  </a:lnTo>
                  <a:lnTo>
                    <a:pt x="29629" y="74676"/>
                  </a:lnTo>
                  <a:lnTo>
                    <a:pt x="50800" y="331838"/>
                  </a:lnTo>
                  <a:lnTo>
                    <a:pt x="88900" y="555853"/>
                  </a:lnTo>
                  <a:lnTo>
                    <a:pt x="139687" y="779868"/>
                  </a:lnTo>
                  <a:lnTo>
                    <a:pt x="156629" y="813054"/>
                  </a:lnTo>
                  <a:lnTo>
                    <a:pt x="93129" y="672007"/>
                  </a:lnTo>
                  <a:lnTo>
                    <a:pt x="63500" y="605624"/>
                  </a:lnTo>
                  <a:lnTo>
                    <a:pt x="21158" y="335978"/>
                  </a:lnTo>
                  <a:lnTo>
                    <a:pt x="4229" y="165900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1142288" y="10137431"/>
              <a:ext cx="131445" cy="274320"/>
            </a:xfrm>
            <a:custGeom>
              <a:avLst/>
              <a:gdLst/>
              <a:ahLst/>
              <a:cxnLst/>
              <a:rect l="l" t="t" r="r" b="b"/>
              <a:pathLst>
                <a:path w="131444" h="274320">
                  <a:moveTo>
                    <a:pt x="0" y="0"/>
                  </a:moveTo>
                  <a:lnTo>
                    <a:pt x="101600" y="273799"/>
                  </a:lnTo>
                  <a:lnTo>
                    <a:pt x="131267" y="2737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5B74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1142288" y="10137431"/>
              <a:ext cx="131445" cy="274320"/>
            </a:xfrm>
            <a:custGeom>
              <a:avLst/>
              <a:gdLst/>
              <a:ahLst/>
              <a:cxnLst/>
              <a:rect l="l" t="t" r="r" b="b"/>
              <a:pathLst>
                <a:path w="131444" h="274320">
                  <a:moveTo>
                    <a:pt x="0" y="0"/>
                  </a:moveTo>
                  <a:lnTo>
                    <a:pt x="131267" y="273799"/>
                  </a:lnTo>
                  <a:lnTo>
                    <a:pt x="101600" y="273799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1019530" y="9199879"/>
              <a:ext cx="29845" cy="178435"/>
            </a:xfrm>
            <a:custGeom>
              <a:avLst/>
              <a:gdLst/>
              <a:ahLst/>
              <a:cxnLst/>
              <a:rect l="l" t="t" r="r" b="b"/>
              <a:pathLst>
                <a:path w="29844" h="178434">
                  <a:moveTo>
                    <a:pt x="0" y="0"/>
                  </a:moveTo>
                  <a:lnTo>
                    <a:pt x="0" y="103758"/>
                  </a:lnTo>
                  <a:lnTo>
                    <a:pt x="25400" y="165988"/>
                  </a:lnTo>
                  <a:lnTo>
                    <a:pt x="29629" y="178434"/>
                  </a:lnTo>
                  <a:lnTo>
                    <a:pt x="29629" y="704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5B74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1019530" y="9199879"/>
              <a:ext cx="29845" cy="178435"/>
            </a:xfrm>
            <a:custGeom>
              <a:avLst/>
              <a:gdLst/>
              <a:ahLst/>
              <a:cxnLst/>
              <a:rect l="l" t="t" r="r" b="b"/>
              <a:pathLst>
                <a:path w="29844" h="178434">
                  <a:moveTo>
                    <a:pt x="0" y="0"/>
                  </a:moveTo>
                  <a:lnTo>
                    <a:pt x="29629" y="70484"/>
                  </a:lnTo>
                  <a:lnTo>
                    <a:pt x="29629" y="178434"/>
                  </a:lnTo>
                  <a:lnTo>
                    <a:pt x="25400" y="165988"/>
                  </a:lnTo>
                  <a:lnTo>
                    <a:pt x="0" y="103758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083030" y="9909263"/>
              <a:ext cx="194945" cy="502284"/>
            </a:xfrm>
            <a:custGeom>
              <a:avLst/>
              <a:gdLst/>
              <a:ahLst/>
              <a:cxnLst/>
              <a:rect l="l" t="t" r="r" b="b"/>
              <a:pathLst>
                <a:path w="194944" h="502284">
                  <a:moveTo>
                    <a:pt x="0" y="0"/>
                  </a:moveTo>
                  <a:lnTo>
                    <a:pt x="46558" y="182537"/>
                  </a:lnTo>
                  <a:lnTo>
                    <a:pt x="59258" y="228168"/>
                  </a:lnTo>
                  <a:lnTo>
                    <a:pt x="190525" y="501967"/>
                  </a:lnTo>
                  <a:lnTo>
                    <a:pt x="194716" y="501967"/>
                  </a:lnTo>
                  <a:lnTo>
                    <a:pt x="139687" y="356768"/>
                  </a:lnTo>
                  <a:lnTo>
                    <a:pt x="93129" y="207429"/>
                  </a:lnTo>
                  <a:lnTo>
                    <a:pt x="29629" y="663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5B74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1083030" y="9909263"/>
              <a:ext cx="194945" cy="502284"/>
            </a:xfrm>
            <a:custGeom>
              <a:avLst/>
              <a:gdLst/>
              <a:ahLst/>
              <a:cxnLst/>
              <a:rect l="l" t="t" r="r" b="b"/>
              <a:pathLst>
                <a:path w="194944" h="502284">
                  <a:moveTo>
                    <a:pt x="0" y="0"/>
                  </a:moveTo>
                  <a:lnTo>
                    <a:pt x="29629" y="66382"/>
                  </a:lnTo>
                  <a:lnTo>
                    <a:pt x="93129" y="207429"/>
                  </a:lnTo>
                  <a:lnTo>
                    <a:pt x="139687" y="356768"/>
                  </a:lnTo>
                  <a:lnTo>
                    <a:pt x="194716" y="501967"/>
                  </a:lnTo>
                  <a:lnTo>
                    <a:pt x="190525" y="501967"/>
                  </a:lnTo>
                  <a:lnTo>
                    <a:pt x="59258" y="228168"/>
                  </a:lnTo>
                  <a:lnTo>
                    <a:pt x="46558" y="182537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335B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8" name="object 4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4400" y="4206493"/>
              <a:ext cx="5928740" cy="4293235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1435734" y="9201391"/>
              <a:ext cx="2027555" cy="421005"/>
            </a:xfrm>
            <a:custGeom>
              <a:avLst/>
              <a:gdLst/>
              <a:ahLst/>
              <a:cxnLst/>
              <a:rect l="l" t="t" r="r" b="b"/>
              <a:pathLst>
                <a:path w="2027554" h="421004">
                  <a:moveTo>
                    <a:pt x="2027554" y="0"/>
                  </a:moveTo>
                  <a:lnTo>
                    <a:pt x="0" y="0"/>
                  </a:lnTo>
                  <a:lnTo>
                    <a:pt x="0" y="421005"/>
                  </a:lnTo>
                  <a:lnTo>
                    <a:pt x="2027554" y="421005"/>
                  </a:lnTo>
                  <a:lnTo>
                    <a:pt x="202755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0" name="object 5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12700" marR="5080">
              <a:lnSpc>
                <a:spcPct val="88900"/>
              </a:lnSpc>
              <a:spcBef>
                <a:spcPts val="480"/>
              </a:spcBef>
            </a:pPr>
            <a:r>
              <a:rPr dirty="0"/>
              <a:t>DIFFERENT</a:t>
            </a:r>
            <a:r>
              <a:rPr spc="-60" dirty="0"/>
              <a:t> </a:t>
            </a:r>
            <a:r>
              <a:rPr dirty="0"/>
              <a:t>TECHNOLOGIES</a:t>
            </a:r>
            <a:r>
              <a:rPr spc="-60" dirty="0"/>
              <a:t> </a:t>
            </a:r>
            <a:r>
              <a:rPr spc="-20" dirty="0"/>
              <a:t>USED </a:t>
            </a:r>
            <a:r>
              <a:rPr dirty="0"/>
              <a:t>WITHIN</a:t>
            </a:r>
            <a:r>
              <a:rPr spc="-35" dirty="0"/>
              <a:t> </a:t>
            </a:r>
            <a:r>
              <a:rPr dirty="0"/>
              <a:t>THE</a:t>
            </a:r>
            <a:r>
              <a:rPr spc="-20" dirty="0"/>
              <a:t> </a:t>
            </a:r>
            <a:r>
              <a:rPr dirty="0"/>
              <a:t>HEALTH</a:t>
            </a:r>
            <a:r>
              <a:rPr spc="-20" dirty="0"/>
              <a:t> </a:t>
            </a:r>
            <a:r>
              <a:rPr spc="-25" dirty="0"/>
              <a:t>AND </a:t>
            </a:r>
            <a:r>
              <a:rPr dirty="0"/>
              <a:t>SOCIAL</a:t>
            </a:r>
            <a:r>
              <a:rPr spc="-15" dirty="0"/>
              <a:t> </a:t>
            </a:r>
            <a:r>
              <a:rPr dirty="0"/>
              <a:t>CARE</a:t>
            </a:r>
            <a:r>
              <a:rPr spc="-15" dirty="0"/>
              <a:t> </a:t>
            </a:r>
            <a:r>
              <a:rPr spc="-10" dirty="0"/>
              <a:t>SECTOR</a:t>
            </a:r>
          </a:p>
          <a:p>
            <a:pPr marL="12700">
              <a:lnSpc>
                <a:spcPts val="8105"/>
              </a:lnSpc>
            </a:pPr>
            <a:r>
              <a:rPr sz="7200" spc="-10" dirty="0"/>
              <a:t>HOSPITAL</a:t>
            </a:r>
            <a:endParaRPr sz="7200"/>
          </a:p>
        </p:txBody>
      </p:sp>
      <p:sp>
        <p:nvSpPr>
          <p:cNvPr id="51" name="object 51"/>
          <p:cNvSpPr txBox="1"/>
          <p:nvPr/>
        </p:nvSpPr>
        <p:spPr>
          <a:xfrm>
            <a:off x="4652517" y="9506813"/>
            <a:ext cx="1677035" cy="7639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0100"/>
              </a:lnSpc>
              <a:spcBef>
                <a:spcPts val="95"/>
              </a:spcBef>
            </a:pPr>
            <a:r>
              <a:rPr sz="2200" dirty="0">
                <a:solidFill>
                  <a:srgbClr val="1CACE3"/>
                </a:solidFill>
                <a:latin typeface="Tw Cen MT"/>
                <a:cs typeface="Tw Cen MT"/>
              </a:rPr>
              <a:t>Sharon</a:t>
            </a:r>
            <a:r>
              <a:rPr sz="2200" spc="-15" dirty="0">
                <a:solidFill>
                  <a:srgbClr val="1CACE3"/>
                </a:solidFill>
                <a:latin typeface="Tw Cen MT"/>
                <a:cs typeface="Tw Cen MT"/>
              </a:rPr>
              <a:t> </a:t>
            </a:r>
            <a:r>
              <a:rPr sz="2200" spc="-10" dirty="0">
                <a:solidFill>
                  <a:srgbClr val="1CACE3"/>
                </a:solidFill>
                <a:latin typeface="Tw Cen MT"/>
                <a:cs typeface="Tw Cen MT"/>
              </a:rPr>
              <a:t>Barnett </a:t>
            </a:r>
            <a:r>
              <a:rPr sz="2200" spc="-10" dirty="0">
                <a:solidFill>
                  <a:srgbClr val="585858"/>
                </a:solidFill>
                <a:latin typeface="Tw Cen MT"/>
                <a:cs typeface="Tw Cen MT"/>
              </a:rPr>
              <a:t>2217515</a:t>
            </a:r>
            <a:endParaRPr sz="2200" dirty="0">
              <a:latin typeface="Tw Cen MT"/>
              <a:cs typeface="Tw Cen MT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521078" y="9274250"/>
            <a:ext cx="1662430" cy="25968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dirty="0">
                <a:solidFill>
                  <a:srgbClr val="00AF50"/>
                </a:solidFill>
                <a:latin typeface="Tw Cen MT"/>
                <a:cs typeface="Tw Cen MT"/>
              </a:rPr>
              <a:t>Tutor:</a:t>
            </a:r>
            <a:r>
              <a:rPr lang="en-GB" sz="1200" dirty="0">
                <a:solidFill>
                  <a:srgbClr val="00B050"/>
                </a:solidFill>
                <a:latin typeface="Tw Cen MT"/>
                <a:cs typeface="Tw Cen MT"/>
              </a:rPr>
              <a:t> </a:t>
            </a:r>
            <a:r>
              <a:rPr lang="en-GB" sz="1200" b="0" i="0" dirty="0">
                <a:solidFill>
                  <a:srgbClr val="00B050"/>
                </a:solidFill>
                <a:effectLst/>
                <a:latin typeface="Segoe UI" panose="020B0502040204020203" pitchFamily="34" charset="0"/>
              </a:rPr>
              <a:t>Koushik </a:t>
            </a:r>
            <a:r>
              <a:rPr lang="en-GB" sz="1200" b="0" i="0" dirty="0" err="1">
                <a:solidFill>
                  <a:srgbClr val="00B050"/>
                </a:solidFill>
                <a:effectLst/>
                <a:latin typeface="Segoe UI" panose="020B0502040204020203" pitchFamily="34" charset="0"/>
              </a:rPr>
              <a:t>Modak</a:t>
            </a:r>
            <a:endParaRPr sz="1200" dirty="0">
              <a:solidFill>
                <a:srgbClr val="00B050"/>
              </a:solidFill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65"/>
              </a:lnSpc>
            </a:pPr>
            <a:r>
              <a:rPr dirty="0"/>
              <a:t>1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902004" y="886713"/>
            <a:ext cx="261747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dirty="0">
                <a:latin typeface="Times New Roman"/>
                <a:cs typeface="Times New Roman"/>
              </a:rPr>
              <a:t>TABLE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CONTENTS</a:t>
            </a:r>
            <a:endParaRPr sz="20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2004" y="1758822"/>
            <a:ext cx="7816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200" spc="-10" dirty="0">
                <a:latin typeface="Times New Roman"/>
                <a:cs typeface="Times New Roman"/>
              </a:rPr>
              <a:t>Introduction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018659" y="1758822"/>
            <a:ext cx="4368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Page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spc="-50" dirty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02004" y="2225166"/>
            <a:ext cx="39344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Different </a:t>
            </a:r>
            <a:r>
              <a:rPr sz="1200" spc="-10" dirty="0">
                <a:latin typeface="Times New Roman"/>
                <a:cs typeface="Times New Roman"/>
              </a:rPr>
              <a:t>technologies</a:t>
            </a:r>
            <a:r>
              <a:rPr sz="1200" dirty="0">
                <a:latin typeface="Times New Roman"/>
                <a:cs typeface="Times New Roman"/>
              </a:rPr>
              <a:t> used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modern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healthcare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workplace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18659" y="2225166"/>
            <a:ext cx="4368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Page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spc="-50" dirty="0">
                <a:latin typeface="Times New Roman"/>
                <a:cs typeface="Times New Roman"/>
              </a:rPr>
              <a:t>3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02004" y="2807589"/>
            <a:ext cx="12268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Researching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topic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18659" y="2807589"/>
            <a:ext cx="4368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Page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spc="-50" dirty="0">
                <a:latin typeface="Times New Roman"/>
                <a:cs typeface="Times New Roman"/>
              </a:rPr>
              <a:t>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2004" y="3337940"/>
            <a:ext cx="7004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latin typeface="Times New Roman"/>
                <a:cs typeface="Times New Roman"/>
              </a:rPr>
              <a:t>References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018659" y="3337940"/>
            <a:ext cx="4368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Page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spc="-50" dirty="0"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65"/>
              </a:lnSpc>
            </a:pPr>
            <a:r>
              <a:rPr dirty="0"/>
              <a:t>2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863904" y="768865"/>
            <a:ext cx="5833110" cy="6744334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60"/>
              </a:spcBef>
            </a:pPr>
            <a:r>
              <a:rPr sz="1600" b="1" spc="-10" dirty="0">
                <a:latin typeface="Times New Roman"/>
                <a:cs typeface="Times New Roman"/>
              </a:rPr>
              <a:t>Introduction</a:t>
            </a:r>
            <a:endParaRPr sz="1600">
              <a:latin typeface="Times New Roman"/>
              <a:cs typeface="Times New Roman"/>
            </a:endParaRPr>
          </a:p>
          <a:p>
            <a:pPr marL="50800" marR="52705">
              <a:lnSpc>
                <a:spcPct val="110400"/>
              </a:lnSpc>
              <a:spcBef>
                <a:spcPts val="560"/>
              </a:spcBef>
            </a:pP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health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 </a:t>
            </a:r>
            <a:r>
              <a:rPr sz="1200" spc="-10" dirty="0">
                <a:latin typeface="Times New Roman"/>
                <a:cs typeface="Times New Roman"/>
              </a:rPr>
              <a:t>well-</a:t>
            </a:r>
            <a:r>
              <a:rPr sz="1200" dirty="0">
                <a:latin typeface="Times New Roman"/>
                <a:cs typeface="Times New Roman"/>
              </a:rPr>
              <a:t>being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nation,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country or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region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dependent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upon</a:t>
            </a:r>
            <a:r>
              <a:rPr sz="1200" spc="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its</a:t>
            </a:r>
            <a:r>
              <a:rPr sz="1200" spc="-10" dirty="0">
                <a:latin typeface="Times New Roman"/>
                <a:cs typeface="Times New Roman"/>
              </a:rPr>
              <a:t> Health </a:t>
            </a:r>
            <a:r>
              <a:rPr sz="1200" dirty="0">
                <a:latin typeface="Times New Roman"/>
                <a:cs typeface="Times New Roman"/>
              </a:rPr>
              <a:t>Services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capabilities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that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it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has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been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equipped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with.</a:t>
            </a:r>
            <a:r>
              <a:rPr sz="1200" spc="2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There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are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other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factors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such </a:t>
            </a:r>
            <a:r>
              <a:rPr sz="1200" spc="-25" dirty="0">
                <a:latin typeface="Times New Roman"/>
                <a:cs typeface="Times New Roman"/>
              </a:rPr>
              <a:t>as </a:t>
            </a:r>
            <a:r>
              <a:rPr sz="1200" dirty="0">
                <a:latin typeface="Times New Roman"/>
                <a:cs typeface="Times New Roman"/>
              </a:rPr>
              <a:t>economy,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population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resources.</a:t>
            </a:r>
            <a:r>
              <a:rPr sz="1200" spc="30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Every people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desire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best that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life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has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offer and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spc="-50" dirty="0">
                <a:latin typeface="Times New Roman"/>
                <a:cs typeface="Times New Roman"/>
              </a:rPr>
              <a:t>a </a:t>
            </a:r>
            <a:r>
              <a:rPr sz="1200" dirty="0">
                <a:latin typeface="Times New Roman"/>
                <a:cs typeface="Times New Roman"/>
              </a:rPr>
              <a:t>government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exist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secure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ensure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that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people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get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their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rightful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entitlement.</a:t>
            </a:r>
            <a:r>
              <a:rPr sz="1200" spc="2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National </a:t>
            </a:r>
            <a:r>
              <a:rPr sz="1200" dirty="0">
                <a:latin typeface="Times New Roman"/>
                <a:cs typeface="Times New Roman"/>
              </a:rPr>
              <a:t>Health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Service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(NHS)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England was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created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on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5</a:t>
            </a:r>
            <a:r>
              <a:rPr sz="1200" baseline="31250" dirty="0">
                <a:latin typeface="Times New Roman"/>
                <a:cs typeface="Times New Roman"/>
              </a:rPr>
              <a:t>th</a:t>
            </a:r>
            <a:r>
              <a:rPr sz="1200" spc="127" baseline="3125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July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1948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organisation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help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with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health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well-</a:t>
            </a:r>
            <a:r>
              <a:rPr sz="1200" dirty="0">
                <a:latin typeface="Times New Roman"/>
                <a:cs typeface="Times New Roman"/>
              </a:rPr>
              <a:t>being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citizens,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residents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visitors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United</a:t>
            </a:r>
            <a:r>
              <a:rPr sz="1200" spc="-10" dirty="0">
                <a:latin typeface="Times New Roman"/>
                <a:cs typeface="Times New Roman"/>
              </a:rPr>
              <a:t> Kingdom.</a:t>
            </a:r>
            <a:endParaRPr sz="1200">
              <a:latin typeface="Times New Roman"/>
              <a:cs typeface="Times New Roman"/>
            </a:endParaRPr>
          </a:p>
          <a:p>
            <a:pPr marL="50800" marR="426084">
              <a:lnSpc>
                <a:spcPts val="1590"/>
              </a:lnSpc>
              <a:spcBef>
                <a:spcPts val="75"/>
              </a:spcBef>
            </a:pPr>
            <a:r>
              <a:rPr sz="1200" dirty="0">
                <a:latin typeface="Times New Roman"/>
                <a:cs typeface="Times New Roman"/>
              </a:rPr>
              <a:t>Hospitals,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Health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Centres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GP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Surgeries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Clinics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all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form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part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our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National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Health Service.</a:t>
            </a:r>
            <a:endParaRPr sz="1200">
              <a:latin typeface="Times New Roman"/>
              <a:cs typeface="Times New Roman"/>
            </a:endParaRPr>
          </a:p>
          <a:p>
            <a:pPr marL="50800" marR="100965">
              <a:lnSpc>
                <a:spcPct val="110100"/>
              </a:lnSpc>
              <a:spcBef>
                <a:spcPts val="420"/>
              </a:spcBef>
            </a:pP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NHS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has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evolved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through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numerous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reforms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today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stands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as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England’s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biggest </a:t>
            </a:r>
            <a:r>
              <a:rPr sz="1200" dirty="0">
                <a:latin typeface="Times New Roman"/>
                <a:cs typeface="Times New Roman"/>
              </a:rPr>
              <a:t>employer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with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over one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point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five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million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employees.</a:t>
            </a:r>
            <a:r>
              <a:rPr sz="1200" spc="145" dirty="0">
                <a:latin typeface="Times New Roman"/>
                <a:cs typeface="Times New Roman"/>
              </a:rPr>
              <a:t>  </a:t>
            </a:r>
            <a:r>
              <a:rPr sz="1200" dirty="0">
                <a:latin typeface="Times New Roman"/>
                <a:cs typeface="Times New Roman"/>
              </a:rPr>
              <a:t>With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organization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sporting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such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spc="-50" dirty="0">
                <a:latin typeface="Times New Roman"/>
                <a:cs typeface="Times New Roman"/>
              </a:rPr>
              <a:t>a </a:t>
            </a:r>
            <a:r>
              <a:rPr sz="1200" dirty="0">
                <a:latin typeface="Times New Roman"/>
                <a:cs typeface="Times New Roman"/>
              </a:rPr>
              <a:t>large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cadre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workers,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one would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think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that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there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enough staffing to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cover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different </a:t>
            </a:r>
            <a:r>
              <a:rPr sz="1200" dirty="0">
                <a:latin typeface="Times New Roman"/>
                <a:cs typeface="Times New Roman"/>
              </a:rPr>
              <a:t>areas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operation;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Contrary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that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thought,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NHS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has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been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understaffed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for a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long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period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this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situation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has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caused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numerous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issues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across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all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sectors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NHS.</a:t>
            </a:r>
            <a:endParaRPr sz="1200">
              <a:latin typeface="Times New Roman"/>
              <a:cs typeface="Times New Roman"/>
            </a:endParaRPr>
          </a:p>
          <a:p>
            <a:pPr marL="50800" marR="121285">
              <a:lnSpc>
                <a:spcPct val="110500"/>
              </a:lnSpc>
              <a:spcBef>
                <a:spcPts val="495"/>
              </a:spcBef>
            </a:pPr>
            <a:r>
              <a:rPr sz="1200" dirty="0">
                <a:latin typeface="Times New Roman"/>
                <a:cs typeface="Times New Roman"/>
              </a:rPr>
              <a:t>Some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these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issues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range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from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patients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dying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because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 limited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trauma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responses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not </a:t>
            </a:r>
            <a:r>
              <a:rPr sz="1200" dirty="0">
                <a:latin typeface="Times New Roman"/>
                <a:cs typeface="Times New Roman"/>
              </a:rPr>
              <a:t>being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able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 get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 appointment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 see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medical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professional.</a:t>
            </a:r>
            <a:r>
              <a:rPr sz="1200" spc="2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issue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staffing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the </a:t>
            </a:r>
            <a:r>
              <a:rPr sz="1200" dirty="0">
                <a:latin typeface="Times New Roman"/>
                <a:cs typeface="Times New Roman"/>
              </a:rPr>
              <a:t>NHS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will be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explored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later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this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document.</a:t>
            </a:r>
            <a:r>
              <a:rPr sz="1200" spc="135" dirty="0">
                <a:latin typeface="Times New Roman"/>
                <a:cs typeface="Times New Roman"/>
              </a:rPr>
              <a:t>  </a:t>
            </a:r>
            <a:r>
              <a:rPr sz="1200" dirty="0">
                <a:latin typeface="Times New Roman"/>
                <a:cs typeface="Times New Roman"/>
              </a:rPr>
              <a:t>I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will also look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at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two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approaches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to </a:t>
            </a:r>
            <a:r>
              <a:rPr sz="1200" dirty="0">
                <a:latin typeface="Times New Roman"/>
                <a:cs typeface="Times New Roman"/>
              </a:rPr>
              <a:t>remedying the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issue as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well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as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some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 different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technologies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that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are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incorporated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the </a:t>
            </a:r>
            <a:r>
              <a:rPr sz="1200" spc="-10" dirty="0">
                <a:latin typeface="Times New Roman"/>
                <a:cs typeface="Times New Roman"/>
              </a:rPr>
              <a:t>sector.</a:t>
            </a:r>
            <a:endParaRPr sz="1200">
              <a:latin typeface="Times New Roman"/>
              <a:cs typeface="Times New Roman"/>
            </a:endParaRPr>
          </a:p>
          <a:p>
            <a:pPr marL="50800" marR="43180">
              <a:lnSpc>
                <a:spcPct val="110000"/>
              </a:lnSpc>
              <a:spcBef>
                <a:spcPts val="505"/>
              </a:spcBef>
            </a:pPr>
            <a:r>
              <a:rPr sz="1200" dirty="0">
                <a:latin typeface="Times New Roman"/>
                <a:cs typeface="Times New Roman"/>
              </a:rPr>
              <a:t>Despite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all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 the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setbacks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issues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faced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by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NHS,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 organization still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manages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to </a:t>
            </a:r>
            <a:r>
              <a:rPr sz="1200" dirty="0">
                <a:latin typeface="Times New Roman"/>
                <a:cs typeface="Times New Roman"/>
              </a:rPr>
              <a:t>maintain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effectiveness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relevance that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is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very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commendable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and,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some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cases,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envied.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Commonwealth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Fund, in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2017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report,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indicated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that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United</a:t>
            </a:r>
            <a:r>
              <a:rPr sz="1200" spc="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Kingdom’s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Health </a:t>
            </a:r>
            <a:r>
              <a:rPr sz="1200" dirty="0">
                <a:latin typeface="Times New Roman"/>
                <a:cs typeface="Times New Roman"/>
              </a:rPr>
              <a:t>Services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was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ranked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number one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 the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world.</a:t>
            </a:r>
            <a:r>
              <a:rPr sz="1200" spc="27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These services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are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further enhanced by</a:t>
            </a:r>
            <a:r>
              <a:rPr sz="1200" spc="-25" dirty="0">
                <a:latin typeface="Times New Roman"/>
                <a:cs typeface="Times New Roman"/>
              </a:rPr>
              <a:t> the </a:t>
            </a:r>
            <a:r>
              <a:rPr sz="1200" dirty="0">
                <a:latin typeface="Times New Roman"/>
                <a:cs typeface="Times New Roman"/>
              </a:rPr>
              <a:t>following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technology: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550">
              <a:latin typeface="Times New Roman"/>
              <a:cs typeface="Times New Roman"/>
            </a:endParaRPr>
          </a:p>
          <a:p>
            <a:pPr marL="965200" indent="-229235">
              <a:lnSpc>
                <a:spcPct val="100000"/>
              </a:lnSpc>
              <a:buFont typeface="Symbol"/>
              <a:buChar char=""/>
              <a:tabLst>
                <a:tab pos="965200" algn="l"/>
                <a:tab pos="965835" algn="l"/>
              </a:tabLst>
            </a:pPr>
            <a:r>
              <a:rPr sz="1200" dirty="0">
                <a:latin typeface="Times New Roman"/>
                <a:cs typeface="Times New Roman"/>
              </a:rPr>
              <a:t>Electronic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Health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Record</a:t>
            </a:r>
            <a:endParaRPr sz="1200">
              <a:latin typeface="Times New Roman"/>
              <a:cs typeface="Times New Roman"/>
            </a:endParaRPr>
          </a:p>
          <a:p>
            <a:pPr marL="965200" indent="-229235">
              <a:lnSpc>
                <a:spcPct val="100000"/>
              </a:lnSpc>
              <a:spcBef>
                <a:spcPts val="240"/>
              </a:spcBef>
              <a:buFont typeface="Symbol"/>
              <a:buChar char=""/>
              <a:tabLst>
                <a:tab pos="965200" algn="l"/>
                <a:tab pos="965835" algn="l"/>
              </a:tabLst>
            </a:pPr>
            <a:r>
              <a:rPr sz="1200" dirty="0">
                <a:latin typeface="Times New Roman"/>
                <a:cs typeface="Times New Roman"/>
              </a:rPr>
              <a:t>Personalized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Treatment</a:t>
            </a:r>
            <a:endParaRPr sz="1200">
              <a:latin typeface="Times New Roman"/>
              <a:cs typeface="Times New Roman"/>
            </a:endParaRPr>
          </a:p>
          <a:p>
            <a:pPr marL="965200" indent="-229235">
              <a:lnSpc>
                <a:spcPct val="100000"/>
              </a:lnSpc>
              <a:spcBef>
                <a:spcPts val="219"/>
              </a:spcBef>
              <a:buFont typeface="Symbol"/>
              <a:buChar char=""/>
              <a:tabLst>
                <a:tab pos="965200" algn="l"/>
                <a:tab pos="965835" algn="l"/>
              </a:tabLst>
            </a:pPr>
            <a:r>
              <a:rPr sz="1200" spc="-10" dirty="0">
                <a:latin typeface="Times New Roman"/>
                <a:cs typeface="Times New Roman"/>
              </a:rPr>
              <a:t>TeleHealth</a:t>
            </a:r>
            <a:endParaRPr sz="1200">
              <a:latin typeface="Times New Roman"/>
              <a:cs typeface="Times New Roman"/>
            </a:endParaRPr>
          </a:p>
          <a:p>
            <a:pPr marL="965200" indent="-229235">
              <a:lnSpc>
                <a:spcPct val="100000"/>
              </a:lnSpc>
              <a:spcBef>
                <a:spcPts val="240"/>
              </a:spcBef>
              <a:buFont typeface="Symbol"/>
              <a:buChar char=""/>
              <a:tabLst>
                <a:tab pos="965200" algn="l"/>
                <a:tab pos="965835" algn="l"/>
              </a:tabLst>
            </a:pPr>
            <a:r>
              <a:rPr sz="1200" dirty="0">
                <a:latin typeface="Times New Roman"/>
                <a:cs typeface="Times New Roman"/>
              </a:rPr>
              <a:t>Surgical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Technology</a:t>
            </a:r>
            <a:endParaRPr sz="1200">
              <a:latin typeface="Times New Roman"/>
              <a:cs typeface="Times New Roman"/>
            </a:endParaRPr>
          </a:p>
          <a:p>
            <a:pPr marL="965200" indent="-229235">
              <a:lnSpc>
                <a:spcPct val="100000"/>
              </a:lnSpc>
              <a:spcBef>
                <a:spcPts val="240"/>
              </a:spcBef>
              <a:buFont typeface="Symbol"/>
              <a:buChar char=""/>
              <a:tabLst>
                <a:tab pos="965200" algn="l"/>
                <a:tab pos="965835" algn="l"/>
              </a:tabLst>
            </a:pPr>
            <a:r>
              <a:rPr sz="1200" dirty="0">
                <a:latin typeface="Times New Roman"/>
                <a:cs typeface="Times New Roman"/>
              </a:rPr>
              <a:t>Artificial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Technology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 Augmented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Reality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96416" y="914653"/>
            <a:ext cx="5769610" cy="9525"/>
          </a:xfrm>
          <a:custGeom>
            <a:avLst/>
            <a:gdLst/>
            <a:ahLst/>
            <a:cxnLst/>
            <a:rect l="l" t="t" r="r" b="b"/>
            <a:pathLst>
              <a:path w="5769609" h="9525">
                <a:moveTo>
                  <a:pt x="5769229" y="0"/>
                </a:moveTo>
                <a:lnTo>
                  <a:pt x="0" y="0"/>
                </a:lnTo>
                <a:lnTo>
                  <a:pt x="0" y="9144"/>
                </a:lnTo>
                <a:lnTo>
                  <a:pt x="5769229" y="9144"/>
                </a:lnTo>
                <a:lnTo>
                  <a:pt x="5769229" y="0"/>
                </a:lnTo>
                <a:close/>
              </a:path>
            </a:pathLst>
          </a:custGeom>
          <a:solidFill>
            <a:srgbClr val="1CAC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96416" y="2615818"/>
            <a:ext cx="5769610" cy="9525"/>
          </a:xfrm>
          <a:custGeom>
            <a:avLst/>
            <a:gdLst/>
            <a:ahLst/>
            <a:cxnLst/>
            <a:rect l="l" t="t" r="r" b="b"/>
            <a:pathLst>
              <a:path w="5769609" h="9525">
                <a:moveTo>
                  <a:pt x="5769229" y="0"/>
                </a:moveTo>
                <a:lnTo>
                  <a:pt x="0" y="0"/>
                </a:lnTo>
                <a:lnTo>
                  <a:pt x="0" y="9144"/>
                </a:lnTo>
                <a:lnTo>
                  <a:pt x="5769229" y="9144"/>
                </a:lnTo>
                <a:lnTo>
                  <a:pt x="5769229" y="0"/>
                </a:lnTo>
                <a:close/>
              </a:path>
            </a:pathLst>
          </a:custGeom>
          <a:solidFill>
            <a:srgbClr val="1CAC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96416" y="4625085"/>
            <a:ext cx="5769610" cy="9525"/>
          </a:xfrm>
          <a:custGeom>
            <a:avLst/>
            <a:gdLst/>
            <a:ahLst/>
            <a:cxnLst/>
            <a:rect l="l" t="t" r="r" b="b"/>
            <a:pathLst>
              <a:path w="5769609" h="9525">
                <a:moveTo>
                  <a:pt x="5769229" y="0"/>
                </a:moveTo>
                <a:lnTo>
                  <a:pt x="0" y="0"/>
                </a:lnTo>
                <a:lnTo>
                  <a:pt x="0" y="9144"/>
                </a:lnTo>
                <a:lnTo>
                  <a:pt x="5769229" y="9144"/>
                </a:lnTo>
                <a:lnTo>
                  <a:pt x="5769229" y="0"/>
                </a:lnTo>
                <a:close/>
              </a:path>
            </a:pathLst>
          </a:custGeom>
          <a:solidFill>
            <a:srgbClr val="1CAC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96416" y="8567292"/>
            <a:ext cx="5769610" cy="9525"/>
          </a:xfrm>
          <a:custGeom>
            <a:avLst/>
            <a:gdLst/>
            <a:ahLst/>
            <a:cxnLst/>
            <a:rect l="l" t="t" r="r" b="b"/>
            <a:pathLst>
              <a:path w="5769609" h="9525">
                <a:moveTo>
                  <a:pt x="5769229" y="0"/>
                </a:moveTo>
                <a:lnTo>
                  <a:pt x="0" y="0"/>
                </a:lnTo>
                <a:lnTo>
                  <a:pt x="0" y="9144"/>
                </a:lnTo>
                <a:lnTo>
                  <a:pt x="5769229" y="9144"/>
                </a:lnTo>
                <a:lnTo>
                  <a:pt x="5769229" y="0"/>
                </a:lnTo>
                <a:close/>
              </a:path>
            </a:pathLst>
          </a:custGeom>
          <a:solidFill>
            <a:srgbClr val="1CAC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02004" y="840994"/>
            <a:ext cx="5742940" cy="8675370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770"/>
              </a:spcBef>
              <a:buAutoNum type="arabicPeriod"/>
              <a:tabLst>
                <a:tab pos="195580" algn="l"/>
              </a:tabLst>
            </a:pPr>
            <a:r>
              <a:rPr sz="1200" spc="55" dirty="0">
                <a:solidFill>
                  <a:srgbClr val="414042"/>
                </a:solidFill>
                <a:latin typeface="Times New Roman"/>
                <a:cs typeface="Times New Roman"/>
              </a:rPr>
              <a:t>ELECTRONIC</a:t>
            </a:r>
            <a:r>
              <a:rPr sz="1200" spc="17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50" dirty="0">
                <a:solidFill>
                  <a:srgbClr val="414042"/>
                </a:solidFill>
                <a:latin typeface="Times New Roman"/>
                <a:cs typeface="Times New Roman"/>
              </a:rPr>
              <a:t>HEALTH</a:t>
            </a:r>
            <a:r>
              <a:rPr sz="1200" spc="18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45" dirty="0">
                <a:solidFill>
                  <a:srgbClr val="414042"/>
                </a:solidFill>
                <a:latin typeface="Times New Roman"/>
                <a:cs typeface="Times New Roman"/>
              </a:rPr>
              <a:t>RECORDS</a:t>
            </a:r>
            <a:endParaRPr sz="1200">
              <a:latin typeface="Times New Roman"/>
              <a:cs typeface="Times New Roman"/>
            </a:endParaRPr>
          </a:p>
          <a:p>
            <a:pPr marL="12700" marR="40640">
              <a:lnSpc>
                <a:spcPct val="110000"/>
              </a:lnSpc>
              <a:spcBef>
                <a:spcPts val="530"/>
              </a:spcBef>
            </a:pP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advent of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Electronic Health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Record system has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brought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about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complete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turn </a:t>
            </a:r>
            <a:r>
              <a:rPr sz="1200" spc="-10" dirty="0">
                <a:latin typeface="Times New Roman"/>
                <a:cs typeface="Times New Roman"/>
              </a:rPr>
              <a:t>around </a:t>
            </a:r>
            <a:r>
              <a:rPr sz="1200" dirty="0">
                <a:latin typeface="Times New Roman"/>
                <a:cs typeface="Times New Roman"/>
              </a:rPr>
              <a:t>from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way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health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records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were </a:t>
            </a:r>
            <a:r>
              <a:rPr sz="1200" spc="-10" dirty="0">
                <a:latin typeface="Times New Roman"/>
                <a:cs typeface="Times New Roman"/>
              </a:rPr>
              <a:t>integrated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into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-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treatment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regime.</a:t>
            </a:r>
            <a:r>
              <a:rPr sz="1200" spc="2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outdated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paper </a:t>
            </a:r>
            <a:r>
              <a:rPr sz="1200" dirty="0">
                <a:latin typeface="Times New Roman"/>
                <a:cs typeface="Times New Roman"/>
              </a:rPr>
              <a:t>filing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system presented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clinicians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with difficulties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within their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practises.</a:t>
            </a:r>
            <a:r>
              <a:rPr sz="1200" spc="145" dirty="0">
                <a:latin typeface="Times New Roman"/>
                <a:cs typeface="Times New Roman"/>
              </a:rPr>
              <a:t> 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old </a:t>
            </a:r>
            <a:r>
              <a:rPr sz="1200" spc="-10" dirty="0">
                <a:latin typeface="Times New Roman"/>
                <a:cs typeface="Times New Roman"/>
              </a:rPr>
              <a:t>system </a:t>
            </a:r>
            <a:r>
              <a:rPr sz="1200" dirty="0">
                <a:latin typeface="Times New Roman"/>
                <a:cs typeface="Times New Roman"/>
              </a:rPr>
              <a:t>made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it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cumbersome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for clinicians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practise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different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facilities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collaborate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when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it </a:t>
            </a:r>
            <a:r>
              <a:rPr sz="1200" dirty="0">
                <a:latin typeface="Times New Roman"/>
                <a:cs typeface="Times New Roman"/>
              </a:rPr>
              <a:t>came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patient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care.</a:t>
            </a:r>
            <a:r>
              <a:rPr sz="1200" spc="27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 EHR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provides more complete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holistic picture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 </a:t>
            </a:r>
            <a:r>
              <a:rPr sz="1200" spc="-10" dirty="0">
                <a:latin typeface="Times New Roman"/>
                <a:cs typeface="Times New Roman"/>
              </a:rPr>
              <a:t>patients </a:t>
            </a:r>
            <a:r>
              <a:rPr sz="1200" dirty="0">
                <a:latin typeface="Times New Roman"/>
                <a:cs typeface="Times New Roman"/>
              </a:rPr>
              <a:t>health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record/history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so allow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for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more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informed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diagnosis,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hence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treatment.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50">
              <a:latin typeface="Times New Roman"/>
              <a:cs typeface="Times New Roman"/>
            </a:endParaRPr>
          </a:p>
          <a:p>
            <a:pPr marL="194945" indent="-182880">
              <a:lnSpc>
                <a:spcPct val="100000"/>
              </a:lnSpc>
              <a:spcBef>
                <a:spcPts val="5"/>
              </a:spcBef>
              <a:buAutoNum type="arabicPeriod" startAt="2"/>
              <a:tabLst>
                <a:tab pos="195580" algn="l"/>
              </a:tabLst>
            </a:pPr>
            <a:r>
              <a:rPr sz="1200" spc="60" dirty="0">
                <a:solidFill>
                  <a:srgbClr val="414042"/>
                </a:solidFill>
                <a:latin typeface="Times New Roman"/>
                <a:cs typeface="Times New Roman"/>
              </a:rPr>
              <a:t>PERSONALIZED</a:t>
            </a:r>
            <a:r>
              <a:rPr sz="1200" spc="15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50" dirty="0">
                <a:solidFill>
                  <a:srgbClr val="414042"/>
                </a:solidFill>
                <a:latin typeface="Times New Roman"/>
                <a:cs typeface="Times New Roman"/>
              </a:rPr>
              <a:t>TREATMENT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Clr>
                <a:srgbClr val="414042"/>
              </a:buClr>
              <a:buFont typeface="Times New Roman"/>
              <a:buAutoNum type="arabicPeriod" startAt="2"/>
            </a:pPr>
            <a:endParaRPr sz="1350">
              <a:latin typeface="Times New Roman"/>
              <a:cs typeface="Times New Roman"/>
            </a:endParaRPr>
          </a:p>
          <a:p>
            <a:pPr marL="12700" marR="5080">
              <a:lnSpc>
                <a:spcPct val="96000"/>
              </a:lnSpc>
            </a:pP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Patients’ involvement and engagement</a:t>
            </a:r>
            <a:r>
              <a:rPr sz="1200" spc="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it relates</a:t>
            </a:r>
            <a:r>
              <a:rPr sz="1200" spc="-3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to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their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own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health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and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well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being 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has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been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increasingly encouraged</a:t>
            </a:r>
            <a:r>
              <a:rPr sz="1200" spc="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in the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Health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Care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Sector.</a:t>
            </a:r>
            <a:r>
              <a:rPr sz="1200" spc="28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In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area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of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personalized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treatment,</a:t>
            </a:r>
            <a:r>
              <a:rPr sz="1200" spc="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patients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are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able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to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use devices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and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wearable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technology.</a:t>
            </a:r>
            <a:r>
              <a:rPr sz="1200" spc="29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Brent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Wilkinson,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the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CEO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of</a:t>
            </a:r>
            <a:r>
              <a:rPr sz="1200" spc="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Heathfleet,</a:t>
            </a:r>
            <a:r>
              <a:rPr sz="1200" spc="27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formerly known</a:t>
            </a:r>
            <a:r>
              <a:rPr sz="1200" spc="-3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as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Zillion,</a:t>
            </a:r>
            <a:r>
              <a:rPr sz="1200" spc="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telehealth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company,</a:t>
            </a:r>
            <a:r>
              <a:rPr sz="1200" spc="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cited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that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these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devices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has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 potential to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provide insight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to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help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create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hyper-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targeted,</a:t>
            </a:r>
            <a:r>
              <a:rPr sz="1200" spc="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personalized health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and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wellness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plans.</a:t>
            </a:r>
            <a:r>
              <a:rPr sz="1200" spc="30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In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this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scenario,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hyper-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targeting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seeks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employ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predictive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analytics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to</a:t>
            </a:r>
            <a:r>
              <a:rPr sz="1200" spc="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94949"/>
                </a:solidFill>
                <a:latin typeface="Times New Roman"/>
                <a:cs typeface="Times New Roman"/>
              </a:rPr>
              <a:t>assess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individuals’</a:t>
            </a:r>
            <a:r>
              <a:rPr sz="1200" spc="-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data</a:t>
            </a:r>
            <a:r>
              <a:rPr sz="1200" spc="-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and derive</a:t>
            </a:r>
            <a:r>
              <a:rPr sz="1200" spc="-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health</a:t>
            </a:r>
            <a:r>
              <a:rPr sz="1200" spc="-2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recommendations</a:t>
            </a:r>
            <a:r>
              <a:rPr sz="1200" spc="-1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that</a:t>
            </a:r>
            <a:r>
              <a:rPr sz="1200" spc="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precisely</a:t>
            </a:r>
            <a:r>
              <a:rPr sz="1200" spc="-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address</a:t>
            </a:r>
            <a:r>
              <a:rPr sz="1200" spc="-1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their</a:t>
            </a:r>
            <a:r>
              <a:rPr sz="1200" spc="1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94949"/>
                </a:solidFill>
                <a:latin typeface="Times New Roman"/>
                <a:cs typeface="Times New Roman"/>
              </a:rPr>
              <a:t>conditions,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goals,</a:t>
            </a:r>
            <a:r>
              <a:rPr sz="1200" spc="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and</a:t>
            </a:r>
            <a:r>
              <a:rPr sz="1200" spc="-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94949"/>
                </a:solidFill>
                <a:latin typeface="Times New Roman"/>
                <a:cs typeface="Times New Roman"/>
              </a:rPr>
              <a:t>lifestyles.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 marL="194945" indent="-182880">
              <a:lnSpc>
                <a:spcPct val="100000"/>
              </a:lnSpc>
              <a:spcBef>
                <a:spcPts val="5"/>
              </a:spcBef>
              <a:buAutoNum type="arabicPeriod" startAt="3"/>
              <a:tabLst>
                <a:tab pos="195580" algn="l"/>
              </a:tabLst>
            </a:pPr>
            <a:r>
              <a:rPr sz="1200" spc="50" dirty="0">
                <a:solidFill>
                  <a:srgbClr val="414042"/>
                </a:solidFill>
                <a:latin typeface="Times New Roman"/>
                <a:cs typeface="Times New Roman"/>
              </a:rPr>
              <a:t>TELEHEALTH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Clr>
                <a:srgbClr val="414042"/>
              </a:buClr>
              <a:buFont typeface="Times New Roman"/>
              <a:buAutoNum type="arabicPeriod" startAt="3"/>
            </a:pPr>
            <a:endParaRPr sz="1350">
              <a:latin typeface="Times New Roman"/>
              <a:cs typeface="Times New Roman"/>
            </a:endParaRPr>
          </a:p>
          <a:p>
            <a:pPr marL="12700" marR="6985">
              <a:lnSpc>
                <a:spcPct val="96700"/>
              </a:lnSpc>
            </a:pPr>
            <a:r>
              <a:rPr sz="1200" dirty="0">
                <a:latin typeface="Times New Roman"/>
                <a:cs typeface="Times New Roman"/>
                <a:hlinkClick r:id="rId2"/>
              </a:rPr>
              <a:t>Telehealth</a:t>
            </a:r>
            <a:r>
              <a:rPr sz="1200" dirty="0">
                <a:latin typeface="Times New Roman"/>
                <a:cs typeface="Times New Roman"/>
              </a:rPr>
              <a:t>,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includes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but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not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limited</a:t>
            </a:r>
            <a:r>
              <a:rPr sz="1200" spc="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  <a:hlinkClick r:id="rId3"/>
              </a:rPr>
              <a:t>virtual</a:t>
            </a:r>
            <a:r>
              <a:rPr sz="1200" spc="-30" dirty="0">
                <a:latin typeface="Times New Roman"/>
                <a:cs typeface="Times New Roman"/>
                <a:hlinkClick r:id="rId3"/>
              </a:rPr>
              <a:t> </a:t>
            </a:r>
            <a:r>
              <a:rPr sz="1200" dirty="0">
                <a:latin typeface="Times New Roman"/>
                <a:cs typeface="Times New Roman"/>
                <a:hlinkClick r:id="rId3"/>
              </a:rPr>
              <a:t>healthcare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  <a:hlinkClick r:id="rId3"/>
              </a:rPr>
              <a:t>,</a:t>
            </a:r>
            <a:r>
              <a:rPr sz="1200" spc="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and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incorporates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technology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to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enhance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and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refine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effectiveness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of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communications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between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healthcare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providers,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clinics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and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patients.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146685">
              <a:lnSpc>
                <a:spcPct val="96200"/>
              </a:lnSpc>
            </a:pPr>
            <a:r>
              <a:rPr sz="1200" b="1" dirty="0">
                <a:solidFill>
                  <a:srgbClr val="414042"/>
                </a:solidFill>
                <a:latin typeface="Times New Roman"/>
                <a:cs typeface="Times New Roman"/>
              </a:rPr>
              <a:t>Electronic</a:t>
            </a:r>
            <a:r>
              <a:rPr sz="1200" b="1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14042"/>
                </a:solidFill>
                <a:latin typeface="Times New Roman"/>
                <a:cs typeface="Times New Roman"/>
              </a:rPr>
              <a:t>communication</a:t>
            </a:r>
            <a:r>
              <a:rPr sz="1200" b="1" spc="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is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</a:t>
            </a:r>
            <a:r>
              <a:rPr sz="1200" spc="-3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form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of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technology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that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allows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medical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professionals,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Healthcare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providers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clinicians,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clinics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and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patients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to integrate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for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well-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being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of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the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patient(s).</a:t>
            </a:r>
            <a:r>
              <a:rPr sz="1200" spc="130" dirty="0">
                <a:solidFill>
                  <a:srgbClr val="414042"/>
                </a:solidFill>
                <a:latin typeface="Times New Roman"/>
                <a:cs typeface="Times New Roman"/>
              </a:rPr>
              <a:t> 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It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critically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important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for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healthcare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providers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to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be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able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to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track</a:t>
            </a:r>
            <a:r>
              <a:rPr sz="1200" spc="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and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monitor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patients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to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ensure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that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their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needs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are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being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met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and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that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existing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care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plans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are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followed.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8255">
              <a:lnSpc>
                <a:spcPct val="96800"/>
              </a:lnSpc>
              <a:spcBef>
                <a:spcPts val="5"/>
              </a:spcBef>
            </a:pPr>
            <a:r>
              <a:rPr sz="1200" b="1" dirty="0">
                <a:solidFill>
                  <a:srgbClr val="494949"/>
                </a:solidFill>
                <a:latin typeface="Times New Roman"/>
                <a:cs typeface="Times New Roman"/>
              </a:rPr>
              <a:t>Digital</a:t>
            </a:r>
            <a:r>
              <a:rPr sz="1200" b="1" spc="-3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494949"/>
                </a:solidFill>
                <a:latin typeface="Times New Roman"/>
                <a:cs typeface="Times New Roman"/>
              </a:rPr>
              <a:t>communication</a:t>
            </a:r>
            <a:r>
              <a:rPr sz="1200" b="1" spc="-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allows</a:t>
            </a:r>
            <a:r>
              <a:rPr sz="1200" spc="-3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for</a:t>
            </a:r>
            <a:r>
              <a:rPr sz="1200" spc="-2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collaboration</a:t>
            </a:r>
            <a:r>
              <a:rPr sz="1200" spc="-2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between</a:t>
            </a:r>
            <a:r>
              <a:rPr sz="1200" spc="-2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healthcare</a:t>
            </a:r>
            <a:r>
              <a:rPr sz="1200" spc="-2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providers</a:t>
            </a:r>
            <a:r>
              <a:rPr sz="1200" spc="-3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and</a:t>
            </a:r>
            <a:r>
              <a:rPr sz="1200" spc="-2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94949"/>
                </a:solidFill>
                <a:latin typeface="Times New Roman"/>
                <a:cs typeface="Times New Roman"/>
              </a:rPr>
              <a:t>patients.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This</a:t>
            </a:r>
            <a:r>
              <a:rPr sz="1200" spc="-1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integrates</a:t>
            </a:r>
            <a:r>
              <a:rPr sz="1200" spc="-1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remote</a:t>
            </a:r>
            <a:r>
              <a:rPr sz="1200" spc="-3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access</a:t>
            </a:r>
            <a:r>
              <a:rPr sz="1200" spc="-1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to</a:t>
            </a:r>
            <a:r>
              <a:rPr sz="1200" spc="-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healthcare</a:t>
            </a:r>
            <a:r>
              <a:rPr sz="1200" spc="-1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services</a:t>
            </a:r>
            <a:r>
              <a:rPr sz="1200" spc="-1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from</a:t>
            </a:r>
            <a:r>
              <a:rPr sz="1200" spc="-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multiple</a:t>
            </a:r>
            <a:r>
              <a:rPr sz="1200" spc="-1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access</a:t>
            </a:r>
            <a:r>
              <a:rPr sz="1200" spc="-1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points.</a:t>
            </a:r>
            <a:r>
              <a:rPr sz="1200" spc="140" dirty="0">
                <a:solidFill>
                  <a:srgbClr val="494949"/>
                </a:solidFill>
                <a:latin typeface="Times New Roman"/>
                <a:cs typeface="Times New Roman"/>
              </a:rPr>
              <a:t> 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This</a:t>
            </a:r>
            <a:r>
              <a:rPr sz="1200" spc="-1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94949"/>
                </a:solidFill>
                <a:latin typeface="Times New Roman"/>
                <a:cs typeface="Times New Roman"/>
              </a:rPr>
              <a:t>allows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the</a:t>
            </a:r>
            <a:r>
              <a:rPr sz="1200" spc="-1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end</a:t>
            </a:r>
            <a:r>
              <a:rPr sz="1200" spc="-1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user</a:t>
            </a:r>
            <a:r>
              <a:rPr sz="1200" spc="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to</a:t>
            </a:r>
            <a:r>
              <a:rPr sz="1200" spc="-3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experience</a:t>
            </a:r>
            <a:r>
              <a:rPr sz="1200" spc="-1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a</a:t>
            </a:r>
            <a:r>
              <a:rPr sz="1200" spc="-1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somewhat</a:t>
            </a:r>
            <a:r>
              <a:rPr sz="1200" spc="-1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seamless</a:t>
            </a:r>
            <a:r>
              <a:rPr sz="1200" spc="-1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94949"/>
                </a:solidFill>
                <a:latin typeface="Times New Roman"/>
                <a:cs typeface="Times New Roman"/>
              </a:rPr>
              <a:t>care</a:t>
            </a:r>
            <a:r>
              <a:rPr sz="1200" spc="-1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94949"/>
                </a:solidFill>
                <a:latin typeface="Times New Roman"/>
                <a:cs typeface="Times New Roman"/>
              </a:rPr>
              <a:t>process.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71755">
              <a:lnSpc>
                <a:spcPct val="96000"/>
              </a:lnSpc>
              <a:spcBef>
                <a:spcPts val="5"/>
              </a:spcBef>
            </a:pP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Lisa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McLaughlin,</a:t>
            </a:r>
            <a:r>
              <a:rPr sz="1200" spc="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co-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founder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and CEO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of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Workit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Health,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cited that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“It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was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no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longer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necessary to sit in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Urgent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Care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waiting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room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for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hours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on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 weekend—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telehealth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solutions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are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improving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accessibility and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convenience.”</a:t>
            </a:r>
            <a:r>
              <a:rPr sz="1200" spc="30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This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is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believed the have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closed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the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gap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between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providers of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telemedicine and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their patients.</a:t>
            </a:r>
            <a:r>
              <a:rPr sz="1200" spc="3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Communication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through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app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can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quickly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connect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patients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to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providers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for an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overall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experience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that is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both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convenient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and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accessible. This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will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reduce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office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time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for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clinicians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and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their</a:t>
            </a:r>
            <a:r>
              <a:rPr sz="1200" spc="4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staff.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 marL="194945" indent="-182880">
              <a:lnSpc>
                <a:spcPct val="100000"/>
              </a:lnSpc>
              <a:buAutoNum type="arabicPeriod" startAt="4"/>
              <a:tabLst>
                <a:tab pos="195580" algn="l"/>
              </a:tabLst>
            </a:pPr>
            <a:r>
              <a:rPr sz="1200" spc="50" dirty="0">
                <a:solidFill>
                  <a:srgbClr val="414042"/>
                </a:solidFill>
                <a:latin typeface="Times New Roman"/>
                <a:cs typeface="Times New Roman"/>
              </a:rPr>
              <a:t>SURGICAL</a:t>
            </a:r>
            <a:r>
              <a:rPr sz="1200" spc="16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45" dirty="0">
                <a:solidFill>
                  <a:srgbClr val="414042"/>
                </a:solidFill>
                <a:latin typeface="Times New Roman"/>
                <a:cs typeface="Times New Roman"/>
              </a:rPr>
              <a:t>TECHNOLOGY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350">
              <a:latin typeface="Times New Roman"/>
              <a:cs typeface="Times New Roman"/>
            </a:endParaRPr>
          </a:p>
          <a:p>
            <a:pPr marL="12700" marR="53975">
              <a:lnSpc>
                <a:spcPct val="95800"/>
              </a:lnSpc>
              <a:spcBef>
                <a:spcPts val="5"/>
              </a:spcBef>
            </a:pP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integration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modern technology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with </a:t>
            </a:r>
            <a:r>
              <a:rPr sz="1200" spc="-10" dirty="0">
                <a:latin typeface="Times New Roman"/>
                <a:cs typeface="Times New Roman"/>
              </a:rPr>
              <a:t>surgical</a:t>
            </a:r>
            <a:r>
              <a:rPr sz="1200" dirty="0">
                <a:latin typeface="Times New Roman"/>
                <a:cs typeface="Times New Roman"/>
              </a:rPr>
              <a:t> procedures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has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brought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 world</a:t>
            </a:r>
            <a:r>
              <a:rPr sz="1200" spc="-25" dirty="0">
                <a:latin typeface="Times New Roman"/>
                <a:cs typeface="Times New Roman"/>
              </a:rPr>
              <a:t> of </a:t>
            </a:r>
            <a:r>
              <a:rPr sz="1200" dirty="0">
                <a:latin typeface="Times New Roman"/>
                <a:cs typeface="Times New Roman"/>
              </a:rPr>
              <a:t>possibilities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 the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healthcare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sector.</a:t>
            </a:r>
            <a:r>
              <a:rPr sz="1200" spc="2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few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years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ago,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this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was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just an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idea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or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dream but </a:t>
            </a:r>
            <a:r>
              <a:rPr sz="1200" spc="-25" dirty="0">
                <a:latin typeface="Times New Roman"/>
                <a:cs typeface="Times New Roman"/>
              </a:rPr>
              <a:t>in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modern health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care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system it is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becoming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way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life.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65"/>
              </a:lnSpc>
            </a:pPr>
            <a:r>
              <a:rPr dirty="0"/>
              <a:t>3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96416" y="3564000"/>
            <a:ext cx="5769610" cy="9525"/>
          </a:xfrm>
          <a:custGeom>
            <a:avLst/>
            <a:gdLst/>
            <a:ahLst/>
            <a:cxnLst/>
            <a:rect l="l" t="t" r="r" b="b"/>
            <a:pathLst>
              <a:path w="5769609" h="9525">
                <a:moveTo>
                  <a:pt x="5769229" y="0"/>
                </a:moveTo>
                <a:lnTo>
                  <a:pt x="0" y="0"/>
                </a:lnTo>
                <a:lnTo>
                  <a:pt x="0" y="9144"/>
                </a:lnTo>
                <a:lnTo>
                  <a:pt x="5769229" y="9144"/>
                </a:lnTo>
                <a:lnTo>
                  <a:pt x="5769229" y="0"/>
                </a:lnTo>
                <a:close/>
              </a:path>
            </a:pathLst>
          </a:custGeom>
          <a:solidFill>
            <a:srgbClr val="1CAC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790185" y="4484878"/>
            <a:ext cx="40005" cy="6350"/>
          </a:xfrm>
          <a:custGeom>
            <a:avLst/>
            <a:gdLst/>
            <a:ahLst/>
            <a:cxnLst/>
            <a:rect l="l" t="t" r="r" b="b"/>
            <a:pathLst>
              <a:path w="40004" h="6350">
                <a:moveTo>
                  <a:pt x="39624" y="0"/>
                </a:moveTo>
                <a:lnTo>
                  <a:pt x="0" y="0"/>
                </a:lnTo>
                <a:lnTo>
                  <a:pt x="0" y="6095"/>
                </a:lnTo>
                <a:lnTo>
                  <a:pt x="39624" y="6095"/>
                </a:lnTo>
                <a:lnTo>
                  <a:pt x="39624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02004" y="889761"/>
            <a:ext cx="5702935" cy="4327525"/>
          </a:xfrm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12700" marR="97790">
              <a:lnSpc>
                <a:spcPct val="96000"/>
              </a:lnSpc>
              <a:spcBef>
                <a:spcPts val="155"/>
              </a:spcBef>
            </a:pPr>
            <a:r>
              <a:rPr sz="120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  <a:hlinkClick r:id="rId2"/>
              </a:rPr>
              <a:t>Dr. Charlie</a:t>
            </a:r>
            <a:r>
              <a:rPr sz="1200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  <a:hlinkClick r:id="rId2"/>
              </a:rPr>
              <a:t> </a:t>
            </a:r>
            <a:r>
              <a:rPr sz="120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  <a:hlinkClick r:id="rId2"/>
              </a:rPr>
              <a:t>Chen</a:t>
            </a:r>
            <a:r>
              <a:rPr sz="1200" dirty="0">
                <a:latin typeface="Times New Roman"/>
                <a:cs typeface="Times New Roman"/>
              </a:rPr>
              <a:t> is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plastic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and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reconstructive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surgeon and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he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has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been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very</a:t>
            </a:r>
            <a:r>
              <a:rPr sz="1200" spc="27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engaging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in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 area of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technology.</a:t>
            </a:r>
            <a:r>
              <a:rPr sz="1200" spc="30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Taking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into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account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 rapid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rise in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 integration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of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technology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and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medicine,</a:t>
            </a:r>
            <a:r>
              <a:rPr sz="1200" spc="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Dr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Charlie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Chen’s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decision to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immerse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himself</a:t>
            </a:r>
            <a:r>
              <a:rPr sz="1200" spc="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into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technology must be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seen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as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 great decision.</a:t>
            </a:r>
            <a:r>
              <a:rPr sz="1200" spc="29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According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to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Dr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Chen’s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belief,</a:t>
            </a:r>
            <a:r>
              <a:rPr sz="1200" spc="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we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already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live in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 world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where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technology</a:t>
            </a:r>
            <a:r>
              <a:rPr sz="1200" spc="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now</a:t>
            </a:r>
            <a:r>
              <a:rPr sz="1200" spc="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goes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hand-in-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hand</a:t>
            </a:r>
            <a:r>
              <a:rPr sz="1200" spc="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with</a:t>
            </a:r>
            <a:r>
              <a:rPr sz="1200" spc="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medicine, ranging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from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pre-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operative</a:t>
            </a:r>
            <a:r>
              <a:rPr sz="1200" spc="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planning</a:t>
            </a:r>
            <a:r>
              <a:rPr sz="1200" spc="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to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performing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surgeries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to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monitoring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outcomes.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77470">
              <a:lnSpc>
                <a:spcPct val="96200"/>
              </a:lnSpc>
              <a:spcBef>
                <a:spcPts val="5"/>
              </a:spcBef>
            </a:pP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Modern technology now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offers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opportunity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for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virtual three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dimensional 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(3D)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reconstruction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in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trauma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patients,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which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in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turn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allows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practioners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to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be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guided</a:t>
            </a:r>
            <a:r>
              <a:rPr sz="1200" spc="-4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into</a:t>
            </a:r>
            <a:r>
              <a:rPr sz="1200" spc="-3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making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more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accurate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incisions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or undertake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bony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reconstruction.</a:t>
            </a:r>
            <a:r>
              <a:rPr sz="1200" spc="145" dirty="0">
                <a:solidFill>
                  <a:srgbClr val="414042"/>
                </a:solidFill>
                <a:latin typeface="Times New Roman"/>
                <a:cs typeface="Times New Roman"/>
              </a:rPr>
              <a:t> 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Images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can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then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be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reviewed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prior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physical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procedure(s)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and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so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more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confident practitioner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enters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surgery.</a:t>
            </a:r>
            <a:endParaRPr sz="1200">
              <a:latin typeface="Times New Roman"/>
              <a:cs typeface="Times New Roman"/>
            </a:endParaRPr>
          </a:p>
          <a:p>
            <a:pPr marL="12700" marR="5080">
              <a:lnSpc>
                <a:spcPts val="1390"/>
              </a:lnSpc>
              <a:spcBef>
                <a:spcPts val="15"/>
              </a:spcBef>
            </a:pP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Infared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technology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is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another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aspect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of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modern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technology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that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can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be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used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to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monitor</a:t>
            </a:r>
            <a:r>
              <a:rPr sz="1200" spc="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blood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flow; along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with implantable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devices,</a:t>
            </a:r>
            <a:r>
              <a:rPr sz="1200" spc="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we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can get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real-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time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information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sent to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out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mobile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devices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on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blood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flow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and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other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vital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boby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functions.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4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5.</a:t>
            </a:r>
            <a:r>
              <a:rPr sz="1200" spc="19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55" dirty="0">
                <a:solidFill>
                  <a:srgbClr val="414042"/>
                </a:solidFill>
                <a:latin typeface="Times New Roman"/>
                <a:cs typeface="Times New Roman"/>
              </a:rPr>
              <a:t>ARTIFICIAL</a:t>
            </a:r>
            <a:r>
              <a:rPr sz="1200" spc="19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55" dirty="0">
                <a:solidFill>
                  <a:srgbClr val="414042"/>
                </a:solidFill>
                <a:latin typeface="Tw Cen MT"/>
                <a:cs typeface="Tw Cen MT"/>
              </a:rPr>
              <a:t>T</a:t>
            </a:r>
            <a:r>
              <a:rPr sz="1200" spc="55" dirty="0">
                <a:solidFill>
                  <a:srgbClr val="414042"/>
                </a:solidFill>
                <a:latin typeface="Times New Roman"/>
                <a:cs typeface="Times New Roman"/>
              </a:rPr>
              <a:t>ECHNOLOGY</a:t>
            </a:r>
            <a:r>
              <a:rPr sz="1200" spc="18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&amp;</a:t>
            </a:r>
            <a:r>
              <a:rPr sz="1200" spc="19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55" dirty="0">
                <a:solidFill>
                  <a:srgbClr val="414042"/>
                </a:solidFill>
                <a:latin typeface="Times New Roman"/>
                <a:cs typeface="Times New Roman"/>
              </a:rPr>
              <a:t>AUGMENTED</a:t>
            </a:r>
            <a:r>
              <a:rPr sz="1200" spc="2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45" dirty="0">
                <a:solidFill>
                  <a:srgbClr val="414042"/>
                </a:solidFill>
                <a:latin typeface="Times New Roman"/>
                <a:cs typeface="Times New Roman"/>
              </a:rPr>
              <a:t>REALITY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400">
              <a:latin typeface="Times New Roman"/>
              <a:cs typeface="Times New Roman"/>
            </a:endParaRPr>
          </a:p>
          <a:p>
            <a:pPr marL="12700" marR="40005">
              <a:lnSpc>
                <a:spcPct val="95900"/>
              </a:lnSpc>
              <a:spcBef>
                <a:spcPts val="5"/>
              </a:spcBef>
            </a:pP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This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another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arm of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modern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technology that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helping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in many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ways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to enhance 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the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delivery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of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healthcare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services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within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hospitals.</a:t>
            </a:r>
            <a:r>
              <a:rPr sz="1200" spc="27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Artificial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Intelligence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(AI)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and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Augmented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Reality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combines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to produce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device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called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  <a:hlinkClick r:id="rId3"/>
              </a:rPr>
              <a:t>AccuVein</a:t>
            </a:r>
            <a:r>
              <a:rPr sz="1200" dirty="0">
                <a:latin typeface="Times New Roman"/>
                <a:cs typeface="Times New Roman"/>
              </a:rPr>
              <a:t>.</a:t>
            </a:r>
            <a:r>
              <a:rPr sz="1200" spc="2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This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handheld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device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used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by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health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professionals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to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scan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</a:t>
            </a:r>
            <a:r>
              <a:rPr sz="1200" spc="-3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patient’s</a:t>
            </a:r>
            <a:r>
              <a:rPr sz="1200" spc="-3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body</a:t>
            </a:r>
            <a:r>
              <a:rPr sz="1200" spc="-4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to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make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veins</a:t>
            </a:r>
            <a:r>
              <a:rPr sz="1200" spc="-3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visible.</a:t>
            </a:r>
            <a:r>
              <a:rPr sz="1200" spc="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With</a:t>
            </a:r>
            <a:r>
              <a:rPr sz="1200" spc="-4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this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technology,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the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speed and accuracy of</a:t>
            </a:r>
            <a:r>
              <a:rPr sz="1200" spc="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service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delivery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are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greatly</a:t>
            </a:r>
            <a:r>
              <a:rPr sz="1200" spc="-5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enhanced;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for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example,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if</a:t>
            </a:r>
            <a:r>
              <a:rPr sz="1200" spc="-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you</a:t>
            </a:r>
            <a:r>
              <a:rPr sz="1200" spc="1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can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see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exactly where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 vein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is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on a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patient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then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you</a:t>
            </a:r>
            <a:r>
              <a:rPr sz="1200" spc="-2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can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possibly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get blood</a:t>
            </a:r>
            <a:r>
              <a:rPr sz="1200" spc="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with</a:t>
            </a:r>
            <a:r>
              <a:rPr sz="1200" spc="-2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one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needle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stick.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The</a:t>
            </a:r>
            <a:r>
              <a:rPr sz="1200" spc="-5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possibilities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14042"/>
                </a:solidFill>
                <a:latin typeface="Times New Roman"/>
                <a:cs typeface="Times New Roman"/>
              </a:rPr>
              <a:t>are</a:t>
            </a:r>
            <a:r>
              <a:rPr sz="1200" spc="10" dirty="0">
                <a:solidFill>
                  <a:srgbClr val="4140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14042"/>
                </a:solidFill>
                <a:latin typeface="Times New Roman"/>
                <a:cs typeface="Times New Roman"/>
              </a:rPr>
              <a:t>far-reaching.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65"/>
              </a:lnSpc>
            </a:pPr>
            <a:r>
              <a:rPr dirty="0"/>
              <a:t>4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65"/>
              </a:lnSpc>
            </a:pPr>
            <a:r>
              <a:rPr dirty="0"/>
              <a:t>5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876604" y="810513"/>
            <a:ext cx="5837555" cy="8895080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38100" algn="just">
              <a:lnSpc>
                <a:spcPct val="100000"/>
              </a:lnSpc>
              <a:spcBef>
                <a:spcPts val="745"/>
              </a:spcBef>
            </a:pPr>
            <a:r>
              <a:rPr sz="1200" dirty="0">
                <a:latin typeface="Times New Roman"/>
                <a:cs typeface="Times New Roman"/>
              </a:rPr>
              <a:t>For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purpose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this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document,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will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briefly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discuss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below:</a:t>
            </a:r>
            <a:endParaRPr sz="1200">
              <a:latin typeface="Times New Roman"/>
              <a:cs typeface="Times New Roman"/>
            </a:endParaRPr>
          </a:p>
          <a:p>
            <a:pPr marL="495300" indent="-457834">
              <a:lnSpc>
                <a:spcPct val="100000"/>
              </a:lnSpc>
              <a:spcBef>
                <a:spcPts val="650"/>
              </a:spcBef>
              <a:buAutoNum type="arabicPeriod"/>
              <a:tabLst>
                <a:tab pos="495300" algn="l"/>
                <a:tab pos="495934" algn="l"/>
              </a:tabLst>
            </a:pPr>
            <a:r>
              <a:rPr sz="1200" b="1" dirty="0">
                <a:latin typeface="Times New Roman"/>
                <a:cs typeface="Times New Roman"/>
              </a:rPr>
              <a:t>Briefly</a:t>
            </a:r>
            <a:r>
              <a:rPr sz="1200" b="1" spc="-1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explain how</a:t>
            </a:r>
            <a:r>
              <a:rPr sz="1200" b="1" spc="-4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to</a:t>
            </a:r>
            <a:r>
              <a:rPr sz="1200" b="1" spc="-3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find</a:t>
            </a:r>
            <a:r>
              <a:rPr sz="1200" b="1" spc="-1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a</a:t>
            </a:r>
            <a:r>
              <a:rPr sz="1200" b="1" spc="-3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research</a:t>
            </a:r>
            <a:r>
              <a:rPr sz="1200" b="1" spc="-1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topic</a:t>
            </a:r>
            <a:r>
              <a:rPr sz="1200" b="1" spc="1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from</a:t>
            </a:r>
            <a:r>
              <a:rPr sz="1200" b="1" spc="-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an</a:t>
            </a:r>
            <a:r>
              <a:rPr sz="1200" b="1" spc="-3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initial</a:t>
            </a:r>
            <a:r>
              <a:rPr sz="1200" b="1" spc="-15" dirty="0">
                <a:latin typeface="Times New Roman"/>
                <a:cs typeface="Times New Roman"/>
              </a:rPr>
              <a:t> </a:t>
            </a:r>
            <a:r>
              <a:rPr sz="1200" b="1" spc="-10" dirty="0">
                <a:latin typeface="Times New Roman"/>
                <a:cs typeface="Times New Roman"/>
              </a:rPr>
              <a:t>investigation.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Times New Roman"/>
              <a:buAutoNum type="arabicPeriod"/>
            </a:pPr>
            <a:endParaRPr sz="1350">
              <a:latin typeface="Times New Roman"/>
              <a:cs typeface="Times New Roman"/>
            </a:endParaRPr>
          </a:p>
          <a:p>
            <a:pPr marL="38100" marR="56515" algn="just">
              <a:lnSpc>
                <a:spcPct val="110400"/>
              </a:lnSpc>
              <a:spcBef>
                <a:spcPts val="5"/>
              </a:spcBef>
            </a:pPr>
            <a:r>
              <a:rPr sz="1200" dirty="0">
                <a:latin typeface="Times New Roman"/>
                <a:cs typeface="Times New Roman"/>
              </a:rPr>
              <a:t>Finding</a:t>
            </a:r>
            <a:r>
              <a:rPr sz="1200" spc="5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or</a:t>
            </a:r>
            <a:r>
              <a:rPr sz="1200" spc="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choosing</a:t>
            </a:r>
            <a:r>
              <a:rPr sz="1200" spc="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good</a:t>
            </a:r>
            <a:r>
              <a:rPr sz="1200" spc="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research</a:t>
            </a:r>
            <a:r>
              <a:rPr sz="1200" spc="4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topic</a:t>
            </a:r>
            <a:r>
              <a:rPr sz="1200" spc="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may</a:t>
            </a:r>
            <a:r>
              <a:rPr sz="1200" spc="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not</a:t>
            </a:r>
            <a:r>
              <a:rPr sz="1200" spc="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always</a:t>
            </a:r>
            <a:r>
              <a:rPr sz="1200" spc="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be</a:t>
            </a:r>
            <a:r>
              <a:rPr sz="1200" spc="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easy;</a:t>
            </a:r>
            <a:r>
              <a:rPr sz="1200" spc="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several</a:t>
            </a:r>
            <a:r>
              <a:rPr sz="1200" spc="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factors</a:t>
            </a:r>
            <a:r>
              <a:rPr sz="1200" spc="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come</a:t>
            </a:r>
            <a:r>
              <a:rPr sz="1200" spc="25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into </a:t>
            </a:r>
            <a:r>
              <a:rPr sz="1200" dirty="0">
                <a:latin typeface="Times New Roman"/>
                <a:cs typeface="Times New Roman"/>
              </a:rPr>
              <a:t>consideration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during this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process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which is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critical to the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completion of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document.</a:t>
            </a:r>
            <a:r>
              <a:rPr sz="1200" spc="2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good </a:t>
            </a:r>
            <a:r>
              <a:rPr sz="1200" dirty="0">
                <a:latin typeface="Times New Roman"/>
                <a:cs typeface="Times New Roman"/>
              </a:rPr>
              <a:t>research</a:t>
            </a:r>
            <a:r>
              <a:rPr sz="1200" spc="6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topic</a:t>
            </a:r>
            <a:r>
              <a:rPr sz="1200" spc="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must</a:t>
            </a:r>
            <a:r>
              <a:rPr sz="1200" spc="7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be</a:t>
            </a:r>
            <a:r>
              <a:rPr sz="1200" spc="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pointed</a:t>
            </a:r>
            <a:r>
              <a:rPr sz="1200" spc="5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7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focused</a:t>
            </a:r>
            <a:r>
              <a:rPr sz="1200" spc="7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enough</a:t>
            </a:r>
            <a:r>
              <a:rPr sz="1200" spc="7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8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generate</a:t>
            </a:r>
            <a:r>
              <a:rPr sz="1200" spc="8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maintain</a:t>
            </a:r>
            <a:r>
              <a:rPr sz="1200" spc="7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interest</a:t>
            </a:r>
            <a:r>
              <a:rPr sz="1200" spc="80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of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7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readers</a:t>
            </a:r>
            <a:r>
              <a:rPr sz="1200" spc="6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7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at</a:t>
            </a:r>
            <a:r>
              <a:rPr sz="1200" spc="8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7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same</a:t>
            </a:r>
            <a:r>
              <a:rPr sz="1200" spc="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time,</a:t>
            </a:r>
            <a:r>
              <a:rPr sz="1200" spc="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5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chosen</a:t>
            </a:r>
            <a:r>
              <a:rPr sz="1200" spc="7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topic</a:t>
            </a:r>
            <a:r>
              <a:rPr sz="1200" spc="7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must</a:t>
            </a:r>
            <a:r>
              <a:rPr sz="1200" spc="7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be</a:t>
            </a:r>
            <a:r>
              <a:rPr sz="1200" spc="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broad</a:t>
            </a:r>
            <a:r>
              <a:rPr sz="1200" spc="7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enough</a:t>
            </a:r>
            <a:r>
              <a:rPr sz="1200" spc="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7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enable</a:t>
            </a:r>
            <a:r>
              <a:rPr sz="1200" spc="7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adequate </a:t>
            </a:r>
            <a:r>
              <a:rPr sz="1200" dirty="0">
                <a:latin typeface="Times New Roman"/>
                <a:cs typeface="Times New Roman"/>
              </a:rPr>
              <a:t>information</a:t>
            </a:r>
            <a:r>
              <a:rPr sz="1200" spc="2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availability.</a:t>
            </a:r>
            <a:endParaRPr sz="1200">
              <a:latin typeface="Times New Roman"/>
              <a:cs typeface="Times New Roman"/>
            </a:endParaRPr>
          </a:p>
          <a:p>
            <a:pPr marL="38100" algn="just">
              <a:lnSpc>
                <a:spcPct val="100000"/>
              </a:lnSpc>
              <a:spcBef>
                <a:spcPts val="145"/>
              </a:spcBef>
            </a:pPr>
            <a:r>
              <a:rPr sz="1200" dirty="0">
                <a:latin typeface="Times New Roman"/>
                <a:cs typeface="Times New Roman"/>
              </a:rPr>
              <a:t>One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has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also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ensure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that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information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is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from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credible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reputable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source.</a:t>
            </a:r>
            <a:endParaRPr sz="1200">
              <a:latin typeface="Times New Roman"/>
              <a:cs typeface="Times New Roman"/>
            </a:endParaRPr>
          </a:p>
          <a:p>
            <a:pPr marL="38100" algn="just">
              <a:lnSpc>
                <a:spcPct val="100000"/>
              </a:lnSpc>
              <a:spcBef>
                <a:spcPts val="645"/>
              </a:spcBef>
            </a:pPr>
            <a:r>
              <a:rPr sz="1200" dirty="0">
                <a:latin typeface="Times New Roman"/>
                <a:cs typeface="Times New Roman"/>
              </a:rPr>
              <a:t>Questions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such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as;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550">
              <a:latin typeface="Times New Roman"/>
              <a:cs typeface="Times New Roman"/>
            </a:endParaRPr>
          </a:p>
          <a:p>
            <a:pPr marL="952500" lvl="1" indent="-229235">
              <a:lnSpc>
                <a:spcPct val="100000"/>
              </a:lnSpc>
              <a:buFont typeface="Symbol"/>
              <a:buChar char=""/>
              <a:tabLst>
                <a:tab pos="952500" algn="l"/>
                <a:tab pos="953135" algn="l"/>
              </a:tabLst>
            </a:pPr>
            <a:r>
              <a:rPr sz="1200" b="1" dirty="0">
                <a:solidFill>
                  <a:srgbClr val="333333"/>
                </a:solidFill>
                <a:latin typeface="Times New Roman"/>
                <a:cs typeface="Times New Roman"/>
              </a:rPr>
              <a:t>Publisher</a:t>
            </a:r>
            <a:r>
              <a:rPr sz="1200" b="1" spc="-1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—</a:t>
            </a:r>
            <a:r>
              <a:rPr sz="1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who</a:t>
            </a:r>
            <a:r>
              <a:rPr sz="1200" spc="-4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published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or</a:t>
            </a:r>
            <a:r>
              <a:rPr sz="1200" spc="-3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sponsored</a:t>
            </a:r>
            <a:r>
              <a:rPr sz="1200" spc="-1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this</a:t>
            </a:r>
            <a:r>
              <a:rPr sz="1200" spc="-2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work?</a:t>
            </a:r>
            <a:r>
              <a:rPr sz="1200" spc="-1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Are</a:t>
            </a:r>
            <a:r>
              <a:rPr sz="1200" spc="-1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they</a:t>
            </a:r>
            <a:r>
              <a:rPr sz="1200" spc="-3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reputable?</a:t>
            </a:r>
            <a:endParaRPr sz="1200">
              <a:latin typeface="Times New Roman"/>
              <a:cs typeface="Times New Roman"/>
            </a:endParaRPr>
          </a:p>
          <a:p>
            <a:pPr marL="952500" marR="219710" lvl="1" indent="-228600">
              <a:lnSpc>
                <a:spcPts val="1370"/>
              </a:lnSpc>
              <a:spcBef>
                <a:spcPts val="130"/>
              </a:spcBef>
              <a:buFont typeface="Symbol"/>
              <a:buChar char=""/>
              <a:tabLst>
                <a:tab pos="952500" algn="l"/>
                <a:tab pos="953135" algn="l"/>
              </a:tabLst>
            </a:pPr>
            <a:r>
              <a:rPr sz="1200" b="1" dirty="0">
                <a:solidFill>
                  <a:srgbClr val="333333"/>
                </a:solidFill>
                <a:latin typeface="Times New Roman"/>
                <a:cs typeface="Times New Roman"/>
              </a:rPr>
              <a:t>Credentials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— who</a:t>
            </a:r>
            <a:r>
              <a:rPr sz="1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is</a:t>
            </a:r>
            <a:r>
              <a:rPr sz="1200" spc="-3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the</a:t>
            </a:r>
            <a:r>
              <a:rPr sz="1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author</a:t>
            </a:r>
            <a:r>
              <a:rPr sz="1200" spc="-1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(or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authors)?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Are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 qualifications</a:t>
            </a:r>
            <a:r>
              <a:rPr sz="1200" spc="-1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or</a:t>
            </a:r>
            <a:r>
              <a:rPr sz="1200" spc="-2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degrees listed?</a:t>
            </a:r>
            <a:endParaRPr sz="1200">
              <a:latin typeface="Times New Roman"/>
              <a:cs typeface="Times New Roman"/>
            </a:endParaRPr>
          </a:p>
          <a:p>
            <a:pPr marL="952500" lvl="1" indent="-229235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952500" algn="l"/>
                <a:tab pos="953135" algn="l"/>
              </a:tabLst>
            </a:pPr>
            <a:r>
              <a:rPr sz="1200" b="1" dirty="0">
                <a:solidFill>
                  <a:srgbClr val="333333"/>
                </a:solidFill>
                <a:latin typeface="Times New Roman"/>
                <a:cs typeface="Times New Roman"/>
              </a:rPr>
              <a:t>Accuracy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— can the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information be</a:t>
            </a:r>
            <a:r>
              <a:rPr sz="1200" spc="-3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verified</a:t>
            </a:r>
            <a:r>
              <a:rPr sz="1200" spc="-3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in other respected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 sources?</a:t>
            </a:r>
            <a:endParaRPr sz="1200">
              <a:latin typeface="Times New Roman"/>
              <a:cs typeface="Times New Roman"/>
            </a:endParaRPr>
          </a:p>
          <a:p>
            <a:pPr marL="952500" marR="109855" lvl="1" indent="-228600">
              <a:lnSpc>
                <a:spcPts val="1370"/>
              </a:lnSpc>
              <a:spcBef>
                <a:spcPts val="125"/>
              </a:spcBef>
              <a:buFont typeface="Symbol"/>
              <a:buChar char=""/>
              <a:tabLst>
                <a:tab pos="952500" algn="l"/>
                <a:tab pos="953135" algn="l"/>
              </a:tabLst>
            </a:pPr>
            <a:r>
              <a:rPr sz="1200" b="1" dirty="0">
                <a:solidFill>
                  <a:srgbClr val="333333"/>
                </a:solidFill>
                <a:latin typeface="Times New Roman"/>
                <a:cs typeface="Times New Roman"/>
              </a:rPr>
              <a:t>Currency</a:t>
            </a:r>
            <a:r>
              <a:rPr sz="1200" b="1" spc="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—</a:t>
            </a:r>
            <a:r>
              <a:rPr sz="1200" spc="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is</a:t>
            </a:r>
            <a:r>
              <a:rPr sz="1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the</a:t>
            </a:r>
            <a:r>
              <a:rPr sz="1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information’s</a:t>
            </a:r>
            <a:r>
              <a:rPr sz="1200" spc="-3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publishing date</a:t>
            </a:r>
            <a:r>
              <a:rPr sz="1200" spc="-2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current enough</a:t>
            </a:r>
            <a:r>
              <a:rPr sz="1200" spc="-2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for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the</a:t>
            </a:r>
            <a:r>
              <a:rPr sz="1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topic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of the</a:t>
            </a:r>
            <a:r>
              <a:rPr sz="1200" spc="-2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research 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paper?</a:t>
            </a:r>
            <a:endParaRPr sz="1200">
              <a:latin typeface="Times New Roman"/>
              <a:cs typeface="Times New Roman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Clr>
                <a:srgbClr val="333333"/>
              </a:buClr>
              <a:buFont typeface="Symbol"/>
              <a:buChar char=""/>
            </a:pPr>
            <a:endParaRPr sz="1250">
              <a:latin typeface="Times New Roman"/>
              <a:cs typeface="Times New Roman"/>
            </a:endParaRPr>
          </a:p>
          <a:p>
            <a:pPr marL="723900" marR="222885" lvl="1" indent="228600">
              <a:lnSpc>
                <a:spcPct val="95700"/>
              </a:lnSpc>
              <a:buFont typeface="Symbol"/>
              <a:buChar char=""/>
              <a:tabLst>
                <a:tab pos="952500" algn="l"/>
                <a:tab pos="953135" algn="l"/>
              </a:tabLst>
            </a:pPr>
            <a:r>
              <a:rPr sz="1200" b="1" dirty="0">
                <a:solidFill>
                  <a:srgbClr val="333333"/>
                </a:solidFill>
                <a:latin typeface="Times New Roman"/>
                <a:cs typeface="Times New Roman"/>
              </a:rPr>
              <a:t>Bias</a:t>
            </a:r>
            <a:r>
              <a:rPr sz="1200" b="1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—</a:t>
            </a:r>
            <a:r>
              <a:rPr sz="1200" spc="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is</a:t>
            </a:r>
            <a:r>
              <a:rPr sz="1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the</a:t>
            </a:r>
            <a:r>
              <a:rPr sz="1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information</a:t>
            </a:r>
            <a:r>
              <a:rPr sz="1200" spc="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an</a:t>
            </a:r>
            <a:r>
              <a:rPr sz="1200" spc="-2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expression of</a:t>
            </a:r>
            <a:r>
              <a:rPr sz="1200" spc="1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opinion</a:t>
            </a:r>
            <a:r>
              <a:rPr sz="1200" spc="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or</a:t>
            </a:r>
            <a:r>
              <a:rPr sz="1200" spc="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is</a:t>
            </a:r>
            <a:r>
              <a:rPr sz="1200" spc="-3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it</a:t>
            </a:r>
            <a:r>
              <a:rPr sz="1200" spc="-1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factual?</a:t>
            </a:r>
            <a:r>
              <a:rPr sz="1200" spc="140" dirty="0">
                <a:solidFill>
                  <a:srgbClr val="333333"/>
                </a:solidFill>
                <a:latin typeface="Times New Roman"/>
                <a:cs typeface="Times New Roman"/>
              </a:rPr>
              <a:t> 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Is 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there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any bias</a:t>
            </a:r>
            <a:r>
              <a:rPr sz="1200" spc="-1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presented</a:t>
            </a:r>
            <a:r>
              <a:rPr sz="1200" spc="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in</a:t>
            </a:r>
            <a:r>
              <a:rPr sz="1200" spc="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this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information?</a:t>
            </a:r>
            <a:r>
              <a:rPr sz="1200" spc="28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Sifting through the</a:t>
            </a:r>
            <a:r>
              <a:rPr sz="1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data that</a:t>
            </a:r>
            <a:r>
              <a:rPr sz="1200" spc="-2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has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-20" dirty="0">
                <a:solidFill>
                  <a:srgbClr val="333333"/>
                </a:solidFill>
                <a:latin typeface="Times New Roman"/>
                <a:cs typeface="Times New Roman"/>
              </a:rPr>
              <a:t>been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collected,</a:t>
            </a:r>
            <a:r>
              <a:rPr sz="1200" spc="1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one</a:t>
            </a:r>
            <a:r>
              <a:rPr sz="1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would be</a:t>
            </a:r>
            <a:r>
              <a:rPr sz="1200" spc="-2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able</a:t>
            </a:r>
            <a:r>
              <a:rPr sz="1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to</a:t>
            </a:r>
            <a:r>
              <a:rPr sz="1200" spc="-2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gain insights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into</a:t>
            </a:r>
            <a:r>
              <a:rPr sz="1200" spc="-2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the</a:t>
            </a:r>
            <a:r>
              <a:rPr sz="1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research</a:t>
            </a:r>
            <a:r>
              <a:rPr sz="1200" spc="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efforts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so</a:t>
            </a:r>
            <a:r>
              <a:rPr sz="1200" spc="-2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far</a:t>
            </a:r>
            <a:r>
              <a:rPr sz="1200" spc="3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333333"/>
                </a:solidFill>
                <a:latin typeface="Times New Roman"/>
                <a:cs typeface="Times New Roman"/>
              </a:rPr>
              <a:t>and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identify any gaps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or</a:t>
            </a:r>
            <a:r>
              <a:rPr sz="1200" spc="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further</a:t>
            </a:r>
            <a:r>
              <a:rPr sz="1200" spc="-2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research needs.</a:t>
            </a:r>
            <a:r>
              <a:rPr sz="1200" spc="145" dirty="0">
                <a:solidFill>
                  <a:srgbClr val="333333"/>
                </a:solidFill>
                <a:latin typeface="Times New Roman"/>
                <a:cs typeface="Times New Roman"/>
              </a:rPr>
              <a:t> 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This</a:t>
            </a:r>
            <a:r>
              <a:rPr sz="1200" spc="-3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can formulate the</a:t>
            </a:r>
            <a:r>
              <a:rPr sz="1200" spc="-3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basis</a:t>
            </a:r>
            <a:r>
              <a:rPr sz="1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333333"/>
                </a:solidFill>
                <a:latin typeface="Times New Roman"/>
                <a:cs typeface="Times New Roman"/>
              </a:rPr>
              <a:t>of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research</a:t>
            </a:r>
            <a:r>
              <a:rPr sz="1200" spc="-2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and</a:t>
            </a:r>
            <a:r>
              <a:rPr sz="1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-1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research</a:t>
            </a:r>
            <a:r>
              <a:rPr sz="1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topic.</a:t>
            </a:r>
            <a:r>
              <a:rPr sz="1200" spc="29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For</a:t>
            </a:r>
            <a:r>
              <a:rPr sz="1200" spc="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this</a:t>
            </a:r>
            <a:r>
              <a:rPr sz="1200" spc="-4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document, secondary</a:t>
            </a:r>
            <a:r>
              <a:rPr sz="1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research</a:t>
            </a:r>
            <a:r>
              <a:rPr sz="1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methods </a:t>
            </a:r>
            <a:r>
              <a:rPr sz="1200" dirty="0">
                <a:solidFill>
                  <a:srgbClr val="333333"/>
                </a:solidFill>
                <a:latin typeface="Times New Roman"/>
                <a:cs typeface="Times New Roman"/>
              </a:rPr>
              <a:t>will be</a:t>
            </a:r>
            <a:r>
              <a:rPr sz="1200" spc="-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333333"/>
                </a:solidFill>
                <a:latin typeface="Times New Roman"/>
                <a:cs typeface="Times New Roman"/>
              </a:rPr>
              <a:t>used.</a:t>
            </a:r>
            <a:endParaRPr sz="1200">
              <a:latin typeface="Times New Roman"/>
              <a:cs typeface="Times New Roman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Clr>
                <a:srgbClr val="333333"/>
              </a:buClr>
              <a:buFont typeface="Symbol"/>
              <a:buChar char=""/>
            </a:pPr>
            <a:endParaRPr sz="1200">
              <a:latin typeface="Times New Roman"/>
              <a:cs typeface="Times New Roman"/>
            </a:endParaRPr>
          </a:p>
          <a:p>
            <a:pPr marL="266700" marR="57150" indent="226060">
              <a:lnSpc>
                <a:spcPct val="145000"/>
              </a:lnSpc>
              <a:buAutoNum type="arabicPeriod" startAt="2"/>
              <a:tabLst>
                <a:tab pos="492759" algn="l"/>
              </a:tabLst>
            </a:pPr>
            <a:r>
              <a:rPr sz="1200" b="1" dirty="0">
                <a:latin typeface="Times New Roman"/>
                <a:cs typeface="Times New Roman"/>
              </a:rPr>
              <a:t>Find</a:t>
            </a:r>
            <a:r>
              <a:rPr sz="1200" b="1" spc="-2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a</a:t>
            </a:r>
            <a:r>
              <a:rPr sz="1200" b="1" spc="-2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research</a:t>
            </a:r>
            <a:r>
              <a:rPr sz="1200" b="1" spc="-2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topic</a:t>
            </a:r>
            <a:r>
              <a:rPr sz="1200" b="1" spc="-2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of</a:t>
            </a:r>
            <a:r>
              <a:rPr sz="1200" b="1" spc="-1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your</a:t>
            </a:r>
            <a:r>
              <a:rPr sz="1200" b="1" spc="-3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choice</a:t>
            </a:r>
            <a:r>
              <a:rPr sz="1200" b="1" spc="-1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from</a:t>
            </a:r>
            <a:r>
              <a:rPr sz="1200" b="1" spc="-4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your</a:t>
            </a:r>
            <a:r>
              <a:rPr sz="1200" b="1" spc="-3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initial</a:t>
            </a:r>
            <a:r>
              <a:rPr sz="1200" b="1" spc="-25" dirty="0">
                <a:latin typeface="Times New Roman"/>
                <a:cs typeface="Times New Roman"/>
              </a:rPr>
              <a:t> </a:t>
            </a:r>
            <a:r>
              <a:rPr sz="1200" b="1" spc="-10" dirty="0">
                <a:latin typeface="Times New Roman"/>
                <a:cs typeface="Times New Roman"/>
              </a:rPr>
              <a:t>investigation </a:t>
            </a:r>
            <a:r>
              <a:rPr sz="1200" b="1" dirty="0">
                <a:latin typeface="Times New Roman"/>
                <a:cs typeface="Times New Roman"/>
              </a:rPr>
              <a:t>(made</a:t>
            </a:r>
            <a:r>
              <a:rPr sz="1200" b="1" spc="-3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in</a:t>
            </a:r>
            <a:r>
              <a:rPr sz="1200" b="1" spc="-40" dirty="0">
                <a:latin typeface="Times New Roman"/>
                <a:cs typeface="Times New Roman"/>
              </a:rPr>
              <a:t> </a:t>
            </a:r>
            <a:r>
              <a:rPr sz="1200" b="1" spc="-10" dirty="0">
                <a:latin typeface="Times New Roman"/>
                <a:cs typeface="Times New Roman"/>
              </a:rPr>
              <a:t>point </a:t>
            </a:r>
            <a:r>
              <a:rPr sz="1200" b="1" dirty="0">
                <a:latin typeface="Times New Roman"/>
                <a:cs typeface="Times New Roman"/>
              </a:rPr>
              <a:t>No.</a:t>
            </a:r>
            <a:r>
              <a:rPr sz="1200" b="1" spc="-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1), where</a:t>
            </a:r>
            <a:r>
              <a:rPr sz="1200" b="1" spc="-2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you</a:t>
            </a:r>
            <a:r>
              <a:rPr sz="1200" b="1" spc="-3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felt there</a:t>
            </a:r>
            <a:r>
              <a:rPr sz="1200" b="1" spc="-1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was</a:t>
            </a:r>
            <a:r>
              <a:rPr sz="1200" b="1" spc="-2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a</a:t>
            </a:r>
            <a:r>
              <a:rPr sz="1200" b="1" spc="-1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necessity</a:t>
            </a:r>
            <a:r>
              <a:rPr sz="1200" b="1" spc="-1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for</a:t>
            </a:r>
            <a:r>
              <a:rPr sz="1200" b="1" spc="-4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a</a:t>
            </a:r>
            <a:r>
              <a:rPr sz="1200" b="1" spc="-1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research</a:t>
            </a:r>
            <a:r>
              <a:rPr sz="1200" b="1" spc="-1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to</a:t>
            </a:r>
            <a:r>
              <a:rPr sz="1200" b="1" spc="-1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be</a:t>
            </a:r>
            <a:r>
              <a:rPr sz="1200" b="1" spc="-15" dirty="0">
                <a:latin typeface="Times New Roman"/>
                <a:cs typeface="Times New Roman"/>
              </a:rPr>
              <a:t> </a:t>
            </a:r>
            <a:r>
              <a:rPr sz="1200" b="1" spc="-10" dirty="0">
                <a:latin typeface="Times New Roman"/>
                <a:cs typeface="Times New Roman"/>
              </a:rPr>
              <a:t>conducted. </a:t>
            </a:r>
            <a:r>
              <a:rPr sz="1200" dirty="0">
                <a:latin typeface="Times New Roman"/>
                <a:cs typeface="Times New Roman"/>
              </a:rPr>
              <a:t>RESEARCH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TOPIC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-</a:t>
            </a:r>
            <a:r>
              <a:rPr sz="1200" spc="-5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STAFFING</a:t>
            </a:r>
            <a:r>
              <a:rPr sz="1200" b="1" spc="-2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IN</a:t>
            </a:r>
            <a:r>
              <a:rPr sz="1200" b="1" spc="-1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THE</a:t>
            </a:r>
            <a:r>
              <a:rPr sz="1200" b="1" spc="-3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NHS</a:t>
            </a:r>
            <a:r>
              <a:rPr sz="1200" b="1" spc="-35" dirty="0">
                <a:latin typeface="Times New Roman"/>
                <a:cs typeface="Times New Roman"/>
              </a:rPr>
              <a:t> </a:t>
            </a:r>
            <a:r>
              <a:rPr sz="1200" b="1" spc="-10" dirty="0">
                <a:latin typeface="Times New Roman"/>
                <a:cs typeface="Times New Roman"/>
              </a:rPr>
              <a:t>HOSPITALS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Times New Roman"/>
              <a:buAutoNum type="arabicPeriod" startAt="2"/>
            </a:pPr>
            <a:endParaRPr sz="1350">
              <a:latin typeface="Times New Roman"/>
              <a:cs typeface="Times New Roman"/>
            </a:endParaRPr>
          </a:p>
          <a:p>
            <a:pPr marL="266700" marR="55880" algn="just">
              <a:lnSpc>
                <a:spcPct val="110600"/>
              </a:lnSpc>
              <a:spcBef>
                <a:spcPts val="5"/>
              </a:spcBef>
            </a:pP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6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NHS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came</a:t>
            </a:r>
            <a:r>
              <a:rPr sz="1200" spc="-7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into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being</a:t>
            </a:r>
            <a:r>
              <a:rPr sz="1200" spc="-7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on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5</a:t>
            </a:r>
            <a:r>
              <a:rPr sz="1200" baseline="31250" dirty="0">
                <a:latin typeface="Times New Roman"/>
                <a:cs typeface="Times New Roman"/>
              </a:rPr>
              <a:t>th</a:t>
            </a:r>
            <a:r>
              <a:rPr sz="1200" spc="97" baseline="3125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July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1948</a:t>
            </a:r>
            <a:r>
              <a:rPr sz="1200" spc="-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-5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has</a:t>
            </a:r>
            <a:r>
              <a:rPr sz="1200" spc="-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steadily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grown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over</a:t>
            </a:r>
            <a:r>
              <a:rPr sz="1200" spc="-6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5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years</a:t>
            </a:r>
            <a:r>
              <a:rPr sz="1200" spc="-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-6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become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10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biggest</a:t>
            </a:r>
            <a:r>
              <a:rPr sz="1200" spc="114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employer.</a:t>
            </a:r>
            <a:r>
              <a:rPr sz="1200" spc="295" dirty="0">
                <a:latin typeface="Times New Roman"/>
                <a:cs typeface="Times New Roman"/>
              </a:rPr>
              <a:t>  </a:t>
            </a:r>
            <a:r>
              <a:rPr sz="1200" dirty="0">
                <a:latin typeface="Times New Roman"/>
                <a:cs typeface="Times New Roman"/>
              </a:rPr>
              <a:t>NHS</a:t>
            </a:r>
            <a:r>
              <a:rPr sz="1200" spc="10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England</a:t>
            </a:r>
            <a:r>
              <a:rPr sz="1200" spc="9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employs</a:t>
            </a:r>
            <a:r>
              <a:rPr sz="1200" spc="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over</a:t>
            </a:r>
            <a:r>
              <a:rPr sz="1200" spc="1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1.2</a:t>
            </a:r>
            <a:r>
              <a:rPr sz="1200" spc="9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million</a:t>
            </a:r>
            <a:r>
              <a:rPr sz="1200" spc="10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employees</a:t>
            </a:r>
            <a:r>
              <a:rPr sz="1200" spc="10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as</a:t>
            </a:r>
            <a:r>
              <a:rPr sz="1200" spc="10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10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March </a:t>
            </a:r>
            <a:r>
              <a:rPr sz="1200" dirty="0">
                <a:latin typeface="Times New Roman"/>
                <a:cs typeface="Times New Roman"/>
              </a:rPr>
              <a:t>2022,</a:t>
            </a:r>
            <a:r>
              <a:rPr sz="1200" spc="19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16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despite</a:t>
            </a:r>
            <a:r>
              <a:rPr sz="1200" spc="17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this</a:t>
            </a:r>
            <a:r>
              <a:rPr sz="1200" spc="1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number</a:t>
            </a:r>
            <a:r>
              <a:rPr sz="1200" spc="1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17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health</a:t>
            </a:r>
            <a:r>
              <a:rPr sz="1200" spc="16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workers</a:t>
            </a:r>
            <a:r>
              <a:rPr sz="1200" spc="15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16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professionals,</a:t>
            </a:r>
            <a:r>
              <a:rPr sz="1200" spc="18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15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hospital</a:t>
            </a:r>
            <a:r>
              <a:rPr sz="1200" spc="18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sector </a:t>
            </a:r>
            <a:r>
              <a:rPr sz="1200" dirty="0">
                <a:latin typeface="Times New Roman"/>
                <a:cs typeface="Times New Roman"/>
              </a:rPr>
              <a:t>suffers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from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inadequate</a:t>
            </a:r>
            <a:r>
              <a:rPr sz="1200" spc="-10" dirty="0">
                <a:latin typeface="Times New Roman"/>
                <a:cs typeface="Times New Roman"/>
              </a:rPr>
              <a:t> staffing.</a:t>
            </a:r>
            <a:endParaRPr sz="1200">
              <a:latin typeface="Times New Roman"/>
              <a:cs typeface="Times New Roman"/>
            </a:endParaRPr>
          </a:p>
          <a:p>
            <a:pPr marL="495300" indent="-229235" algn="just">
              <a:lnSpc>
                <a:spcPct val="100000"/>
              </a:lnSpc>
              <a:spcBef>
                <a:spcPts val="645"/>
              </a:spcBef>
              <a:buAutoNum type="arabicPeriod" startAt="3"/>
              <a:tabLst>
                <a:tab pos="495934" algn="l"/>
              </a:tabLst>
            </a:pPr>
            <a:r>
              <a:rPr sz="1200" b="1" dirty="0">
                <a:latin typeface="Times New Roman"/>
                <a:cs typeface="Times New Roman"/>
              </a:rPr>
              <a:t>Justify</a:t>
            </a:r>
            <a:r>
              <a:rPr sz="1200" b="1" spc="-3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the</a:t>
            </a:r>
            <a:r>
              <a:rPr sz="1200" b="1" spc="-3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reason</a:t>
            </a:r>
            <a:r>
              <a:rPr sz="1200" b="1" spc="-2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behind</a:t>
            </a:r>
            <a:r>
              <a:rPr sz="1200" b="1" spc="-2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your</a:t>
            </a:r>
            <a:r>
              <a:rPr sz="1200" b="1" spc="-55" dirty="0">
                <a:latin typeface="Times New Roman"/>
                <a:cs typeface="Times New Roman"/>
              </a:rPr>
              <a:t> </a:t>
            </a:r>
            <a:r>
              <a:rPr sz="1200" b="1" spc="-10" dirty="0">
                <a:latin typeface="Times New Roman"/>
                <a:cs typeface="Times New Roman"/>
              </a:rPr>
              <a:t>choice.</a:t>
            </a:r>
            <a:endParaRPr sz="1200">
              <a:latin typeface="Times New Roman"/>
              <a:cs typeface="Times New Roman"/>
            </a:endParaRPr>
          </a:p>
          <a:p>
            <a:pPr marL="266700" marR="62230">
              <a:lnSpc>
                <a:spcPct val="145000"/>
              </a:lnSpc>
              <a:spcBef>
                <a:spcPts val="5"/>
              </a:spcBef>
            </a:pPr>
            <a:r>
              <a:rPr sz="1200" dirty="0">
                <a:latin typeface="Times New Roman"/>
                <a:cs typeface="Times New Roman"/>
              </a:rPr>
              <a:t>Studied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have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shown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that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5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NHS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hospitals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over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years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struggles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with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staffing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levels </a:t>
            </a:r>
            <a:r>
              <a:rPr sz="1200" dirty="0">
                <a:latin typeface="Times New Roman"/>
                <a:cs typeface="Times New Roman"/>
              </a:rPr>
              <a:t>which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directly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impacts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care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well-</a:t>
            </a:r>
            <a:r>
              <a:rPr sz="1200" dirty="0">
                <a:latin typeface="Times New Roman"/>
                <a:cs typeface="Times New Roman"/>
              </a:rPr>
              <a:t>being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 nation.</a:t>
            </a:r>
            <a:r>
              <a:rPr sz="1200" spc="30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Hospitals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have very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long </a:t>
            </a:r>
            <a:r>
              <a:rPr sz="1200" dirty="0">
                <a:latin typeface="Times New Roman"/>
                <a:cs typeface="Times New Roman"/>
              </a:rPr>
              <a:t>waiting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lists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 there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is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always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major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concern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when the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thought of the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winter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season </a:t>
            </a:r>
            <a:r>
              <a:rPr sz="1200" dirty="0">
                <a:latin typeface="Times New Roman"/>
                <a:cs typeface="Times New Roman"/>
              </a:rPr>
              <a:t>comes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into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focus</a:t>
            </a:r>
            <a:r>
              <a:rPr sz="1200" spc="25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We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have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also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seen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form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recent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pandemic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that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hospitals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are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incapable </a:t>
            </a:r>
            <a:r>
              <a:rPr sz="1200" dirty="0">
                <a:latin typeface="Times New Roman"/>
                <a:cs typeface="Times New Roman"/>
              </a:rPr>
              <a:t>of coping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with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influx of medical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situations.</a:t>
            </a:r>
            <a:r>
              <a:rPr sz="1200" spc="135" dirty="0">
                <a:latin typeface="Times New Roman"/>
                <a:cs typeface="Times New Roman"/>
              </a:rPr>
              <a:t>  </a:t>
            </a:r>
            <a:r>
              <a:rPr sz="1200" dirty="0">
                <a:latin typeface="Times New Roman"/>
                <a:cs typeface="Times New Roman"/>
              </a:rPr>
              <a:t>Studies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researches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continue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be </a:t>
            </a:r>
            <a:r>
              <a:rPr sz="1200" dirty="0">
                <a:latin typeface="Times New Roman"/>
                <a:cs typeface="Times New Roman"/>
              </a:rPr>
              <a:t>conducted,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however,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understaffed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NHS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hospital issues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continue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be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</a:t>
            </a:r>
            <a:r>
              <a:rPr sz="1200" spc="-10" dirty="0">
                <a:latin typeface="Times New Roman"/>
                <a:cs typeface="Times New Roman"/>
              </a:rPr>
              <a:t> albatross </a:t>
            </a:r>
            <a:r>
              <a:rPr sz="1200" dirty="0">
                <a:latin typeface="Times New Roman"/>
                <a:cs typeface="Times New Roman"/>
              </a:rPr>
              <a:t>around the necks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taxpayers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 those who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require the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services.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65"/>
              </a:lnSpc>
            </a:pPr>
            <a:r>
              <a:rPr dirty="0"/>
              <a:t>6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1130909" y="892809"/>
            <a:ext cx="5532755" cy="8291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3840" indent="-231775">
              <a:lnSpc>
                <a:spcPct val="100000"/>
              </a:lnSpc>
              <a:spcBef>
                <a:spcPts val="100"/>
              </a:spcBef>
              <a:buAutoNum type="arabicPeriod" startAt="4"/>
              <a:tabLst>
                <a:tab pos="244475" algn="l"/>
              </a:tabLst>
            </a:pPr>
            <a:r>
              <a:rPr sz="1200" b="1" dirty="0">
                <a:latin typeface="Times New Roman"/>
                <a:cs typeface="Times New Roman"/>
              </a:rPr>
              <a:t>Briefly</a:t>
            </a:r>
            <a:r>
              <a:rPr sz="1200" b="1" spc="-4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discuss</a:t>
            </a:r>
            <a:r>
              <a:rPr sz="1200" b="1" spc="-3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your</a:t>
            </a:r>
            <a:r>
              <a:rPr sz="1200" b="1" spc="-3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chosen</a:t>
            </a:r>
            <a:r>
              <a:rPr sz="1200" b="1" spc="-2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research</a:t>
            </a:r>
            <a:r>
              <a:rPr sz="1200" b="1" spc="-30" dirty="0">
                <a:latin typeface="Times New Roman"/>
                <a:cs typeface="Times New Roman"/>
              </a:rPr>
              <a:t> </a:t>
            </a:r>
            <a:r>
              <a:rPr sz="1200" b="1" spc="-20" dirty="0">
                <a:latin typeface="Times New Roman"/>
                <a:cs typeface="Times New Roman"/>
              </a:rPr>
              <a:t>idea.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Times New Roman"/>
              <a:buAutoNum type="arabicPeriod" startAt="4"/>
            </a:pPr>
            <a:endParaRPr sz="18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10500"/>
              </a:lnSpc>
            </a:pPr>
            <a:r>
              <a:rPr sz="1200" dirty="0">
                <a:latin typeface="Times New Roman"/>
                <a:cs typeface="Times New Roman"/>
              </a:rPr>
              <a:t>This</a:t>
            </a:r>
            <a:r>
              <a:rPr sz="1200" spc="10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research</a:t>
            </a:r>
            <a:r>
              <a:rPr sz="1200" spc="114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idea</a:t>
            </a:r>
            <a:r>
              <a:rPr sz="1200" spc="9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is</a:t>
            </a:r>
            <a:r>
              <a:rPr sz="1200" spc="10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chosen</a:t>
            </a:r>
            <a:r>
              <a:rPr sz="1200" spc="1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</a:t>
            </a:r>
            <a:r>
              <a:rPr sz="1200" spc="9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order</a:t>
            </a:r>
            <a:r>
              <a:rPr sz="1200" spc="10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9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highlight</a:t>
            </a:r>
            <a:r>
              <a:rPr sz="1200" spc="9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ongoing</a:t>
            </a:r>
            <a:r>
              <a:rPr sz="1200" spc="9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issues</a:t>
            </a:r>
            <a:r>
              <a:rPr sz="1200" spc="10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within</a:t>
            </a:r>
            <a:r>
              <a:rPr sz="1200" spc="1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hospitals</a:t>
            </a:r>
            <a:r>
              <a:rPr sz="1200" spc="105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in </a:t>
            </a:r>
            <a:r>
              <a:rPr sz="1200" dirty="0">
                <a:latin typeface="Times New Roman"/>
                <a:cs typeface="Times New Roman"/>
              </a:rPr>
              <a:t>NHS</a:t>
            </a:r>
            <a:r>
              <a:rPr sz="1200" spc="6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England</a:t>
            </a:r>
            <a:r>
              <a:rPr sz="1200" spc="6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discuss</a:t>
            </a:r>
            <a:r>
              <a:rPr sz="1200" spc="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6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possible</a:t>
            </a:r>
            <a:r>
              <a:rPr sz="1200" spc="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solution(s)</a:t>
            </a:r>
            <a:r>
              <a:rPr sz="1200" spc="6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staffing</a:t>
            </a:r>
            <a:r>
              <a:rPr sz="1200" spc="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shortage.</a:t>
            </a:r>
            <a:r>
              <a:rPr sz="1200" spc="39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As</a:t>
            </a:r>
            <a:r>
              <a:rPr sz="1200" spc="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55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NHS </a:t>
            </a:r>
            <a:r>
              <a:rPr sz="1200" dirty="0">
                <a:latin typeface="Times New Roman"/>
                <a:cs typeface="Times New Roman"/>
              </a:rPr>
              <a:t>worker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myself,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am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directly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associated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with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daily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issues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experienced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by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both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staff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and </a:t>
            </a:r>
            <a:r>
              <a:rPr sz="1200" dirty="0">
                <a:latin typeface="Times New Roman"/>
                <a:cs typeface="Times New Roman"/>
              </a:rPr>
              <a:t>users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services.</a:t>
            </a:r>
            <a:r>
              <a:rPr sz="1200" spc="3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Staffing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NHS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Hospitals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is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widely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discussed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and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researched </a:t>
            </a:r>
            <a:r>
              <a:rPr sz="1200" dirty="0">
                <a:latin typeface="Times New Roman"/>
                <a:cs typeface="Times New Roman"/>
              </a:rPr>
              <a:t>topic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however,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there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an obvious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gap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situation seems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liquid.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10000"/>
              </a:lnSpc>
            </a:pP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</a:t>
            </a:r>
            <a:r>
              <a:rPr sz="1200" spc="-3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publication</a:t>
            </a:r>
            <a:r>
              <a:rPr sz="1200" spc="-3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from</a:t>
            </a:r>
            <a:r>
              <a:rPr sz="1200" spc="-2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IPSOS.COM,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suggested</a:t>
            </a:r>
            <a:r>
              <a:rPr sz="1200" spc="-3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that</a:t>
            </a:r>
            <a:r>
              <a:rPr sz="1200" spc="-3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nurses</a:t>
            </a:r>
            <a:r>
              <a:rPr sz="1200" spc="-3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believe</a:t>
            </a:r>
            <a:r>
              <a:rPr sz="1200" spc="-3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that</a:t>
            </a:r>
            <a:r>
              <a:rPr sz="1200" spc="-3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number</a:t>
            </a:r>
            <a:r>
              <a:rPr sz="1200" spc="-2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one</a:t>
            </a:r>
            <a:r>
              <a:rPr sz="1200" spc="-3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on</a:t>
            </a:r>
            <a:r>
              <a:rPr sz="1200" spc="-3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the</a:t>
            </a:r>
            <a:r>
              <a:rPr sz="1200" spc="-2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spc="-20" dirty="0">
                <a:solidFill>
                  <a:srgbClr val="646775"/>
                </a:solidFill>
                <a:latin typeface="Times New Roman"/>
                <a:cs typeface="Times New Roman"/>
              </a:rPr>
              <a:t>list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of priorities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for dealing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with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shortages</a:t>
            </a:r>
            <a:r>
              <a:rPr sz="1200" spc="-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is;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for</a:t>
            </a:r>
            <a:r>
              <a:rPr sz="1200" spc="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hospitals/services</a:t>
            </a:r>
            <a:r>
              <a:rPr sz="1200" spc="-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to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have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the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correct 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number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as</a:t>
            </a:r>
            <a:r>
              <a:rPr sz="1200" spc="-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well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as</a:t>
            </a:r>
            <a:r>
              <a:rPr sz="1200" spc="-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the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correct type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of nurses,</a:t>
            </a:r>
            <a:r>
              <a:rPr sz="1200" spc="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healthcare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assistants</a:t>
            </a:r>
            <a:r>
              <a:rPr sz="1200" spc="-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and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other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staff.</a:t>
            </a:r>
            <a:r>
              <a:rPr sz="1200" spc="140" dirty="0">
                <a:solidFill>
                  <a:srgbClr val="646775"/>
                </a:solidFill>
                <a:latin typeface="Times New Roman"/>
                <a:cs typeface="Times New Roman"/>
              </a:rPr>
              <a:t> 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This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result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646775"/>
                </a:solidFill>
                <a:latin typeface="Times New Roman"/>
                <a:cs typeface="Times New Roman"/>
              </a:rPr>
              <a:t>was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from</a:t>
            </a:r>
            <a:r>
              <a:rPr sz="1200" spc="7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</a:t>
            </a:r>
            <a:r>
              <a:rPr sz="1200" spc="5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b="1" i="1" dirty="0">
                <a:solidFill>
                  <a:srgbClr val="5F6268"/>
                </a:solidFill>
                <a:latin typeface="Times New Roman"/>
                <a:cs typeface="Times New Roman"/>
              </a:rPr>
              <a:t>MARKET</a:t>
            </a:r>
            <a:r>
              <a:rPr sz="1200" b="1" i="1" spc="140" dirty="0">
                <a:solidFill>
                  <a:srgbClr val="5F6268"/>
                </a:solidFill>
                <a:latin typeface="Times New Roman"/>
                <a:cs typeface="Times New Roman"/>
              </a:rPr>
              <a:t> </a:t>
            </a:r>
            <a:r>
              <a:rPr sz="1200" b="1" i="1" dirty="0">
                <a:solidFill>
                  <a:srgbClr val="5F6268"/>
                </a:solidFill>
                <a:latin typeface="Times New Roman"/>
                <a:cs typeface="Times New Roman"/>
              </a:rPr>
              <a:t>AND</a:t>
            </a:r>
            <a:r>
              <a:rPr sz="1200" b="1" i="1" spc="120" dirty="0">
                <a:solidFill>
                  <a:srgbClr val="5F6268"/>
                </a:solidFill>
                <a:latin typeface="Times New Roman"/>
                <a:cs typeface="Times New Roman"/>
              </a:rPr>
              <a:t> </a:t>
            </a:r>
            <a:r>
              <a:rPr sz="1200" b="1" i="1" dirty="0">
                <a:solidFill>
                  <a:srgbClr val="5F6268"/>
                </a:solidFill>
                <a:latin typeface="Times New Roman"/>
                <a:cs typeface="Times New Roman"/>
              </a:rPr>
              <a:t>OPINION</a:t>
            </a:r>
            <a:r>
              <a:rPr sz="1200" b="1" i="1" spc="125" dirty="0">
                <a:solidFill>
                  <a:srgbClr val="5F6268"/>
                </a:solidFill>
                <a:latin typeface="Times New Roman"/>
                <a:cs typeface="Times New Roman"/>
              </a:rPr>
              <a:t> </a:t>
            </a:r>
            <a:r>
              <a:rPr sz="1200" b="1" i="1" dirty="0">
                <a:solidFill>
                  <a:srgbClr val="5F6268"/>
                </a:solidFill>
                <a:latin typeface="Times New Roman"/>
                <a:cs typeface="Times New Roman"/>
              </a:rPr>
              <a:t>RESEARCH</a:t>
            </a:r>
            <a:r>
              <a:rPr sz="1200" b="1" i="1" spc="155" dirty="0">
                <a:solidFill>
                  <a:srgbClr val="5F6268"/>
                </a:solidFill>
                <a:latin typeface="Times New Roman"/>
                <a:cs typeface="Times New Roman"/>
              </a:rPr>
              <a:t> </a:t>
            </a:r>
            <a:r>
              <a:rPr sz="1200" b="1" i="1" dirty="0">
                <a:solidFill>
                  <a:srgbClr val="5F6268"/>
                </a:solidFill>
                <a:latin typeface="Times New Roman"/>
                <a:cs typeface="Times New Roman"/>
              </a:rPr>
              <a:t>INSTITUTE</a:t>
            </a:r>
            <a:r>
              <a:rPr sz="1200" b="1" i="1" spc="185" dirty="0">
                <a:solidFill>
                  <a:srgbClr val="5F6268"/>
                </a:solidFill>
                <a:latin typeface="Times New Roman"/>
                <a:cs typeface="Times New Roman"/>
              </a:rPr>
              <a:t> </a:t>
            </a:r>
            <a:r>
              <a:rPr sz="1200" b="1" i="1" dirty="0">
                <a:solidFill>
                  <a:srgbClr val="5F6268"/>
                </a:solidFill>
                <a:latin typeface="Times New Roman"/>
                <a:cs typeface="Times New Roman"/>
              </a:rPr>
              <a:t>(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MORI)</a:t>
            </a:r>
            <a:r>
              <a:rPr sz="1200" spc="8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poll.</a:t>
            </a:r>
            <a:r>
              <a:rPr sz="1200" spc="250" dirty="0">
                <a:solidFill>
                  <a:srgbClr val="646775"/>
                </a:solidFill>
                <a:latin typeface="Times New Roman"/>
                <a:cs typeface="Times New Roman"/>
              </a:rPr>
              <a:t> 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2000.</a:t>
            </a:r>
            <a:r>
              <a:rPr sz="1200" spc="44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646775"/>
                </a:solidFill>
                <a:latin typeface="Times New Roman"/>
                <a:cs typeface="Times New Roman"/>
              </a:rPr>
              <a:t>It</a:t>
            </a:r>
            <a:endParaRPr sz="12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145"/>
              </a:spcBef>
            </a:pP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was</a:t>
            </a:r>
            <a:r>
              <a:rPr sz="1200" spc="15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stressed</a:t>
            </a:r>
            <a:r>
              <a:rPr sz="1200" spc="16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that</a:t>
            </a:r>
            <a:r>
              <a:rPr sz="1200" spc="16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it</a:t>
            </a:r>
            <a:r>
              <a:rPr sz="1200" spc="17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was</a:t>
            </a:r>
            <a:r>
              <a:rPr sz="1200" spc="15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particularly</a:t>
            </a:r>
            <a:r>
              <a:rPr sz="1200" spc="17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worse</a:t>
            </a:r>
            <a:r>
              <a:rPr sz="1200" spc="16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in</a:t>
            </a:r>
            <a:r>
              <a:rPr sz="1200" spc="17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the</a:t>
            </a:r>
            <a:r>
              <a:rPr sz="1200" spc="17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areas</a:t>
            </a:r>
            <a:r>
              <a:rPr sz="1200" spc="16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of</a:t>
            </a:r>
            <a:r>
              <a:rPr sz="1200" spc="17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critical</a:t>
            </a:r>
            <a:r>
              <a:rPr sz="1200" spc="17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care,</a:t>
            </a:r>
            <a:r>
              <a:rPr sz="1200" spc="18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acute</a:t>
            </a:r>
            <a:r>
              <a:rPr sz="1200" spc="16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care</a:t>
            </a:r>
            <a:r>
              <a:rPr sz="1200" spc="16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646775"/>
                </a:solidFill>
                <a:latin typeface="Times New Roman"/>
                <a:cs typeface="Times New Roman"/>
              </a:rPr>
              <a:t>and</a:t>
            </a:r>
            <a:endParaRPr sz="12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10000"/>
              </a:lnSpc>
            </a:pP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delivery</a:t>
            </a:r>
            <a:r>
              <a:rPr sz="1200" spc="18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of</a:t>
            </a:r>
            <a:r>
              <a:rPr sz="1200" spc="20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service.</a:t>
            </a:r>
            <a:r>
              <a:rPr sz="1200" spc="204" dirty="0">
                <a:solidFill>
                  <a:srgbClr val="646775"/>
                </a:solidFill>
                <a:latin typeface="Times New Roman"/>
                <a:cs typeface="Times New Roman"/>
              </a:rPr>
              <a:t> 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One</a:t>
            </a:r>
            <a:r>
              <a:rPr sz="1200" spc="18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suggestion</a:t>
            </a:r>
            <a:r>
              <a:rPr sz="1200" spc="19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of</a:t>
            </a:r>
            <a:r>
              <a:rPr sz="1200" spc="20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</a:t>
            </a:r>
            <a:r>
              <a:rPr sz="1200" spc="18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medium</a:t>
            </a:r>
            <a:r>
              <a:rPr sz="1200" spc="19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to</a:t>
            </a:r>
            <a:r>
              <a:rPr sz="1200" spc="19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long</a:t>
            </a:r>
            <a:r>
              <a:rPr sz="1200" spc="20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term</a:t>
            </a:r>
            <a:r>
              <a:rPr sz="1200" spc="19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solution</a:t>
            </a:r>
            <a:r>
              <a:rPr sz="1200" spc="17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to</a:t>
            </a:r>
            <a:r>
              <a:rPr sz="1200" spc="19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easing</a:t>
            </a:r>
            <a:r>
              <a:rPr sz="1200" spc="19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646775"/>
                </a:solidFill>
                <a:latin typeface="Times New Roman"/>
                <a:cs typeface="Times New Roman"/>
              </a:rPr>
              <a:t>the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manpower</a:t>
            </a:r>
            <a:r>
              <a:rPr sz="1200" spc="14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shortage</a:t>
            </a:r>
            <a:r>
              <a:rPr sz="1200" spc="12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in</a:t>
            </a:r>
            <a:r>
              <a:rPr sz="1200" spc="1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hospitals</a:t>
            </a:r>
            <a:r>
              <a:rPr sz="1200" spc="13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was</a:t>
            </a:r>
            <a:r>
              <a:rPr sz="1200" spc="12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to</a:t>
            </a:r>
            <a:r>
              <a:rPr sz="1200" spc="14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increase</a:t>
            </a:r>
            <a:r>
              <a:rPr sz="1200" spc="13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the</a:t>
            </a:r>
            <a:r>
              <a:rPr sz="1200" spc="13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number</a:t>
            </a:r>
            <a:r>
              <a:rPr sz="1200" spc="13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of</a:t>
            </a:r>
            <a:r>
              <a:rPr sz="1200" spc="14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teams</a:t>
            </a:r>
            <a:r>
              <a:rPr sz="1200" spc="12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involved</a:t>
            </a:r>
            <a:r>
              <a:rPr sz="1200" spc="114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in</a:t>
            </a:r>
            <a:r>
              <a:rPr sz="1200" spc="114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rapid response</a:t>
            </a:r>
            <a:r>
              <a:rPr sz="1200" spc="-6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activities.</a:t>
            </a:r>
            <a:r>
              <a:rPr sz="1200" spc="434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This,</a:t>
            </a:r>
            <a:r>
              <a:rPr sz="1200" spc="-4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it</a:t>
            </a:r>
            <a:r>
              <a:rPr sz="1200" spc="-5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was</a:t>
            </a:r>
            <a:r>
              <a:rPr sz="1200" spc="-5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cited</a:t>
            </a:r>
            <a:r>
              <a:rPr sz="1200" spc="-4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would</a:t>
            </a:r>
            <a:r>
              <a:rPr sz="1200" spc="-6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allow</a:t>
            </a:r>
            <a:r>
              <a:rPr sz="1200" spc="-6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these</a:t>
            </a:r>
            <a:r>
              <a:rPr sz="1200" spc="-5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teams</a:t>
            </a:r>
            <a:r>
              <a:rPr sz="1200" spc="-5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to</a:t>
            </a:r>
            <a:r>
              <a:rPr sz="1200" spc="-4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care</a:t>
            </a:r>
            <a:r>
              <a:rPr sz="1200" spc="-5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for</a:t>
            </a:r>
            <a:r>
              <a:rPr sz="1200" spc="-6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acutely</a:t>
            </a:r>
            <a:r>
              <a:rPr sz="1200" spc="-5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ill</a:t>
            </a:r>
            <a:r>
              <a:rPr sz="1200" spc="-5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people</a:t>
            </a:r>
            <a:endParaRPr sz="12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10000"/>
              </a:lnSpc>
              <a:spcBef>
                <a:spcPts val="25"/>
              </a:spcBef>
            </a:pP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in their</a:t>
            </a:r>
            <a:r>
              <a:rPr sz="1200" spc="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own</a:t>
            </a:r>
            <a:r>
              <a:rPr sz="1200" spc="-3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homes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as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opposed to</a:t>
            </a:r>
            <a:r>
              <a:rPr sz="1200" spc="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the hospital.</a:t>
            </a:r>
            <a:r>
              <a:rPr sz="1200" spc="140" dirty="0">
                <a:solidFill>
                  <a:srgbClr val="646775"/>
                </a:solidFill>
                <a:latin typeface="Times New Roman"/>
                <a:cs typeface="Times New Roman"/>
              </a:rPr>
              <a:t> 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This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would</a:t>
            </a:r>
            <a:r>
              <a:rPr sz="1200" spc="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also</a:t>
            </a:r>
            <a:r>
              <a:rPr sz="1200" spc="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help to</a:t>
            </a:r>
            <a:r>
              <a:rPr sz="1200" spc="-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reduce the 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fatigue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and</a:t>
            </a:r>
            <a:r>
              <a:rPr sz="1200" spc="-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frustration</a:t>
            </a:r>
            <a:r>
              <a:rPr sz="1200" spc="-4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that</a:t>
            </a:r>
            <a:r>
              <a:rPr sz="1200" spc="-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hospital</a:t>
            </a:r>
            <a:r>
              <a:rPr sz="1200" spc="-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staff</a:t>
            </a:r>
            <a:r>
              <a:rPr sz="1200" spc="-3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experiences.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 marR="85090">
              <a:lnSpc>
                <a:spcPct val="110000"/>
              </a:lnSpc>
            </a:pP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Short</a:t>
            </a:r>
            <a:r>
              <a:rPr sz="1200" spc="-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staff</a:t>
            </a:r>
            <a:r>
              <a:rPr sz="1200" spc="-3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in</a:t>
            </a:r>
            <a:r>
              <a:rPr sz="1200" spc="-3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the</a:t>
            </a:r>
            <a:r>
              <a:rPr sz="1200" spc="-2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hospital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affects</a:t>
            </a:r>
            <a:r>
              <a:rPr sz="1200" spc="-2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wellbeing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of</a:t>
            </a:r>
            <a:r>
              <a:rPr sz="1200" spc="-2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the</a:t>
            </a:r>
            <a:r>
              <a:rPr sz="1200" spc="-3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nurses, doctors</a:t>
            </a:r>
            <a:r>
              <a:rPr sz="1200" spc="-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other staff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so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this</a:t>
            </a:r>
            <a:r>
              <a:rPr sz="1200" spc="-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spc="-20" dirty="0">
                <a:solidFill>
                  <a:srgbClr val="646775"/>
                </a:solidFill>
                <a:latin typeface="Times New Roman"/>
                <a:cs typeface="Times New Roman"/>
              </a:rPr>
              <a:t>area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need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looking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at.</a:t>
            </a:r>
            <a:r>
              <a:rPr sz="1200" spc="254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The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shift</a:t>
            </a:r>
            <a:r>
              <a:rPr sz="1200" spc="-2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and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relief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system</a:t>
            </a:r>
            <a:r>
              <a:rPr sz="1200" spc="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in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the</a:t>
            </a:r>
            <a:r>
              <a:rPr sz="1200" spc="-5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hospitals</a:t>
            </a:r>
            <a:r>
              <a:rPr sz="1200" spc="-2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need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make</a:t>
            </a:r>
            <a:r>
              <a:rPr sz="1200" spc="-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sure</a:t>
            </a:r>
            <a:r>
              <a:rPr sz="1200" spc="-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that</a:t>
            </a:r>
            <a:r>
              <a:rPr sz="1200" spc="-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staff</a:t>
            </a:r>
            <a:r>
              <a:rPr sz="1200" spc="-25" dirty="0">
                <a:solidFill>
                  <a:srgbClr val="646775"/>
                </a:solidFill>
                <a:latin typeface="Times New Roman"/>
                <a:cs typeface="Times New Roman"/>
              </a:rPr>
              <a:t> get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enough</a:t>
            </a:r>
            <a:r>
              <a:rPr sz="1200" spc="-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rest.</a:t>
            </a:r>
            <a:r>
              <a:rPr sz="1200" spc="26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Staff</a:t>
            </a:r>
            <a:r>
              <a:rPr sz="1200" spc="-2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also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need more</a:t>
            </a:r>
            <a:r>
              <a:rPr sz="1200" spc="-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support</a:t>
            </a:r>
            <a:r>
              <a:rPr sz="1200" spc="-2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in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dealing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with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family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situations</a:t>
            </a:r>
            <a:r>
              <a:rPr sz="1200" spc="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and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proper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meal time to</a:t>
            </a:r>
            <a:r>
              <a:rPr sz="1200" spc="-2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avoid</a:t>
            </a:r>
            <a:r>
              <a:rPr sz="1200" spc="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ill-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health.</a:t>
            </a:r>
            <a:r>
              <a:rPr sz="1200" spc="29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It</a:t>
            </a:r>
            <a:r>
              <a:rPr sz="1200" spc="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would</a:t>
            </a:r>
            <a:r>
              <a:rPr sz="1200" spc="-2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also be a</a:t>
            </a:r>
            <a:r>
              <a:rPr sz="1200" spc="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grand idea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to have a</a:t>
            </a:r>
            <a:r>
              <a:rPr sz="1200" spc="-1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mini</a:t>
            </a:r>
            <a:r>
              <a:rPr sz="1200" spc="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gym</a:t>
            </a:r>
            <a:r>
              <a:rPr sz="1200" spc="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where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staff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can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access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at</a:t>
            </a:r>
            <a:r>
              <a:rPr sz="1200" spc="-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anytime.</a:t>
            </a:r>
            <a:r>
              <a:rPr sz="1200" spc="140" dirty="0">
                <a:solidFill>
                  <a:srgbClr val="646775"/>
                </a:solidFill>
                <a:latin typeface="Times New Roman"/>
                <a:cs typeface="Times New Roman"/>
              </a:rPr>
              <a:t> 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This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can go a</a:t>
            </a:r>
            <a:r>
              <a:rPr sz="1200" spc="-3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far</a:t>
            </a:r>
            <a:r>
              <a:rPr sz="1200" spc="-2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way to having</a:t>
            </a:r>
            <a:r>
              <a:rPr sz="1200" spc="-25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a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more</a:t>
            </a:r>
            <a:r>
              <a:rPr sz="1200" spc="-30" dirty="0">
                <a:solidFill>
                  <a:srgbClr val="646775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646775"/>
                </a:solidFill>
                <a:latin typeface="Times New Roman"/>
                <a:cs typeface="Times New Roman"/>
              </a:rPr>
              <a:t>motivated </a:t>
            </a:r>
            <a:r>
              <a:rPr sz="1200" spc="-10" dirty="0">
                <a:solidFill>
                  <a:srgbClr val="646775"/>
                </a:solidFill>
                <a:latin typeface="Times New Roman"/>
                <a:cs typeface="Times New Roman"/>
              </a:rPr>
              <a:t>staff.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marL="12700" marR="6350" indent="229235">
              <a:lnSpc>
                <a:spcPct val="110000"/>
              </a:lnSpc>
              <a:spcBef>
                <a:spcPts val="1100"/>
              </a:spcBef>
              <a:buAutoNum type="arabicPeriod" startAt="5"/>
              <a:tabLst>
                <a:tab pos="241935" algn="l"/>
              </a:tabLst>
            </a:pPr>
            <a:r>
              <a:rPr sz="1200" b="1" dirty="0">
                <a:latin typeface="Times New Roman"/>
                <a:cs typeface="Times New Roman"/>
              </a:rPr>
              <a:t>Which</a:t>
            </a:r>
            <a:r>
              <a:rPr sz="1200" b="1" spc="6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methodology</a:t>
            </a:r>
            <a:r>
              <a:rPr sz="1200" b="1" spc="60" dirty="0">
                <a:latin typeface="Times New Roman"/>
                <a:cs typeface="Times New Roman"/>
              </a:rPr>
              <a:t> </a:t>
            </a:r>
            <a:r>
              <a:rPr sz="1200" b="1" spc="-10" dirty="0">
                <a:latin typeface="Times New Roman"/>
                <a:cs typeface="Times New Roman"/>
              </a:rPr>
              <a:t>(Qualitative/Quantitative/Mixed)</a:t>
            </a:r>
            <a:r>
              <a:rPr sz="1200" b="1" spc="7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would</a:t>
            </a:r>
            <a:r>
              <a:rPr sz="1200" b="1" spc="4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you</a:t>
            </a:r>
            <a:r>
              <a:rPr sz="1200" b="1" spc="4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like</a:t>
            </a:r>
            <a:r>
              <a:rPr sz="1200" b="1" spc="6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to</a:t>
            </a:r>
            <a:r>
              <a:rPr sz="1200" b="1" spc="35" dirty="0">
                <a:latin typeface="Times New Roman"/>
                <a:cs typeface="Times New Roman"/>
              </a:rPr>
              <a:t> </a:t>
            </a:r>
            <a:r>
              <a:rPr sz="1200" b="1" spc="-10" dirty="0">
                <a:latin typeface="Times New Roman"/>
                <a:cs typeface="Times New Roman"/>
              </a:rPr>
              <a:t>consider </a:t>
            </a:r>
            <a:r>
              <a:rPr sz="1200" b="1" dirty="0">
                <a:latin typeface="Times New Roman"/>
                <a:cs typeface="Times New Roman"/>
              </a:rPr>
              <a:t>for</a:t>
            </a:r>
            <a:r>
              <a:rPr sz="1200" b="1" spc="-2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your</a:t>
            </a:r>
            <a:r>
              <a:rPr sz="1200" b="1" spc="-2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chosen</a:t>
            </a:r>
            <a:r>
              <a:rPr sz="1200" b="1" spc="-1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research?</a:t>
            </a:r>
            <a:r>
              <a:rPr sz="1200" b="1" spc="-1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and</a:t>
            </a:r>
            <a:r>
              <a:rPr sz="1200" b="1" spc="-3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justify</a:t>
            </a:r>
            <a:r>
              <a:rPr sz="1200" b="1" spc="-45" dirty="0">
                <a:latin typeface="Times New Roman"/>
                <a:cs typeface="Times New Roman"/>
              </a:rPr>
              <a:t> </a:t>
            </a:r>
            <a:r>
              <a:rPr sz="1200" b="1" spc="-20" dirty="0">
                <a:latin typeface="Times New Roman"/>
                <a:cs typeface="Times New Roman"/>
              </a:rPr>
              <a:t>why?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Times New Roman"/>
              <a:buAutoNum type="arabicPeriod" startAt="5"/>
            </a:pPr>
            <a:endParaRPr sz="1800">
              <a:latin typeface="Times New Roman"/>
              <a:cs typeface="Times New Roman"/>
            </a:endParaRPr>
          </a:p>
          <a:p>
            <a:pPr marL="12700" marR="288290">
              <a:lnSpc>
                <a:spcPct val="145000"/>
              </a:lnSpc>
            </a:pPr>
            <a:r>
              <a:rPr sz="1200" dirty="0">
                <a:latin typeface="Times New Roman"/>
                <a:cs typeface="Times New Roman"/>
              </a:rPr>
              <a:t>In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conducting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this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research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mixed method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will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considered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topic</a:t>
            </a:r>
            <a:r>
              <a:rPr sz="1200" spc="-10" dirty="0">
                <a:latin typeface="Times New Roman"/>
                <a:cs typeface="Times New Roman"/>
              </a:rPr>
              <a:t> involves </a:t>
            </a:r>
            <a:r>
              <a:rPr sz="1200" dirty="0">
                <a:latin typeface="Times New Roman"/>
                <a:cs typeface="Times New Roman"/>
              </a:rPr>
              <a:t>numerical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data as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well as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non-</a:t>
            </a:r>
            <a:r>
              <a:rPr sz="1200" dirty="0">
                <a:latin typeface="Times New Roman"/>
                <a:cs typeface="Times New Roman"/>
              </a:rPr>
              <a:t>numerical data.</a:t>
            </a:r>
            <a:r>
              <a:rPr sz="1200" spc="135" dirty="0">
                <a:latin typeface="Times New Roman"/>
                <a:cs typeface="Times New Roman"/>
              </a:rPr>
              <a:t>  </a:t>
            </a:r>
            <a:r>
              <a:rPr sz="1200" dirty="0">
                <a:latin typeface="Times New Roman"/>
                <a:cs typeface="Times New Roman"/>
              </a:rPr>
              <a:t>Quantitative data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can be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used to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make </a:t>
            </a:r>
            <a:r>
              <a:rPr sz="1200" dirty="0">
                <a:latin typeface="Times New Roman"/>
                <a:cs typeface="Times New Roman"/>
              </a:rPr>
              <a:t>numerical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comparisons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staffing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levels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from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previous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years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10" dirty="0">
                <a:latin typeface="Times New Roman"/>
                <a:cs typeface="Times New Roman"/>
              </a:rPr>
              <a:t> present.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900">
              <a:latin typeface="Times New Roman"/>
              <a:cs typeface="Times New Roman"/>
            </a:endParaRPr>
          </a:p>
          <a:p>
            <a:pPr marL="241300" indent="-229235">
              <a:lnSpc>
                <a:spcPct val="100000"/>
              </a:lnSpc>
              <a:buAutoNum type="arabicPeriod" startAt="6"/>
              <a:tabLst>
                <a:tab pos="241935" algn="l"/>
              </a:tabLst>
            </a:pPr>
            <a:r>
              <a:rPr sz="1200" b="1" dirty="0">
                <a:latin typeface="Times New Roman"/>
                <a:cs typeface="Times New Roman"/>
              </a:rPr>
              <a:t>Explain</a:t>
            </a:r>
            <a:r>
              <a:rPr sz="1200" b="1" spc="-1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how</a:t>
            </a:r>
            <a:r>
              <a:rPr sz="1200" b="1" spc="-4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to</a:t>
            </a:r>
            <a:r>
              <a:rPr sz="1200" b="1" spc="-4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find</a:t>
            </a:r>
            <a:r>
              <a:rPr sz="1200" b="1" spc="-3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some</a:t>
            </a:r>
            <a:r>
              <a:rPr sz="1200" b="1" spc="-2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credible</a:t>
            </a:r>
            <a:r>
              <a:rPr sz="1200" b="1" spc="-2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sources</a:t>
            </a:r>
            <a:r>
              <a:rPr sz="1200" b="1" spc="-2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to</a:t>
            </a:r>
            <a:r>
              <a:rPr sz="1200" b="1" spc="-1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support</a:t>
            </a:r>
            <a:r>
              <a:rPr sz="1200" b="1" spc="-1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your</a:t>
            </a:r>
            <a:r>
              <a:rPr sz="1200" b="1" spc="-45" dirty="0">
                <a:latin typeface="Times New Roman"/>
                <a:cs typeface="Times New Roman"/>
              </a:rPr>
              <a:t> </a:t>
            </a:r>
            <a:r>
              <a:rPr sz="1200" b="1" spc="-10" dirty="0">
                <a:latin typeface="Times New Roman"/>
                <a:cs typeface="Times New Roman"/>
              </a:rPr>
              <a:t>research.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350">
              <a:latin typeface="Times New Roman"/>
              <a:cs typeface="Times New Roman"/>
            </a:endParaRPr>
          </a:p>
          <a:p>
            <a:pPr marL="12700" marR="5080">
              <a:lnSpc>
                <a:spcPct val="145100"/>
              </a:lnSpc>
            </a:pPr>
            <a:r>
              <a:rPr sz="1200" dirty="0">
                <a:latin typeface="Times New Roman"/>
                <a:cs typeface="Times New Roman"/>
              </a:rPr>
              <a:t>There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are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-5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number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factors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that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comes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together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to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make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-5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good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source</a:t>
            </a:r>
            <a:r>
              <a:rPr sz="1200" spc="-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for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</a:t>
            </a:r>
            <a:r>
              <a:rPr sz="1200" spc="-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research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spc="-25" dirty="0">
                <a:latin typeface="Times New Roman"/>
                <a:cs typeface="Times New Roman"/>
              </a:rPr>
              <a:t>and </a:t>
            </a:r>
            <a:r>
              <a:rPr sz="1200" dirty="0">
                <a:latin typeface="Times New Roman"/>
                <a:cs typeface="Times New Roman"/>
              </a:rPr>
              <a:t>for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purpose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his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paper,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 sources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will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from the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internet.</a:t>
            </a:r>
            <a:r>
              <a:rPr sz="1200" spc="2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following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must </a:t>
            </a:r>
            <a:r>
              <a:rPr sz="1200" spc="-25" dirty="0">
                <a:latin typeface="Times New Roman"/>
                <a:cs typeface="Times New Roman"/>
              </a:rPr>
              <a:t>be </a:t>
            </a:r>
            <a:r>
              <a:rPr sz="1200" dirty="0">
                <a:latin typeface="Times New Roman"/>
                <a:cs typeface="Times New Roman"/>
              </a:rPr>
              <a:t>taken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into account when analyzing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source: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65"/>
              </a:lnSpc>
            </a:pPr>
            <a:r>
              <a:rPr dirty="0"/>
              <a:t>7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902004" y="889761"/>
            <a:ext cx="5760085" cy="8656955"/>
          </a:xfrm>
          <a:prstGeom prst="rect">
            <a:avLst/>
          </a:prstGeom>
        </p:spPr>
        <p:txBody>
          <a:bodyPr vert="horz" wrap="square" lIns="0" tIns="20320" rIns="0" bIns="0" rtlCol="0">
            <a:spAutoFit/>
          </a:bodyPr>
          <a:lstStyle/>
          <a:p>
            <a:pPr marL="469900" marR="196215" indent="222885">
              <a:lnSpc>
                <a:spcPct val="95900"/>
              </a:lnSpc>
              <a:spcBef>
                <a:spcPts val="160"/>
              </a:spcBef>
              <a:buClr>
                <a:srgbClr val="000000"/>
              </a:buClr>
              <a:buAutoNum type="alphaLcPeriod"/>
              <a:tabLst>
                <a:tab pos="692785" algn="l"/>
                <a:tab pos="2177415" algn="l"/>
              </a:tabLst>
            </a:pP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Look at the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web address,</a:t>
            </a:r>
            <a:r>
              <a:rPr sz="1200" spc="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pay attention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to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the</a:t>
            </a:r>
            <a:r>
              <a:rPr sz="1200" spc="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three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letters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at</a:t>
            </a:r>
            <a:r>
              <a:rPr sz="1200" spc="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the</a:t>
            </a:r>
            <a:r>
              <a:rPr sz="1200" spc="-3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end</a:t>
            </a:r>
            <a:r>
              <a:rPr sz="1200" spc="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of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the 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site’s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domain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name,</a:t>
            </a:r>
            <a:r>
              <a:rPr sz="1200" spc="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such as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“edu”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(educational),</a:t>
            </a:r>
            <a:r>
              <a:rPr sz="1200" spc="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“gov”</a:t>
            </a:r>
            <a:r>
              <a:rPr sz="1200" spc="-3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(government),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“org”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(nonprofit),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and “com” 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(commercial).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	In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general</a:t>
            </a:r>
            <a:r>
              <a:rPr sz="1200" spc="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terms,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.edu</a:t>
            </a:r>
            <a:r>
              <a:rPr sz="1200" spc="-4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and</a:t>
            </a:r>
            <a:r>
              <a:rPr sz="1200" spc="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.gov</a:t>
            </a:r>
            <a:r>
              <a:rPr sz="1200" spc="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are</a:t>
            </a:r>
            <a:r>
              <a:rPr sz="1200" spc="-2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credible</a:t>
            </a:r>
            <a:r>
              <a:rPr sz="1200" spc="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websites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however,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there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are</a:t>
            </a:r>
            <a:r>
              <a:rPr sz="1200" spc="-2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others</a:t>
            </a:r>
            <a:r>
              <a:rPr sz="1200" spc="-2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who</a:t>
            </a:r>
            <a:r>
              <a:rPr sz="1200" spc="-4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might</a:t>
            </a:r>
            <a:r>
              <a:rPr sz="1200" spc="-4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use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these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suffixes</a:t>
            </a:r>
            <a:r>
              <a:rPr sz="1200" spc="-3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for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scamming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purposes.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Commercial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websites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like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reputable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news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agencies</a:t>
            </a:r>
            <a:r>
              <a:rPr sz="1200" spc="2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can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also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be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good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sources.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Regardless,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take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time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to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analyze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the</a:t>
            </a:r>
            <a:r>
              <a:rPr sz="1200" spc="-2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information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and consider</a:t>
            </a:r>
            <a:r>
              <a:rPr sz="1200" spc="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whether</a:t>
            </a:r>
            <a:r>
              <a:rPr sz="1200" spc="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or</a:t>
            </a:r>
            <a:r>
              <a:rPr sz="1200" spc="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not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2B2B2B"/>
                </a:solidFill>
                <a:latin typeface="Times New Roman"/>
                <a:cs typeface="Times New Roman"/>
              </a:rPr>
              <a:t>the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organization</a:t>
            </a:r>
            <a:r>
              <a:rPr sz="1200" spc="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has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any</a:t>
            </a:r>
            <a:r>
              <a:rPr sz="1200" spc="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bias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or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hidden agenda which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could</a:t>
            </a:r>
            <a:r>
              <a:rPr sz="1200" spc="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compromise the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research.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AutoNum type="alphaLcPeriod"/>
            </a:pPr>
            <a:endParaRPr sz="1350">
              <a:latin typeface="Times New Roman"/>
              <a:cs typeface="Times New Roman"/>
            </a:endParaRPr>
          </a:p>
          <a:p>
            <a:pPr marL="469900" marR="36195" indent="232410">
              <a:lnSpc>
                <a:spcPct val="130400"/>
              </a:lnSpc>
              <a:buAutoNum type="alphaLcPeriod"/>
              <a:tabLst>
                <a:tab pos="702310" algn="l"/>
              </a:tabLst>
            </a:pP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Check the</a:t>
            </a:r>
            <a:r>
              <a:rPr sz="1200" spc="-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domain</a:t>
            </a:r>
            <a:r>
              <a:rPr sz="1200" spc="-2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name.</a:t>
            </a:r>
            <a:r>
              <a:rPr sz="1200" spc="135" dirty="0">
                <a:solidFill>
                  <a:srgbClr val="041E42"/>
                </a:solidFill>
                <a:latin typeface="Times New Roman"/>
                <a:cs typeface="Times New Roman"/>
              </a:rPr>
              <a:t> 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Look</a:t>
            </a:r>
            <a:r>
              <a:rPr sz="1200" spc="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at</a:t>
            </a:r>
            <a:r>
              <a:rPr sz="1200" spc="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the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three letters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at the end of</a:t>
            </a:r>
            <a:r>
              <a:rPr sz="1200" spc="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the</a:t>
            </a:r>
            <a:r>
              <a:rPr sz="1200" spc="-3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site’s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domain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name, such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as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“edu”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(educational),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“gov”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(government),</a:t>
            </a:r>
            <a:r>
              <a:rPr sz="1200" spc="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“org”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(nonprofit),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and 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“com”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(commercial).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Generally,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.edu and</a:t>
            </a:r>
            <a:r>
              <a:rPr sz="1200" spc="-3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.gov</a:t>
            </a:r>
            <a:r>
              <a:rPr sz="1200" spc="-2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websites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are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credible,</a:t>
            </a:r>
            <a:r>
              <a:rPr sz="1200" spc="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but</a:t>
            </a:r>
            <a:r>
              <a:rPr sz="1200" spc="-2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beware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of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sites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that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use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these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suffixes</a:t>
            </a:r>
            <a:r>
              <a:rPr sz="1200" spc="-3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in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an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attempt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to</a:t>
            </a:r>
            <a:r>
              <a:rPr sz="1200" spc="-4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mislead.</a:t>
            </a:r>
            <a:r>
              <a:rPr sz="1200" spc="-2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Nonprofit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websites</a:t>
            </a:r>
            <a:r>
              <a:rPr sz="1200" spc="-2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may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also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contain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reliable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information,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but take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some</a:t>
            </a:r>
            <a:r>
              <a:rPr sz="1200" spc="-2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time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to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consider</a:t>
            </a:r>
            <a:r>
              <a:rPr sz="1200" spc="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the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organization’s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purpose </a:t>
            </a:r>
            <a:r>
              <a:rPr sz="1200" spc="-25" dirty="0">
                <a:solidFill>
                  <a:srgbClr val="2B2B2B"/>
                </a:solidFill>
                <a:latin typeface="Times New Roman"/>
                <a:cs typeface="Times New Roman"/>
              </a:rPr>
              <a:t>and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agenda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to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determine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if it</a:t>
            </a:r>
            <a:r>
              <a:rPr sz="1200" spc="-3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could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be</a:t>
            </a:r>
            <a:r>
              <a:rPr sz="1200" spc="-3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biased. Commercial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websites, such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as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those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2B2B2B"/>
                </a:solidFill>
                <a:latin typeface="Times New Roman"/>
                <a:cs typeface="Times New Roman"/>
              </a:rPr>
              <a:t>of</a:t>
            </a:r>
            <a:endParaRPr sz="1200">
              <a:latin typeface="Times New Roman"/>
              <a:cs typeface="Times New Roman"/>
            </a:endParaRPr>
          </a:p>
          <a:p>
            <a:pPr marL="469900" marR="107314">
              <a:lnSpc>
                <a:spcPts val="1370"/>
              </a:lnSpc>
              <a:spcBef>
                <a:spcPts val="560"/>
              </a:spcBef>
            </a:pP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reputable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news</a:t>
            </a:r>
            <a:r>
              <a:rPr sz="1200" spc="-2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organizations, can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also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be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good</a:t>
            </a:r>
            <a:r>
              <a:rPr sz="1200" spc="-3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sources, but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do</a:t>
            </a:r>
            <a:r>
              <a:rPr sz="1200" spc="-3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some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investigation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2B2B2B"/>
                </a:solidFill>
                <a:latin typeface="Times New Roman"/>
                <a:cs typeface="Times New Roman"/>
              </a:rPr>
              <a:t>to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look for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signs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of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reliability.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600">
              <a:latin typeface="Times New Roman"/>
              <a:cs typeface="Times New Roman"/>
            </a:endParaRPr>
          </a:p>
          <a:p>
            <a:pPr marL="469900" marR="74295" indent="222885">
              <a:lnSpc>
                <a:spcPct val="95600"/>
              </a:lnSpc>
              <a:buAutoNum type="alphaLcPeriod" startAt="3"/>
              <a:tabLst>
                <a:tab pos="692785" algn="l"/>
              </a:tabLst>
            </a:pP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Take</a:t>
            </a:r>
            <a:r>
              <a:rPr sz="1200" spc="-1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a</a:t>
            </a:r>
            <a:r>
              <a:rPr sz="1200" spc="-3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closer look</a:t>
            </a:r>
            <a:r>
              <a:rPr sz="1200" spc="-1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at</a:t>
            </a:r>
            <a:r>
              <a:rPr sz="1200" spc="-3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the</a:t>
            </a:r>
            <a:r>
              <a:rPr sz="1200" spc="-1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source.</a:t>
            </a:r>
            <a:r>
              <a:rPr sz="1200" spc="24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Identify</a:t>
            </a:r>
            <a:r>
              <a:rPr sz="1200" spc="-3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if</a:t>
            </a:r>
            <a:r>
              <a:rPr sz="1200" spc="-2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any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authors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are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listed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and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whether </a:t>
            </a:r>
            <a:r>
              <a:rPr sz="1200" spc="-25" dirty="0">
                <a:solidFill>
                  <a:srgbClr val="2B2B2B"/>
                </a:solidFill>
                <a:latin typeface="Times New Roman"/>
                <a:cs typeface="Times New Roman"/>
              </a:rPr>
              <a:t>or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not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there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are</a:t>
            </a:r>
            <a:r>
              <a:rPr sz="1200" spc="-3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links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to</a:t>
            </a:r>
            <a:r>
              <a:rPr sz="1200" spc="-3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sources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of</a:t>
            </a:r>
            <a:r>
              <a:rPr sz="1200" spc="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authority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on</a:t>
            </a:r>
            <a:r>
              <a:rPr sz="1200" spc="-3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the</a:t>
            </a:r>
            <a:r>
              <a:rPr sz="1200" spc="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topic.</a:t>
            </a:r>
            <a:r>
              <a:rPr sz="1200" spc="30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Distinguish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between</a:t>
            </a:r>
            <a:r>
              <a:rPr sz="1200" spc="-3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facts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2B2B2B"/>
                </a:solidFill>
                <a:latin typeface="Times New Roman"/>
                <a:cs typeface="Times New Roman"/>
              </a:rPr>
              <a:t>and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opinion of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the presenter.</a:t>
            </a:r>
            <a:r>
              <a:rPr sz="1200" spc="29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Look</a:t>
            </a:r>
            <a:r>
              <a:rPr sz="1200" spc="-2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for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facts</a:t>
            </a:r>
            <a:r>
              <a:rPr sz="1200" spc="-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to</a:t>
            </a:r>
            <a:r>
              <a:rPr sz="1200" spc="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back</a:t>
            </a:r>
            <a:r>
              <a:rPr sz="1200" spc="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up</a:t>
            </a:r>
            <a:r>
              <a:rPr sz="1200" spc="-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the data.</a:t>
            </a:r>
            <a:r>
              <a:rPr sz="1200" spc="135" dirty="0">
                <a:solidFill>
                  <a:srgbClr val="2B2B2B"/>
                </a:solidFill>
                <a:latin typeface="Times New Roman"/>
                <a:cs typeface="Times New Roman"/>
              </a:rPr>
              <a:t> 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Check</a:t>
            </a:r>
            <a:r>
              <a:rPr sz="1200" spc="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for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dates,</a:t>
            </a:r>
            <a:r>
              <a:rPr sz="1200" spc="1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see </a:t>
            </a:r>
            <a:r>
              <a:rPr sz="1200" spc="-25" dirty="0">
                <a:solidFill>
                  <a:srgbClr val="2B2B2B"/>
                </a:solidFill>
                <a:latin typeface="Times New Roman"/>
                <a:cs typeface="Times New Roman"/>
              </a:rPr>
              <a:t>if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the</a:t>
            </a:r>
            <a:r>
              <a:rPr sz="1200" spc="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2B2B2B"/>
                </a:solidFill>
                <a:latin typeface="Times New Roman"/>
                <a:cs typeface="Times New Roman"/>
              </a:rPr>
              <a:t>information is</a:t>
            </a:r>
            <a:r>
              <a:rPr sz="1200" spc="1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2B2B2B"/>
                </a:solidFill>
                <a:latin typeface="Times New Roman"/>
                <a:cs typeface="Times New Roman"/>
              </a:rPr>
              <a:t>up-to-date.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AutoNum type="alphaLcPeriod" startAt="3"/>
            </a:pPr>
            <a:endParaRPr sz="1550">
              <a:latin typeface="Times New Roman"/>
              <a:cs typeface="Times New Roman"/>
            </a:endParaRPr>
          </a:p>
          <a:p>
            <a:pPr marL="701675" indent="-232410">
              <a:lnSpc>
                <a:spcPct val="100000"/>
              </a:lnSpc>
              <a:buAutoNum type="alphaLcPeriod" startAt="3"/>
              <a:tabLst>
                <a:tab pos="702310" algn="l"/>
              </a:tabLst>
            </a:pP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Search</a:t>
            </a:r>
            <a:r>
              <a:rPr sz="1200" spc="-3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for</a:t>
            </a:r>
            <a:r>
              <a:rPr sz="1200" spc="-1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additional information</a:t>
            </a:r>
            <a:r>
              <a:rPr sz="1200" spc="-2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to back</a:t>
            </a:r>
            <a:r>
              <a:rPr sz="1200" spc="-2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up what</a:t>
            </a:r>
            <a:r>
              <a:rPr sz="1200" spc="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you’ve </a:t>
            </a:r>
            <a:r>
              <a:rPr sz="1200" spc="-10" dirty="0">
                <a:solidFill>
                  <a:srgbClr val="041E42"/>
                </a:solidFill>
                <a:latin typeface="Times New Roman"/>
                <a:cs typeface="Times New Roman"/>
              </a:rPr>
              <a:t>found</a:t>
            </a:r>
            <a:endParaRPr sz="1200">
              <a:latin typeface="Times New Roman"/>
              <a:cs typeface="Times New Roman"/>
            </a:endParaRPr>
          </a:p>
          <a:p>
            <a:pPr marL="469900" marR="90805">
              <a:lnSpc>
                <a:spcPts val="1370"/>
              </a:lnSpc>
              <a:spcBef>
                <a:spcPts val="560"/>
              </a:spcBef>
            </a:pP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Compare the</a:t>
            </a:r>
            <a:r>
              <a:rPr sz="1200" spc="-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information</a:t>
            </a:r>
            <a:r>
              <a:rPr sz="1200" spc="-2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found with</a:t>
            </a:r>
            <a:r>
              <a:rPr sz="1200" spc="-2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that</a:t>
            </a:r>
            <a:r>
              <a:rPr sz="1200" spc="-2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from</a:t>
            </a:r>
            <a:r>
              <a:rPr sz="1200" spc="-2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other</a:t>
            </a:r>
            <a:r>
              <a:rPr sz="1200" spc="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credible</a:t>
            </a:r>
            <a:r>
              <a:rPr sz="1200" spc="2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websites</a:t>
            </a:r>
            <a:r>
              <a:rPr sz="1200" spc="-1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and do</a:t>
            </a:r>
            <a:r>
              <a:rPr sz="1200" spc="-2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41E42"/>
                </a:solidFill>
                <a:latin typeface="Times New Roman"/>
                <a:cs typeface="Times New Roman"/>
              </a:rPr>
              <a:t>further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searches</a:t>
            </a:r>
            <a:r>
              <a:rPr sz="1200" spc="-1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where</a:t>
            </a:r>
            <a:r>
              <a:rPr sz="1200" spc="-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you</a:t>
            </a:r>
            <a:r>
              <a:rPr sz="1200" spc="-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find </a:t>
            </a:r>
            <a:r>
              <a:rPr sz="1200" spc="-10" dirty="0">
                <a:solidFill>
                  <a:srgbClr val="041E42"/>
                </a:solidFill>
                <a:latin typeface="Times New Roman"/>
                <a:cs typeface="Times New Roman"/>
              </a:rPr>
              <a:t>contradictions.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600">
              <a:latin typeface="Times New Roman"/>
              <a:cs typeface="Times New Roman"/>
            </a:endParaRPr>
          </a:p>
          <a:p>
            <a:pPr marL="469900" marR="295910" indent="222885">
              <a:lnSpc>
                <a:spcPts val="1370"/>
              </a:lnSpc>
              <a:buAutoNum type="alphaLcPeriod" startAt="5"/>
              <a:tabLst>
                <a:tab pos="692785" algn="l"/>
              </a:tabLst>
            </a:pP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Use</a:t>
            </a:r>
            <a:r>
              <a:rPr sz="1200" spc="-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certain</a:t>
            </a:r>
            <a:r>
              <a:rPr sz="1200" spc="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sources</a:t>
            </a:r>
            <a:r>
              <a:rPr sz="1200" spc="-1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only</a:t>
            </a:r>
            <a:r>
              <a:rPr sz="1200" spc="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to</a:t>
            </a:r>
            <a:r>
              <a:rPr sz="1200" spc="-2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41E42"/>
                </a:solidFill>
                <a:latin typeface="Times New Roman"/>
                <a:cs typeface="Times New Roman"/>
              </a:rPr>
              <a:t>jump-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start</a:t>
            </a:r>
            <a:r>
              <a:rPr sz="1200" spc="-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41E42"/>
                </a:solidFill>
                <a:latin typeface="Times New Roman"/>
                <a:cs typeface="Times New Roman"/>
              </a:rPr>
              <a:t>additional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 research.</a:t>
            </a:r>
            <a:r>
              <a:rPr sz="1200" spc="145" dirty="0">
                <a:solidFill>
                  <a:srgbClr val="041E42"/>
                </a:solidFill>
                <a:latin typeface="Times New Roman"/>
                <a:cs typeface="Times New Roman"/>
              </a:rPr>
              <a:t> 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Do</a:t>
            </a:r>
            <a:r>
              <a:rPr sz="1200" spc="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no</a:t>
            </a:r>
            <a:r>
              <a:rPr sz="1200" spc="-2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rely</a:t>
            </a:r>
            <a:r>
              <a:rPr sz="1200" spc="-2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on</a:t>
            </a:r>
            <a:r>
              <a:rPr sz="1200" spc="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041E42"/>
                </a:solidFill>
                <a:latin typeface="Times New Roman"/>
                <a:cs typeface="Times New Roman"/>
              </a:rPr>
              <a:t>one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source</a:t>
            </a:r>
            <a:r>
              <a:rPr sz="1200" spc="-2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for</a:t>
            </a:r>
            <a:r>
              <a:rPr sz="1200" spc="-1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all</a:t>
            </a:r>
            <a:r>
              <a:rPr sz="1200" spc="-3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of</a:t>
            </a:r>
            <a:r>
              <a:rPr sz="1200" spc="-3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you</a:t>
            </a:r>
            <a:r>
              <a:rPr sz="1200" spc="-1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research.</a:t>
            </a:r>
            <a:r>
              <a:rPr sz="1200" spc="114" dirty="0">
                <a:solidFill>
                  <a:srgbClr val="041E42"/>
                </a:solidFill>
                <a:latin typeface="Times New Roman"/>
                <a:cs typeface="Times New Roman"/>
              </a:rPr>
              <a:t> 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Use</a:t>
            </a:r>
            <a:r>
              <a:rPr sz="1200" spc="-1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some</a:t>
            </a:r>
            <a:r>
              <a:rPr sz="1200" spc="-1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source</a:t>
            </a:r>
            <a:r>
              <a:rPr sz="1200" spc="-2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as</a:t>
            </a:r>
            <a:r>
              <a:rPr sz="1200" spc="1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jump</a:t>
            </a:r>
            <a:r>
              <a:rPr sz="1200" spc="-1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starters</a:t>
            </a:r>
            <a:r>
              <a:rPr sz="1200" spc="-20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for</a:t>
            </a:r>
            <a:r>
              <a:rPr sz="1200" spc="-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41E42"/>
                </a:solidFill>
                <a:latin typeface="Times New Roman"/>
                <a:cs typeface="Times New Roman"/>
              </a:rPr>
              <a:t>you</a:t>
            </a:r>
            <a:r>
              <a:rPr sz="1200" spc="-35" dirty="0">
                <a:solidFill>
                  <a:srgbClr val="041E42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41E42"/>
                </a:solidFill>
                <a:latin typeface="Times New Roman"/>
                <a:cs typeface="Times New Roman"/>
              </a:rPr>
              <a:t>work.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50">
              <a:latin typeface="Times New Roman"/>
              <a:cs typeface="Times New Roman"/>
            </a:endParaRPr>
          </a:p>
          <a:p>
            <a:pPr marL="469900" marR="193040">
              <a:lnSpc>
                <a:spcPct val="110200"/>
              </a:lnSpc>
            </a:pP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https://www.utep.edu/extendeduniversity/utepconnect/blog/march-2017/4-ways-</a:t>
            </a:r>
            <a:r>
              <a:rPr sz="1200" u="sng" spc="-2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to-</a:t>
            </a:r>
            <a:r>
              <a:rPr sz="1200" spc="-25" dirty="0">
                <a:solidFill>
                  <a:srgbClr val="0000FF"/>
                </a:solidFill>
                <a:latin typeface="Times New Roman"/>
                <a:cs typeface="Times New Roman"/>
              </a:rPr>
              <a:t> 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differentiate-</a:t>
            </a:r>
            <a:r>
              <a:rPr sz="1200" u="sng" spc="-2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a-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good-</a:t>
            </a:r>
            <a:r>
              <a:rPr sz="1200" u="sng" spc="-2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source-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from-</a:t>
            </a:r>
            <a:r>
              <a:rPr sz="1200" u="sng" spc="-2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a-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bad-source.html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 marR="5080" indent="182880">
              <a:lnSpc>
                <a:spcPct val="110000"/>
              </a:lnSpc>
              <a:spcBef>
                <a:spcPts val="5"/>
              </a:spcBef>
              <a:buAutoNum type="arabicPeriod" startAt="7"/>
              <a:tabLst>
                <a:tab pos="195580" algn="l"/>
              </a:tabLst>
            </a:pPr>
            <a:r>
              <a:rPr sz="1200" b="1" spc="-10" dirty="0">
                <a:latin typeface="Times New Roman"/>
                <a:cs typeface="Times New Roman"/>
              </a:rPr>
              <a:t>Then</a:t>
            </a:r>
            <a:r>
              <a:rPr sz="1200" b="1" spc="-6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find</a:t>
            </a:r>
            <a:r>
              <a:rPr sz="1200" b="1" spc="-65" dirty="0">
                <a:latin typeface="Times New Roman"/>
                <a:cs typeface="Times New Roman"/>
              </a:rPr>
              <a:t> </a:t>
            </a:r>
            <a:r>
              <a:rPr sz="1200" b="1" spc="-10" dirty="0">
                <a:latin typeface="Times New Roman"/>
                <a:cs typeface="Times New Roman"/>
              </a:rPr>
              <a:t>some</a:t>
            </a:r>
            <a:r>
              <a:rPr sz="1200" b="1" spc="-5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credible</a:t>
            </a:r>
            <a:r>
              <a:rPr sz="1200" b="1" spc="-50" dirty="0">
                <a:latin typeface="Times New Roman"/>
                <a:cs typeface="Times New Roman"/>
              </a:rPr>
              <a:t> </a:t>
            </a:r>
            <a:r>
              <a:rPr sz="1200" b="1" spc="-10" dirty="0">
                <a:latin typeface="Times New Roman"/>
                <a:cs typeface="Times New Roman"/>
              </a:rPr>
              <a:t>sources</a:t>
            </a:r>
            <a:r>
              <a:rPr sz="1200" b="1" spc="-5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relevant</a:t>
            </a:r>
            <a:r>
              <a:rPr sz="1200" b="1" spc="-3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to</a:t>
            </a:r>
            <a:r>
              <a:rPr sz="1200" b="1" spc="-45" dirty="0">
                <a:latin typeface="Times New Roman"/>
                <a:cs typeface="Times New Roman"/>
              </a:rPr>
              <a:t> </a:t>
            </a:r>
            <a:r>
              <a:rPr sz="1200" b="1" spc="-10" dirty="0">
                <a:latin typeface="Times New Roman"/>
                <a:cs typeface="Times New Roman"/>
              </a:rPr>
              <a:t>your</a:t>
            </a:r>
            <a:r>
              <a:rPr sz="1200" b="1" spc="-45" dirty="0">
                <a:latin typeface="Times New Roman"/>
                <a:cs typeface="Times New Roman"/>
              </a:rPr>
              <a:t> </a:t>
            </a:r>
            <a:r>
              <a:rPr sz="1200" b="1" spc="-10" dirty="0">
                <a:latin typeface="Times New Roman"/>
                <a:cs typeface="Times New Roman"/>
              </a:rPr>
              <a:t>research</a:t>
            </a:r>
            <a:r>
              <a:rPr sz="1200" b="1" spc="-4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and</a:t>
            </a:r>
            <a:r>
              <a:rPr sz="1200" b="1" spc="-4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describe</a:t>
            </a:r>
            <a:r>
              <a:rPr sz="1200" b="1" spc="-2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the</a:t>
            </a:r>
            <a:r>
              <a:rPr sz="1200" b="1" spc="-4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way</a:t>
            </a:r>
            <a:r>
              <a:rPr sz="1200" b="1" spc="-45" dirty="0">
                <a:latin typeface="Times New Roman"/>
                <a:cs typeface="Times New Roman"/>
              </a:rPr>
              <a:t> </a:t>
            </a:r>
            <a:r>
              <a:rPr sz="1200" b="1" spc="-10" dirty="0">
                <a:latin typeface="Times New Roman"/>
                <a:cs typeface="Times New Roman"/>
              </a:rPr>
              <a:t>(From </a:t>
            </a:r>
            <a:r>
              <a:rPr sz="1200" b="1" dirty="0">
                <a:latin typeface="Times New Roman"/>
                <a:cs typeface="Times New Roman"/>
              </a:rPr>
              <a:t>where</a:t>
            </a:r>
            <a:r>
              <a:rPr sz="1200" b="1" spc="-2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and</a:t>
            </a:r>
            <a:r>
              <a:rPr sz="1200" b="1" spc="-2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how)</a:t>
            </a:r>
            <a:r>
              <a:rPr sz="1200" b="1" spc="-3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you</a:t>
            </a:r>
            <a:r>
              <a:rPr sz="1200" b="1" spc="-4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found</a:t>
            </a:r>
            <a:r>
              <a:rPr sz="1200" b="1" spc="-20" dirty="0">
                <a:latin typeface="Times New Roman"/>
                <a:cs typeface="Times New Roman"/>
              </a:rPr>
              <a:t> them.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Times New Roman"/>
              <a:buAutoNum type="arabicPeriod" startAt="7"/>
            </a:pPr>
            <a:endParaRPr sz="1500">
              <a:latin typeface="Times New Roman"/>
              <a:cs typeface="Times New Roman"/>
            </a:endParaRPr>
          </a:p>
          <a:p>
            <a:pPr marL="241300">
              <a:lnSpc>
                <a:spcPct val="100000"/>
              </a:lnSpc>
              <a:spcBef>
                <a:spcPts val="5"/>
              </a:spcBef>
            </a:pP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3"/>
              </a:rPr>
              <a:t>https://www.ipsos.com/en-uk/nurses-spell-</a:t>
            </a:r>
            <a:r>
              <a:rPr sz="120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3"/>
              </a:rPr>
              <a:t>out-their-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3"/>
              </a:rPr>
              <a:t>nhs-spending-priorities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800">
              <a:latin typeface="Times New Roman"/>
              <a:cs typeface="Times New Roman"/>
            </a:endParaRPr>
          </a:p>
          <a:p>
            <a:pPr marL="241300" marR="422275">
              <a:lnSpc>
                <a:spcPct val="110000"/>
              </a:lnSpc>
            </a:pP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https://www.utep.edu/extendeduniversity/utepconnect/blog/march-2017/4-ways-</a:t>
            </a:r>
            <a:r>
              <a:rPr sz="1200" u="sng" spc="-2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to-</a:t>
            </a:r>
            <a:r>
              <a:rPr sz="1200" spc="-25" dirty="0">
                <a:solidFill>
                  <a:srgbClr val="0000FF"/>
                </a:solidFill>
                <a:latin typeface="Times New Roman"/>
                <a:cs typeface="Times New Roman"/>
              </a:rPr>
              <a:t> 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differentiate-</a:t>
            </a:r>
            <a:r>
              <a:rPr sz="1200" u="sng" spc="-2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a-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good-</a:t>
            </a:r>
            <a:r>
              <a:rPr sz="1200" u="sng" spc="-2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source-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from-</a:t>
            </a:r>
            <a:r>
              <a:rPr sz="1200" u="sng" spc="-2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a-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bad-source.html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 marR="541655" indent="192405">
              <a:lnSpc>
                <a:spcPct val="110000"/>
              </a:lnSpc>
              <a:buAutoNum type="arabicPeriod" startAt="8"/>
              <a:tabLst>
                <a:tab pos="205104" algn="l"/>
              </a:tabLst>
            </a:pPr>
            <a:r>
              <a:rPr sz="1200" b="1" dirty="0">
                <a:latin typeface="Times New Roman"/>
                <a:cs typeface="Times New Roman"/>
              </a:rPr>
              <a:t>Finally,</a:t>
            </a:r>
            <a:r>
              <a:rPr sz="1200" b="1" spc="-2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present</a:t>
            </a:r>
            <a:r>
              <a:rPr sz="1200" b="1" spc="-1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all</a:t>
            </a:r>
            <a:r>
              <a:rPr sz="1200" b="1" spc="-3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those</a:t>
            </a:r>
            <a:r>
              <a:rPr sz="1200" b="1" spc="-2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sources</a:t>
            </a:r>
            <a:r>
              <a:rPr sz="1200" b="1" spc="-1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(found</a:t>
            </a:r>
            <a:r>
              <a:rPr sz="1200" b="1" spc="-3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in</a:t>
            </a:r>
            <a:r>
              <a:rPr sz="1200" b="1" spc="-3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point</a:t>
            </a:r>
            <a:r>
              <a:rPr sz="1200" b="1" spc="-1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No.</a:t>
            </a:r>
            <a:r>
              <a:rPr sz="1200" b="1" spc="1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7)</a:t>
            </a:r>
            <a:r>
              <a:rPr sz="1200" b="1" spc="-3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according</a:t>
            </a:r>
            <a:r>
              <a:rPr sz="1200" b="1" spc="-4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to</a:t>
            </a:r>
            <a:r>
              <a:rPr sz="1200" b="1" spc="-15" dirty="0">
                <a:latin typeface="Times New Roman"/>
                <a:cs typeface="Times New Roman"/>
              </a:rPr>
              <a:t> </a:t>
            </a:r>
            <a:r>
              <a:rPr sz="1200" b="1" spc="-10" dirty="0">
                <a:latin typeface="Times New Roman"/>
                <a:cs typeface="Times New Roman"/>
              </a:rPr>
              <a:t>Harvard </a:t>
            </a:r>
            <a:r>
              <a:rPr sz="1200" b="1" dirty="0">
                <a:latin typeface="Times New Roman"/>
                <a:cs typeface="Times New Roman"/>
              </a:rPr>
              <a:t>referencing</a:t>
            </a:r>
            <a:r>
              <a:rPr sz="1200" b="1" spc="-30" dirty="0">
                <a:latin typeface="Times New Roman"/>
                <a:cs typeface="Times New Roman"/>
              </a:rPr>
              <a:t> </a:t>
            </a:r>
            <a:r>
              <a:rPr sz="1200" b="1" spc="-10" dirty="0">
                <a:latin typeface="Times New Roman"/>
                <a:cs typeface="Times New Roman"/>
              </a:rPr>
              <a:t>style.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65"/>
              </a:lnSpc>
            </a:pPr>
            <a:r>
              <a:rPr dirty="0"/>
              <a:t>8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902004" y="717720"/>
            <a:ext cx="5711190" cy="8092472"/>
          </a:xfrm>
          <a:prstGeom prst="rect">
            <a:avLst/>
          </a:prstGeom>
        </p:spPr>
        <p:txBody>
          <a:bodyPr vert="horz" wrap="square" lIns="0" tIns="1803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20"/>
              </a:spcBef>
            </a:pPr>
            <a:r>
              <a:rPr sz="2000" spc="-10" dirty="0">
                <a:latin typeface="Times New Roman"/>
                <a:cs typeface="Times New Roman"/>
              </a:rPr>
              <a:t>REFERENCES</a:t>
            </a:r>
            <a:endParaRPr sz="2000" dirty="0">
              <a:latin typeface="Times New Roman"/>
              <a:cs typeface="Times New Roman"/>
            </a:endParaRPr>
          </a:p>
          <a:p>
            <a:pPr marL="12700" marR="664845" indent="266065">
              <a:lnSpc>
                <a:spcPct val="145100"/>
              </a:lnSpc>
              <a:spcBef>
                <a:spcPts val="150"/>
              </a:spcBef>
              <a:buAutoNum type="alphaUcPeriod"/>
              <a:tabLst>
                <a:tab pos="278765" algn="l"/>
              </a:tabLst>
            </a:pPr>
            <a:r>
              <a:rPr sz="1200" dirty="0">
                <a:latin typeface="Times New Roman"/>
                <a:cs typeface="Times New Roman"/>
              </a:rPr>
              <a:t>History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of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5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National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Health</a:t>
            </a:r>
            <a:r>
              <a:rPr sz="1200" spc="-4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Service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(England) 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https://en.wikipedia.org/wiki/History_of_the_National_Health_Service_(England)</a:t>
            </a:r>
            <a:r>
              <a:rPr sz="1200" spc="-10" dirty="0">
                <a:solidFill>
                  <a:srgbClr val="0000F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Accessed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29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December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2022</a:t>
            </a: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Times New Roman"/>
              <a:buAutoNum type="alphaUcPeriod"/>
            </a:pPr>
            <a:endParaRPr sz="1300" dirty="0">
              <a:latin typeface="Times New Roman"/>
              <a:cs typeface="Times New Roman"/>
            </a:endParaRPr>
          </a:p>
          <a:p>
            <a:pPr marL="12065">
              <a:lnSpc>
                <a:spcPct val="100000"/>
              </a:lnSpc>
              <a:spcBef>
                <a:spcPts val="1145"/>
              </a:spcBef>
              <a:tabLst>
                <a:tab pos="233045" algn="l"/>
              </a:tabLst>
            </a:pPr>
            <a:r>
              <a:rPr lang="en-GB" sz="1200" spc="-15" dirty="0">
                <a:solidFill>
                  <a:schemeClr val="tx1"/>
                </a:solidFill>
                <a:latin typeface="Times New Roman"/>
                <a:cs typeface="Times New Roman"/>
              </a:rPr>
              <a:t>B. </a:t>
            </a:r>
            <a:r>
              <a:rPr lang="en-GB" sz="1200" dirty="0">
                <a:latin typeface="Times New Roman"/>
                <a:cs typeface="Times New Roman"/>
              </a:rPr>
              <a:t>  </a:t>
            </a:r>
            <a:r>
              <a:rPr lang="en-GB" sz="1200" dirty="0" err="1">
                <a:latin typeface="Times New Roman"/>
                <a:cs typeface="Times New Roman"/>
              </a:rPr>
              <a:t>Scherman</a:t>
            </a:r>
            <a:r>
              <a:rPr lang="en-GB" sz="1200" dirty="0">
                <a:latin typeface="Times New Roman"/>
                <a:cs typeface="Times New Roman"/>
              </a:rPr>
              <a:t>, J</a:t>
            </a:r>
            <a:r>
              <a:rPr sz="1200" dirty="0">
                <a:latin typeface="Times New Roman"/>
                <a:cs typeface="Times New Roman"/>
              </a:rPr>
              <a:t>.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lang="en-GB" sz="1200" spc="10" dirty="0">
                <a:latin typeface="Times New Roman"/>
                <a:cs typeface="Times New Roman"/>
              </a:rPr>
              <a:t>(2019) </a:t>
            </a:r>
            <a:r>
              <a:rPr sz="1200" spc="-10" dirty="0">
                <a:latin typeface="Times New Roman"/>
                <a:cs typeface="Times New Roman"/>
              </a:rPr>
              <a:t>Rasmussen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University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endParaRPr sz="1200" dirty="0">
              <a:latin typeface="Times New Roman"/>
              <a:cs typeface="Times New Roman"/>
            </a:endParaRPr>
          </a:p>
          <a:p>
            <a:pPr marL="12700" marR="596265">
              <a:lnSpc>
                <a:spcPct val="110000"/>
              </a:lnSpc>
              <a:spcBef>
                <a:spcPts val="509"/>
              </a:spcBef>
            </a:pP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3"/>
              </a:rPr>
              <a:t>https://www.rasmussen.edu/degrees/health-sciences/blog/technology-in-healthcare-</a:t>
            </a:r>
            <a:r>
              <a:rPr sz="1200" spc="-10" dirty="0">
                <a:solidFill>
                  <a:srgbClr val="0000FF"/>
                </a:solidFill>
                <a:latin typeface="Times New Roman"/>
                <a:cs typeface="Times New Roman"/>
              </a:rPr>
              <a:t> 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3"/>
              </a:rPr>
              <a:t>transformation/</a:t>
            </a:r>
            <a:endParaRPr sz="12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45"/>
              </a:spcBef>
            </a:pPr>
            <a:r>
              <a:rPr sz="1200" dirty="0">
                <a:latin typeface="Times New Roman"/>
                <a:cs typeface="Times New Roman"/>
              </a:rPr>
              <a:t>Accessed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29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December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2022</a:t>
            </a: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250" dirty="0">
              <a:latin typeface="Times New Roman"/>
              <a:cs typeface="Times New Roman"/>
            </a:endParaRPr>
          </a:p>
          <a:p>
            <a:pPr marL="12700" marR="27305" indent="255904">
              <a:lnSpc>
                <a:spcPct val="145200"/>
              </a:lnSpc>
              <a:buAutoNum type="alphaUcPeriod" startAt="3"/>
              <a:tabLst>
                <a:tab pos="268605" algn="l"/>
              </a:tabLst>
            </a:pPr>
            <a:r>
              <a:rPr sz="1200" dirty="0">
                <a:latin typeface="Times New Roman"/>
                <a:cs typeface="Times New Roman"/>
              </a:rPr>
              <a:t>Ipsos</a:t>
            </a:r>
            <a:r>
              <a:rPr sz="1200" spc="16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(2022)</a:t>
            </a:r>
            <a:r>
              <a:rPr sz="1200" spc="160" dirty="0">
                <a:latin typeface="Times New Roman"/>
                <a:cs typeface="Times New Roman"/>
              </a:rPr>
              <a:t> 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4"/>
              </a:rPr>
              <a:t>https://www.ipsos.com/en-uk/nurses-spell-out-</a:t>
            </a:r>
            <a:r>
              <a:rPr sz="120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4"/>
              </a:rPr>
              <a:t>their-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4"/>
              </a:rPr>
              <a:t>nhs-spending-priorities</a:t>
            </a:r>
            <a:r>
              <a:rPr sz="1200" spc="-10" dirty="0">
                <a:solidFill>
                  <a:srgbClr val="0000F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Accessed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29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December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2022</a:t>
            </a: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Times New Roman"/>
              <a:buAutoNum type="alphaUcPeriod" startAt="3"/>
            </a:pPr>
            <a:endParaRPr sz="1250" dirty="0">
              <a:latin typeface="Times New Roman"/>
              <a:cs typeface="Times New Roman"/>
            </a:endParaRPr>
          </a:p>
          <a:p>
            <a:pPr marL="12700" marR="602615" indent="266065">
              <a:lnSpc>
                <a:spcPct val="110000"/>
              </a:lnSpc>
              <a:buAutoNum type="alphaUcPeriod" startAt="3"/>
              <a:tabLst>
                <a:tab pos="278765" algn="l"/>
              </a:tabLst>
            </a:pPr>
            <a:r>
              <a:rPr sz="1200" dirty="0">
                <a:latin typeface="Times New Roman"/>
                <a:cs typeface="Times New Roman"/>
              </a:rPr>
              <a:t>UTEP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Connect</a:t>
            </a:r>
            <a:r>
              <a:rPr sz="1200" spc="-3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Extended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University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(2022) 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5"/>
              </a:rPr>
              <a:t>https://www.utep.edu/extendeduniversity/utepconnect/blog/march-2017/4-ways-</a:t>
            </a:r>
            <a:r>
              <a:rPr sz="1200" u="sng" spc="-2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5"/>
              </a:rPr>
              <a:t>to-</a:t>
            </a:r>
            <a:r>
              <a:rPr sz="1200" spc="-25" dirty="0">
                <a:solidFill>
                  <a:srgbClr val="0000FF"/>
                </a:solidFill>
                <a:latin typeface="Times New Roman"/>
                <a:cs typeface="Times New Roman"/>
              </a:rPr>
              <a:t> 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5"/>
              </a:rPr>
              <a:t>differentiate-</a:t>
            </a:r>
            <a:r>
              <a:rPr sz="1200" u="sng" spc="-2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5"/>
              </a:rPr>
              <a:t>a-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5"/>
              </a:rPr>
              <a:t>good-</a:t>
            </a:r>
            <a:r>
              <a:rPr sz="1200" u="sng" spc="-2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5"/>
              </a:rPr>
              <a:t>source-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5"/>
              </a:rPr>
              <a:t>from-</a:t>
            </a:r>
            <a:r>
              <a:rPr sz="1200" u="sng" spc="-2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5"/>
              </a:rPr>
              <a:t>a-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5"/>
              </a:rPr>
              <a:t>bad-source.html</a:t>
            </a:r>
            <a:endParaRPr sz="12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50"/>
              </a:spcBef>
            </a:pPr>
            <a:r>
              <a:rPr sz="1200" dirty="0">
                <a:latin typeface="Times New Roman"/>
                <a:cs typeface="Times New Roman"/>
              </a:rPr>
              <a:t>Accessed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29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December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2022</a:t>
            </a: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 marL="12700" marR="1630045" indent="250825">
              <a:lnSpc>
                <a:spcPct val="110000"/>
              </a:lnSpc>
              <a:spcBef>
                <a:spcPts val="1000"/>
              </a:spcBef>
              <a:buAutoNum type="alphaUcPeriod" startAt="5"/>
              <a:tabLst>
                <a:tab pos="263525" algn="l"/>
              </a:tabLst>
            </a:pPr>
            <a:r>
              <a:rPr sz="1200" dirty="0">
                <a:latin typeface="Times New Roman"/>
                <a:cs typeface="Times New Roman"/>
              </a:rPr>
              <a:t>Healthcare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in</a:t>
            </a:r>
            <a:r>
              <a:rPr sz="1200" spc="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the</a:t>
            </a:r>
            <a:r>
              <a:rPr sz="1200" spc="-2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United Kingdom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(2017) 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6"/>
              </a:rPr>
              <a:t>https://en.wikipedia.org/wiki/Healthcare_in_the_United_Kingdom</a:t>
            </a:r>
            <a:endParaRPr sz="12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50"/>
              </a:spcBef>
            </a:pPr>
            <a:r>
              <a:rPr sz="1200" dirty="0">
                <a:latin typeface="Times New Roman"/>
                <a:cs typeface="Times New Roman"/>
              </a:rPr>
              <a:t>Accessed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29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December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2022</a:t>
            </a: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00" dirty="0">
              <a:latin typeface="Times New Roman"/>
              <a:cs typeface="Times New Roman"/>
            </a:endParaRPr>
          </a:p>
          <a:p>
            <a:pPr marL="12700" marR="2526665">
              <a:lnSpc>
                <a:spcPct val="145000"/>
              </a:lnSpc>
              <a:tabLst>
                <a:tab pos="469900" algn="l"/>
                <a:tab pos="470534" algn="l"/>
              </a:tabLst>
            </a:pPr>
            <a:r>
              <a:rPr lang="en-GB" sz="1200" dirty="0">
                <a:latin typeface="Times New Roman"/>
                <a:cs typeface="Times New Roman"/>
              </a:rPr>
              <a:t>F.   </a:t>
            </a:r>
            <a:r>
              <a:rPr sz="1200" dirty="0">
                <a:latin typeface="Times New Roman"/>
                <a:cs typeface="Times New Roman"/>
              </a:rPr>
              <a:t>Nuffield</a:t>
            </a:r>
            <a:r>
              <a:rPr sz="1200" spc="-5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Trust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NHS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Staffing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Tracker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(2022) 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7"/>
              </a:rPr>
              <a:t>https://www.nuffieldtrust.org.uk/nhs-staffing-</a:t>
            </a:r>
            <a:endParaRPr sz="1200" dirty="0">
              <a:latin typeface="Times New Roman"/>
              <a:cs typeface="Times New Roman"/>
            </a:endParaRPr>
          </a:p>
          <a:p>
            <a:pPr marL="12700" marR="5080">
              <a:lnSpc>
                <a:spcPct val="110000"/>
              </a:lnSpc>
              <a:spcBef>
                <a:spcPts val="5"/>
              </a:spcBef>
            </a:pP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7"/>
              </a:rPr>
              <a:t>tracker?gclid=CjwKCAiAzKqdBhAnEiwAePEjkts8B8vIQt2K2Cz6mEwYMoTmVjPzhBuU</a:t>
            </a:r>
            <a:r>
              <a:rPr sz="1200" spc="-10" dirty="0">
                <a:solidFill>
                  <a:srgbClr val="0000FF"/>
                </a:solidFill>
                <a:latin typeface="Times New Roman"/>
                <a:cs typeface="Times New Roman"/>
              </a:rPr>
              <a:t> 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7"/>
              </a:rPr>
              <a:t>vrkZVAYEZVTVULzumnbhbRoCJO0QAvD_BwE</a:t>
            </a:r>
            <a:endParaRPr sz="12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50"/>
              </a:spcBef>
            </a:pPr>
            <a:r>
              <a:rPr sz="1200" dirty="0">
                <a:latin typeface="Times New Roman"/>
                <a:cs typeface="Times New Roman"/>
              </a:rPr>
              <a:t>Accessed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29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December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2022</a:t>
            </a: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 marL="12700" marR="291465" indent="229235" algn="just">
              <a:lnSpc>
                <a:spcPct val="110100"/>
              </a:lnSpc>
              <a:spcBef>
                <a:spcPts val="1000"/>
              </a:spcBef>
              <a:buAutoNum type="alphaUcPeriod" startAt="7"/>
              <a:tabLst>
                <a:tab pos="241935" algn="l"/>
              </a:tabLst>
            </a:pPr>
            <a:r>
              <a:rPr sz="1200" dirty="0">
                <a:latin typeface="Times New Roman"/>
                <a:cs typeface="Times New Roman"/>
              </a:rPr>
              <a:t>NHS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Workforce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Statistic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–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August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2022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(Including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selected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provisional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statistics</a:t>
            </a:r>
            <a:r>
              <a:rPr sz="1200" spc="-25" dirty="0">
                <a:latin typeface="Times New Roman"/>
                <a:cs typeface="Times New Roman"/>
              </a:rPr>
              <a:t> for </a:t>
            </a:r>
            <a:r>
              <a:rPr sz="1200" dirty="0">
                <a:latin typeface="Times New Roman"/>
                <a:cs typeface="Times New Roman"/>
              </a:rPr>
              <a:t>September</a:t>
            </a:r>
            <a:r>
              <a:rPr sz="1200" spc="114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2022)</a:t>
            </a:r>
            <a:r>
              <a:rPr sz="1200" spc="110" dirty="0">
                <a:latin typeface="Times New Roman"/>
                <a:cs typeface="Times New Roman"/>
              </a:rPr>
              <a:t> 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8"/>
              </a:rPr>
              <a:t>https://digital.nhs.uk/data-and-information/publications/statistical/nhs-</a:t>
            </a:r>
            <a:r>
              <a:rPr sz="1200" spc="-10" dirty="0">
                <a:solidFill>
                  <a:srgbClr val="0000FF"/>
                </a:solidFill>
                <a:latin typeface="Times New Roman"/>
                <a:cs typeface="Times New Roman"/>
              </a:rPr>
              <a:t> </a:t>
            </a:r>
            <a:r>
              <a:rPr sz="12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8"/>
              </a:rPr>
              <a:t>workforce-statistics/august-</a:t>
            </a:r>
            <a:r>
              <a:rPr sz="1200" u="sng" spc="-2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8"/>
              </a:rPr>
              <a:t>2022</a:t>
            </a:r>
            <a:endParaRPr sz="1200" dirty="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645"/>
              </a:spcBef>
            </a:pPr>
            <a:r>
              <a:rPr sz="1200" dirty="0">
                <a:latin typeface="Times New Roman"/>
                <a:cs typeface="Times New Roman"/>
              </a:rPr>
              <a:t>Accessed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29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December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spc="-20" dirty="0">
                <a:latin typeface="Times New Roman"/>
                <a:cs typeface="Times New Roman"/>
              </a:rPr>
              <a:t>2022</a:t>
            </a:r>
            <a:endParaRPr sz="12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5294</TotalTime>
  <Words>2730</Words>
  <Application>Microsoft Office PowerPoint</Application>
  <PresentationFormat>Custom</PresentationFormat>
  <Paragraphs>142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Calibri</vt:lpstr>
      <vt:lpstr>Segoe UI</vt:lpstr>
      <vt:lpstr>Symbol</vt:lpstr>
      <vt:lpstr>Times New Roman</vt:lpstr>
      <vt:lpstr>Tw Cen MT</vt:lpstr>
      <vt:lpstr>Tw Cen MT Condensed</vt:lpstr>
      <vt:lpstr>Office Theme</vt:lpstr>
      <vt:lpstr>DIFFERENT TECHNOLOGIES USED WITHIN THE HEALTH AND SOCIAL CARE SECTOR HOSPITAL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DIFFERENT TECHNOLOGIES USED WITHIN THE HEALTH AND SOCIAL CARE SECTOR</dc:title>
  <dc:subject>HOSPITAL</dc:subject>
  <dc:creator>Sharon Barnett</dc:creator>
  <cp:lastModifiedBy>Sharon Barnett</cp:lastModifiedBy>
  <cp:revision>2</cp:revision>
  <dcterms:created xsi:type="dcterms:W3CDTF">2022-12-30T22:01:13Z</dcterms:created>
  <dcterms:modified xsi:type="dcterms:W3CDTF">2023-01-04T05:13:47Z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2022-12-30T00:00:00Z</vt:filetime>
  </property>
  <property fmtid="{D5CDD505-2E9C-101B-9397-08002B2CF9AE}" pid="3" name="Creator">
    <vt:lpwstr>Microsoft® Word for Microsoft 365</vt:lpwstr>
  </property>
  <property fmtid="{D5CDD505-2E9C-101B-9397-08002B2CF9AE}" pid="4" name="LastSaved">
    <vt:filetime>2022-12-30T00:00:00Z</vt:filetime>
  </property>
  <property fmtid="{D5CDD505-2E9C-101B-9397-08002B2CF9AE}" pid="5" name="Producer">
    <vt:lpwstr>Microsoft® Word for Microsoft 365</vt:lpwstr>
  </property>
</Properties>
</file>