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1" d="100"/>
          <a:sy n="101" d="100"/>
        </p:scale>
        <p:origin x="252" y="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_rels/data1.xml.rels><?xml version="1.0" encoding="UTF-8" standalone="yes"?>
<Relationships xmlns="http://schemas.openxmlformats.org/package/2006/relationships"><Relationship Id="rId1" Type="http://schemas.openxmlformats.org/officeDocument/2006/relationships/image" Target="../media/image9.png"/></Relationships>
</file>

<file path=ppt/diagrams/_rels/drawing1.xml.rels><?xml version="1.0" encoding="UTF-8" standalone="yes"?>
<Relationships xmlns="http://schemas.openxmlformats.org/package/2006/relationships"><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3C7CE4F-88D1-48D5-8040-F11F620F1B7C}" type="doc">
      <dgm:prSet loTypeId="urn:microsoft.com/office/officeart/2018/2/layout/IconVerticalSolidList" loCatId="icon" qsTypeId="urn:microsoft.com/office/officeart/2005/8/quickstyle/simple4" qsCatId="simple" csTypeId="urn:microsoft.com/office/officeart/2018/5/colors/Iconchunking_neutralicontext_accent5_2" csCatId="accent5" phldr="1"/>
      <dgm:spPr/>
      <dgm:t>
        <a:bodyPr/>
        <a:lstStyle/>
        <a:p>
          <a:endParaRPr lang="en-US"/>
        </a:p>
      </dgm:t>
    </dgm:pt>
    <dgm:pt modelId="{9ADE6FF2-C558-4017-ABCC-5C9801F4E3E4}">
      <dgm:prSet/>
      <dgm:spPr/>
      <dgm:t>
        <a:bodyPr/>
        <a:lstStyle/>
        <a:p>
          <a:pPr>
            <a:lnSpc>
              <a:spcPct val="100000"/>
            </a:lnSpc>
          </a:pPr>
          <a:r>
            <a:rPr lang="en-US" dirty="0">
              <a:latin typeface="Arial" panose="020B0604020202020204" pitchFamily="34" charset="0"/>
              <a:cs typeface="Arial" panose="020B0604020202020204" pitchFamily="34" charset="0"/>
            </a:rPr>
            <a:t>Copper industry boosted the local and national economy
Swansea exported copper around the world
Heavy industry caused air pollution and damaged farmland
Copper industry declined in the late 19th and early 20th centuries
Industrial heritage remains important today</a:t>
          </a:r>
          <a:endParaRPr lang="en-GB" dirty="0">
            <a:latin typeface="Arial" panose="020B0604020202020204" pitchFamily="34" charset="0"/>
            <a:cs typeface="Arial" panose="020B0604020202020204" pitchFamily="34" charset="0"/>
          </a:endParaRPr>
        </a:p>
      </dgm:t>
    </dgm:pt>
    <dgm:pt modelId="{56BD5D3A-D1C3-4530-8396-DB81B915631C}" type="parTrans" cxnId="{0EE6E9EA-E9CD-4016-885F-4D51C15C1251}">
      <dgm:prSet/>
      <dgm:spPr/>
      <dgm:t>
        <a:bodyPr/>
        <a:lstStyle/>
        <a:p>
          <a:endParaRPr lang="en-GB"/>
        </a:p>
      </dgm:t>
    </dgm:pt>
    <dgm:pt modelId="{88DE17B8-FEA4-4C6B-BB92-639C61E7EA4A}" type="sibTrans" cxnId="{0EE6E9EA-E9CD-4016-885F-4D51C15C1251}">
      <dgm:prSet/>
      <dgm:spPr/>
      <dgm:t>
        <a:bodyPr/>
        <a:lstStyle/>
        <a:p>
          <a:endParaRPr lang="en-GB"/>
        </a:p>
      </dgm:t>
    </dgm:pt>
    <dgm:pt modelId="{DDF75C16-98F0-4003-81DC-858C99501B1B}" type="pres">
      <dgm:prSet presAssocID="{93C7CE4F-88D1-48D5-8040-F11F620F1B7C}" presName="root" presStyleCnt="0">
        <dgm:presLayoutVars>
          <dgm:dir/>
          <dgm:resizeHandles val="exact"/>
        </dgm:presLayoutVars>
      </dgm:prSet>
      <dgm:spPr/>
    </dgm:pt>
    <dgm:pt modelId="{F8E0D6E5-30E1-4AC2-B1C7-634D4CE9B9D9}" type="pres">
      <dgm:prSet presAssocID="{9ADE6FF2-C558-4017-ABCC-5C9801F4E3E4}" presName="compNode" presStyleCnt="0"/>
      <dgm:spPr/>
    </dgm:pt>
    <dgm:pt modelId="{16522EFD-F86C-4D8D-833E-2EC1DA8592AB}" type="pres">
      <dgm:prSet presAssocID="{9ADE6FF2-C558-4017-ABCC-5C9801F4E3E4}" presName="bgRect" presStyleLbl="bgShp" presStyleIdx="0" presStyleCnt="1" custLinFactNeighborY="9149"/>
      <dgm:spPr/>
    </dgm:pt>
    <dgm:pt modelId="{595FFC57-1BBF-44EF-B245-901D26E361EE}" type="pres">
      <dgm:prSet presAssocID="{9ADE6FF2-C558-4017-ABCC-5C9801F4E3E4}" presName="iconRect" presStyleLbl="node1" presStyleIdx="0" presStyleCnt="1"/>
      <dgm:spPr>
        <a:blipFill rotWithShape="1">
          <a:blip xmlns:r="http://schemas.openxmlformats.org/officeDocument/2006/relationships" r:embed="rId1"/>
          <a:srcRect/>
          <a:stretch>
            <a:fillRect l="-15000" r="-15000"/>
          </a:stretch>
        </a:blipFill>
      </dgm:spPr>
    </dgm:pt>
    <dgm:pt modelId="{8CC74BCD-6392-4EC0-82C6-FA48579B2A2D}" type="pres">
      <dgm:prSet presAssocID="{9ADE6FF2-C558-4017-ABCC-5C9801F4E3E4}" presName="spaceRect" presStyleCnt="0"/>
      <dgm:spPr/>
    </dgm:pt>
    <dgm:pt modelId="{E32BFCDC-99D4-44C4-BAF1-86F2292EF005}" type="pres">
      <dgm:prSet presAssocID="{9ADE6FF2-C558-4017-ABCC-5C9801F4E3E4}" presName="parTx" presStyleLbl="revTx" presStyleIdx="0" presStyleCnt="1">
        <dgm:presLayoutVars>
          <dgm:chMax val="0"/>
          <dgm:chPref val="0"/>
        </dgm:presLayoutVars>
      </dgm:prSet>
      <dgm:spPr/>
    </dgm:pt>
  </dgm:ptLst>
  <dgm:cxnLst>
    <dgm:cxn modelId="{01A6D067-D662-4518-9D9B-29DF9C908701}" type="presOf" srcId="{93C7CE4F-88D1-48D5-8040-F11F620F1B7C}" destId="{DDF75C16-98F0-4003-81DC-858C99501B1B}" srcOrd="0" destOrd="0" presId="urn:microsoft.com/office/officeart/2018/2/layout/IconVerticalSolidList"/>
    <dgm:cxn modelId="{F940E07C-A234-44FF-A0ED-A1598294E68B}" type="presOf" srcId="{9ADE6FF2-C558-4017-ABCC-5C9801F4E3E4}" destId="{E32BFCDC-99D4-44C4-BAF1-86F2292EF005}" srcOrd="0" destOrd="0" presId="urn:microsoft.com/office/officeart/2018/2/layout/IconVerticalSolidList"/>
    <dgm:cxn modelId="{0EE6E9EA-E9CD-4016-885F-4D51C15C1251}" srcId="{93C7CE4F-88D1-48D5-8040-F11F620F1B7C}" destId="{9ADE6FF2-C558-4017-ABCC-5C9801F4E3E4}" srcOrd="0" destOrd="0" parTransId="{56BD5D3A-D1C3-4530-8396-DB81B915631C}" sibTransId="{88DE17B8-FEA4-4C6B-BB92-639C61E7EA4A}"/>
    <dgm:cxn modelId="{5030F882-2B4F-4993-A0ED-B11FB29C1274}" type="presParOf" srcId="{DDF75C16-98F0-4003-81DC-858C99501B1B}" destId="{F8E0D6E5-30E1-4AC2-B1C7-634D4CE9B9D9}" srcOrd="0" destOrd="0" presId="urn:microsoft.com/office/officeart/2018/2/layout/IconVerticalSolidList"/>
    <dgm:cxn modelId="{FB35AE75-6AFF-487F-8E9B-7943433D392A}" type="presParOf" srcId="{F8E0D6E5-30E1-4AC2-B1C7-634D4CE9B9D9}" destId="{16522EFD-F86C-4D8D-833E-2EC1DA8592AB}" srcOrd="0" destOrd="0" presId="urn:microsoft.com/office/officeart/2018/2/layout/IconVerticalSolidList"/>
    <dgm:cxn modelId="{690EEFCB-B41C-48CC-837D-4FB329632CA6}" type="presParOf" srcId="{F8E0D6E5-30E1-4AC2-B1C7-634D4CE9B9D9}" destId="{595FFC57-1BBF-44EF-B245-901D26E361EE}" srcOrd="1" destOrd="0" presId="urn:microsoft.com/office/officeart/2018/2/layout/IconVerticalSolidList"/>
    <dgm:cxn modelId="{C1C94770-B074-4E89-A9A8-32D38E96517A}" type="presParOf" srcId="{F8E0D6E5-30E1-4AC2-B1C7-634D4CE9B9D9}" destId="{8CC74BCD-6392-4EC0-82C6-FA48579B2A2D}" srcOrd="2" destOrd="0" presId="urn:microsoft.com/office/officeart/2018/2/layout/IconVerticalSolidList"/>
    <dgm:cxn modelId="{0B86A775-7B68-4EFC-A265-26DCBE9F8193}" type="presParOf" srcId="{F8E0D6E5-30E1-4AC2-B1C7-634D4CE9B9D9}" destId="{E32BFCDC-99D4-44C4-BAF1-86F2292EF005}" srcOrd="3"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22EFD-F86C-4D8D-833E-2EC1DA8592AB}">
      <dsp:nvSpPr>
        <dsp:cNvPr id="0" name=""/>
        <dsp:cNvSpPr/>
      </dsp:nvSpPr>
      <dsp:spPr>
        <a:xfrm>
          <a:off x="0" y="1890142"/>
          <a:ext cx="6656778" cy="203685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95FFC57-1BBF-44EF-B245-901D26E361EE}">
      <dsp:nvSpPr>
        <dsp:cNvPr id="0" name=""/>
        <dsp:cNvSpPr/>
      </dsp:nvSpPr>
      <dsp:spPr>
        <a:xfrm>
          <a:off x="616148" y="2162082"/>
          <a:ext cx="1120269" cy="1120269"/>
        </a:xfrm>
        <a:prstGeom prst="rect">
          <a:avLst/>
        </a:prstGeom>
        <a:blipFill rotWithShape="1">
          <a:blip xmlns:r="http://schemas.openxmlformats.org/officeDocument/2006/relationships" r:embed="rId1"/>
          <a:srcRect/>
          <a:stretch>
            <a:fillRect l="-15000" r="-15000"/>
          </a:stretch>
        </a:blipFill>
        <a:ln>
          <a:noFill/>
        </a:ln>
        <a:effectLst/>
      </dsp:spPr>
      <dsp:style>
        <a:lnRef idx="0">
          <a:scrgbClr r="0" g="0" b="0"/>
        </a:lnRef>
        <a:fillRef idx="3">
          <a:scrgbClr r="0" g="0" b="0"/>
        </a:fillRef>
        <a:effectRef idx="2">
          <a:scrgbClr r="0" g="0" b="0"/>
        </a:effectRef>
        <a:fontRef idx="minor">
          <a:schemeClr val="lt1"/>
        </a:fontRef>
      </dsp:style>
    </dsp:sp>
    <dsp:sp modelId="{E32BFCDC-99D4-44C4-BAF1-86F2292EF005}">
      <dsp:nvSpPr>
        <dsp:cNvPr id="0" name=""/>
        <dsp:cNvSpPr/>
      </dsp:nvSpPr>
      <dsp:spPr>
        <a:xfrm>
          <a:off x="2352566" y="1703790"/>
          <a:ext cx="4056613" cy="2482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722" tIns="262722" rIns="262722" bIns="262722"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Copper industry boosted the local and national economy
Swansea exported copper around the world
Heavy industry caused air pollution and damaged farmland
Copper industry declined in the late 19th and early 20th centuries
Industrial heritage remains important today</a:t>
          </a:r>
          <a:endParaRPr lang="en-GB" sz="1400" kern="1200" dirty="0">
            <a:latin typeface="Arial" panose="020B0604020202020204" pitchFamily="34" charset="0"/>
            <a:cs typeface="Arial" panose="020B0604020202020204" pitchFamily="34" charset="0"/>
          </a:endParaRPr>
        </a:p>
      </dsp:txBody>
      <dsp:txXfrm>
        <a:off x="2352566" y="1703790"/>
        <a:ext cx="4056613" cy="24824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D3CF23-9C5E-4D2D-8463-94DCD8DFB013}" type="datetimeFigureOut">
              <a:rPr lang="en-GB" smtClean="0"/>
              <a:t>06/03/2026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CBB72F-473B-4465-859A-5DA50354AF78}" type="slidenum">
              <a:rPr lang="en-GB" smtClean="0"/>
              <a:t>‹#›</a:t>
            </a:fld>
            <a:endParaRPr lang="en-GB"/>
          </a:p>
        </p:txBody>
      </p:sp>
    </p:spTree>
    <p:extLst>
      <p:ext uri="{BB962C8B-B14F-4D97-AF65-F5344CB8AC3E}">
        <p14:creationId xmlns:p14="http://schemas.microsoft.com/office/powerpoint/2010/main" val="2377950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Swansea became wealthy because it had everything necessary to support industry. The region had the coal necessary to fuel the copper factories, and limestone was readily available for smelting. The River Tawe and the docks nearby ensured that moving products in and out was easy. These various elements made Swansea a good location for the copper smelting industries and other heavy industries as well.</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FCBB72F-473B-4465-859A-5DA50354AF78}" type="slidenum">
              <a:rPr lang="en-GB" smtClean="0"/>
              <a:t>2</a:t>
            </a:fld>
            <a:endParaRPr lang="en-GB"/>
          </a:p>
        </p:txBody>
      </p:sp>
    </p:spTree>
    <p:extLst>
      <p:ext uri="{BB962C8B-B14F-4D97-AF65-F5344CB8AC3E}">
        <p14:creationId xmlns:p14="http://schemas.microsoft.com/office/powerpoint/2010/main" val="1677726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People like John Vivian had an important role to play in creating new facilities like the Hafod Works, which represented new developments and important improvements. Steam engines and canals sped up work and travel. Workers from the surrounding towns and farms were attracted to fill job openings in Swansea's growing industries.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FCBB72F-473B-4465-859A-5DA50354AF78}" type="slidenum">
              <a:rPr lang="en-GB" smtClean="0"/>
              <a:t>3</a:t>
            </a:fld>
            <a:endParaRPr lang="en-GB"/>
          </a:p>
        </p:txBody>
      </p:sp>
    </p:spTree>
    <p:extLst>
      <p:ext uri="{BB962C8B-B14F-4D97-AF65-F5344CB8AC3E}">
        <p14:creationId xmlns:p14="http://schemas.microsoft.com/office/powerpoint/2010/main" val="1893677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BFD3E-0655-5422-21D4-0C6B667722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2E4902-CCFF-A825-1864-091204BB8E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77069B-D173-B750-061B-20A86D8BB7A4}"/>
              </a:ext>
            </a:extLst>
          </p:cNvPr>
          <p:cNvSpPr>
            <a:spLocks noGrp="1"/>
          </p:cNvSpPr>
          <p:nvPr>
            <p:ph type="dt" sz="half" idx="10"/>
          </p:nvPr>
        </p:nvSpPr>
        <p:spPr/>
        <p:txBody>
          <a:bodyPr/>
          <a:lstStyle/>
          <a:p>
            <a:fld id="{042D2FDD-B6A1-4F0C-810C-9DFEF7FEFDB5}" type="datetimeFigureOut">
              <a:rPr lang="en-GB" smtClean="0"/>
              <a:t>06/03/2026</a:t>
            </a:fld>
            <a:endParaRPr lang="en-GB"/>
          </a:p>
        </p:txBody>
      </p:sp>
      <p:sp>
        <p:nvSpPr>
          <p:cNvPr id="5" name="Footer Placeholder 4">
            <a:extLst>
              <a:ext uri="{FF2B5EF4-FFF2-40B4-BE49-F238E27FC236}">
                <a16:creationId xmlns:a16="http://schemas.microsoft.com/office/drawing/2014/main" id="{1E09AA4D-331E-6C8D-304C-6E1001BFFA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95EA0-8904-F9C8-85AE-0E95CF78199A}"/>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1410356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63F80-4FE6-20BE-52C3-7177A25431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3E7AEC-3287-E0E1-3C88-98A6E69FBC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3F0EFF-87D3-C7C7-BDAF-4CDA103347E9}"/>
              </a:ext>
            </a:extLst>
          </p:cNvPr>
          <p:cNvSpPr>
            <a:spLocks noGrp="1"/>
          </p:cNvSpPr>
          <p:nvPr>
            <p:ph type="dt" sz="half" idx="10"/>
          </p:nvPr>
        </p:nvSpPr>
        <p:spPr/>
        <p:txBody>
          <a:bodyPr/>
          <a:lstStyle/>
          <a:p>
            <a:fld id="{042D2FDD-B6A1-4F0C-810C-9DFEF7FEFDB5}" type="datetimeFigureOut">
              <a:rPr lang="en-GB" smtClean="0"/>
              <a:t>06/03/2026</a:t>
            </a:fld>
            <a:endParaRPr lang="en-GB"/>
          </a:p>
        </p:txBody>
      </p:sp>
      <p:sp>
        <p:nvSpPr>
          <p:cNvPr id="5" name="Footer Placeholder 4">
            <a:extLst>
              <a:ext uri="{FF2B5EF4-FFF2-40B4-BE49-F238E27FC236}">
                <a16:creationId xmlns:a16="http://schemas.microsoft.com/office/drawing/2014/main" id="{6AF567F0-E5E8-E277-00ED-21C06A3840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A6BB7B-6CC1-8B2C-9654-A99B8ED498D2}"/>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930962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EEBB0-078B-5FEA-E911-6E911FCF14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C61F05-7429-30FC-A679-6E36D73F58A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A23F78-9FA6-280D-0A99-DFDED7DCBA9A}"/>
              </a:ext>
            </a:extLst>
          </p:cNvPr>
          <p:cNvSpPr>
            <a:spLocks noGrp="1"/>
          </p:cNvSpPr>
          <p:nvPr>
            <p:ph type="dt" sz="half" idx="10"/>
          </p:nvPr>
        </p:nvSpPr>
        <p:spPr/>
        <p:txBody>
          <a:bodyPr/>
          <a:lstStyle/>
          <a:p>
            <a:fld id="{042D2FDD-B6A1-4F0C-810C-9DFEF7FEFDB5}" type="datetimeFigureOut">
              <a:rPr lang="en-GB" smtClean="0"/>
              <a:t>06/03/2026</a:t>
            </a:fld>
            <a:endParaRPr lang="en-GB"/>
          </a:p>
        </p:txBody>
      </p:sp>
      <p:sp>
        <p:nvSpPr>
          <p:cNvPr id="5" name="Footer Placeholder 4">
            <a:extLst>
              <a:ext uri="{FF2B5EF4-FFF2-40B4-BE49-F238E27FC236}">
                <a16:creationId xmlns:a16="http://schemas.microsoft.com/office/drawing/2014/main" id="{F3EC959F-5EBD-CE89-73A6-6251C1532C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CC680-EAD3-5725-E50E-047B94113AD4}"/>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1320966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A22E7-722A-9960-3F9C-A61583933C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75B069-9166-8827-1252-63F1215168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8C9EA8-6D84-D70C-C9B1-945B147F03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8A1CDE-C86A-EBFA-00C3-4D7FB3617905}"/>
              </a:ext>
            </a:extLst>
          </p:cNvPr>
          <p:cNvSpPr>
            <a:spLocks noGrp="1"/>
          </p:cNvSpPr>
          <p:nvPr>
            <p:ph type="dt" sz="half" idx="10"/>
          </p:nvPr>
        </p:nvSpPr>
        <p:spPr/>
        <p:txBody>
          <a:bodyPr/>
          <a:lstStyle/>
          <a:p>
            <a:fld id="{042D2FDD-B6A1-4F0C-810C-9DFEF7FEFDB5}" type="datetimeFigureOut">
              <a:rPr lang="en-GB" smtClean="0"/>
              <a:t>06/03/2026</a:t>
            </a:fld>
            <a:endParaRPr lang="en-GB"/>
          </a:p>
        </p:txBody>
      </p:sp>
      <p:sp>
        <p:nvSpPr>
          <p:cNvPr id="6" name="Footer Placeholder 5">
            <a:extLst>
              <a:ext uri="{FF2B5EF4-FFF2-40B4-BE49-F238E27FC236}">
                <a16:creationId xmlns:a16="http://schemas.microsoft.com/office/drawing/2014/main" id="{18C0FA2D-1194-771F-A16C-BEA2739D3E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9EA29B-7109-A8B9-D49C-66E35481206E}"/>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1988543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6A97C-2593-3483-0D60-A40283562F7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B8B963-18B4-3C4B-E917-58B413DA81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3F8939-3694-F6E7-0A6E-7CD1AB902D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209B59-C8F1-A309-47AB-52A7D6B9F6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A7AA48-2992-69BE-A758-AC5CEB4BC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7F28A1-DB00-93BA-A0D5-3CE448A46A3A}"/>
              </a:ext>
            </a:extLst>
          </p:cNvPr>
          <p:cNvSpPr>
            <a:spLocks noGrp="1"/>
          </p:cNvSpPr>
          <p:nvPr>
            <p:ph type="dt" sz="half" idx="10"/>
          </p:nvPr>
        </p:nvSpPr>
        <p:spPr/>
        <p:txBody>
          <a:bodyPr/>
          <a:lstStyle/>
          <a:p>
            <a:fld id="{042D2FDD-B6A1-4F0C-810C-9DFEF7FEFDB5}" type="datetimeFigureOut">
              <a:rPr lang="en-GB" smtClean="0"/>
              <a:t>06/03/2026</a:t>
            </a:fld>
            <a:endParaRPr lang="en-GB"/>
          </a:p>
        </p:txBody>
      </p:sp>
      <p:sp>
        <p:nvSpPr>
          <p:cNvPr id="8" name="Footer Placeholder 7">
            <a:extLst>
              <a:ext uri="{FF2B5EF4-FFF2-40B4-BE49-F238E27FC236}">
                <a16:creationId xmlns:a16="http://schemas.microsoft.com/office/drawing/2014/main" id="{A4FBAC67-CF22-50AD-30B9-E3C3BBD24B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BED365-FADE-7BBF-DE75-EFA4CAED97A1}"/>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1509951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339DA-CB07-CE78-F5BB-2DFF349E0B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25A931-0799-E949-68EC-53D4A21BB030}"/>
              </a:ext>
            </a:extLst>
          </p:cNvPr>
          <p:cNvSpPr>
            <a:spLocks noGrp="1"/>
          </p:cNvSpPr>
          <p:nvPr>
            <p:ph type="dt" sz="half" idx="10"/>
          </p:nvPr>
        </p:nvSpPr>
        <p:spPr/>
        <p:txBody>
          <a:bodyPr/>
          <a:lstStyle/>
          <a:p>
            <a:fld id="{042D2FDD-B6A1-4F0C-810C-9DFEF7FEFDB5}" type="datetimeFigureOut">
              <a:rPr lang="en-GB" smtClean="0"/>
              <a:t>06/03/2026</a:t>
            </a:fld>
            <a:endParaRPr lang="en-GB"/>
          </a:p>
        </p:txBody>
      </p:sp>
      <p:sp>
        <p:nvSpPr>
          <p:cNvPr id="4" name="Footer Placeholder 3">
            <a:extLst>
              <a:ext uri="{FF2B5EF4-FFF2-40B4-BE49-F238E27FC236}">
                <a16:creationId xmlns:a16="http://schemas.microsoft.com/office/drawing/2014/main" id="{655B89FC-0303-0C63-19AA-620037D9425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AAAD13-0BC2-1E13-55F8-8E74E2DDE664}"/>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2376130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CA65FD-616F-833D-FCDB-7923E5A48359}"/>
              </a:ext>
            </a:extLst>
          </p:cNvPr>
          <p:cNvSpPr>
            <a:spLocks noGrp="1"/>
          </p:cNvSpPr>
          <p:nvPr>
            <p:ph type="dt" sz="half" idx="10"/>
          </p:nvPr>
        </p:nvSpPr>
        <p:spPr/>
        <p:txBody>
          <a:bodyPr/>
          <a:lstStyle/>
          <a:p>
            <a:fld id="{042D2FDD-B6A1-4F0C-810C-9DFEF7FEFDB5}" type="datetimeFigureOut">
              <a:rPr lang="en-GB" smtClean="0"/>
              <a:t>06/03/2026</a:t>
            </a:fld>
            <a:endParaRPr lang="en-GB"/>
          </a:p>
        </p:txBody>
      </p:sp>
      <p:sp>
        <p:nvSpPr>
          <p:cNvPr id="3" name="Footer Placeholder 2">
            <a:extLst>
              <a:ext uri="{FF2B5EF4-FFF2-40B4-BE49-F238E27FC236}">
                <a16:creationId xmlns:a16="http://schemas.microsoft.com/office/drawing/2014/main" id="{121E835E-4272-18D8-1DC9-1260BDF3916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01073F1-CFD0-2CC6-E87E-3FA44A01399F}"/>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3188570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FCA76-D6C8-463D-00FB-3DA097A15B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0397F7-9971-8791-C3E7-83D6326B67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E69198-0E17-92D4-0517-E97B9C9BFE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B9ABF5-1B42-5CE6-63EA-D3A9ACA949AF}"/>
              </a:ext>
            </a:extLst>
          </p:cNvPr>
          <p:cNvSpPr>
            <a:spLocks noGrp="1"/>
          </p:cNvSpPr>
          <p:nvPr>
            <p:ph type="dt" sz="half" idx="10"/>
          </p:nvPr>
        </p:nvSpPr>
        <p:spPr/>
        <p:txBody>
          <a:bodyPr/>
          <a:lstStyle/>
          <a:p>
            <a:fld id="{042D2FDD-B6A1-4F0C-810C-9DFEF7FEFDB5}" type="datetimeFigureOut">
              <a:rPr lang="en-GB" smtClean="0"/>
              <a:t>06/03/2026</a:t>
            </a:fld>
            <a:endParaRPr lang="en-GB"/>
          </a:p>
        </p:txBody>
      </p:sp>
      <p:sp>
        <p:nvSpPr>
          <p:cNvPr id="6" name="Footer Placeholder 5">
            <a:extLst>
              <a:ext uri="{FF2B5EF4-FFF2-40B4-BE49-F238E27FC236}">
                <a16:creationId xmlns:a16="http://schemas.microsoft.com/office/drawing/2014/main" id="{E99B10AE-EEC3-9FD9-D72A-9E7BAE0B25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503729-F405-D181-AD61-FA2470693B9E}"/>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1091607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87F7C-994E-9350-0F69-C86B52F74A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E01D33-BF60-D596-A1E9-26198992C8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5831E8-8F33-ACED-67F4-9386A85154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C8F929-31D8-EFBD-1A0F-6575D8B307E6}"/>
              </a:ext>
            </a:extLst>
          </p:cNvPr>
          <p:cNvSpPr>
            <a:spLocks noGrp="1"/>
          </p:cNvSpPr>
          <p:nvPr>
            <p:ph type="dt" sz="half" idx="10"/>
          </p:nvPr>
        </p:nvSpPr>
        <p:spPr/>
        <p:txBody>
          <a:bodyPr/>
          <a:lstStyle/>
          <a:p>
            <a:fld id="{042D2FDD-B6A1-4F0C-810C-9DFEF7FEFDB5}" type="datetimeFigureOut">
              <a:rPr lang="en-GB" smtClean="0"/>
              <a:t>06/03/2026</a:t>
            </a:fld>
            <a:endParaRPr lang="en-GB"/>
          </a:p>
        </p:txBody>
      </p:sp>
      <p:sp>
        <p:nvSpPr>
          <p:cNvPr id="6" name="Footer Placeholder 5">
            <a:extLst>
              <a:ext uri="{FF2B5EF4-FFF2-40B4-BE49-F238E27FC236}">
                <a16:creationId xmlns:a16="http://schemas.microsoft.com/office/drawing/2014/main" id="{86A9C575-AD05-DFA5-66BE-3BC542400C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41DA04-AA9C-C383-C5A1-03B0D7144758}"/>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2074040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564F2-ACAC-7592-1AB5-4DBB40E5EF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4FDB2B-8F5C-E085-E28C-EC56326638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3E4EB-D079-BA0A-6F19-ED1A56EA59A5}"/>
              </a:ext>
            </a:extLst>
          </p:cNvPr>
          <p:cNvSpPr>
            <a:spLocks noGrp="1"/>
          </p:cNvSpPr>
          <p:nvPr>
            <p:ph type="dt" sz="half" idx="10"/>
          </p:nvPr>
        </p:nvSpPr>
        <p:spPr/>
        <p:txBody>
          <a:bodyPr/>
          <a:lstStyle/>
          <a:p>
            <a:fld id="{042D2FDD-B6A1-4F0C-810C-9DFEF7FEFDB5}" type="datetimeFigureOut">
              <a:rPr lang="en-GB" smtClean="0"/>
              <a:t>06/03/2026</a:t>
            </a:fld>
            <a:endParaRPr lang="en-GB"/>
          </a:p>
        </p:txBody>
      </p:sp>
      <p:sp>
        <p:nvSpPr>
          <p:cNvPr id="5" name="Footer Placeholder 4">
            <a:extLst>
              <a:ext uri="{FF2B5EF4-FFF2-40B4-BE49-F238E27FC236}">
                <a16:creationId xmlns:a16="http://schemas.microsoft.com/office/drawing/2014/main" id="{492B4929-D247-3C1F-A4C2-E43B63F107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38001C-B3A1-77B7-9D88-3819B8379A90}"/>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243532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12952A-8366-DD9D-F62A-D4CCADAD97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319BD9-767F-3FBD-3BC3-533130A823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ACA2FD-367A-1F23-B971-43D4B8EB0639}"/>
              </a:ext>
            </a:extLst>
          </p:cNvPr>
          <p:cNvSpPr>
            <a:spLocks noGrp="1"/>
          </p:cNvSpPr>
          <p:nvPr>
            <p:ph type="dt" sz="half" idx="10"/>
          </p:nvPr>
        </p:nvSpPr>
        <p:spPr/>
        <p:txBody>
          <a:bodyPr/>
          <a:lstStyle/>
          <a:p>
            <a:fld id="{042D2FDD-B6A1-4F0C-810C-9DFEF7FEFDB5}" type="datetimeFigureOut">
              <a:rPr lang="en-GB" smtClean="0"/>
              <a:t>06/03/2026</a:t>
            </a:fld>
            <a:endParaRPr lang="en-GB"/>
          </a:p>
        </p:txBody>
      </p:sp>
      <p:sp>
        <p:nvSpPr>
          <p:cNvPr id="5" name="Footer Placeholder 4">
            <a:extLst>
              <a:ext uri="{FF2B5EF4-FFF2-40B4-BE49-F238E27FC236}">
                <a16:creationId xmlns:a16="http://schemas.microsoft.com/office/drawing/2014/main" id="{A06F0B54-6B5C-1B3A-3323-CA0FDB3BCA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1A0474-1B38-D9C3-FD03-72EB852ECA34}"/>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263580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6803DD-7FF4-93AF-64BC-B1C3D2AF2F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23A87F-B089-9948-BBC7-F4BE0458C7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203E85-B402-E70D-C140-F3C66356E4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42D2FDD-B6A1-4F0C-810C-9DFEF7FEFDB5}" type="datetimeFigureOut">
              <a:rPr lang="en-GB" smtClean="0"/>
              <a:t>06/03/2026</a:t>
            </a:fld>
            <a:endParaRPr lang="en-GB"/>
          </a:p>
        </p:txBody>
      </p:sp>
      <p:sp>
        <p:nvSpPr>
          <p:cNvPr id="5" name="Footer Placeholder 4">
            <a:extLst>
              <a:ext uri="{FF2B5EF4-FFF2-40B4-BE49-F238E27FC236}">
                <a16:creationId xmlns:a16="http://schemas.microsoft.com/office/drawing/2014/main" id="{E9984C72-218B-6B94-C97A-D0693F7BA5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967C4D3-B4C9-6CA3-66B4-B3FFEAF7CB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0F0D72-5B27-4FBC-ADF0-E5E1E45D9C4A}" type="slidenum">
              <a:rPr lang="en-GB" smtClean="0"/>
              <a:t>‹#›</a:t>
            </a:fld>
            <a:endParaRPr lang="en-GB"/>
          </a:p>
        </p:txBody>
      </p:sp>
    </p:spTree>
    <p:extLst>
      <p:ext uri="{BB962C8B-B14F-4D97-AF65-F5344CB8AC3E}">
        <p14:creationId xmlns:p14="http://schemas.microsoft.com/office/powerpoint/2010/main" val="25542427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8.png"/><Relationship Id="rId12" Type="http://schemas.microsoft.com/office/2007/relationships/diagramDrawing" Target="../diagrams/drawing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11" Type="http://schemas.openxmlformats.org/officeDocument/2006/relationships/diagramColors" Target="../diagrams/colors1.xml"/><Relationship Id="rId5" Type="http://schemas.openxmlformats.org/officeDocument/2006/relationships/image" Target="../media/image6.png"/><Relationship Id="rId10" Type="http://schemas.openxmlformats.org/officeDocument/2006/relationships/diagramQuickStyle" Target="../diagrams/quickStyle1.xml"/><Relationship Id="rId4" Type="http://schemas.openxmlformats.org/officeDocument/2006/relationships/notesSlide" Target="../notesSlides/notesSlide2.xml"/><Relationship Id="rId9"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programmes/p01280zw" TargetMode="External"/><Relationship Id="rId2" Type="http://schemas.openxmlformats.org/officeDocument/2006/relationships/hyperlink" Target="https://cadw.gov.wales/sites/default/files/2019-05/Hafod%20and%20the%20Lower%20Swansea%20Valley-%20Understanding%20Urban%20Character_0.pdf" TargetMode="External"/><Relationship Id="rId1" Type="http://schemas.openxmlformats.org/officeDocument/2006/relationships/slideLayout" Target="../slideLayouts/slideLayout2.xml"/><Relationship Id="rId4" Type="http://schemas.openxmlformats.org/officeDocument/2006/relationships/hyperlink" Target="http://www.swanseamuseum.co.uk/swansea-and-the-industrial-revolu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87FCFF-8A98-91DC-3102-6B5DA079C415}"/>
              </a:ext>
            </a:extLst>
          </p:cNvPr>
          <p:cNvSpPr>
            <a:spLocks noGrp="1"/>
          </p:cNvSpPr>
          <p:nvPr>
            <p:ph type="ctrTitle"/>
          </p:nvPr>
        </p:nvSpPr>
        <p:spPr>
          <a:xfrm>
            <a:off x="523845" y="5546162"/>
            <a:ext cx="6661702" cy="953611"/>
          </a:xfrm>
        </p:spPr>
        <p:txBody>
          <a:bodyPr vert="horz" lIns="91440" tIns="45720" rIns="91440" bIns="45720" rtlCol="0" anchor="ctr">
            <a:normAutofit fontScale="90000"/>
          </a:bodyPr>
          <a:lstStyle/>
          <a:p>
            <a:pPr algn="l"/>
            <a:r>
              <a:rPr lang="en-US" sz="31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Black" panose="020B0A04020102020204" pitchFamily="34" charset="0"/>
              </a:rPr>
              <a:t>Why the Lower Swansea Valley Became an Industrial Centre</a:t>
            </a:r>
          </a:p>
        </p:txBody>
      </p:sp>
      <p:pic>
        <p:nvPicPr>
          <p:cNvPr id="5" name="Picture 4">
            <a:extLst>
              <a:ext uri="{FF2B5EF4-FFF2-40B4-BE49-F238E27FC236}">
                <a16:creationId xmlns:a16="http://schemas.microsoft.com/office/drawing/2014/main" id="{23ED6924-BA83-F025-EDB7-38BF2C500106}"/>
              </a:ext>
            </a:extLst>
          </p:cNvPr>
          <p:cNvPicPr>
            <a:picLocks noChangeAspect="1"/>
          </p:cNvPicPr>
          <p:nvPr/>
        </p:nvPicPr>
        <p:blipFill>
          <a:blip r:embed="rId4"/>
          <a:srcRect l="2700" r="-1" b="-1"/>
          <a:stretch>
            <a:fillRect/>
          </a:stretch>
        </p:blipFill>
        <p:spPr>
          <a:xfrm>
            <a:off x="20" y="-1"/>
            <a:ext cx="7574488" cy="5161587"/>
          </a:xfrm>
          <a:prstGeom prst="rect">
            <a:avLst/>
          </a:prstGeom>
          <a:effectLst>
            <a:glow rad="228600">
              <a:schemeClr val="accent5">
                <a:satMod val="175000"/>
                <a:alpha val="40000"/>
              </a:schemeClr>
            </a:glow>
          </a:effectLst>
        </p:spPr>
      </p:pic>
      <p:sp>
        <p:nvSpPr>
          <p:cNvPr id="3" name="Subtitle 2">
            <a:extLst>
              <a:ext uri="{FF2B5EF4-FFF2-40B4-BE49-F238E27FC236}">
                <a16:creationId xmlns:a16="http://schemas.microsoft.com/office/drawing/2014/main" id="{5C6ECA87-8D89-B5E6-BAE0-1DAB8B8EF0E3}"/>
              </a:ext>
            </a:extLst>
          </p:cNvPr>
          <p:cNvSpPr>
            <a:spLocks noGrp="1"/>
          </p:cNvSpPr>
          <p:nvPr>
            <p:ph type="subTitle" idx="1"/>
          </p:nvPr>
        </p:nvSpPr>
        <p:spPr>
          <a:xfrm>
            <a:off x="8340064" y="743803"/>
            <a:ext cx="3144523" cy="5474173"/>
          </a:xfrm>
        </p:spPr>
        <p:txBody>
          <a:bodyPr vert="horz" lIns="91440" tIns="45720" rIns="91440" bIns="45720" rtlCol="0" anchor="ctr">
            <a:normAutofit/>
          </a:bodyPr>
          <a:lstStyle/>
          <a:p>
            <a:pPr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Located near the South Wales coalfield</a:t>
            </a:r>
          </a:p>
          <a:p>
            <a:pPr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Close to the River Tawe and Swansea docks</a:t>
            </a:r>
          </a:p>
          <a:p>
            <a:pPr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Copper ore imported from Cornwall and Anglesey</a:t>
            </a:r>
          </a:p>
          <a:p>
            <a:pPr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Major copperworks built at Hafod, Morfa, White Rock</a:t>
            </a:r>
          </a:p>
          <a:p>
            <a:pPr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Swansea became a global copper-smelting center</a:t>
            </a:r>
          </a:p>
        </p:txBody>
      </p:sp>
      <p:pic>
        <p:nvPicPr>
          <p:cNvPr id="6" name="New Recording 2 (1)">
            <a:hlinkClick r:id="" action="ppaction://media"/>
            <a:extLst>
              <a:ext uri="{FF2B5EF4-FFF2-40B4-BE49-F238E27FC236}">
                <a16:creationId xmlns:a16="http://schemas.microsoft.com/office/drawing/2014/main" id="{3B69EEA9-83FF-CADD-21FB-70219C9352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229725" y="5707797"/>
            <a:ext cx="406400" cy="406400"/>
          </a:xfrm>
          <a:prstGeom prst="rect">
            <a:avLst/>
          </a:prstGeom>
        </p:spPr>
      </p:pic>
    </p:spTree>
    <p:extLst>
      <p:ext uri="{BB962C8B-B14F-4D97-AF65-F5344CB8AC3E}">
        <p14:creationId xmlns:p14="http://schemas.microsoft.com/office/powerpoint/2010/main" val="2633260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3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4D85B6A-FF18-4EFD-BD23-77FDE89EC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
            <a:ext cx="12188952"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8AAB596-4870-4D7C-9F51-06F1F7367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9C45F8-FADC-9DCE-55FC-99997F47548F}"/>
              </a:ext>
            </a:extLst>
          </p:cNvPr>
          <p:cNvSpPr>
            <a:spLocks noGrp="1"/>
          </p:cNvSpPr>
          <p:nvPr>
            <p:ph type="title"/>
          </p:nvPr>
        </p:nvSpPr>
        <p:spPr>
          <a:xfrm>
            <a:off x="754912" y="3651159"/>
            <a:ext cx="4401880" cy="2525803"/>
          </a:xfrm>
        </p:spPr>
        <p:txBody>
          <a:bodyPr>
            <a:normAutofit/>
          </a:bodyPr>
          <a:lstStyle/>
          <a:p>
            <a:pPr algn="ctr"/>
            <a:r>
              <a:rPr lang="en-GB"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Black" panose="020B0A04020102020204" pitchFamily="34" charset="0"/>
              </a:rPr>
              <a:t>People, Technology and Workers</a:t>
            </a:r>
          </a:p>
        </p:txBody>
      </p:sp>
      <p:pic>
        <p:nvPicPr>
          <p:cNvPr id="6" name="Picture 5">
            <a:extLst>
              <a:ext uri="{FF2B5EF4-FFF2-40B4-BE49-F238E27FC236}">
                <a16:creationId xmlns:a16="http://schemas.microsoft.com/office/drawing/2014/main" id="{C97A656B-EF2D-E5E2-54DD-A75815DBF147}"/>
              </a:ext>
            </a:extLst>
          </p:cNvPr>
          <p:cNvPicPr>
            <a:picLocks noChangeAspect="1"/>
          </p:cNvPicPr>
          <p:nvPr/>
        </p:nvPicPr>
        <p:blipFill>
          <a:blip r:embed="rId5"/>
          <a:srcRect r="14271" b="2"/>
          <a:stretch>
            <a:fillRect/>
          </a:stretch>
        </p:blipFill>
        <p:spPr>
          <a:xfrm>
            <a:off x="1" y="10"/>
            <a:ext cx="4048364" cy="3385728"/>
          </a:xfrm>
          <a:custGeom>
            <a:avLst/>
            <a:gdLst/>
            <a:ahLst/>
            <a:cxnLst/>
            <a:rect l="l" t="t" r="r" b="b"/>
            <a:pathLst>
              <a:path w="4048364" h="3385738">
                <a:moveTo>
                  <a:pt x="0" y="0"/>
                </a:moveTo>
                <a:lnTo>
                  <a:pt x="4048364" y="0"/>
                </a:lnTo>
                <a:lnTo>
                  <a:pt x="4048364" y="3128862"/>
                </a:lnTo>
                <a:lnTo>
                  <a:pt x="4028354" y="3127605"/>
                </a:lnTo>
                <a:lnTo>
                  <a:pt x="4027052" y="3128074"/>
                </a:lnTo>
                <a:cubicBezTo>
                  <a:pt x="4021308" y="3129081"/>
                  <a:pt x="4017789" y="3128835"/>
                  <a:pt x="4015263" y="3128035"/>
                </a:cubicBezTo>
                <a:lnTo>
                  <a:pt x="4012855" y="3126647"/>
                </a:lnTo>
                <a:cubicBezTo>
                  <a:pt x="4010177" y="3126494"/>
                  <a:pt x="4007499" y="3126340"/>
                  <a:pt x="4004821" y="3126187"/>
                </a:cubicBezTo>
                <a:lnTo>
                  <a:pt x="3989141" y="3124118"/>
                </a:lnTo>
                <a:lnTo>
                  <a:pt x="3986071" y="3124823"/>
                </a:lnTo>
                <a:cubicBezTo>
                  <a:pt x="3978117" y="3124349"/>
                  <a:pt x="3970163" y="3123876"/>
                  <a:pt x="3962210" y="3123402"/>
                </a:cubicBezTo>
                <a:lnTo>
                  <a:pt x="3961815" y="3123900"/>
                </a:lnTo>
                <a:cubicBezTo>
                  <a:pt x="3960390" y="3124987"/>
                  <a:pt x="3958310" y="3125727"/>
                  <a:pt x="3954808" y="3125765"/>
                </a:cubicBezTo>
                <a:cubicBezTo>
                  <a:pt x="3959236" y="3133302"/>
                  <a:pt x="3952279" y="3128699"/>
                  <a:pt x="3941561" y="3128145"/>
                </a:cubicBezTo>
                <a:cubicBezTo>
                  <a:pt x="3946046" y="3139728"/>
                  <a:pt x="3916172" y="3133567"/>
                  <a:pt x="3910218" y="3140049"/>
                </a:cubicBezTo>
                <a:cubicBezTo>
                  <a:pt x="3902241" y="3139380"/>
                  <a:pt x="3893889" y="3138886"/>
                  <a:pt x="3885332" y="3138624"/>
                </a:cubicBezTo>
                <a:cubicBezTo>
                  <a:pt x="3883646" y="3138622"/>
                  <a:pt x="3881962" y="3138621"/>
                  <a:pt x="3880277" y="3138620"/>
                </a:cubicBezTo>
                <a:lnTo>
                  <a:pt x="3880157" y="3138737"/>
                </a:lnTo>
                <a:cubicBezTo>
                  <a:pt x="3879018" y="3138984"/>
                  <a:pt x="3877339" y="3139076"/>
                  <a:pt x="3874788" y="3138963"/>
                </a:cubicBezTo>
                <a:cubicBezTo>
                  <a:pt x="3873545" y="3138846"/>
                  <a:pt x="3872302" y="3138728"/>
                  <a:pt x="3871060" y="3138611"/>
                </a:cubicBezTo>
                <a:cubicBezTo>
                  <a:pt x="3867792" y="3138609"/>
                  <a:pt x="3864523" y="3138606"/>
                  <a:pt x="3861255" y="3138604"/>
                </a:cubicBezTo>
                <a:lnTo>
                  <a:pt x="3857750" y="3139376"/>
                </a:lnTo>
                <a:cubicBezTo>
                  <a:pt x="3846075" y="3144353"/>
                  <a:pt x="3854999" y="3159606"/>
                  <a:pt x="3830684" y="3154005"/>
                </a:cubicBezTo>
                <a:cubicBezTo>
                  <a:pt x="3806135" y="3158310"/>
                  <a:pt x="3796087" y="3168731"/>
                  <a:pt x="3769301" y="3167144"/>
                </a:cubicBezTo>
                <a:cubicBezTo>
                  <a:pt x="3746341" y="3171207"/>
                  <a:pt x="3728802" y="3177834"/>
                  <a:pt x="3707507" y="3178801"/>
                </a:cubicBezTo>
                <a:cubicBezTo>
                  <a:pt x="3701485" y="3182680"/>
                  <a:pt x="3694773" y="3184962"/>
                  <a:pt x="3684642" y="3182365"/>
                </a:cubicBezTo>
                <a:cubicBezTo>
                  <a:pt x="3664039" y="3187250"/>
                  <a:pt x="3662921" y="3193571"/>
                  <a:pt x="3646059" y="3191612"/>
                </a:cubicBezTo>
                <a:cubicBezTo>
                  <a:pt x="3640580" y="3202449"/>
                  <a:pt x="3637332" y="3199208"/>
                  <a:pt x="3629738" y="3197639"/>
                </a:cubicBezTo>
                <a:cubicBezTo>
                  <a:pt x="3629422" y="3197624"/>
                  <a:pt x="3629107" y="3197610"/>
                  <a:pt x="3628792" y="3197595"/>
                </a:cubicBezTo>
                <a:lnTo>
                  <a:pt x="3628083" y="3199132"/>
                </a:lnTo>
                <a:lnTo>
                  <a:pt x="3625096" y="3200289"/>
                </a:lnTo>
                <a:lnTo>
                  <a:pt x="3615459" y="3201481"/>
                </a:lnTo>
                <a:lnTo>
                  <a:pt x="3611591" y="3201604"/>
                </a:lnTo>
                <a:cubicBezTo>
                  <a:pt x="3609016" y="3201810"/>
                  <a:pt x="3607422" y="3202103"/>
                  <a:pt x="3606451" y="3202476"/>
                </a:cubicBezTo>
                <a:cubicBezTo>
                  <a:pt x="3606434" y="3202517"/>
                  <a:pt x="3606416" y="3202558"/>
                  <a:pt x="3606400" y="3202600"/>
                </a:cubicBezTo>
                <a:lnTo>
                  <a:pt x="3601432" y="3203215"/>
                </a:lnTo>
                <a:cubicBezTo>
                  <a:pt x="3592873" y="3204015"/>
                  <a:pt x="3584373" y="3204569"/>
                  <a:pt x="3576144" y="3204914"/>
                </a:cubicBezTo>
                <a:cubicBezTo>
                  <a:pt x="3574128" y="3211763"/>
                  <a:pt x="3541136" y="3209599"/>
                  <a:pt x="3552393" y="3219987"/>
                </a:cubicBezTo>
                <a:cubicBezTo>
                  <a:pt x="3541534" y="3220777"/>
                  <a:pt x="3531979" y="3217280"/>
                  <a:pt x="3540787" y="3223856"/>
                </a:cubicBezTo>
                <a:cubicBezTo>
                  <a:pt x="3537368" y="3224320"/>
                  <a:pt x="3535763" y="3225273"/>
                  <a:pt x="3535004" y="3226474"/>
                </a:cubicBezTo>
                <a:lnTo>
                  <a:pt x="3534913" y="3226993"/>
                </a:lnTo>
                <a:lnTo>
                  <a:pt x="3510631" y="3228569"/>
                </a:lnTo>
                <a:lnTo>
                  <a:pt x="3508032" y="3229611"/>
                </a:lnTo>
                <a:cubicBezTo>
                  <a:pt x="3502489" y="3229598"/>
                  <a:pt x="3496946" y="3217293"/>
                  <a:pt x="3491403" y="3217280"/>
                </a:cubicBezTo>
                <a:lnTo>
                  <a:pt x="3483240" y="3230123"/>
                </a:lnTo>
                <a:lnTo>
                  <a:pt x="3480053" y="3229107"/>
                </a:lnTo>
                <a:cubicBezTo>
                  <a:pt x="3477098" y="3228661"/>
                  <a:pt x="3473497" y="3228859"/>
                  <a:pt x="3468451" y="3230512"/>
                </a:cubicBezTo>
                <a:lnTo>
                  <a:pt x="3467451" y="3231115"/>
                </a:lnTo>
                <a:cubicBezTo>
                  <a:pt x="3463724" y="3230736"/>
                  <a:pt x="3465319" y="3225693"/>
                  <a:pt x="3446095" y="3228240"/>
                </a:cubicBezTo>
                <a:cubicBezTo>
                  <a:pt x="3420782" y="3241826"/>
                  <a:pt x="3385281" y="3239224"/>
                  <a:pt x="3352101" y="3246398"/>
                </a:cubicBezTo>
                <a:cubicBezTo>
                  <a:pt x="3308926" y="3245374"/>
                  <a:pt x="3300141" y="3236748"/>
                  <a:pt x="3271822" y="3247544"/>
                </a:cubicBezTo>
                <a:cubicBezTo>
                  <a:pt x="3258345" y="3251268"/>
                  <a:pt x="3238074" y="3249030"/>
                  <a:pt x="3203831" y="3257844"/>
                </a:cubicBezTo>
                <a:cubicBezTo>
                  <a:pt x="3171582" y="3264392"/>
                  <a:pt x="3141884" y="3266922"/>
                  <a:pt x="3112954" y="3273149"/>
                </a:cubicBezTo>
                <a:cubicBezTo>
                  <a:pt x="3078476" y="3279234"/>
                  <a:pt x="3086597" y="3279502"/>
                  <a:pt x="3066210" y="3283409"/>
                </a:cubicBezTo>
                <a:cubicBezTo>
                  <a:pt x="3062644" y="3284830"/>
                  <a:pt x="3028337" y="3292032"/>
                  <a:pt x="3025254" y="3293851"/>
                </a:cubicBezTo>
                <a:cubicBezTo>
                  <a:pt x="3006685" y="3298201"/>
                  <a:pt x="2983512" y="3305242"/>
                  <a:pt x="2954798" y="3309512"/>
                </a:cubicBezTo>
                <a:cubicBezTo>
                  <a:pt x="2932037" y="3306567"/>
                  <a:pt x="2909137" y="3323699"/>
                  <a:pt x="2880670" y="3319465"/>
                </a:cubicBezTo>
                <a:cubicBezTo>
                  <a:pt x="2870569" y="3318853"/>
                  <a:pt x="2841559" y="3322739"/>
                  <a:pt x="2837450" y="3326994"/>
                </a:cubicBezTo>
                <a:cubicBezTo>
                  <a:pt x="2831684" y="3328529"/>
                  <a:pt x="2824114" y="3328158"/>
                  <a:pt x="2822806" y="3332324"/>
                </a:cubicBezTo>
                <a:cubicBezTo>
                  <a:pt x="2819977" y="3337498"/>
                  <a:pt x="2796022" y="3333071"/>
                  <a:pt x="2801164" y="3338109"/>
                </a:cubicBezTo>
                <a:cubicBezTo>
                  <a:pt x="2784223" y="3335142"/>
                  <a:pt x="2776048" y="3346261"/>
                  <a:pt x="2764344" y="3350228"/>
                </a:cubicBezTo>
                <a:cubicBezTo>
                  <a:pt x="2757478" y="3348562"/>
                  <a:pt x="2751292" y="3350631"/>
                  <a:pt x="2743431" y="3353702"/>
                </a:cubicBezTo>
                <a:lnTo>
                  <a:pt x="2732627" y="3357764"/>
                </a:lnTo>
                <a:cubicBezTo>
                  <a:pt x="2730974" y="3357887"/>
                  <a:pt x="2729319" y="3358011"/>
                  <a:pt x="2727665" y="3358134"/>
                </a:cubicBezTo>
                <a:cubicBezTo>
                  <a:pt x="2718835" y="3359036"/>
                  <a:pt x="2689731" y="3362522"/>
                  <a:pt x="2679642" y="3363177"/>
                </a:cubicBezTo>
                <a:lnTo>
                  <a:pt x="2667138" y="3362068"/>
                </a:lnTo>
                <a:cubicBezTo>
                  <a:pt x="2663221" y="3362857"/>
                  <a:pt x="2659468" y="3367183"/>
                  <a:pt x="2656143" y="3367913"/>
                </a:cubicBezTo>
                <a:lnTo>
                  <a:pt x="2647194" y="3366448"/>
                </a:lnTo>
                <a:cubicBezTo>
                  <a:pt x="2648133" y="3370674"/>
                  <a:pt x="2637589" y="3367195"/>
                  <a:pt x="2629621" y="3367085"/>
                </a:cubicBezTo>
                <a:cubicBezTo>
                  <a:pt x="2613302" y="3367205"/>
                  <a:pt x="2596982" y="3367324"/>
                  <a:pt x="2580663" y="3367443"/>
                </a:cubicBezTo>
                <a:lnTo>
                  <a:pt x="2550440" y="3369943"/>
                </a:lnTo>
                <a:lnTo>
                  <a:pt x="2541181" y="3368444"/>
                </a:lnTo>
                <a:cubicBezTo>
                  <a:pt x="2521017" y="3368085"/>
                  <a:pt x="2498723" y="3374020"/>
                  <a:pt x="2484405" y="3369178"/>
                </a:cubicBezTo>
                <a:cubicBezTo>
                  <a:pt x="2478585" y="3368607"/>
                  <a:pt x="2473319" y="3368738"/>
                  <a:pt x="2468424" y="3369303"/>
                </a:cubicBezTo>
                <a:lnTo>
                  <a:pt x="2455357" y="3371902"/>
                </a:lnTo>
                <a:lnTo>
                  <a:pt x="2429477" y="3378972"/>
                </a:lnTo>
                <a:cubicBezTo>
                  <a:pt x="2428170" y="3366751"/>
                  <a:pt x="2368370" y="3383654"/>
                  <a:pt x="2374910" y="3372826"/>
                </a:cubicBezTo>
                <a:cubicBezTo>
                  <a:pt x="2351003" y="3375026"/>
                  <a:pt x="2328875" y="3353198"/>
                  <a:pt x="2305825" y="3364960"/>
                </a:cubicBezTo>
                <a:cubicBezTo>
                  <a:pt x="2269964" y="3363999"/>
                  <a:pt x="2218889" y="3367921"/>
                  <a:pt x="2183980" y="3367060"/>
                </a:cubicBezTo>
                <a:cubicBezTo>
                  <a:pt x="2190418" y="3372011"/>
                  <a:pt x="2159099" y="3370877"/>
                  <a:pt x="2155235" y="3370737"/>
                </a:cubicBezTo>
                <a:cubicBezTo>
                  <a:pt x="2131791" y="3368260"/>
                  <a:pt x="2111535" y="3369043"/>
                  <a:pt x="2071012" y="3365882"/>
                </a:cubicBezTo>
                <a:cubicBezTo>
                  <a:pt x="2035156" y="3367426"/>
                  <a:pt x="2003987" y="3359257"/>
                  <a:pt x="1970953" y="3368185"/>
                </a:cubicBezTo>
                <a:cubicBezTo>
                  <a:pt x="1968713" y="3366515"/>
                  <a:pt x="1965947" y="3365226"/>
                  <a:pt x="1962822" y="3364213"/>
                </a:cubicBezTo>
                <a:lnTo>
                  <a:pt x="1953120" y="3362020"/>
                </a:lnTo>
                <a:lnTo>
                  <a:pt x="1951768" y="3362436"/>
                </a:lnTo>
                <a:cubicBezTo>
                  <a:pt x="1945920" y="3363208"/>
                  <a:pt x="1942436" y="3362820"/>
                  <a:pt x="1940004" y="3361921"/>
                </a:cubicBezTo>
                <a:lnTo>
                  <a:pt x="1937753" y="3360440"/>
                </a:lnTo>
                <a:cubicBezTo>
                  <a:pt x="1935095" y="3360180"/>
                  <a:pt x="1932438" y="3359919"/>
                  <a:pt x="1929780" y="3359659"/>
                </a:cubicBezTo>
                <a:lnTo>
                  <a:pt x="1887540" y="3355160"/>
                </a:lnTo>
                <a:lnTo>
                  <a:pt x="1887093" y="3355641"/>
                </a:lnTo>
                <a:cubicBezTo>
                  <a:pt x="1885548" y="3356665"/>
                  <a:pt x="1883390" y="3357319"/>
                  <a:pt x="1879887" y="3357216"/>
                </a:cubicBezTo>
                <a:cubicBezTo>
                  <a:pt x="1883470" y="3364909"/>
                  <a:pt x="1877035" y="3360039"/>
                  <a:pt x="1866395" y="3359055"/>
                </a:cubicBezTo>
                <a:cubicBezTo>
                  <a:pt x="1869584" y="3370783"/>
                  <a:pt x="1840440" y="3363434"/>
                  <a:pt x="1833771" y="3369655"/>
                </a:cubicBezTo>
                <a:cubicBezTo>
                  <a:pt x="1825883" y="3368668"/>
                  <a:pt x="1817596" y="3367837"/>
                  <a:pt x="1809081" y="3367230"/>
                </a:cubicBezTo>
                <a:cubicBezTo>
                  <a:pt x="1807399" y="3367161"/>
                  <a:pt x="1805718" y="3367091"/>
                  <a:pt x="1804036" y="3367022"/>
                </a:cubicBezTo>
                <a:cubicBezTo>
                  <a:pt x="1803991" y="3367059"/>
                  <a:pt x="1803946" y="3367097"/>
                  <a:pt x="1803901" y="3367134"/>
                </a:cubicBezTo>
                <a:cubicBezTo>
                  <a:pt x="1802735" y="3367334"/>
                  <a:pt x="1801050" y="3367359"/>
                  <a:pt x="1798514" y="3367143"/>
                </a:cubicBezTo>
                <a:lnTo>
                  <a:pt x="1794832" y="3366642"/>
                </a:lnTo>
                <a:cubicBezTo>
                  <a:pt x="1791569" y="3366507"/>
                  <a:pt x="1788305" y="3366373"/>
                  <a:pt x="1785042" y="3366238"/>
                </a:cubicBezTo>
                <a:lnTo>
                  <a:pt x="1781456" y="3366865"/>
                </a:lnTo>
                <a:lnTo>
                  <a:pt x="1779723" y="3368220"/>
                </a:lnTo>
                <a:cubicBezTo>
                  <a:pt x="1779440" y="3368155"/>
                  <a:pt x="1779156" y="3368091"/>
                  <a:pt x="1778873" y="3368027"/>
                </a:cubicBezTo>
                <a:cubicBezTo>
                  <a:pt x="1772915" y="3365312"/>
                  <a:pt x="1772165" y="3361694"/>
                  <a:pt x="1759487" y="3371174"/>
                </a:cubicBezTo>
                <a:cubicBezTo>
                  <a:pt x="1745189" y="3366602"/>
                  <a:pt x="1739727" y="3372462"/>
                  <a:pt x="1717161" y="3373831"/>
                </a:cubicBezTo>
                <a:cubicBezTo>
                  <a:pt x="1709564" y="3369729"/>
                  <a:pt x="1701729" y="3370835"/>
                  <a:pt x="1693416" y="3373577"/>
                </a:cubicBezTo>
                <a:cubicBezTo>
                  <a:pt x="1672951" y="3371092"/>
                  <a:pt x="1652013" y="3374616"/>
                  <a:pt x="1627833" y="3374823"/>
                </a:cubicBezTo>
                <a:lnTo>
                  <a:pt x="1562462" y="3384313"/>
                </a:lnTo>
                <a:lnTo>
                  <a:pt x="1500041" y="3383500"/>
                </a:lnTo>
                <a:cubicBezTo>
                  <a:pt x="1492272" y="3381880"/>
                  <a:pt x="1484857" y="3380071"/>
                  <a:pt x="1477912" y="3378156"/>
                </a:cubicBezTo>
                <a:cubicBezTo>
                  <a:pt x="1467843" y="3383396"/>
                  <a:pt x="1444391" y="3372727"/>
                  <a:pt x="1440452" y="3384511"/>
                </a:cubicBezTo>
                <a:cubicBezTo>
                  <a:pt x="1430880" y="3382266"/>
                  <a:pt x="1427637" y="3376755"/>
                  <a:pt x="1426476" y="3384665"/>
                </a:cubicBezTo>
                <a:cubicBezTo>
                  <a:pt x="1423197" y="3384140"/>
                  <a:pt x="1420743" y="3384515"/>
                  <a:pt x="1418659" y="3385325"/>
                </a:cubicBezTo>
                <a:lnTo>
                  <a:pt x="1417944" y="3385738"/>
                </a:lnTo>
                <a:lnTo>
                  <a:pt x="1396764" y="3380560"/>
                </a:lnTo>
                <a:cubicBezTo>
                  <a:pt x="1395649" y="3380621"/>
                  <a:pt x="1394534" y="3380681"/>
                  <a:pt x="1393418" y="3380742"/>
                </a:cubicBezTo>
                <a:lnTo>
                  <a:pt x="1380294" y="3376255"/>
                </a:lnTo>
                <a:lnTo>
                  <a:pt x="1351459" y="3367829"/>
                </a:lnTo>
                <a:cubicBezTo>
                  <a:pt x="1349081" y="3366466"/>
                  <a:pt x="1319507" y="3359407"/>
                  <a:pt x="1318363" y="3357511"/>
                </a:cubicBezTo>
                <a:cubicBezTo>
                  <a:pt x="1281509" y="3362193"/>
                  <a:pt x="1312014" y="3347744"/>
                  <a:pt x="1276860" y="3344906"/>
                </a:cubicBezTo>
                <a:cubicBezTo>
                  <a:pt x="1253785" y="3356533"/>
                  <a:pt x="1256695" y="3340712"/>
                  <a:pt x="1204286" y="3337488"/>
                </a:cubicBezTo>
                <a:cubicBezTo>
                  <a:pt x="1177346" y="3330862"/>
                  <a:pt x="1162856" y="3334854"/>
                  <a:pt x="1123710" y="3321651"/>
                </a:cubicBezTo>
                <a:cubicBezTo>
                  <a:pt x="1085454" y="3316709"/>
                  <a:pt x="1005363" y="3310335"/>
                  <a:pt x="974748" y="3307837"/>
                </a:cubicBezTo>
                <a:cubicBezTo>
                  <a:pt x="945739" y="3316478"/>
                  <a:pt x="964147" y="3307413"/>
                  <a:pt x="940014" y="3306660"/>
                </a:cubicBezTo>
                <a:cubicBezTo>
                  <a:pt x="952701" y="3296927"/>
                  <a:pt x="908686" y="3309051"/>
                  <a:pt x="914712" y="3297017"/>
                </a:cubicBezTo>
                <a:cubicBezTo>
                  <a:pt x="910130" y="3297260"/>
                  <a:pt x="905499" y="3297876"/>
                  <a:pt x="900809" y="3298584"/>
                </a:cubicBezTo>
                <a:cubicBezTo>
                  <a:pt x="899990" y="3298705"/>
                  <a:pt x="899172" y="3298828"/>
                  <a:pt x="898353" y="3298949"/>
                </a:cubicBezTo>
                <a:lnTo>
                  <a:pt x="889782" y="3298355"/>
                </a:lnTo>
                <a:lnTo>
                  <a:pt x="885796" y="3300754"/>
                </a:lnTo>
                <a:lnTo>
                  <a:pt x="871773" y="3301699"/>
                </a:lnTo>
                <a:cubicBezTo>
                  <a:pt x="866761" y="3301657"/>
                  <a:pt x="861656" y="3301147"/>
                  <a:pt x="856438" y="3299888"/>
                </a:cubicBezTo>
                <a:cubicBezTo>
                  <a:pt x="842058" y="3291303"/>
                  <a:pt x="802729" y="3299624"/>
                  <a:pt x="785420" y="3288419"/>
                </a:cubicBezTo>
                <a:cubicBezTo>
                  <a:pt x="778178" y="3285195"/>
                  <a:pt x="750397" y="3280699"/>
                  <a:pt x="741879" y="3283188"/>
                </a:cubicBezTo>
                <a:cubicBezTo>
                  <a:pt x="735414" y="3282940"/>
                  <a:pt x="729876" y="3280596"/>
                  <a:pt x="723686" y="3283763"/>
                </a:cubicBezTo>
                <a:cubicBezTo>
                  <a:pt x="715044" y="3287372"/>
                  <a:pt x="701553" y="3277214"/>
                  <a:pt x="699393" y="3282843"/>
                </a:cubicBezTo>
                <a:cubicBezTo>
                  <a:pt x="672713" y="3280073"/>
                  <a:pt x="587034" y="3269505"/>
                  <a:pt x="563609" y="3267140"/>
                </a:cubicBezTo>
                <a:cubicBezTo>
                  <a:pt x="562182" y="3267737"/>
                  <a:pt x="560575" y="3268245"/>
                  <a:pt x="558841" y="3268647"/>
                </a:cubicBezTo>
                <a:cubicBezTo>
                  <a:pt x="548753" y="3270983"/>
                  <a:pt x="536540" y="3269324"/>
                  <a:pt x="531566" y="3264943"/>
                </a:cubicBezTo>
                <a:cubicBezTo>
                  <a:pt x="504471" y="3249476"/>
                  <a:pt x="472712" y="3245273"/>
                  <a:pt x="444697" y="3238795"/>
                </a:cubicBezTo>
                <a:cubicBezTo>
                  <a:pt x="412178" y="3232635"/>
                  <a:pt x="425904" y="3247936"/>
                  <a:pt x="391157" y="3231917"/>
                </a:cubicBezTo>
                <a:cubicBezTo>
                  <a:pt x="383742" y="3235456"/>
                  <a:pt x="378300" y="3234891"/>
                  <a:pt x="370757" y="3231601"/>
                </a:cubicBezTo>
                <a:cubicBezTo>
                  <a:pt x="354739" y="3228921"/>
                  <a:pt x="348695" y="3239635"/>
                  <a:pt x="336665" y="3230937"/>
                </a:cubicBezTo>
                <a:cubicBezTo>
                  <a:pt x="335690" y="3237020"/>
                  <a:pt x="304301" y="3228709"/>
                  <a:pt x="307742" y="3235671"/>
                </a:cubicBezTo>
                <a:cubicBezTo>
                  <a:pt x="293579" y="3239310"/>
                  <a:pt x="294219" y="3230068"/>
                  <a:pt x="280601" y="3233044"/>
                </a:cubicBezTo>
                <a:cubicBezTo>
                  <a:pt x="268012" y="3232391"/>
                  <a:pt x="291593" y="3227968"/>
                  <a:pt x="278749" y="3225671"/>
                </a:cubicBezTo>
                <a:cubicBezTo>
                  <a:pt x="262467" y="3223907"/>
                  <a:pt x="269675" y="3213530"/>
                  <a:pt x="248269" y="3225056"/>
                </a:cubicBezTo>
                <a:cubicBezTo>
                  <a:pt x="233782" y="3219511"/>
                  <a:pt x="226442" y="3225015"/>
                  <a:pt x="201544" y="3224865"/>
                </a:cubicBezTo>
                <a:lnTo>
                  <a:pt x="194948" y="3222950"/>
                </a:lnTo>
                <a:lnTo>
                  <a:pt x="186529" y="3228320"/>
                </a:lnTo>
                <a:cubicBezTo>
                  <a:pt x="181850" y="3230472"/>
                  <a:pt x="176241" y="3231774"/>
                  <a:pt x="168765" y="3231015"/>
                </a:cubicBezTo>
                <a:cubicBezTo>
                  <a:pt x="124081" y="3216459"/>
                  <a:pt x="165980" y="3240734"/>
                  <a:pt x="91518" y="3231445"/>
                </a:cubicBezTo>
                <a:cubicBezTo>
                  <a:pt x="87975" y="3229296"/>
                  <a:pt x="77991" y="3230542"/>
                  <a:pt x="77943" y="3233140"/>
                </a:cubicBezTo>
                <a:cubicBezTo>
                  <a:pt x="73437" y="3232021"/>
                  <a:pt x="63858" y="3226368"/>
                  <a:pt x="61120" y="3230347"/>
                </a:cubicBezTo>
                <a:cubicBezTo>
                  <a:pt x="48916" y="3229750"/>
                  <a:pt x="37022" y="3228445"/>
                  <a:pt x="25722" y="3226477"/>
                </a:cubicBezTo>
                <a:lnTo>
                  <a:pt x="2781" y="3220829"/>
                </a:lnTo>
                <a:lnTo>
                  <a:pt x="0" y="3222232"/>
                </a:lnTo>
                <a:close/>
              </a:path>
            </a:pathLst>
          </a:custGeom>
          <a:effectLst>
            <a:glow rad="228600">
              <a:schemeClr val="accent5">
                <a:satMod val="175000"/>
                <a:alpha val="40000"/>
              </a:schemeClr>
            </a:glow>
          </a:effectLst>
        </p:spPr>
      </p:pic>
      <p:pic>
        <p:nvPicPr>
          <p:cNvPr id="4" name="Picture 3">
            <a:extLst>
              <a:ext uri="{FF2B5EF4-FFF2-40B4-BE49-F238E27FC236}">
                <a16:creationId xmlns:a16="http://schemas.microsoft.com/office/drawing/2014/main" id="{9F970131-4D90-8437-7ABC-DFB86AA71820}"/>
              </a:ext>
            </a:extLst>
          </p:cNvPr>
          <p:cNvPicPr>
            <a:picLocks noChangeAspect="1"/>
          </p:cNvPicPr>
          <p:nvPr/>
        </p:nvPicPr>
        <p:blipFill>
          <a:blip r:embed="rId6"/>
          <a:srcRect l="17288" r="3135" b="1"/>
          <a:stretch>
            <a:fillRect/>
          </a:stretch>
        </p:blipFill>
        <p:spPr>
          <a:xfrm>
            <a:off x="4048364" y="10"/>
            <a:ext cx="4047893" cy="3130303"/>
          </a:xfrm>
          <a:custGeom>
            <a:avLst/>
            <a:gdLst/>
            <a:ahLst/>
            <a:cxnLst/>
            <a:rect l="l" t="t" r="r" b="b"/>
            <a:pathLst>
              <a:path w="4047893" h="3130313">
                <a:moveTo>
                  <a:pt x="0" y="0"/>
                </a:moveTo>
                <a:lnTo>
                  <a:pt x="4047893" y="0"/>
                </a:lnTo>
                <a:lnTo>
                  <a:pt x="4047893" y="2992525"/>
                </a:lnTo>
                <a:lnTo>
                  <a:pt x="4044945" y="2992586"/>
                </a:lnTo>
                <a:cubicBezTo>
                  <a:pt x="4013007" y="2983988"/>
                  <a:pt x="4029496" y="3002088"/>
                  <a:pt x="3993923" y="2999580"/>
                </a:cubicBezTo>
                <a:cubicBezTo>
                  <a:pt x="3953690" y="2999973"/>
                  <a:pt x="3925732" y="2991464"/>
                  <a:pt x="3899257" y="2991280"/>
                </a:cubicBezTo>
                <a:cubicBezTo>
                  <a:pt x="3886826" y="2992016"/>
                  <a:pt x="3796118" y="2992410"/>
                  <a:pt x="3803589" y="2988457"/>
                </a:cubicBezTo>
                <a:cubicBezTo>
                  <a:pt x="3771479" y="2987956"/>
                  <a:pt x="3724459" y="2987111"/>
                  <a:pt x="3706605" y="2988270"/>
                </a:cubicBezTo>
                <a:cubicBezTo>
                  <a:pt x="3703225" y="2988426"/>
                  <a:pt x="3699845" y="2995259"/>
                  <a:pt x="3696464" y="2995413"/>
                </a:cubicBezTo>
                <a:cubicBezTo>
                  <a:pt x="3673602" y="2986686"/>
                  <a:pt x="3685958" y="2988536"/>
                  <a:pt x="3662169" y="2987908"/>
                </a:cubicBezTo>
                <a:cubicBezTo>
                  <a:pt x="3644316" y="2989346"/>
                  <a:pt x="3656616" y="2981280"/>
                  <a:pt x="3638764" y="2982720"/>
                </a:cubicBezTo>
                <a:cubicBezTo>
                  <a:pt x="3602893" y="3008058"/>
                  <a:pt x="3578600" y="2986261"/>
                  <a:pt x="3530424" y="2996502"/>
                </a:cubicBezTo>
                <a:lnTo>
                  <a:pt x="3456483" y="2997177"/>
                </a:lnTo>
                <a:cubicBezTo>
                  <a:pt x="3450083" y="2997047"/>
                  <a:pt x="3443320" y="2998716"/>
                  <a:pt x="3439236" y="2995748"/>
                </a:cubicBezTo>
                <a:cubicBezTo>
                  <a:pt x="3425274" y="2994993"/>
                  <a:pt x="3393296" y="2993247"/>
                  <a:pt x="3372711" y="2992647"/>
                </a:cubicBezTo>
                <a:cubicBezTo>
                  <a:pt x="3352114" y="2993339"/>
                  <a:pt x="3350044" y="2997183"/>
                  <a:pt x="3326457" y="2999562"/>
                </a:cubicBezTo>
                <a:cubicBezTo>
                  <a:pt x="3268010" y="2985834"/>
                  <a:pt x="3302346" y="3004193"/>
                  <a:pt x="3274937" y="3010764"/>
                </a:cubicBezTo>
                <a:lnTo>
                  <a:pt x="3247552" y="3008692"/>
                </a:lnTo>
                <a:cubicBezTo>
                  <a:pt x="3239494" y="3005937"/>
                  <a:pt x="3224032" y="3005163"/>
                  <a:pt x="3216589" y="3008563"/>
                </a:cubicBezTo>
                <a:cubicBezTo>
                  <a:pt x="3181100" y="3020067"/>
                  <a:pt x="3210475" y="3004709"/>
                  <a:pt x="3179493" y="3008658"/>
                </a:cubicBezTo>
                <a:lnTo>
                  <a:pt x="3149112" y="3020078"/>
                </a:lnTo>
                <a:cubicBezTo>
                  <a:pt x="3138430" y="3019544"/>
                  <a:pt x="3127747" y="3019009"/>
                  <a:pt x="3117065" y="3018475"/>
                </a:cubicBezTo>
                <a:cubicBezTo>
                  <a:pt x="3100309" y="3015895"/>
                  <a:pt x="3095375" y="3026139"/>
                  <a:pt x="3085852" y="3024583"/>
                </a:cubicBezTo>
                <a:cubicBezTo>
                  <a:pt x="3083205" y="3019193"/>
                  <a:pt x="3077928" y="3019162"/>
                  <a:pt x="3068056" y="3021444"/>
                </a:cubicBezTo>
                <a:cubicBezTo>
                  <a:pt x="3067547" y="3021351"/>
                  <a:pt x="3067037" y="3021259"/>
                  <a:pt x="3066528" y="3021166"/>
                </a:cubicBezTo>
                <a:lnTo>
                  <a:pt x="3051628" y="3025475"/>
                </a:lnTo>
                <a:cubicBezTo>
                  <a:pt x="3054335" y="3020346"/>
                  <a:pt x="3000640" y="3019856"/>
                  <a:pt x="3008147" y="3014221"/>
                </a:cubicBezTo>
                <a:cubicBezTo>
                  <a:pt x="2996636" y="3010443"/>
                  <a:pt x="2991707" y="3018195"/>
                  <a:pt x="2980324" y="3014998"/>
                </a:cubicBezTo>
                <a:cubicBezTo>
                  <a:pt x="2967759" y="3014889"/>
                  <a:pt x="2987908" y="3019812"/>
                  <a:pt x="2974105" y="3021060"/>
                </a:cubicBezTo>
                <a:lnTo>
                  <a:pt x="2898967" y="3017706"/>
                </a:lnTo>
                <a:cubicBezTo>
                  <a:pt x="2889133" y="3021187"/>
                  <a:pt x="2880975" y="3020246"/>
                  <a:pt x="2872906" y="3017913"/>
                </a:cubicBezTo>
                <a:cubicBezTo>
                  <a:pt x="2849600" y="3020012"/>
                  <a:pt x="2847396" y="3018756"/>
                  <a:pt x="2821030" y="3018570"/>
                </a:cubicBezTo>
                <a:cubicBezTo>
                  <a:pt x="2792862" y="3023488"/>
                  <a:pt x="2758404" y="3014645"/>
                  <a:pt x="2730230" y="3014478"/>
                </a:cubicBezTo>
                <a:cubicBezTo>
                  <a:pt x="2702955" y="3023440"/>
                  <a:pt x="2711231" y="3004407"/>
                  <a:pt x="2687628" y="3005991"/>
                </a:cubicBezTo>
                <a:cubicBezTo>
                  <a:pt x="2649605" y="3014731"/>
                  <a:pt x="2688189" y="2999782"/>
                  <a:pt x="2628951" y="3004830"/>
                </a:cubicBezTo>
                <a:cubicBezTo>
                  <a:pt x="2625663" y="3006155"/>
                  <a:pt x="2618407" y="3015266"/>
                  <a:pt x="2619087" y="3013614"/>
                </a:cubicBezTo>
                <a:cubicBezTo>
                  <a:pt x="2606112" y="3014782"/>
                  <a:pt x="2568093" y="2997243"/>
                  <a:pt x="2549635" y="2999983"/>
                </a:cubicBezTo>
                <a:cubicBezTo>
                  <a:pt x="2513091" y="2997030"/>
                  <a:pt x="2495971" y="3005531"/>
                  <a:pt x="2469604" y="3005376"/>
                </a:cubicBezTo>
                <a:cubicBezTo>
                  <a:pt x="2460397" y="2976697"/>
                  <a:pt x="2420737" y="2997007"/>
                  <a:pt x="2366760" y="2987305"/>
                </a:cubicBezTo>
                <a:lnTo>
                  <a:pt x="2184478" y="2961828"/>
                </a:lnTo>
                <a:cubicBezTo>
                  <a:pt x="2115036" y="2937464"/>
                  <a:pt x="2031972" y="2970268"/>
                  <a:pt x="1991474" y="2962283"/>
                </a:cubicBezTo>
                <a:cubicBezTo>
                  <a:pt x="1975906" y="2972633"/>
                  <a:pt x="1961170" y="2963900"/>
                  <a:pt x="1941495" y="2969250"/>
                </a:cubicBezTo>
                <a:cubicBezTo>
                  <a:pt x="1896970" y="2975048"/>
                  <a:pt x="1881450" y="2995138"/>
                  <a:pt x="1822493" y="2993245"/>
                </a:cubicBezTo>
                <a:cubicBezTo>
                  <a:pt x="1799752" y="2992680"/>
                  <a:pt x="1701905" y="3006271"/>
                  <a:pt x="1648275" y="3026984"/>
                </a:cubicBezTo>
                <a:cubicBezTo>
                  <a:pt x="1616403" y="3033006"/>
                  <a:pt x="1600867" y="3023480"/>
                  <a:pt x="1591543" y="3039507"/>
                </a:cubicBezTo>
                <a:cubicBezTo>
                  <a:pt x="1575633" y="3031550"/>
                  <a:pt x="1526767" y="3047631"/>
                  <a:pt x="1510786" y="3050338"/>
                </a:cubicBezTo>
                <a:cubicBezTo>
                  <a:pt x="1497175" y="3045578"/>
                  <a:pt x="1491407" y="3051196"/>
                  <a:pt x="1479840" y="3053327"/>
                </a:cubicBezTo>
                <a:cubicBezTo>
                  <a:pt x="1474089" y="3050164"/>
                  <a:pt x="1464204" y="3051201"/>
                  <a:pt x="1461357" y="3055733"/>
                </a:cubicBezTo>
                <a:cubicBezTo>
                  <a:pt x="1467349" y="3065105"/>
                  <a:pt x="1432334" y="3063173"/>
                  <a:pt x="1430609" y="3070139"/>
                </a:cubicBezTo>
                <a:cubicBezTo>
                  <a:pt x="1410809" y="3073257"/>
                  <a:pt x="1323018" y="3072123"/>
                  <a:pt x="1309663" y="3084181"/>
                </a:cubicBezTo>
                <a:cubicBezTo>
                  <a:pt x="1269914" y="3092768"/>
                  <a:pt x="1209429" y="3080588"/>
                  <a:pt x="1192304" y="3082361"/>
                </a:cubicBezTo>
                <a:cubicBezTo>
                  <a:pt x="1184634" y="3081978"/>
                  <a:pt x="1176965" y="3081596"/>
                  <a:pt x="1169295" y="3081213"/>
                </a:cubicBezTo>
                <a:cubicBezTo>
                  <a:pt x="1168466" y="3081343"/>
                  <a:pt x="1167637" y="3081472"/>
                  <a:pt x="1166808" y="3081602"/>
                </a:cubicBezTo>
                <a:lnTo>
                  <a:pt x="1115657" y="3078399"/>
                </a:lnTo>
                <a:cubicBezTo>
                  <a:pt x="1085018" y="3091808"/>
                  <a:pt x="1079065" y="3095515"/>
                  <a:pt x="1042697" y="3099190"/>
                </a:cubicBezTo>
                <a:cubicBezTo>
                  <a:pt x="1032644" y="3098127"/>
                  <a:pt x="979772" y="3096610"/>
                  <a:pt x="977694" y="3101331"/>
                </a:cubicBezTo>
                <a:cubicBezTo>
                  <a:pt x="961202" y="3095237"/>
                  <a:pt x="940975" y="3100420"/>
                  <a:pt x="924689" y="3093967"/>
                </a:cubicBezTo>
                <a:lnTo>
                  <a:pt x="908550" y="3095950"/>
                </a:lnTo>
                <a:cubicBezTo>
                  <a:pt x="877246" y="3094415"/>
                  <a:pt x="882046" y="3103801"/>
                  <a:pt x="845329" y="3093766"/>
                </a:cubicBezTo>
                <a:cubicBezTo>
                  <a:pt x="837507" y="3090489"/>
                  <a:pt x="824678" y="3090903"/>
                  <a:pt x="816675" y="3094689"/>
                </a:cubicBezTo>
                <a:cubicBezTo>
                  <a:pt x="815297" y="3095340"/>
                  <a:pt x="814119" y="3096069"/>
                  <a:pt x="813174" y="3096853"/>
                </a:cubicBezTo>
                <a:cubicBezTo>
                  <a:pt x="790135" y="3089266"/>
                  <a:pt x="783048" y="3095936"/>
                  <a:pt x="771013" y="3090209"/>
                </a:cubicBezTo>
                <a:cubicBezTo>
                  <a:pt x="742645" y="3091492"/>
                  <a:pt x="725377" y="3101546"/>
                  <a:pt x="714380" y="3096594"/>
                </a:cubicBezTo>
                <a:cubicBezTo>
                  <a:pt x="693975" y="3099397"/>
                  <a:pt x="662383" y="3104717"/>
                  <a:pt x="648585" y="3107030"/>
                </a:cubicBezTo>
                <a:cubicBezTo>
                  <a:pt x="644887" y="3110964"/>
                  <a:pt x="637955" y="3109672"/>
                  <a:pt x="631605" y="3110477"/>
                </a:cubicBezTo>
                <a:cubicBezTo>
                  <a:pt x="625207" y="3114153"/>
                  <a:pt x="595514" y="3114423"/>
                  <a:pt x="586338" y="3112586"/>
                </a:cubicBezTo>
                <a:lnTo>
                  <a:pt x="557969" y="3117189"/>
                </a:lnTo>
                <a:cubicBezTo>
                  <a:pt x="508787" y="3109938"/>
                  <a:pt x="487300" y="3138257"/>
                  <a:pt x="448505" y="3111851"/>
                </a:cubicBezTo>
                <a:cubicBezTo>
                  <a:pt x="430568" y="3111958"/>
                  <a:pt x="443794" y="3120275"/>
                  <a:pt x="425858" y="3120382"/>
                </a:cubicBezTo>
                <a:cubicBezTo>
                  <a:pt x="402271" y="3123546"/>
                  <a:pt x="413517" y="3112174"/>
                  <a:pt x="391847" y="3124849"/>
                </a:cubicBezTo>
                <a:cubicBezTo>
                  <a:pt x="349157" y="3121702"/>
                  <a:pt x="326774" y="3134560"/>
                  <a:pt x="288285" y="3125383"/>
                </a:cubicBezTo>
                <a:cubicBezTo>
                  <a:pt x="295755" y="3130096"/>
                  <a:pt x="205047" y="3129625"/>
                  <a:pt x="192615" y="3128748"/>
                </a:cubicBezTo>
                <a:cubicBezTo>
                  <a:pt x="166142" y="3128967"/>
                  <a:pt x="138184" y="3127169"/>
                  <a:pt x="97952" y="3126700"/>
                </a:cubicBezTo>
                <a:cubicBezTo>
                  <a:pt x="62377" y="3129690"/>
                  <a:pt x="78866" y="3120054"/>
                  <a:pt x="46928" y="3130306"/>
                </a:cubicBezTo>
                <a:cubicBezTo>
                  <a:pt x="37098" y="3130381"/>
                  <a:pt x="21188" y="3129913"/>
                  <a:pt x="7323" y="3129322"/>
                </a:cubicBezTo>
                <a:lnTo>
                  <a:pt x="0" y="3128862"/>
                </a:lnTo>
                <a:close/>
              </a:path>
            </a:pathLst>
          </a:custGeom>
          <a:effectLst>
            <a:glow rad="228600">
              <a:schemeClr val="accent5">
                <a:satMod val="175000"/>
                <a:alpha val="40000"/>
              </a:schemeClr>
            </a:glow>
          </a:effectLst>
        </p:spPr>
      </p:pic>
      <p:pic>
        <p:nvPicPr>
          <p:cNvPr id="7" name="Picture 6">
            <a:extLst>
              <a:ext uri="{FF2B5EF4-FFF2-40B4-BE49-F238E27FC236}">
                <a16:creationId xmlns:a16="http://schemas.microsoft.com/office/drawing/2014/main" id="{7645BBED-C351-5EB4-9211-48AF31CBFFBB}"/>
              </a:ext>
            </a:extLst>
          </p:cNvPr>
          <p:cNvPicPr>
            <a:picLocks noChangeAspect="1"/>
          </p:cNvPicPr>
          <p:nvPr/>
        </p:nvPicPr>
        <p:blipFill>
          <a:blip r:embed="rId7"/>
          <a:srcRect l="7553" r="13128" b="2"/>
          <a:stretch>
            <a:fillRect/>
          </a:stretch>
        </p:blipFill>
        <p:spPr>
          <a:xfrm>
            <a:off x="8096257" y="10"/>
            <a:ext cx="4095743" cy="3206832"/>
          </a:xfrm>
          <a:custGeom>
            <a:avLst/>
            <a:gdLst/>
            <a:ahLst/>
            <a:cxnLst/>
            <a:rect l="l" t="t" r="r" b="b"/>
            <a:pathLst>
              <a:path w="4095743" h="3206842">
                <a:moveTo>
                  <a:pt x="0" y="0"/>
                </a:moveTo>
                <a:lnTo>
                  <a:pt x="4095743" y="0"/>
                </a:lnTo>
                <a:lnTo>
                  <a:pt x="4095743" y="136523"/>
                </a:lnTo>
                <a:lnTo>
                  <a:pt x="4095743" y="1701208"/>
                </a:lnTo>
                <a:lnTo>
                  <a:pt x="4095743" y="3071014"/>
                </a:lnTo>
                <a:cubicBezTo>
                  <a:pt x="4095742" y="3071024"/>
                  <a:pt x="4095742" y="3071035"/>
                  <a:pt x="4095741" y="3071045"/>
                </a:cubicBezTo>
                <a:cubicBezTo>
                  <a:pt x="4095657" y="3071040"/>
                  <a:pt x="4095572" y="3071032"/>
                  <a:pt x="4095488" y="3071025"/>
                </a:cubicBezTo>
                <a:lnTo>
                  <a:pt x="4089562" y="3068518"/>
                </a:lnTo>
                <a:lnTo>
                  <a:pt x="4066621" y="3073254"/>
                </a:lnTo>
                <a:cubicBezTo>
                  <a:pt x="4055320" y="3074906"/>
                  <a:pt x="4043427" y="3076001"/>
                  <a:pt x="4031223" y="3076501"/>
                </a:cubicBezTo>
                <a:cubicBezTo>
                  <a:pt x="4028484" y="3073164"/>
                  <a:pt x="4018905" y="3077906"/>
                  <a:pt x="4014400" y="3078843"/>
                </a:cubicBezTo>
                <a:cubicBezTo>
                  <a:pt x="4014351" y="3076664"/>
                  <a:pt x="4004368" y="3075619"/>
                  <a:pt x="4000825" y="3077423"/>
                </a:cubicBezTo>
                <a:cubicBezTo>
                  <a:pt x="3926364" y="3085214"/>
                  <a:pt x="3968261" y="3064853"/>
                  <a:pt x="3923579" y="3077062"/>
                </a:cubicBezTo>
                <a:cubicBezTo>
                  <a:pt x="3916103" y="3077698"/>
                  <a:pt x="3910492" y="3076605"/>
                  <a:pt x="3905815" y="3074801"/>
                </a:cubicBezTo>
                <a:lnTo>
                  <a:pt x="3897396" y="3070297"/>
                </a:lnTo>
                <a:lnTo>
                  <a:pt x="3890800" y="3071903"/>
                </a:lnTo>
                <a:cubicBezTo>
                  <a:pt x="3865901" y="3072029"/>
                  <a:pt x="3858562" y="3067412"/>
                  <a:pt x="3844074" y="3072063"/>
                </a:cubicBezTo>
                <a:cubicBezTo>
                  <a:pt x="3822669" y="3062396"/>
                  <a:pt x="3829876" y="3071099"/>
                  <a:pt x="3813596" y="3072579"/>
                </a:cubicBezTo>
                <a:cubicBezTo>
                  <a:pt x="3800751" y="3074505"/>
                  <a:pt x="3824330" y="3078216"/>
                  <a:pt x="3811743" y="3078763"/>
                </a:cubicBezTo>
                <a:cubicBezTo>
                  <a:pt x="3798124" y="3076266"/>
                  <a:pt x="3798764" y="3084018"/>
                  <a:pt x="3784600" y="3080966"/>
                </a:cubicBezTo>
                <a:cubicBezTo>
                  <a:pt x="3788042" y="3075127"/>
                  <a:pt x="3756652" y="3082098"/>
                  <a:pt x="3755678" y="3076997"/>
                </a:cubicBezTo>
                <a:cubicBezTo>
                  <a:pt x="3743648" y="3084291"/>
                  <a:pt x="3737604" y="3075305"/>
                  <a:pt x="3721587" y="3077553"/>
                </a:cubicBezTo>
                <a:cubicBezTo>
                  <a:pt x="3714042" y="3080313"/>
                  <a:pt x="3708600" y="3080787"/>
                  <a:pt x="3701187" y="3077818"/>
                </a:cubicBezTo>
                <a:cubicBezTo>
                  <a:pt x="3666438" y="3091253"/>
                  <a:pt x="3680164" y="3078420"/>
                  <a:pt x="3647646" y="3083588"/>
                </a:cubicBezTo>
                <a:cubicBezTo>
                  <a:pt x="3619631" y="3089020"/>
                  <a:pt x="3587871" y="3092545"/>
                  <a:pt x="3560777" y="3105520"/>
                </a:cubicBezTo>
                <a:cubicBezTo>
                  <a:pt x="3555802" y="3109193"/>
                  <a:pt x="3543591" y="3110585"/>
                  <a:pt x="3533503" y="3108626"/>
                </a:cubicBezTo>
                <a:cubicBezTo>
                  <a:pt x="3531768" y="3108290"/>
                  <a:pt x="3530162" y="3107864"/>
                  <a:pt x="3528735" y="3107361"/>
                </a:cubicBezTo>
                <a:cubicBezTo>
                  <a:pt x="3505309" y="3109347"/>
                  <a:pt x="3419631" y="3118211"/>
                  <a:pt x="3392949" y="3120534"/>
                </a:cubicBezTo>
                <a:cubicBezTo>
                  <a:pt x="3390791" y="3115813"/>
                  <a:pt x="3377299" y="3124333"/>
                  <a:pt x="3368657" y="3121305"/>
                </a:cubicBezTo>
                <a:cubicBezTo>
                  <a:pt x="3362467" y="3118650"/>
                  <a:pt x="3356930" y="3120616"/>
                  <a:pt x="3350465" y="3120823"/>
                </a:cubicBezTo>
                <a:cubicBezTo>
                  <a:pt x="3341947" y="3118736"/>
                  <a:pt x="3314164" y="3122506"/>
                  <a:pt x="3306922" y="3125212"/>
                </a:cubicBezTo>
                <a:cubicBezTo>
                  <a:pt x="3289615" y="3134610"/>
                  <a:pt x="3250286" y="3127630"/>
                  <a:pt x="3235905" y="3134831"/>
                </a:cubicBezTo>
                <a:cubicBezTo>
                  <a:pt x="3230686" y="3135887"/>
                  <a:pt x="3225583" y="3136314"/>
                  <a:pt x="3220570" y="3136351"/>
                </a:cubicBezTo>
                <a:lnTo>
                  <a:pt x="3206547" y="3135559"/>
                </a:lnTo>
                <a:lnTo>
                  <a:pt x="3202562" y="3133546"/>
                </a:lnTo>
                <a:lnTo>
                  <a:pt x="3193989" y="3134044"/>
                </a:lnTo>
                <a:cubicBezTo>
                  <a:pt x="3193170" y="3133943"/>
                  <a:pt x="3192354" y="3133838"/>
                  <a:pt x="3191535" y="3133737"/>
                </a:cubicBezTo>
                <a:cubicBezTo>
                  <a:pt x="3186844" y="3133143"/>
                  <a:pt x="3182215" y="3132626"/>
                  <a:pt x="3177631" y="3132423"/>
                </a:cubicBezTo>
                <a:cubicBezTo>
                  <a:pt x="3183659" y="3142516"/>
                  <a:pt x="3139642" y="3132347"/>
                  <a:pt x="3152328" y="3140511"/>
                </a:cubicBezTo>
                <a:cubicBezTo>
                  <a:pt x="3128198" y="3141143"/>
                  <a:pt x="3146604" y="3148747"/>
                  <a:pt x="3117596" y="3141499"/>
                </a:cubicBezTo>
                <a:cubicBezTo>
                  <a:pt x="3086979" y="3143595"/>
                  <a:pt x="3006888" y="3148940"/>
                  <a:pt x="2968634" y="3153086"/>
                </a:cubicBezTo>
                <a:cubicBezTo>
                  <a:pt x="2929486" y="3164160"/>
                  <a:pt x="2914998" y="3160811"/>
                  <a:pt x="2888057" y="3166369"/>
                </a:cubicBezTo>
                <a:cubicBezTo>
                  <a:pt x="2835648" y="3169073"/>
                  <a:pt x="2838558" y="3182345"/>
                  <a:pt x="2815482" y="3172591"/>
                </a:cubicBezTo>
                <a:cubicBezTo>
                  <a:pt x="2780330" y="3174973"/>
                  <a:pt x="2810834" y="3187092"/>
                  <a:pt x="2773979" y="3183164"/>
                </a:cubicBezTo>
                <a:cubicBezTo>
                  <a:pt x="2772836" y="3184755"/>
                  <a:pt x="2747271" y="3200694"/>
                  <a:pt x="2744895" y="3201836"/>
                </a:cubicBezTo>
                <a:cubicBezTo>
                  <a:pt x="2729571" y="3202108"/>
                  <a:pt x="2714249" y="3202379"/>
                  <a:pt x="2698926" y="3202651"/>
                </a:cubicBezTo>
                <a:lnTo>
                  <a:pt x="2695579" y="3202498"/>
                </a:lnTo>
                <a:lnTo>
                  <a:pt x="2674400" y="3206842"/>
                </a:lnTo>
                <a:lnTo>
                  <a:pt x="2673684" y="3206495"/>
                </a:lnTo>
                <a:cubicBezTo>
                  <a:pt x="2671600" y="3205816"/>
                  <a:pt x="2669147" y="3205501"/>
                  <a:pt x="2665867" y="3205942"/>
                </a:cubicBezTo>
                <a:cubicBezTo>
                  <a:pt x="2655994" y="3204939"/>
                  <a:pt x="2626692" y="3200644"/>
                  <a:pt x="2614431" y="3200481"/>
                </a:cubicBezTo>
                <a:cubicBezTo>
                  <a:pt x="2607486" y="3202087"/>
                  <a:pt x="2600071" y="3203605"/>
                  <a:pt x="2592303" y="3204964"/>
                </a:cubicBezTo>
                <a:lnTo>
                  <a:pt x="2529882" y="3205645"/>
                </a:lnTo>
                <a:lnTo>
                  <a:pt x="2464509" y="3197687"/>
                </a:lnTo>
                <a:cubicBezTo>
                  <a:pt x="2440330" y="3197513"/>
                  <a:pt x="2419394" y="3194556"/>
                  <a:pt x="2398926" y="3196641"/>
                </a:cubicBezTo>
                <a:cubicBezTo>
                  <a:pt x="2390615" y="3194341"/>
                  <a:pt x="2382779" y="3200091"/>
                  <a:pt x="2375181" y="3203534"/>
                </a:cubicBezTo>
                <a:cubicBezTo>
                  <a:pt x="2352617" y="3202385"/>
                  <a:pt x="2347156" y="3190791"/>
                  <a:pt x="2332855" y="3194625"/>
                </a:cubicBezTo>
                <a:cubicBezTo>
                  <a:pt x="2320177" y="3186674"/>
                  <a:pt x="2319429" y="3189708"/>
                  <a:pt x="2313469" y="3191985"/>
                </a:cubicBezTo>
                <a:cubicBezTo>
                  <a:pt x="2313187" y="3192040"/>
                  <a:pt x="2312903" y="3192094"/>
                  <a:pt x="2312621" y="3192148"/>
                </a:cubicBezTo>
                <a:lnTo>
                  <a:pt x="2310886" y="3191011"/>
                </a:lnTo>
                <a:cubicBezTo>
                  <a:pt x="2309691" y="3190836"/>
                  <a:pt x="2308496" y="3190660"/>
                  <a:pt x="2307301" y="3190485"/>
                </a:cubicBezTo>
                <a:cubicBezTo>
                  <a:pt x="2304038" y="3190598"/>
                  <a:pt x="2300775" y="3190712"/>
                  <a:pt x="2297511" y="3190825"/>
                </a:cubicBezTo>
                <a:cubicBezTo>
                  <a:pt x="2296284" y="3190964"/>
                  <a:pt x="2295057" y="3191105"/>
                  <a:pt x="2293829" y="3191244"/>
                </a:cubicBezTo>
                <a:cubicBezTo>
                  <a:pt x="2291292" y="3191425"/>
                  <a:pt x="2289608" y="3191405"/>
                  <a:pt x="2288442" y="3191236"/>
                </a:cubicBezTo>
                <a:cubicBezTo>
                  <a:pt x="2288397" y="3191205"/>
                  <a:pt x="2288352" y="3191173"/>
                  <a:pt x="2288307" y="3191142"/>
                </a:cubicBezTo>
                <a:cubicBezTo>
                  <a:pt x="2286625" y="3191201"/>
                  <a:pt x="2292966" y="3181241"/>
                  <a:pt x="2291282" y="3181298"/>
                </a:cubicBezTo>
                <a:cubicBezTo>
                  <a:pt x="2282768" y="3181808"/>
                  <a:pt x="2266459" y="3192523"/>
                  <a:pt x="2258572" y="3193351"/>
                </a:cubicBezTo>
                <a:cubicBezTo>
                  <a:pt x="2251903" y="3188132"/>
                  <a:pt x="2222758" y="3194297"/>
                  <a:pt x="2225949" y="3184460"/>
                </a:cubicBezTo>
                <a:cubicBezTo>
                  <a:pt x="2215309" y="3185285"/>
                  <a:pt x="2208874" y="3189370"/>
                  <a:pt x="2212457" y="3182918"/>
                </a:cubicBezTo>
                <a:cubicBezTo>
                  <a:pt x="2208954" y="3183005"/>
                  <a:pt x="2206796" y="3182455"/>
                  <a:pt x="2205250" y="3181596"/>
                </a:cubicBezTo>
                <a:lnTo>
                  <a:pt x="2204802" y="3181191"/>
                </a:lnTo>
                <a:cubicBezTo>
                  <a:pt x="2196360" y="3181862"/>
                  <a:pt x="2165295" y="3184604"/>
                  <a:pt x="2154589" y="3185621"/>
                </a:cubicBezTo>
                <a:lnTo>
                  <a:pt x="2140577" y="3187296"/>
                </a:lnTo>
                <a:lnTo>
                  <a:pt x="2139223" y="3186946"/>
                </a:lnTo>
                <a:lnTo>
                  <a:pt x="2129522" y="3182108"/>
                </a:lnTo>
                <a:cubicBezTo>
                  <a:pt x="2126396" y="3182958"/>
                  <a:pt x="2123631" y="3190717"/>
                  <a:pt x="2121389" y="3192118"/>
                </a:cubicBezTo>
                <a:cubicBezTo>
                  <a:pt x="2088356" y="3184630"/>
                  <a:pt x="2057187" y="3191481"/>
                  <a:pt x="2021332" y="3190187"/>
                </a:cubicBezTo>
                <a:cubicBezTo>
                  <a:pt x="1980808" y="3192837"/>
                  <a:pt x="1960551" y="3192182"/>
                  <a:pt x="1937109" y="3194259"/>
                </a:cubicBezTo>
                <a:cubicBezTo>
                  <a:pt x="1933244" y="3194376"/>
                  <a:pt x="1901924" y="3195327"/>
                  <a:pt x="1908362" y="3191174"/>
                </a:cubicBezTo>
                <a:cubicBezTo>
                  <a:pt x="1873455" y="3191897"/>
                  <a:pt x="1822379" y="3188607"/>
                  <a:pt x="1786518" y="3189413"/>
                </a:cubicBezTo>
                <a:cubicBezTo>
                  <a:pt x="1763469" y="3179547"/>
                  <a:pt x="1741339" y="3197857"/>
                  <a:pt x="1717434" y="3196011"/>
                </a:cubicBezTo>
                <a:cubicBezTo>
                  <a:pt x="1723972" y="3205094"/>
                  <a:pt x="1664175" y="3190915"/>
                  <a:pt x="1662865" y="3201166"/>
                </a:cubicBezTo>
                <a:lnTo>
                  <a:pt x="1636987" y="3195235"/>
                </a:lnTo>
                <a:lnTo>
                  <a:pt x="1623920" y="3183037"/>
                </a:lnTo>
                <a:cubicBezTo>
                  <a:pt x="1619023" y="3182563"/>
                  <a:pt x="1613758" y="3192473"/>
                  <a:pt x="1607939" y="3192950"/>
                </a:cubicBezTo>
                <a:cubicBezTo>
                  <a:pt x="1593621" y="3197013"/>
                  <a:pt x="1571326" y="3192034"/>
                  <a:pt x="1551162" y="3192335"/>
                </a:cubicBezTo>
                <a:lnTo>
                  <a:pt x="1541903" y="3186915"/>
                </a:lnTo>
                <a:lnTo>
                  <a:pt x="1511680" y="3191495"/>
                </a:lnTo>
                <a:cubicBezTo>
                  <a:pt x="1489503" y="3191217"/>
                  <a:pt x="1467326" y="3190938"/>
                  <a:pt x="1445149" y="3190660"/>
                </a:cubicBezTo>
                <a:lnTo>
                  <a:pt x="1436200" y="3191890"/>
                </a:lnTo>
                <a:cubicBezTo>
                  <a:pt x="1432876" y="3191277"/>
                  <a:pt x="1429122" y="3201007"/>
                  <a:pt x="1425206" y="3200344"/>
                </a:cubicBezTo>
                <a:lnTo>
                  <a:pt x="1412701" y="3187919"/>
                </a:lnTo>
                <a:cubicBezTo>
                  <a:pt x="1402612" y="3187367"/>
                  <a:pt x="1373509" y="3184444"/>
                  <a:pt x="1364678" y="3183688"/>
                </a:cubicBezTo>
                <a:cubicBezTo>
                  <a:pt x="1363023" y="3183583"/>
                  <a:pt x="1361370" y="3183479"/>
                  <a:pt x="1359716" y="3183377"/>
                </a:cubicBezTo>
                <a:lnTo>
                  <a:pt x="1327998" y="3173718"/>
                </a:lnTo>
                <a:cubicBezTo>
                  <a:pt x="1303324" y="3168363"/>
                  <a:pt x="1243415" y="3156944"/>
                  <a:pt x="1211674" y="3151252"/>
                </a:cubicBezTo>
                <a:cubicBezTo>
                  <a:pt x="1183206" y="3154805"/>
                  <a:pt x="1160307" y="3140433"/>
                  <a:pt x="1137545" y="3142903"/>
                </a:cubicBezTo>
                <a:cubicBezTo>
                  <a:pt x="1108831" y="3139323"/>
                  <a:pt x="1085657" y="3133417"/>
                  <a:pt x="1067088" y="3129767"/>
                </a:cubicBezTo>
                <a:cubicBezTo>
                  <a:pt x="1064006" y="3128241"/>
                  <a:pt x="1029699" y="3122201"/>
                  <a:pt x="1026132" y="3121008"/>
                </a:cubicBezTo>
                <a:cubicBezTo>
                  <a:pt x="1005747" y="3117732"/>
                  <a:pt x="1013867" y="3117508"/>
                  <a:pt x="979389" y="3112403"/>
                </a:cubicBezTo>
                <a:cubicBezTo>
                  <a:pt x="950459" y="3107178"/>
                  <a:pt x="920762" y="3105056"/>
                  <a:pt x="888511" y="3099565"/>
                </a:cubicBezTo>
                <a:cubicBezTo>
                  <a:pt x="854269" y="3092172"/>
                  <a:pt x="833998" y="3094049"/>
                  <a:pt x="820520" y="3090926"/>
                </a:cubicBezTo>
                <a:cubicBezTo>
                  <a:pt x="792202" y="3081871"/>
                  <a:pt x="783417" y="3082958"/>
                  <a:pt x="740242" y="3083816"/>
                </a:cubicBezTo>
                <a:cubicBezTo>
                  <a:pt x="707061" y="3077800"/>
                  <a:pt x="671560" y="3086129"/>
                  <a:pt x="646247" y="3074734"/>
                </a:cubicBezTo>
                <a:cubicBezTo>
                  <a:pt x="642938" y="3075735"/>
                  <a:pt x="639394" y="3076369"/>
                  <a:pt x="635700" y="3076739"/>
                </a:cubicBezTo>
                <a:cubicBezTo>
                  <a:pt x="632097" y="3076874"/>
                  <a:pt x="628494" y="3077010"/>
                  <a:pt x="624891" y="3077145"/>
                </a:cubicBezTo>
                <a:lnTo>
                  <a:pt x="614671" y="3073567"/>
                </a:lnTo>
                <a:cubicBezTo>
                  <a:pt x="603428" y="3072991"/>
                  <a:pt x="568522" y="3074251"/>
                  <a:pt x="557430" y="3073687"/>
                </a:cubicBezTo>
                <a:lnTo>
                  <a:pt x="557338" y="3073252"/>
                </a:lnTo>
                <a:cubicBezTo>
                  <a:pt x="554424" y="3072272"/>
                  <a:pt x="546805" y="3070825"/>
                  <a:pt x="539949" y="3067812"/>
                </a:cubicBezTo>
                <a:cubicBezTo>
                  <a:pt x="528878" y="3064560"/>
                  <a:pt x="503526" y="3056658"/>
                  <a:pt x="490911" y="3053742"/>
                </a:cubicBezTo>
                <a:lnTo>
                  <a:pt x="468269" y="3040300"/>
                </a:lnTo>
                <a:lnTo>
                  <a:pt x="446284" y="3044010"/>
                </a:lnTo>
                <a:cubicBezTo>
                  <a:pt x="429421" y="3045653"/>
                  <a:pt x="428304" y="3040351"/>
                  <a:pt x="407700" y="3036255"/>
                </a:cubicBezTo>
                <a:cubicBezTo>
                  <a:pt x="397569" y="3038433"/>
                  <a:pt x="390857" y="3046536"/>
                  <a:pt x="384835" y="3043282"/>
                </a:cubicBezTo>
                <a:cubicBezTo>
                  <a:pt x="363540" y="3042472"/>
                  <a:pt x="346002" y="3026895"/>
                  <a:pt x="323041" y="3023486"/>
                </a:cubicBezTo>
                <a:cubicBezTo>
                  <a:pt x="296255" y="3024819"/>
                  <a:pt x="286207" y="3016076"/>
                  <a:pt x="261659" y="3012466"/>
                </a:cubicBezTo>
                <a:cubicBezTo>
                  <a:pt x="237343" y="3017165"/>
                  <a:pt x="246269" y="3004370"/>
                  <a:pt x="234593" y="3000196"/>
                </a:cubicBezTo>
                <a:lnTo>
                  <a:pt x="231087" y="2999548"/>
                </a:lnTo>
                <a:lnTo>
                  <a:pt x="182124" y="3000760"/>
                </a:lnTo>
                <a:cubicBezTo>
                  <a:pt x="176172" y="2995322"/>
                  <a:pt x="146296" y="3000490"/>
                  <a:pt x="150781" y="2990775"/>
                </a:cubicBezTo>
                <a:cubicBezTo>
                  <a:pt x="135014" y="2988838"/>
                  <a:pt x="99403" y="2989342"/>
                  <a:pt x="87521" y="2989133"/>
                </a:cubicBezTo>
                <a:cubicBezTo>
                  <a:pt x="84843" y="2989261"/>
                  <a:pt x="82166" y="2989390"/>
                  <a:pt x="79487" y="2989518"/>
                </a:cubicBezTo>
                <a:lnTo>
                  <a:pt x="77079" y="2990682"/>
                </a:lnTo>
                <a:cubicBezTo>
                  <a:pt x="74554" y="2991354"/>
                  <a:pt x="71035" y="2991559"/>
                  <a:pt x="65291" y="2990716"/>
                </a:cubicBezTo>
                <a:cubicBezTo>
                  <a:pt x="64857" y="2990584"/>
                  <a:pt x="64422" y="2990453"/>
                  <a:pt x="63989" y="2990321"/>
                </a:cubicBezTo>
                <a:cubicBezTo>
                  <a:pt x="62342" y="2990669"/>
                  <a:pt x="50523" y="2991267"/>
                  <a:pt x="36658" y="2991762"/>
                </a:cubicBezTo>
                <a:lnTo>
                  <a:pt x="0" y="2992525"/>
                </a:lnTo>
                <a:close/>
              </a:path>
            </a:pathLst>
          </a:custGeom>
          <a:effectLst>
            <a:glow rad="228600">
              <a:schemeClr val="accent5">
                <a:satMod val="175000"/>
                <a:alpha val="40000"/>
              </a:schemeClr>
            </a:glow>
          </a:effectLst>
        </p:spPr>
      </p:pic>
      <p:sp>
        <p:nvSpPr>
          <p:cNvPr id="3" name="Content Placeholder 2">
            <a:extLst>
              <a:ext uri="{FF2B5EF4-FFF2-40B4-BE49-F238E27FC236}">
                <a16:creationId xmlns:a16="http://schemas.microsoft.com/office/drawing/2014/main" id="{5AEBA84A-F3EC-891E-568D-185C7F7995C2}"/>
              </a:ext>
            </a:extLst>
          </p:cNvPr>
          <p:cNvSpPr>
            <a:spLocks noGrp="1"/>
          </p:cNvSpPr>
          <p:nvPr>
            <p:ph idx="1"/>
          </p:nvPr>
        </p:nvSpPr>
        <p:spPr>
          <a:xfrm>
            <a:off x="5619404" y="3651159"/>
            <a:ext cx="5734396" cy="2525803"/>
          </a:xfrm>
        </p:spPr>
        <p:txBody>
          <a:bodyPr anchor="ctr">
            <a:normAutofit/>
          </a:bodyPr>
          <a:lstStyle/>
          <a:p>
            <a:r>
              <a:rPr lang="en-US" sz="1600" dirty="0">
                <a:latin typeface="Arial" panose="020B0604020202020204" pitchFamily="34" charset="0"/>
                <a:cs typeface="Arial" panose="020B0604020202020204" pitchFamily="34" charset="0"/>
              </a:rPr>
              <a:t>Important industrialists: John Vivian and the Vivian family</a:t>
            </a:r>
          </a:p>
          <a:p>
            <a:r>
              <a:rPr lang="en-US" sz="1600" dirty="0">
                <a:latin typeface="Arial" panose="020B0604020202020204" pitchFamily="34" charset="0"/>
                <a:cs typeface="Arial" panose="020B0604020202020204" pitchFamily="34" charset="0"/>
              </a:rPr>
              <a:t>Development of large copperworks and factories</a:t>
            </a:r>
          </a:p>
          <a:p>
            <a:r>
              <a:rPr lang="en-US" sz="1600" dirty="0">
                <a:latin typeface="Arial" panose="020B0604020202020204" pitchFamily="34" charset="0"/>
                <a:cs typeface="Arial" panose="020B0604020202020204" pitchFamily="34" charset="0"/>
              </a:rPr>
              <a:t>Use of smelting furnaces and steam power</a:t>
            </a:r>
          </a:p>
          <a:p>
            <a:r>
              <a:rPr lang="en-US" sz="1600" dirty="0">
                <a:latin typeface="Arial" panose="020B0604020202020204" pitchFamily="34" charset="0"/>
                <a:cs typeface="Arial" panose="020B0604020202020204" pitchFamily="34" charset="0"/>
              </a:rPr>
              <a:t>Workers moved from rural areas to industrial towns</a:t>
            </a:r>
          </a:p>
          <a:p>
            <a:r>
              <a:rPr lang="en-US" sz="1600" dirty="0">
                <a:latin typeface="Arial" panose="020B0604020202020204" pitchFamily="34" charset="0"/>
                <a:cs typeface="Arial" panose="020B0604020202020204" pitchFamily="34" charset="0"/>
              </a:rPr>
              <a:t>New housing built for workers such as </a:t>
            </a:r>
            <a:r>
              <a:rPr lang="en-US" sz="1600" dirty="0" err="1">
                <a:latin typeface="Arial" panose="020B0604020202020204" pitchFamily="34" charset="0"/>
                <a:cs typeface="Arial" panose="020B0604020202020204" pitchFamily="34" charset="0"/>
              </a:rPr>
              <a:t>Trevivian</a:t>
            </a:r>
            <a:r>
              <a:rPr lang="en-US" sz="1600" dirty="0">
                <a:latin typeface="Arial" panose="020B0604020202020204" pitchFamily="34" charset="0"/>
                <a:cs typeface="Arial" panose="020B0604020202020204" pitchFamily="34" charset="0"/>
              </a:rPr>
              <a:t> and </a:t>
            </a:r>
            <a:r>
              <a:rPr lang="en-US" sz="1600" dirty="0" err="1">
                <a:latin typeface="Arial" panose="020B0604020202020204" pitchFamily="34" charset="0"/>
                <a:cs typeface="Arial" panose="020B0604020202020204" pitchFamily="34" charset="0"/>
              </a:rPr>
              <a:t>Grenfelltown</a:t>
            </a:r>
            <a:endParaRPr lang="en-GB" sz="1600" dirty="0">
              <a:latin typeface="Arial" panose="020B0604020202020204" pitchFamily="34" charset="0"/>
              <a:cs typeface="Arial" panose="020B0604020202020204" pitchFamily="34" charset="0"/>
            </a:endParaRPr>
          </a:p>
        </p:txBody>
      </p:sp>
      <p:pic>
        <p:nvPicPr>
          <p:cNvPr id="8" name="New Recording 3 (2)">
            <a:hlinkClick r:id="" action="ppaction://media"/>
            <a:extLst>
              <a:ext uri="{FF2B5EF4-FFF2-40B4-BE49-F238E27FC236}">
                <a16:creationId xmlns:a16="http://schemas.microsoft.com/office/drawing/2014/main" id="{ED54E02A-46C1-F016-18B6-10E793AFF54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70152" y="5567363"/>
            <a:ext cx="406400" cy="406400"/>
          </a:xfrm>
          <a:prstGeom prst="rect">
            <a:avLst/>
          </a:prstGeom>
        </p:spPr>
      </p:pic>
    </p:spTree>
    <p:extLst>
      <p:ext uri="{BB962C8B-B14F-4D97-AF65-F5344CB8AC3E}">
        <p14:creationId xmlns:p14="http://schemas.microsoft.com/office/powerpoint/2010/main" val="1965812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13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698F7DB-50DA-4359-AB57-E3DA492A0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
            <a:ext cx="12188952"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0B2599-8958-480A-B5BB-A76A74D70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E9E4CE-D085-29D5-3D4D-C0718A31EEA0}"/>
              </a:ext>
            </a:extLst>
          </p:cNvPr>
          <p:cNvSpPr>
            <a:spLocks noGrp="1"/>
          </p:cNvSpPr>
          <p:nvPr>
            <p:ph type="title"/>
          </p:nvPr>
        </p:nvSpPr>
        <p:spPr>
          <a:xfrm>
            <a:off x="1137037" y="609600"/>
            <a:ext cx="6650303" cy="1330518"/>
          </a:xfrm>
        </p:spPr>
        <p:txBody>
          <a:bodyPr>
            <a:normAutofit/>
          </a:bodyPr>
          <a:lstStyle/>
          <a:p>
            <a:r>
              <a:rPr lang="en-US"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Black" panose="020B0A04020102020204" pitchFamily="34" charset="0"/>
              </a:rPr>
              <a:t>Environmental Impact and Economic Legacy</a:t>
            </a:r>
            <a:endParaRPr lang="en-GB"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Black" panose="020B0A04020102020204" pitchFamily="34" charset="0"/>
            </a:endParaRPr>
          </a:p>
        </p:txBody>
      </p:sp>
      <p:pic>
        <p:nvPicPr>
          <p:cNvPr id="6" name="Picture 5">
            <a:extLst>
              <a:ext uri="{FF2B5EF4-FFF2-40B4-BE49-F238E27FC236}">
                <a16:creationId xmlns:a16="http://schemas.microsoft.com/office/drawing/2014/main" id="{B26C964B-CCB2-8F1B-E56E-9A4036C5A538}"/>
              </a:ext>
            </a:extLst>
          </p:cNvPr>
          <p:cNvPicPr>
            <a:picLocks noChangeAspect="1"/>
          </p:cNvPicPr>
          <p:nvPr/>
        </p:nvPicPr>
        <p:blipFill>
          <a:blip r:embed="rId5"/>
          <a:srcRect l="13384" r="2041" b="-1"/>
          <a:stretch>
            <a:fillRect/>
          </a:stretch>
        </p:blipFill>
        <p:spPr>
          <a:xfrm>
            <a:off x="8751067" y="10"/>
            <a:ext cx="3440934" cy="2285990"/>
          </a:xfrm>
          <a:custGeom>
            <a:avLst/>
            <a:gdLst/>
            <a:ahLst/>
            <a:cxnLst/>
            <a:rect l="l" t="t" r="r" b="b"/>
            <a:pathLst>
              <a:path w="3440934" h="2286000">
                <a:moveTo>
                  <a:pt x="172481" y="2232285"/>
                </a:moveTo>
                <a:lnTo>
                  <a:pt x="172531" y="2232737"/>
                </a:lnTo>
                <a:lnTo>
                  <a:pt x="172407" y="2233032"/>
                </a:lnTo>
                <a:cubicBezTo>
                  <a:pt x="172452" y="2232834"/>
                  <a:pt x="172808" y="2231800"/>
                  <a:pt x="172481" y="2232285"/>
                </a:cubicBezTo>
                <a:close/>
                <a:moveTo>
                  <a:pt x="18615" y="0"/>
                </a:moveTo>
                <a:lnTo>
                  <a:pt x="3440934" y="0"/>
                </a:lnTo>
                <a:lnTo>
                  <a:pt x="3440934" y="2286000"/>
                </a:lnTo>
                <a:lnTo>
                  <a:pt x="178765" y="2286000"/>
                </a:lnTo>
                <a:lnTo>
                  <a:pt x="174444" y="2250010"/>
                </a:lnTo>
                <a:lnTo>
                  <a:pt x="172531" y="2232737"/>
                </a:lnTo>
                <a:lnTo>
                  <a:pt x="174201" y="2228764"/>
                </a:lnTo>
                <a:cubicBezTo>
                  <a:pt x="177345" y="2221109"/>
                  <a:pt x="195223" y="2193427"/>
                  <a:pt x="191343" y="2186356"/>
                </a:cubicBezTo>
                <a:cubicBezTo>
                  <a:pt x="178219" y="2152642"/>
                  <a:pt x="168572" y="2171498"/>
                  <a:pt x="164067" y="2142065"/>
                </a:cubicBezTo>
                <a:cubicBezTo>
                  <a:pt x="160133" y="2108680"/>
                  <a:pt x="159859" y="2130285"/>
                  <a:pt x="146664" y="2089229"/>
                </a:cubicBezTo>
                <a:cubicBezTo>
                  <a:pt x="150478" y="2084435"/>
                  <a:pt x="154800" y="2063293"/>
                  <a:pt x="152113" y="2054485"/>
                </a:cubicBezTo>
                <a:cubicBezTo>
                  <a:pt x="150513" y="2038242"/>
                  <a:pt x="152449" y="2036605"/>
                  <a:pt x="144880" y="2020593"/>
                </a:cubicBezTo>
                <a:cubicBezTo>
                  <a:pt x="150732" y="2023165"/>
                  <a:pt x="151291" y="1972155"/>
                  <a:pt x="157720" y="1979286"/>
                </a:cubicBezTo>
                <a:cubicBezTo>
                  <a:pt x="162030" y="1968351"/>
                  <a:pt x="153186" y="1963668"/>
                  <a:pt x="156833" y="1952854"/>
                </a:cubicBezTo>
                <a:cubicBezTo>
                  <a:pt x="156957" y="1940918"/>
                  <a:pt x="151341" y="1960059"/>
                  <a:pt x="149917" y="1946946"/>
                </a:cubicBezTo>
                <a:lnTo>
                  <a:pt x="153743" y="1875565"/>
                </a:lnTo>
                <a:cubicBezTo>
                  <a:pt x="149772" y="1866223"/>
                  <a:pt x="150846" y="1858473"/>
                  <a:pt x="153507" y="1850807"/>
                </a:cubicBezTo>
                <a:cubicBezTo>
                  <a:pt x="151112" y="1828667"/>
                  <a:pt x="173586" y="1811973"/>
                  <a:pt x="173799" y="1786925"/>
                </a:cubicBezTo>
                <a:cubicBezTo>
                  <a:pt x="168188" y="1760165"/>
                  <a:pt x="157236" y="1742030"/>
                  <a:pt x="157426" y="1715265"/>
                </a:cubicBezTo>
                <a:cubicBezTo>
                  <a:pt x="147202" y="1689354"/>
                  <a:pt x="168916" y="1697216"/>
                  <a:pt x="167109" y="1674793"/>
                </a:cubicBezTo>
                <a:cubicBezTo>
                  <a:pt x="157138" y="1638671"/>
                  <a:pt x="174193" y="1675326"/>
                  <a:pt x="168434" y="1619050"/>
                </a:cubicBezTo>
                <a:cubicBezTo>
                  <a:pt x="166922" y="1615926"/>
                  <a:pt x="156527" y="1609033"/>
                  <a:pt x="158412" y="1609679"/>
                </a:cubicBezTo>
                <a:cubicBezTo>
                  <a:pt x="157079" y="1597353"/>
                  <a:pt x="177090" y="1561235"/>
                  <a:pt x="173964" y="1543700"/>
                </a:cubicBezTo>
                <a:cubicBezTo>
                  <a:pt x="177333" y="1508983"/>
                  <a:pt x="167634" y="1492719"/>
                  <a:pt x="167811" y="1467670"/>
                </a:cubicBezTo>
                <a:cubicBezTo>
                  <a:pt x="172477" y="1438484"/>
                  <a:pt x="177359" y="1421247"/>
                  <a:pt x="188428" y="1369969"/>
                </a:cubicBezTo>
                <a:lnTo>
                  <a:pt x="217496" y="1196801"/>
                </a:lnTo>
                <a:cubicBezTo>
                  <a:pt x="245293" y="1130831"/>
                  <a:pt x="218387" y="1051919"/>
                  <a:pt x="216976" y="1013447"/>
                </a:cubicBezTo>
                <a:cubicBezTo>
                  <a:pt x="205168" y="998657"/>
                  <a:pt x="215132" y="984657"/>
                  <a:pt x="209028" y="965967"/>
                </a:cubicBezTo>
                <a:cubicBezTo>
                  <a:pt x="202413" y="923668"/>
                  <a:pt x="186505" y="882644"/>
                  <a:pt x="188665" y="826635"/>
                </a:cubicBezTo>
                <a:cubicBezTo>
                  <a:pt x="154241" y="805031"/>
                  <a:pt x="166790" y="738356"/>
                  <a:pt x="143158" y="687408"/>
                </a:cubicBezTo>
                <a:cubicBezTo>
                  <a:pt x="136288" y="657129"/>
                  <a:pt x="147156" y="607330"/>
                  <a:pt x="128870" y="598473"/>
                </a:cubicBezTo>
                <a:cubicBezTo>
                  <a:pt x="137949" y="583359"/>
                  <a:pt x="119601" y="571975"/>
                  <a:pt x="116513" y="556793"/>
                </a:cubicBezTo>
                <a:cubicBezTo>
                  <a:pt x="121944" y="543862"/>
                  <a:pt x="115534" y="538383"/>
                  <a:pt x="113103" y="527393"/>
                </a:cubicBezTo>
                <a:cubicBezTo>
                  <a:pt x="116712" y="521931"/>
                  <a:pt x="115528" y="512540"/>
                  <a:pt x="110358" y="509836"/>
                </a:cubicBezTo>
                <a:cubicBezTo>
                  <a:pt x="99665" y="515528"/>
                  <a:pt x="101869" y="482263"/>
                  <a:pt x="93922" y="480624"/>
                </a:cubicBezTo>
                <a:cubicBezTo>
                  <a:pt x="90364" y="461815"/>
                  <a:pt x="91658" y="378414"/>
                  <a:pt x="77901" y="365726"/>
                </a:cubicBezTo>
                <a:cubicBezTo>
                  <a:pt x="68104" y="327965"/>
                  <a:pt x="82000" y="270503"/>
                  <a:pt x="79978" y="254235"/>
                </a:cubicBezTo>
                <a:cubicBezTo>
                  <a:pt x="100822" y="235742"/>
                  <a:pt x="33401" y="163109"/>
                  <a:pt x="25016" y="94011"/>
                </a:cubicBezTo>
                <a:cubicBezTo>
                  <a:pt x="26229" y="84459"/>
                  <a:pt x="25686" y="79476"/>
                  <a:pt x="20299" y="77502"/>
                </a:cubicBezTo>
                <a:cubicBezTo>
                  <a:pt x="17891" y="68655"/>
                  <a:pt x="14563" y="55480"/>
                  <a:pt x="10477" y="39898"/>
                </a:cubicBezTo>
                <a:lnTo>
                  <a:pt x="0" y="1915"/>
                </a:lnTo>
                <a:close/>
              </a:path>
            </a:pathLst>
          </a:custGeom>
          <a:effectLst>
            <a:glow rad="228600">
              <a:schemeClr val="accent5">
                <a:satMod val="175000"/>
                <a:alpha val="40000"/>
              </a:schemeClr>
            </a:glow>
          </a:effectLst>
        </p:spPr>
      </p:pic>
      <p:pic>
        <p:nvPicPr>
          <p:cNvPr id="3" name="Picture 2">
            <a:extLst>
              <a:ext uri="{FF2B5EF4-FFF2-40B4-BE49-F238E27FC236}">
                <a16:creationId xmlns:a16="http://schemas.microsoft.com/office/drawing/2014/main" id="{16F48EE0-F299-258C-7633-ABE36E0763D4}"/>
              </a:ext>
            </a:extLst>
          </p:cNvPr>
          <p:cNvPicPr>
            <a:picLocks noChangeAspect="1"/>
          </p:cNvPicPr>
          <p:nvPr/>
        </p:nvPicPr>
        <p:blipFill>
          <a:blip r:embed="rId6"/>
          <a:srcRect r="15141" b="3"/>
          <a:stretch>
            <a:fillRect/>
          </a:stretch>
        </p:blipFill>
        <p:spPr>
          <a:xfrm>
            <a:off x="8695498" y="2286000"/>
            <a:ext cx="3496503" cy="2286000"/>
          </a:xfrm>
          <a:custGeom>
            <a:avLst/>
            <a:gdLst/>
            <a:ahLst/>
            <a:cxnLst/>
            <a:rect l="l" t="t" r="r" b="b"/>
            <a:pathLst>
              <a:path w="3496503" h="2286000">
                <a:moveTo>
                  <a:pt x="234334" y="0"/>
                </a:moveTo>
                <a:lnTo>
                  <a:pt x="3496503" y="0"/>
                </a:lnTo>
                <a:lnTo>
                  <a:pt x="3496503" y="2286000"/>
                </a:lnTo>
                <a:lnTo>
                  <a:pt x="3613" y="2286000"/>
                </a:lnTo>
                <a:lnTo>
                  <a:pt x="4396" y="2270265"/>
                </a:lnTo>
                <a:cubicBezTo>
                  <a:pt x="4106" y="2264862"/>
                  <a:pt x="2924" y="2261078"/>
                  <a:pt x="0" y="2260767"/>
                </a:cubicBezTo>
                <a:lnTo>
                  <a:pt x="6766" y="2236182"/>
                </a:lnTo>
                <a:lnTo>
                  <a:pt x="20683" y="2223768"/>
                </a:lnTo>
                <a:cubicBezTo>
                  <a:pt x="21224" y="2219117"/>
                  <a:pt x="9918" y="2214114"/>
                  <a:pt x="9373" y="2208586"/>
                </a:cubicBezTo>
                <a:cubicBezTo>
                  <a:pt x="4738" y="2194984"/>
                  <a:pt x="10418" y="2173804"/>
                  <a:pt x="10075" y="2154649"/>
                </a:cubicBezTo>
                <a:lnTo>
                  <a:pt x="16259" y="2145853"/>
                </a:lnTo>
                <a:lnTo>
                  <a:pt x="11033" y="2117141"/>
                </a:lnTo>
                <a:lnTo>
                  <a:pt x="11986" y="2053936"/>
                </a:lnTo>
                <a:lnTo>
                  <a:pt x="10583" y="2045434"/>
                </a:lnTo>
                <a:cubicBezTo>
                  <a:pt x="11282" y="2042276"/>
                  <a:pt x="181" y="2038711"/>
                  <a:pt x="937" y="2034990"/>
                </a:cubicBezTo>
                <a:lnTo>
                  <a:pt x="15114" y="2023110"/>
                </a:lnTo>
                <a:cubicBezTo>
                  <a:pt x="15743" y="2013526"/>
                  <a:pt x="19078" y="1985878"/>
                  <a:pt x="19941" y="1977488"/>
                </a:cubicBezTo>
                <a:cubicBezTo>
                  <a:pt x="20060" y="1975917"/>
                  <a:pt x="20179" y="1974346"/>
                  <a:pt x="20296" y="1972774"/>
                </a:cubicBezTo>
                <a:lnTo>
                  <a:pt x="31316" y="1942643"/>
                </a:lnTo>
                <a:cubicBezTo>
                  <a:pt x="37425" y="1919203"/>
                  <a:pt x="50453" y="1862289"/>
                  <a:pt x="56947" y="1832134"/>
                </a:cubicBezTo>
                <a:cubicBezTo>
                  <a:pt x="52894" y="1805090"/>
                  <a:pt x="69291" y="1783336"/>
                  <a:pt x="66473" y="1761713"/>
                </a:cubicBezTo>
                <a:cubicBezTo>
                  <a:pt x="70558" y="1734434"/>
                  <a:pt x="77296" y="1712419"/>
                  <a:pt x="81460" y="1694779"/>
                </a:cubicBezTo>
                <a:cubicBezTo>
                  <a:pt x="83201" y="1691851"/>
                  <a:pt x="90092" y="1659258"/>
                  <a:pt x="91453" y="1655871"/>
                </a:cubicBezTo>
                <a:cubicBezTo>
                  <a:pt x="95191" y="1636504"/>
                  <a:pt x="95447" y="1644218"/>
                  <a:pt x="101271" y="1611464"/>
                </a:cubicBezTo>
                <a:cubicBezTo>
                  <a:pt x="107232" y="1583980"/>
                  <a:pt x="109653" y="1555768"/>
                  <a:pt x="115918" y="1525131"/>
                </a:cubicBezTo>
                <a:cubicBezTo>
                  <a:pt x="124353" y="1492600"/>
                  <a:pt x="122211" y="1473342"/>
                  <a:pt x="125775" y="1460539"/>
                </a:cubicBezTo>
                <a:cubicBezTo>
                  <a:pt x="136106" y="1433637"/>
                  <a:pt x="127852" y="1425291"/>
                  <a:pt x="126873" y="1384274"/>
                </a:cubicBezTo>
                <a:cubicBezTo>
                  <a:pt x="133737" y="1352753"/>
                  <a:pt x="131247" y="1319027"/>
                  <a:pt x="144248" y="1294980"/>
                </a:cubicBezTo>
                <a:cubicBezTo>
                  <a:pt x="143106" y="1291836"/>
                  <a:pt x="142383" y="1288469"/>
                  <a:pt x="141961" y="1284960"/>
                </a:cubicBezTo>
                <a:cubicBezTo>
                  <a:pt x="141807" y="1281537"/>
                  <a:pt x="141652" y="1278114"/>
                  <a:pt x="141497" y="1274692"/>
                </a:cubicBezTo>
                <a:lnTo>
                  <a:pt x="142074" y="1273742"/>
                </a:lnTo>
                <a:cubicBezTo>
                  <a:pt x="142731" y="1263061"/>
                  <a:pt x="144799" y="1221141"/>
                  <a:pt x="145443" y="1210604"/>
                </a:cubicBezTo>
                <a:lnTo>
                  <a:pt x="145939" y="1210516"/>
                </a:lnTo>
                <a:cubicBezTo>
                  <a:pt x="147057" y="1207748"/>
                  <a:pt x="148708" y="1200510"/>
                  <a:pt x="152146" y="1193997"/>
                </a:cubicBezTo>
                <a:cubicBezTo>
                  <a:pt x="155856" y="1183479"/>
                  <a:pt x="164871" y="1159395"/>
                  <a:pt x="168198" y="1147411"/>
                </a:cubicBezTo>
                <a:lnTo>
                  <a:pt x="183535" y="1125901"/>
                </a:lnTo>
                <a:lnTo>
                  <a:pt x="179302" y="1105015"/>
                </a:lnTo>
                <a:cubicBezTo>
                  <a:pt x="177427" y="1088995"/>
                  <a:pt x="183476" y="1087934"/>
                  <a:pt x="188150" y="1068360"/>
                </a:cubicBezTo>
                <a:cubicBezTo>
                  <a:pt x="185665" y="1058736"/>
                  <a:pt x="176420" y="1052359"/>
                  <a:pt x="180132" y="1046638"/>
                </a:cubicBezTo>
                <a:cubicBezTo>
                  <a:pt x="181056" y="1026408"/>
                  <a:pt x="198829" y="1009747"/>
                  <a:pt x="202718" y="987934"/>
                </a:cubicBezTo>
                <a:cubicBezTo>
                  <a:pt x="201197" y="962487"/>
                  <a:pt x="211172" y="952942"/>
                  <a:pt x="215291" y="929621"/>
                </a:cubicBezTo>
                <a:cubicBezTo>
                  <a:pt x="209930" y="906521"/>
                  <a:pt x="224528" y="915000"/>
                  <a:pt x="229290" y="903908"/>
                </a:cubicBezTo>
                <a:lnTo>
                  <a:pt x="230029" y="900578"/>
                </a:lnTo>
                <a:lnTo>
                  <a:pt x="228646" y="854063"/>
                </a:lnTo>
                <a:cubicBezTo>
                  <a:pt x="234851" y="848408"/>
                  <a:pt x="228954" y="820026"/>
                  <a:pt x="240038" y="824287"/>
                </a:cubicBezTo>
                <a:cubicBezTo>
                  <a:pt x="242249" y="809308"/>
                  <a:pt x="241673" y="775478"/>
                  <a:pt x="241912" y="764190"/>
                </a:cubicBezTo>
                <a:cubicBezTo>
                  <a:pt x="241766" y="761646"/>
                  <a:pt x="241619" y="759103"/>
                  <a:pt x="241473" y="756558"/>
                </a:cubicBezTo>
                <a:lnTo>
                  <a:pt x="240145" y="754270"/>
                </a:lnTo>
                <a:cubicBezTo>
                  <a:pt x="239378" y="751871"/>
                  <a:pt x="239144" y="748528"/>
                  <a:pt x="240106" y="743071"/>
                </a:cubicBezTo>
                <a:lnTo>
                  <a:pt x="240556" y="741834"/>
                </a:lnTo>
                <a:cubicBezTo>
                  <a:pt x="239764" y="738704"/>
                  <a:pt x="237828" y="696921"/>
                  <a:pt x="237972" y="678244"/>
                </a:cubicBezTo>
                <a:cubicBezTo>
                  <a:pt x="247782" y="647903"/>
                  <a:pt x="227131" y="663568"/>
                  <a:pt x="229993" y="629773"/>
                </a:cubicBezTo>
                <a:cubicBezTo>
                  <a:pt x="229544" y="591552"/>
                  <a:pt x="239252" y="564992"/>
                  <a:pt x="239462" y="539841"/>
                </a:cubicBezTo>
                <a:cubicBezTo>
                  <a:pt x="238623" y="528031"/>
                  <a:pt x="238173" y="441859"/>
                  <a:pt x="242683" y="448956"/>
                </a:cubicBezTo>
                <a:cubicBezTo>
                  <a:pt x="243255" y="418452"/>
                  <a:pt x="244219" y="373783"/>
                  <a:pt x="242896" y="356821"/>
                </a:cubicBezTo>
                <a:cubicBezTo>
                  <a:pt x="242719" y="353610"/>
                  <a:pt x="234923" y="350399"/>
                  <a:pt x="234747" y="347187"/>
                </a:cubicBezTo>
                <a:cubicBezTo>
                  <a:pt x="244704" y="325468"/>
                  <a:pt x="242593" y="337207"/>
                  <a:pt x="243310" y="314607"/>
                </a:cubicBezTo>
                <a:cubicBezTo>
                  <a:pt x="241669" y="297647"/>
                  <a:pt x="250872" y="309332"/>
                  <a:pt x="249229" y="292372"/>
                </a:cubicBezTo>
                <a:cubicBezTo>
                  <a:pt x="220320" y="258295"/>
                  <a:pt x="245189" y="235217"/>
                  <a:pt x="233505" y="189449"/>
                </a:cubicBezTo>
                <a:lnTo>
                  <a:pt x="232734" y="119205"/>
                </a:lnTo>
                <a:cubicBezTo>
                  <a:pt x="232883" y="113125"/>
                  <a:pt x="230979" y="106701"/>
                  <a:pt x="234365" y="102821"/>
                </a:cubicBezTo>
                <a:cubicBezTo>
                  <a:pt x="235226" y="89557"/>
                  <a:pt x="237218" y="59178"/>
                  <a:pt x="237903" y="39622"/>
                </a:cubicBezTo>
                <a:cubicBezTo>
                  <a:pt x="237508" y="29839"/>
                  <a:pt x="236214" y="16537"/>
                  <a:pt x="234680" y="2881"/>
                </a:cubicBezTo>
                <a:close/>
              </a:path>
            </a:pathLst>
          </a:custGeom>
          <a:effectLst>
            <a:glow rad="228600">
              <a:schemeClr val="accent5">
                <a:satMod val="175000"/>
                <a:alpha val="40000"/>
              </a:schemeClr>
            </a:glow>
          </a:effectLst>
        </p:spPr>
      </p:pic>
      <p:pic>
        <p:nvPicPr>
          <p:cNvPr id="4" name="Picture 3">
            <a:extLst>
              <a:ext uri="{FF2B5EF4-FFF2-40B4-BE49-F238E27FC236}">
                <a16:creationId xmlns:a16="http://schemas.microsoft.com/office/drawing/2014/main" id="{9A522033-3CC0-67A8-4BB9-CCD08727C807}"/>
              </a:ext>
            </a:extLst>
          </p:cNvPr>
          <p:cNvPicPr>
            <a:picLocks noChangeAspect="1"/>
          </p:cNvPicPr>
          <p:nvPr/>
        </p:nvPicPr>
        <p:blipFill>
          <a:blip r:embed="rId7"/>
          <a:srcRect t="32017" r="1" b="2725"/>
          <a:stretch>
            <a:fillRect/>
          </a:stretch>
        </p:blipFill>
        <p:spPr>
          <a:xfrm>
            <a:off x="8689022" y="4572000"/>
            <a:ext cx="3502979" cy="2286000"/>
          </a:xfrm>
          <a:custGeom>
            <a:avLst/>
            <a:gdLst/>
            <a:ahLst/>
            <a:cxnLst/>
            <a:rect l="l" t="t" r="r" b="b"/>
            <a:pathLst>
              <a:path w="3502979" h="2286000">
                <a:moveTo>
                  <a:pt x="10089" y="0"/>
                </a:moveTo>
                <a:lnTo>
                  <a:pt x="3502979" y="0"/>
                </a:lnTo>
                <a:lnTo>
                  <a:pt x="3502979" y="2286000"/>
                </a:lnTo>
                <a:lnTo>
                  <a:pt x="154969" y="2286000"/>
                </a:lnTo>
                <a:lnTo>
                  <a:pt x="154933" y="2285999"/>
                </a:lnTo>
                <a:cubicBezTo>
                  <a:pt x="154939" y="2285919"/>
                  <a:pt x="154948" y="2285839"/>
                  <a:pt x="154956" y="2285759"/>
                </a:cubicBezTo>
                <a:lnTo>
                  <a:pt x="157817" y="2280128"/>
                </a:lnTo>
                <a:lnTo>
                  <a:pt x="152413" y="2258335"/>
                </a:lnTo>
                <a:cubicBezTo>
                  <a:pt x="150528" y="2247599"/>
                  <a:pt x="149279" y="2236301"/>
                  <a:pt x="148708" y="2224706"/>
                </a:cubicBezTo>
                <a:cubicBezTo>
                  <a:pt x="152516" y="2222105"/>
                  <a:pt x="147106" y="2213005"/>
                  <a:pt x="146036" y="2208724"/>
                </a:cubicBezTo>
                <a:cubicBezTo>
                  <a:pt x="148522" y="2208679"/>
                  <a:pt x="149715" y="2199194"/>
                  <a:pt x="147657" y="2195828"/>
                </a:cubicBezTo>
                <a:cubicBezTo>
                  <a:pt x="138768" y="2125090"/>
                  <a:pt x="161998" y="2164893"/>
                  <a:pt x="148068" y="2122444"/>
                </a:cubicBezTo>
                <a:cubicBezTo>
                  <a:pt x="147343" y="2115342"/>
                  <a:pt x="148590" y="2110013"/>
                  <a:pt x="150648" y="2105568"/>
                </a:cubicBezTo>
                <a:lnTo>
                  <a:pt x="155787" y="2097570"/>
                </a:lnTo>
                <a:lnTo>
                  <a:pt x="153954" y="2091304"/>
                </a:lnTo>
                <a:cubicBezTo>
                  <a:pt x="153810" y="2067650"/>
                  <a:pt x="159078" y="2060678"/>
                  <a:pt x="153772" y="2046915"/>
                </a:cubicBezTo>
                <a:cubicBezTo>
                  <a:pt x="164801" y="2026580"/>
                  <a:pt x="154871" y="2033427"/>
                  <a:pt x="153183" y="2017960"/>
                </a:cubicBezTo>
                <a:cubicBezTo>
                  <a:pt x="150985" y="2005758"/>
                  <a:pt x="146752" y="2028159"/>
                  <a:pt x="146128" y="2016200"/>
                </a:cubicBezTo>
                <a:cubicBezTo>
                  <a:pt x="148976" y="2003262"/>
                  <a:pt x="140132" y="2003871"/>
                  <a:pt x="143614" y="1990415"/>
                </a:cubicBezTo>
                <a:cubicBezTo>
                  <a:pt x="150276" y="1993685"/>
                  <a:pt x="142322" y="1963865"/>
                  <a:pt x="148142" y="1962939"/>
                </a:cubicBezTo>
                <a:cubicBezTo>
                  <a:pt x="139821" y="1951510"/>
                  <a:pt x="150073" y="1945769"/>
                  <a:pt x="147508" y="1930552"/>
                </a:cubicBezTo>
                <a:cubicBezTo>
                  <a:pt x="144359" y="1923385"/>
                  <a:pt x="143818" y="1918215"/>
                  <a:pt x="147206" y="1911172"/>
                </a:cubicBezTo>
                <a:cubicBezTo>
                  <a:pt x="131877" y="1878161"/>
                  <a:pt x="146519" y="1891201"/>
                  <a:pt x="140623" y="1860308"/>
                </a:cubicBezTo>
                <a:cubicBezTo>
                  <a:pt x="134425" y="1833694"/>
                  <a:pt x="130403" y="1803523"/>
                  <a:pt x="115600" y="1777782"/>
                </a:cubicBezTo>
                <a:cubicBezTo>
                  <a:pt x="111409" y="1773057"/>
                  <a:pt x="109821" y="1761456"/>
                  <a:pt x="112056" y="1751872"/>
                </a:cubicBezTo>
                <a:cubicBezTo>
                  <a:pt x="112440" y="1750225"/>
                  <a:pt x="112926" y="1748698"/>
                  <a:pt x="113499" y="1747342"/>
                </a:cubicBezTo>
                <a:cubicBezTo>
                  <a:pt x="111234" y="1725088"/>
                  <a:pt x="101120" y="1643694"/>
                  <a:pt x="98470" y="1618347"/>
                </a:cubicBezTo>
                <a:cubicBezTo>
                  <a:pt x="103856" y="1616296"/>
                  <a:pt x="94136" y="1603478"/>
                  <a:pt x="97590" y="1595269"/>
                </a:cubicBezTo>
                <a:cubicBezTo>
                  <a:pt x="100620" y="1589389"/>
                  <a:pt x="98377" y="1584128"/>
                  <a:pt x="98140" y="1577986"/>
                </a:cubicBezTo>
                <a:cubicBezTo>
                  <a:pt x="100521" y="1569894"/>
                  <a:pt x="96220" y="1543501"/>
                  <a:pt x="93133" y="1536621"/>
                </a:cubicBezTo>
                <a:cubicBezTo>
                  <a:pt x="82411" y="1520178"/>
                  <a:pt x="90374" y="1482816"/>
                  <a:pt x="82158" y="1469154"/>
                </a:cubicBezTo>
                <a:cubicBezTo>
                  <a:pt x="80954" y="1464197"/>
                  <a:pt x="80466" y="1459348"/>
                  <a:pt x="80424" y="1454586"/>
                </a:cubicBezTo>
                <a:lnTo>
                  <a:pt x="81328" y="1441264"/>
                </a:lnTo>
                <a:lnTo>
                  <a:pt x="83625" y="1437478"/>
                </a:lnTo>
                <a:cubicBezTo>
                  <a:pt x="83435" y="1434764"/>
                  <a:pt x="83246" y="1432049"/>
                  <a:pt x="83056" y="1429335"/>
                </a:cubicBezTo>
                <a:cubicBezTo>
                  <a:pt x="83172" y="1428557"/>
                  <a:pt x="83291" y="1427781"/>
                  <a:pt x="83407" y="1427003"/>
                </a:cubicBezTo>
                <a:cubicBezTo>
                  <a:pt x="84084" y="1422546"/>
                  <a:pt x="84674" y="1418148"/>
                  <a:pt x="84906" y="1413794"/>
                </a:cubicBezTo>
                <a:cubicBezTo>
                  <a:pt x="73390" y="1419520"/>
                  <a:pt x="84992" y="1377705"/>
                  <a:pt x="75678" y="1389757"/>
                </a:cubicBezTo>
                <a:cubicBezTo>
                  <a:pt x="74957" y="1366832"/>
                  <a:pt x="66282" y="1384318"/>
                  <a:pt x="74551" y="1356760"/>
                </a:cubicBezTo>
                <a:cubicBezTo>
                  <a:pt x="72160" y="1327675"/>
                  <a:pt x="66061" y="1251589"/>
                  <a:pt x="61331" y="1215246"/>
                </a:cubicBezTo>
                <a:cubicBezTo>
                  <a:pt x="48696" y="1178057"/>
                  <a:pt x="52517" y="1164292"/>
                  <a:pt x="46176" y="1138699"/>
                </a:cubicBezTo>
                <a:cubicBezTo>
                  <a:pt x="43091" y="1088911"/>
                  <a:pt x="27949" y="1091674"/>
                  <a:pt x="39077" y="1069753"/>
                </a:cubicBezTo>
                <a:cubicBezTo>
                  <a:pt x="36360" y="1036358"/>
                  <a:pt x="22533" y="1065337"/>
                  <a:pt x="27015" y="1030325"/>
                </a:cubicBezTo>
                <a:cubicBezTo>
                  <a:pt x="25199" y="1029239"/>
                  <a:pt x="7014" y="1004953"/>
                  <a:pt x="5711" y="1002694"/>
                </a:cubicBezTo>
                <a:lnTo>
                  <a:pt x="4782" y="959024"/>
                </a:lnTo>
                <a:lnTo>
                  <a:pt x="4956" y="955844"/>
                </a:lnTo>
                <a:lnTo>
                  <a:pt x="0" y="935724"/>
                </a:lnTo>
                <a:lnTo>
                  <a:pt x="396" y="935045"/>
                </a:lnTo>
                <a:cubicBezTo>
                  <a:pt x="1170" y="933065"/>
                  <a:pt x="1530" y="930734"/>
                  <a:pt x="1027" y="927619"/>
                </a:cubicBezTo>
                <a:cubicBezTo>
                  <a:pt x="2171" y="918238"/>
                  <a:pt x="7071" y="890403"/>
                  <a:pt x="7257" y="878755"/>
                </a:cubicBezTo>
                <a:cubicBezTo>
                  <a:pt x="5425" y="872157"/>
                  <a:pt x="3693" y="865113"/>
                  <a:pt x="2142" y="857732"/>
                </a:cubicBezTo>
                <a:lnTo>
                  <a:pt x="1365" y="798432"/>
                </a:lnTo>
                <a:lnTo>
                  <a:pt x="10445" y="736329"/>
                </a:lnTo>
                <a:cubicBezTo>
                  <a:pt x="10644" y="713358"/>
                  <a:pt x="14017" y="693468"/>
                  <a:pt x="11638" y="674025"/>
                </a:cubicBezTo>
                <a:cubicBezTo>
                  <a:pt x="14263" y="666128"/>
                  <a:pt x="7702" y="658684"/>
                  <a:pt x="3774" y="651467"/>
                </a:cubicBezTo>
                <a:cubicBezTo>
                  <a:pt x="5085" y="630031"/>
                  <a:pt x="18313" y="624842"/>
                  <a:pt x="13938" y="611257"/>
                </a:cubicBezTo>
                <a:cubicBezTo>
                  <a:pt x="23010" y="599213"/>
                  <a:pt x="19548" y="598502"/>
                  <a:pt x="16950" y="592841"/>
                </a:cubicBezTo>
                <a:cubicBezTo>
                  <a:pt x="16888" y="592573"/>
                  <a:pt x="16826" y="592303"/>
                  <a:pt x="16764" y="592034"/>
                </a:cubicBezTo>
                <a:lnTo>
                  <a:pt x="18062" y="590387"/>
                </a:lnTo>
                <a:lnTo>
                  <a:pt x="18662" y="586980"/>
                </a:lnTo>
                <a:cubicBezTo>
                  <a:pt x="18533" y="583880"/>
                  <a:pt x="18403" y="580781"/>
                  <a:pt x="18274" y="577681"/>
                </a:cubicBezTo>
                <a:cubicBezTo>
                  <a:pt x="18115" y="576515"/>
                  <a:pt x="17955" y="575348"/>
                  <a:pt x="17796" y="574183"/>
                </a:cubicBezTo>
                <a:cubicBezTo>
                  <a:pt x="17589" y="571773"/>
                  <a:pt x="17612" y="570172"/>
                  <a:pt x="17805" y="569065"/>
                </a:cubicBezTo>
                <a:lnTo>
                  <a:pt x="17912" y="568936"/>
                </a:lnTo>
                <a:cubicBezTo>
                  <a:pt x="17845" y="567338"/>
                  <a:pt x="29209" y="573362"/>
                  <a:pt x="29143" y="571763"/>
                </a:cubicBezTo>
                <a:cubicBezTo>
                  <a:pt x="28562" y="563674"/>
                  <a:pt x="16337" y="548181"/>
                  <a:pt x="15392" y="540689"/>
                </a:cubicBezTo>
                <a:cubicBezTo>
                  <a:pt x="21346" y="534352"/>
                  <a:pt x="14313" y="506665"/>
                  <a:pt x="25536" y="509696"/>
                </a:cubicBezTo>
                <a:cubicBezTo>
                  <a:pt x="24595" y="499588"/>
                  <a:pt x="19934" y="493475"/>
                  <a:pt x="27295" y="496878"/>
                </a:cubicBezTo>
                <a:cubicBezTo>
                  <a:pt x="27196" y="493551"/>
                  <a:pt x="27823" y="491500"/>
                  <a:pt x="28803" y="490032"/>
                </a:cubicBezTo>
                <a:lnTo>
                  <a:pt x="29265" y="489607"/>
                </a:lnTo>
                <a:cubicBezTo>
                  <a:pt x="28500" y="481587"/>
                  <a:pt x="25372" y="452075"/>
                  <a:pt x="24211" y="441905"/>
                </a:cubicBezTo>
                <a:cubicBezTo>
                  <a:pt x="23574" y="437467"/>
                  <a:pt x="22937" y="433030"/>
                  <a:pt x="22300" y="428592"/>
                </a:cubicBezTo>
                <a:lnTo>
                  <a:pt x="22699" y="427306"/>
                </a:lnTo>
                <a:lnTo>
                  <a:pt x="28219" y="418090"/>
                </a:lnTo>
                <a:cubicBezTo>
                  <a:pt x="27250" y="415121"/>
                  <a:pt x="18397" y="412494"/>
                  <a:pt x="16799" y="410365"/>
                </a:cubicBezTo>
                <a:cubicBezTo>
                  <a:pt x="25342" y="378983"/>
                  <a:pt x="17525" y="349373"/>
                  <a:pt x="19002" y="315310"/>
                </a:cubicBezTo>
                <a:cubicBezTo>
                  <a:pt x="15978" y="276813"/>
                  <a:pt x="16726" y="257569"/>
                  <a:pt x="14356" y="235298"/>
                </a:cubicBezTo>
                <a:cubicBezTo>
                  <a:pt x="14223" y="231626"/>
                  <a:pt x="13137" y="201873"/>
                  <a:pt x="17876" y="207989"/>
                </a:cubicBezTo>
                <a:cubicBezTo>
                  <a:pt x="17051" y="174826"/>
                  <a:pt x="20805" y="126304"/>
                  <a:pt x="19885" y="92237"/>
                </a:cubicBezTo>
                <a:cubicBezTo>
                  <a:pt x="31141" y="70340"/>
                  <a:pt x="10251" y="49317"/>
                  <a:pt x="12357" y="26606"/>
                </a:cubicBezTo>
                <a:cubicBezTo>
                  <a:pt x="7176" y="29713"/>
                  <a:pt x="8629" y="17064"/>
                  <a:pt x="9916" y="3483"/>
                </a:cubicBezTo>
                <a:close/>
              </a:path>
            </a:pathLst>
          </a:custGeom>
          <a:effectLst>
            <a:glow rad="228600">
              <a:schemeClr val="accent5">
                <a:satMod val="175000"/>
                <a:alpha val="40000"/>
              </a:schemeClr>
            </a:glow>
          </a:effectLst>
        </p:spPr>
      </p:pic>
      <p:graphicFrame>
        <p:nvGraphicFramePr>
          <p:cNvPr id="5" name="Content Placeholder 2">
            <a:extLst>
              <a:ext uri="{FF2B5EF4-FFF2-40B4-BE49-F238E27FC236}">
                <a16:creationId xmlns:a16="http://schemas.microsoft.com/office/drawing/2014/main" id="{F8C6BFE0-176E-0AD8-55E7-5A30D4948F0E}"/>
              </a:ext>
            </a:extLst>
          </p:cNvPr>
          <p:cNvGraphicFramePr>
            <a:graphicFrameLocks noGrp="1"/>
          </p:cNvGraphicFramePr>
          <p:nvPr>
            <p:ph idx="1"/>
            <p:extLst>
              <p:ext uri="{D42A27DB-BD31-4B8C-83A1-F6EECF244321}">
                <p14:modId xmlns:p14="http://schemas.microsoft.com/office/powerpoint/2010/main" val="2362960649"/>
              </p:ext>
            </p:extLst>
          </p:nvPr>
        </p:nvGraphicFramePr>
        <p:xfrm>
          <a:off x="1137038" y="737826"/>
          <a:ext cx="6656778" cy="58899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7" name="New Recording 4 (1)">
            <a:hlinkClick r:id="" action="ppaction://media"/>
            <a:extLst>
              <a:ext uri="{FF2B5EF4-FFF2-40B4-BE49-F238E27FC236}">
                <a16:creationId xmlns:a16="http://schemas.microsoft.com/office/drawing/2014/main" id="{0F4D50AA-FA0D-0C21-06DE-38279F0223D5}"/>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486235" y="6164876"/>
            <a:ext cx="406400" cy="406400"/>
          </a:xfrm>
          <a:prstGeom prst="rect">
            <a:avLst/>
          </a:prstGeom>
        </p:spPr>
      </p:pic>
    </p:spTree>
    <p:extLst>
      <p:ext uri="{BB962C8B-B14F-4D97-AF65-F5344CB8AC3E}">
        <p14:creationId xmlns:p14="http://schemas.microsoft.com/office/powerpoint/2010/main" val="1727698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1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E769BD1-46FE-BFE9-D97C-19059EAECA15}"/>
              </a:ext>
            </a:extLst>
          </p:cNvPr>
          <p:cNvSpPr>
            <a:spLocks noGrp="1"/>
          </p:cNvSpPr>
          <p:nvPr>
            <p:ph type="title"/>
          </p:nvPr>
        </p:nvSpPr>
        <p:spPr>
          <a:xfrm>
            <a:off x="838200" y="713312"/>
            <a:ext cx="4038600" cy="5431376"/>
          </a:xfrm>
        </p:spPr>
        <p:txBody>
          <a:bodyPr>
            <a:normAutofit/>
          </a:bodyPr>
          <a:lstStyle/>
          <a:p>
            <a:r>
              <a:rPr lang="en-GB"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Black" panose="020B0A04020102020204" pitchFamily="34" charset="0"/>
              </a:rPr>
              <a:t>References</a:t>
            </a:r>
            <a:r>
              <a:rPr lang="en-GB" dirty="0">
                <a:latin typeface="Arial Black" panose="020B0A04020102020204" pitchFamily="34" charset="0"/>
              </a:rPr>
              <a:t> </a:t>
            </a:r>
          </a:p>
        </p:txBody>
      </p:sp>
      <p:sp>
        <p:nvSpPr>
          <p:cNvPr id="3" name="Content Placeholder 2">
            <a:extLst>
              <a:ext uri="{FF2B5EF4-FFF2-40B4-BE49-F238E27FC236}">
                <a16:creationId xmlns:a16="http://schemas.microsoft.com/office/drawing/2014/main" id="{D17D880C-C55F-23F0-847B-1BFB2FC5400B}"/>
              </a:ext>
            </a:extLst>
          </p:cNvPr>
          <p:cNvSpPr>
            <a:spLocks noGrp="1"/>
          </p:cNvSpPr>
          <p:nvPr>
            <p:ph idx="1"/>
          </p:nvPr>
        </p:nvSpPr>
        <p:spPr>
          <a:xfrm>
            <a:off x="4754881" y="819807"/>
            <a:ext cx="6598920" cy="5324882"/>
          </a:xfrm>
        </p:spPr>
        <p:txBody>
          <a:bodyPr anchor="ctr">
            <a:normAutofit/>
          </a:bodyPr>
          <a:lstStyle/>
          <a:p>
            <a:r>
              <a:rPr lang="en-US" sz="1400" dirty="0">
                <a:latin typeface="Arial" panose="020B0604020202020204" pitchFamily="34" charset="0"/>
                <a:cs typeface="Arial" panose="020B0604020202020204" pitchFamily="34" charset="0"/>
              </a:rPr>
              <a:t>Evans, C., &amp; Miskell, L. (2020). </a:t>
            </a:r>
            <a:r>
              <a:rPr lang="en-US" sz="1400" i="1" dirty="0">
                <a:latin typeface="Arial" panose="020B0604020202020204" pitchFamily="34" charset="0"/>
                <a:cs typeface="Arial" panose="020B0604020202020204" pitchFamily="34" charset="0"/>
              </a:rPr>
              <a:t>Swansea copper: A global history</a:t>
            </a:r>
            <a:r>
              <a:rPr lang="en-US" sz="1400" dirty="0">
                <a:latin typeface="Arial" panose="020B0604020202020204" pitchFamily="34" charset="0"/>
                <a:cs typeface="Arial" panose="020B0604020202020204" pitchFamily="34" charset="0"/>
              </a:rPr>
              <a:t>. Johns Hopkins University Press.</a:t>
            </a:r>
          </a:p>
          <a:p>
            <a:r>
              <a:rPr lang="en-US" sz="1400" dirty="0">
                <a:latin typeface="Arial" panose="020B0604020202020204" pitchFamily="34" charset="0"/>
                <a:cs typeface="Arial" panose="020B0604020202020204" pitchFamily="34" charset="0"/>
              </a:rPr>
              <a:t>Evans, C. (2014). A World of copper: introducing Swansea, Globalization and the Industrial Revolution. </a:t>
            </a:r>
            <a:r>
              <a:rPr lang="en-US" sz="1400" i="1" dirty="0">
                <a:latin typeface="Arial" panose="020B0604020202020204" pitchFamily="34" charset="0"/>
                <a:cs typeface="Arial" panose="020B0604020202020204" pitchFamily="34" charset="0"/>
              </a:rPr>
              <a:t>The Welsh History Review, 27</a:t>
            </a:r>
            <a:r>
              <a:rPr lang="en-US" sz="1400" dirty="0">
                <a:latin typeface="Arial" panose="020B0604020202020204" pitchFamily="34" charset="0"/>
                <a:cs typeface="Arial" panose="020B0604020202020204" pitchFamily="34" charset="0"/>
              </a:rPr>
              <a:t>(1), 85-91.</a:t>
            </a:r>
          </a:p>
          <a:p>
            <a:r>
              <a:rPr lang="en-US" sz="1400" dirty="0">
                <a:latin typeface="Arial" panose="020B0604020202020204" pitchFamily="34" charset="0"/>
                <a:cs typeface="Arial" panose="020B0604020202020204" pitchFamily="34" charset="0"/>
              </a:rPr>
              <a:t>Golding, B., &amp; Golding, S. D. (2017). Copper and coal through the ages. In Metals, energy and sustainability: The story of doctor copper and king coal (pp. 37-155). Cham: Springer International Publishing.</a:t>
            </a:r>
          </a:p>
          <a:p>
            <a:r>
              <a:rPr lang="en-US" sz="1400" dirty="0">
                <a:latin typeface="Arial" panose="020B0604020202020204" pitchFamily="34" charset="0"/>
                <a:cs typeface="Arial" panose="020B0604020202020204" pitchFamily="34" charset="0"/>
              </a:rPr>
              <a:t>Hughes, S. (2008). </a:t>
            </a:r>
            <a:r>
              <a:rPr lang="en-US" sz="1400" i="1" dirty="0">
                <a:latin typeface="Arial" panose="020B0604020202020204" pitchFamily="34" charset="0"/>
                <a:cs typeface="Arial" panose="020B0604020202020204" pitchFamily="34" charset="0"/>
              </a:rPr>
              <a:t>Copperopolis: landscapes of the early industrial period in Swansea. </a:t>
            </a:r>
            <a:r>
              <a:rPr lang="en-US" sz="1400" dirty="0">
                <a:latin typeface="Arial" panose="020B0604020202020204" pitchFamily="34" charset="0"/>
                <a:cs typeface="Arial" panose="020B0604020202020204" pitchFamily="34" charset="0"/>
              </a:rPr>
              <a:t>Royal Commission on the Ancient and Historical Monuments of Wales.</a:t>
            </a:r>
          </a:p>
          <a:p>
            <a:r>
              <a:rPr lang="en-US" sz="1400" dirty="0">
                <a:latin typeface="Arial" panose="020B0604020202020204" pitchFamily="34" charset="0"/>
                <a:cs typeface="Arial" panose="020B0604020202020204" pitchFamily="34" charset="0"/>
              </a:rPr>
              <a:t>Hughes, S. (2008). The characteristics of extractive and smelting landscapes of the Industrial Revolution at Swansea and Blaenavon. </a:t>
            </a:r>
            <a:r>
              <a:rPr lang="en-US" sz="1400" i="1" dirty="0">
                <a:latin typeface="Arial" panose="020B0604020202020204" pitchFamily="34" charset="0"/>
                <a:cs typeface="Arial" panose="020B0604020202020204" pitchFamily="34" charset="0"/>
              </a:rPr>
              <a:t>Landscape History, 30</a:t>
            </a:r>
            <a:r>
              <a:rPr lang="en-US" sz="1400" dirty="0">
                <a:latin typeface="Arial" panose="020B0604020202020204" pitchFamily="34" charset="0"/>
                <a:cs typeface="Arial" panose="020B0604020202020204" pitchFamily="34" charset="0"/>
              </a:rPr>
              <a:t>(1), 21-47.</a:t>
            </a:r>
          </a:p>
          <a:p>
            <a:r>
              <a:rPr lang="en-US" sz="1400" dirty="0">
                <a:latin typeface="Arial" panose="020B0604020202020204" pitchFamily="34" charset="0"/>
                <a:cs typeface="Arial" panose="020B0604020202020204" pitchFamily="34" charset="0"/>
              </a:rPr>
              <a:t>Newell, E. (2014). ‘Copperopolis': The Rise and Fall of the Copper Industry in the Swansea District, 1826–1921. In </a:t>
            </a:r>
            <a:r>
              <a:rPr lang="en-US" sz="1400" i="1" dirty="0">
                <a:latin typeface="Arial" panose="020B0604020202020204" pitchFamily="34" charset="0"/>
                <a:cs typeface="Arial" panose="020B0604020202020204" pitchFamily="34" charset="0"/>
              </a:rPr>
              <a:t>International Competition and Industrial Change </a:t>
            </a:r>
            <a:r>
              <a:rPr lang="en-US" sz="1400" dirty="0">
                <a:latin typeface="Arial" panose="020B0604020202020204" pitchFamily="34" charset="0"/>
                <a:cs typeface="Arial" panose="020B0604020202020204" pitchFamily="34" charset="0"/>
              </a:rPr>
              <a:t>(pp. 75-97). Routledge.</a:t>
            </a:r>
          </a:p>
          <a:p>
            <a:r>
              <a:rPr lang="en-GB" sz="1400" dirty="0">
                <a:latin typeface="Arial" panose="020B0604020202020204" pitchFamily="34" charset="0"/>
                <a:cs typeface="Arial" panose="020B0604020202020204" pitchFamily="34" charset="0"/>
                <a:hlinkClick r:id="rId2"/>
              </a:rPr>
              <a:t>https://cadw.gov.wales/sites/default/files/2019-05/Hafod%20and%20the%20Lower%20Swansea%20Valley-%20Understanding%20Urban%20Character_0.pdf</a:t>
            </a:r>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hlinkClick r:id="rId3"/>
              </a:rPr>
              <a:t>https://www.bbc.co.uk/programmes/p01280zw</a:t>
            </a:r>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hlinkClick r:id="rId4"/>
              </a:rPr>
              <a:t>http://www.swanseamuseum.co.uk/swansea-and-the-industrial-revolution/</a:t>
            </a: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991359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TotalTime>
  <Words>525</Words>
  <PresentationFormat>Widescreen</PresentationFormat>
  <Paragraphs>28</Paragraphs>
  <Slides>4</Slides>
  <Notes>2</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Aptos Display</vt:lpstr>
      <vt:lpstr>Arial</vt:lpstr>
      <vt:lpstr>Arial Black</vt:lpstr>
      <vt:lpstr>Office Theme</vt:lpstr>
      <vt:lpstr>Why the Lower Swansea Valley Became an Industrial Centre</vt:lpstr>
      <vt:lpstr>People, Technology and Workers</vt:lpstr>
      <vt:lpstr>Environmental Impact and Economic Legacy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2025-11-08T09:53:33Z</dcterms:created>
  <dcterms:modified xsi:type="dcterms:W3CDTF">2026-03-06T14:21:46Z</dcterms:modified>
</cp:coreProperties>
</file>