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CCECFF"/>
    <a:srgbClr val="FF9933"/>
    <a:srgbClr val="FFFF00"/>
    <a:srgbClr val="99CC00"/>
    <a:srgbClr val="CCFFCC"/>
    <a:srgbClr val="669900"/>
    <a:srgbClr val="00CC0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1170D-3ECB-4380-AAFD-E9556BA457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EEE12C-7773-4BBA-AF08-24468AF32B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D1CB4B-3CF8-49F8-B641-E7A8032F76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39297-4FB3-4692-8B5A-2A8AAF028B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477130-C848-4CFC-B4C1-BB77FDBD3E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42D48F-F463-40B7-9779-EEF78E21F5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4B211D-26EB-4CD7-84E7-6889D0F78D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F1A6CC-F2D2-4479-8403-6184E8EF79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45F5F5-A368-43B0-A52B-A825F33F42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B99232-4B98-434B-8F71-2B9C2AE542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10FF9-CDCC-489B-AD63-B4CC876250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3238EBA-B182-4738-82F1-C7E0A81A35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317C9B2-A6DD-4C72-B5AA-CB756011400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Abacws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000" b="1" dirty="0" smtClean="0">
                <a:solidFill>
                  <a:srgbClr val="009900"/>
                </a:solidFill>
                <a:latin typeface="Comic Sans MS" pitchFamily="66" charset="0"/>
              </a:rPr>
              <a:t>Dwedwch pa rif sy’n cael ei nodi </a:t>
            </a:r>
            <a:br>
              <a:rPr lang="cy-GB" sz="3000" b="1" dirty="0" smtClean="0">
                <a:solidFill>
                  <a:srgbClr val="009900"/>
                </a:solidFill>
                <a:latin typeface="Comic Sans MS" pitchFamily="66" charset="0"/>
              </a:rPr>
            </a:br>
            <a:r>
              <a:rPr lang="cy-GB" sz="3000" b="1" dirty="0" smtClean="0">
                <a:solidFill>
                  <a:srgbClr val="009900"/>
                </a:solidFill>
                <a:latin typeface="Comic Sans MS" pitchFamily="66" charset="0"/>
              </a:rPr>
              <a:t>ar bob </a:t>
            </a:r>
            <a:r>
              <a:rPr lang="cy-GB" sz="3000" b="1" smtClean="0">
                <a:solidFill>
                  <a:srgbClr val="009900"/>
                </a:solidFill>
                <a:latin typeface="Comic Sans MS" pitchFamily="66" charset="0"/>
              </a:rPr>
              <a:t>abacws.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2066" name="Rectangle 18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/>
      <p:bldP spid="20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42" name="AutoShape 9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134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7" name="AutoShape 23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2" name="AutoShape 58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3" name="AutoShape 59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4" name="AutoShape 60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5" name="AutoShape 61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9" name="AutoShape 65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15" name="AutoShape 71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16" name="AutoShape 72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17" name="AutoShape 73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20" name="AutoShape 7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28" name="AutoShape 8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31" name="AutoShape 87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294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2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5" name="AutoShape 17"/>
          <p:cNvSpPr>
            <a:spLocks noChangeArrowheads="1"/>
          </p:cNvSpPr>
          <p:nvPr/>
        </p:nvSpPr>
        <p:spPr bwMode="auto">
          <a:xfrm>
            <a:off x="485775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6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7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8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9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0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1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2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3" name="AutoShape 25"/>
          <p:cNvSpPr>
            <a:spLocks noChangeArrowheads="1"/>
          </p:cNvSpPr>
          <p:nvPr/>
        </p:nvSpPr>
        <p:spPr bwMode="auto">
          <a:xfrm>
            <a:off x="485775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4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1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2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4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491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6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8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9" name="AutoShape 17"/>
          <p:cNvSpPr>
            <a:spLocks noChangeArrowheads="1"/>
          </p:cNvSpPr>
          <p:nvPr/>
        </p:nvSpPr>
        <p:spPr bwMode="auto">
          <a:xfrm>
            <a:off x="485775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0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1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2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3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4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5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6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7" name="AutoShape 25"/>
          <p:cNvSpPr>
            <a:spLocks noChangeArrowheads="1"/>
          </p:cNvSpPr>
          <p:nvPr/>
        </p:nvSpPr>
        <p:spPr bwMode="auto">
          <a:xfrm>
            <a:off x="485775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3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4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5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6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8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309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6354763" y="7350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6354763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0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AutoShape 15"/>
          <p:cNvSpPr>
            <a:spLocks noChangeArrowheads="1"/>
          </p:cNvSpPr>
          <p:nvPr/>
        </p:nvSpPr>
        <p:spPr bwMode="auto">
          <a:xfrm>
            <a:off x="6354763" y="11525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2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8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9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0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2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726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4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6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3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4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8" name="AutoShape 28"/>
          <p:cNvSpPr>
            <a:spLocks noChangeArrowheads="1"/>
          </p:cNvSpPr>
          <p:nvPr/>
        </p:nvSpPr>
        <p:spPr bwMode="auto">
          <a:xfrm>
            <a:off x="3362325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9" name="AutoShape 29"/>
          <p:cNvSpPr>
            <a:spLocks noChangeArrowheads="1"/>
          </p:cNvSpPr>
          <p:nvPr/>
        </p:nvSpPr>
        <p:spPr bwMode="auto">
          <a:xfrm>
            <a:off x="3362325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0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1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2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3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4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6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1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872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2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3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4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5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6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7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8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2" name="AutoShape 28"/>
          <p:cNvSpPr>
            <a:spLocks noChangeArrowheads="1"/>
          </p:cNvSpPr>
          <p:nvPr/>
        </p:nvSpPr>
        <p:spPr bwMode="auto">
          <a:xfrm>
            <a:off x="3362325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3" name="AutoShape 29"/>
          <p:cNvSpPr>
            <a:spLocks noChangeArrowheads="1"/>
          </p:cNvSpPr>
          <p:nvPr/>
        </p:nvSpPr>
        <p:spPr bwMode="auto">
          <a:xfrm>
            <a:off x="3362325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4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5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6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7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8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9" name="AutoShape 35"/>
          <p:cNvSpPr>
            <a:spLocks noChangeArrowheads="1"/>
          </p:cNvSpPr>
          <p:nvPr/>
        </p:nvSpPr>
        <p:spPr bwMode="auto">
          <a:xfrm>
            <a:off x="3362325" y="11525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0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999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6354763" y="7350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6354763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AutoShape 15"/>
          <p:cNvSpPr>
            <a:spLocks noChangeArrowheads="1"/>
          </p:cNvSpPr>
          <p:nvPr/>
        </p:nvSpPr>
        <p:spPr bwMode="auto">
          <a:xfrm>
            <a:off x="6354763" y="11525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5" name="AutoShape 17"/>
          <p:cNvSpPr>
            <a:spLocks noChangeArrowheads="1"/>
          </p:cNvSpPr>
          <p:nvPr/>
        </p:nvSpPr>
        <p:spPr bwMode="auto">
          <a:xfrm>
            <a:off x="485775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6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7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8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9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0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1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2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3" name="AutoShape 25"/>
          <p:cNvSpPr>
            <a:spLocks noChangeArrowheads="1"/>
          </p:cNvSpPr>
          <p:nvPr/>
        </p:nvSpPr>
        <p:spPr bwMode="auto">
          <a:xfrm>
            <a:off x="485775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AutoShape 27"/>
          <p:cNvSpPr>
            <a:spLocks noChangeArrowheads="1"/>
          </p:cNvSpPr>
          <p:nvPr/>
        </p:nvSpPr>
        <p:spPr bwMode="auto">
          <a:xfrm>
            <a:off x="3362325" y="7350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6" name="AutoShape 28"/>
          <p:cNvSpPr>
            <a:spLocks noChangeArrowheads="1"/>
          </p:cNvSpPr>
          <p:nvPr/>
        </p:nvSpPr>
        <p:spPr bwMode="auto">
          <a:xfrm>
            <a:off x="3362325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7" name="AutoShape 29"/>
          <p:cNvSpPr>
            <a:spLocks noChangeArrowheads="1"/>
          </p:cNvSpPr>
          <p:nvPr/>
        </p:nvSpPr>
        <p:spPr bwMode="auto">
          <a:xfrm>
            <a:off x="3362325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8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9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0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1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2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3" name="AutoShape 35"/>
          <p:cNvSpPr>
            <a:spLocks noChangeArrowheads="1"/>
          </p:cNvSpPr>
          <p:nvPr/>
        </p:nvSpPr>
        <p:spPr bwMode="auto">
          <a:xfrm>
            <a:off x="3362325" y="11525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4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808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6354763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6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AutoShape 15"/>
          <p:cNvSpPr>
            <a:spLocks noChangeArrowheads="1"/>
          </p:cNvSpPr>
          <p:nvPr/>
        </p:nvSpPr>
        <p:spPr bwMode="auto">
          <a:xfrm>
            <a:off x="6354763" y="11525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8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0" name="AutoShape 28"/>
          <p:cNvSpPr>
            <a:spLocks noChangeArrowheads="1"/>
          </p:cNvSpPr>
          <p:nvPr/>
        </p:nvSpPr>
        <p:spPr bwMode="auto">
          <a:xfrm>
            <a:off x="3362325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1" name="AutoShape 29"/>
          <p:cNvSpPr>
            <a:spLocks noChangeArrowheads="1"/>
          </p:cNvSpPr>
          <p:nvPr/>
        </p:nvSpPr>
        <p:spPr bwMode="auto">
          <a:xfrm>
            <a:off x="3362325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2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3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4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5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6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7" name="AutoShape 35"/>
          <p:cNvSpPr>
            <a:spLocks noChangeArrowheads="1"/>
          </p:cNvSpPr>
          <p:nvPr/>
        </p:nvSpPr>
        <p:spPr bwMode="auto">
          <a:xfrm>
            <a:off x="3362325" y="11525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8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2147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6354763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7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8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9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0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0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2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9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80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3087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6354763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6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8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9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0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1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2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3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4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5" name="AutoShape 25"/>
          <p:cNvSpPr>
            <a:spLocks noChangeArrowheads="1"/>
          </p:cNvSpPr>
          <p:nvPr/>
        </p:nvSpPr>
        <p:spPr bwMode="auto">
          <a:xfrm>
            <a:off x="485775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6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3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4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3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5193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485775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2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3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4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5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6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7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8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9" name="AutoShape 25"/>
          <p:cNvSpPr>
            <a:spLocks noChangeArrowheads="1"/>
          </p:cNvSpPr>
          <p:nvPr/>
        </p:nvSpPr>
        <p:spPr bwMode="auto">
          <a:xfrm>
            <a:off x="485775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8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0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4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8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9143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9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0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1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2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2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4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5" name="AutoShape 37"/>
          <p:cNvSpPr>
            <a:spLocks noChangeArrowheads="1"/>
          </p:cNvSpPr>
          <p:nvPr/>
        </p:nvSpPr>
        <p:spPr bwMode="auto">
          <a:xfrm>
            <a:off x="186690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6" name="AutoShape 38"/>
          <p:cNvSpPr>
            <a:spLocks noChangeArrowheads="1"/>
          </p:cNvSpPr>
          <p:nvPr/>
        </p:nvSpPr>
        <p:spPr bwMode="auto">
          <a:xfrm>
            <a:off x="186690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7" name="AutoShape 39"/>
          <p:cNvSpPr>
            <a:spLocks noChangeArrowheads="1"/>
          </p:cNvSpPr>
          <p:nvPr/>
        </p:nvSpPr>
        <p:spPr bwMode="auto">
          <a:xfrm>
            <a:off x="186690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8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0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3" name="AutoShape 45"/>
          <p:cNvSpPr>
            <a:spLocks noChangeArrowheads="1"/>
          </p:cNvSpPr>
          <p:nvPr/>
        </p:nvSpPr>
        <p:spPr bwMode="auto">
          <a:xfrm>
            <a:off x="186690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2190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8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485775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0" name="AutoShape 18"/>
          <p:cNvSpPr>
            <a:spLocks noChangeArrowheads="1"/>
          </p:cNvSpPr>
          <p:nvPr/>
        </p:nvSpPr>
        <p:spPr bwMode="auto">
          <a:xfrm>
            <a:off x="485775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1" name="AutoShape 19"/>
          <p:cNvSpPr>
            <a:spLocks noChangeArrowheads="1"/>
          </p:cNvSpPr>
          <p:nvPr/>
        </p:nvSpPr>
        <p:spPr bwMode="auto">
          <a:xfrm>
            <a:off x="485775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2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3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4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5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6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7" name="AutoShape 25"/>
          <p:cNvSpPr>
            <a:spLocks noChangeArrowheads="1"/>
          </p:cNvSpPr>
          <p:nvPr/>
        </p:nvSpPr>
        <p:spPr bwMode="auto">
          <a:xfrm>
            <a:off x="485775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6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8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5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6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7151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6" name="AutoShape 20"/>
          <p:cNvSpPr>
            <a:spLocks noChangeArrowheads="1"/>
          </p:cNvSpPr>
          <p:nvPr/>
        </p:nvSpPr>
        <p:spPr bwMode="auto">
          <a:xfrm>
            <a:off x="485775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7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8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9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0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0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2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4" name="AutoShape 38"/>
          <p:cNvSpPr>
            <a:spLocks noChangeArrowheads="1"/>
          </p:cNvSpPr>
          <p:nvPr/>
        </p:nvSpPr>
        <p:spPr bwMode="auto">
          <a:xfrm>
            <a:off x="186690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5" name="AutoShape 39"/>
          <p:cNvSpPr>
            <a:spLocks noChangeArrowheads="1"/>
          </p:cNvSpPr>
          <p:nvPr/>
        </p:nvSpPr>
        <p:spPr bwMode="auto">
          <a:xfrm>
            <a:off x="186690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8706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6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8" name="AutoShape 28"/>
          <p:cNvSpPr>
            <a:spLocks noChangeArrowheads="1"/>
          </p:cNvSpPr>
          <p:nvPr/>
        </p:nvSpPr>
        <p:spPr bwMode="auto">
          <a:xfrm>
            <a:off x="3362325" y="15716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9" name="AutoShape 29"/>
          <p:cNvSpPr>
            <a:spLocks noChangeArrowheads="1"/>
          </p:cNvSpPr>
          <p:nvPr/>
        </p:nvSpPr>
        <p:spPr bwMode="auto">
          <a:xfrm>
            <a:off x="3362325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1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2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3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4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6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8" name="AutoShape 38"/>
          <p:cNvSpPr>
            <a:spLocks noChangeArrowheads="1"/>
          </p:cNvSpPr>
          <p:nvPr/>
        </p:nvSpPr>
        <p:spPr bwMode="auto">
          <a:xfrm>
            <a:off x="186690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9" name="AutoShape 39"/>
          <p:cNvSpPr>
            <a:spLocks noChangeArrowheads="1"/>
          </p:cNvSpPr>
          <p:nvPr/>
        </p:nvSpPr>
        <p:spPr bwMode="auto">
          <a:xfrm>
            <a:off x="186690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0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1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2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3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4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5" name="AutoShape 45"/>
          <p:cNvSpPr>
            <a:spLocks noChangeArrowheads="1"/>
          </p:cNvSpPr>
          <p:nvPr/>
        </p:nvSpPr>
        <p:spPr bwMode="auto">
          <a:xfrm>
            <a:off x="186690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5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4512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8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4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5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6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7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8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0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9014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4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4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5" name="AutoShape 37"/>
          <p:cNvSpPr>
            <a:spLocks noChangeArrowheads="1"/>
          </p:cNvSpPr>
          <p:nvPr/>
        </p:nvSpPr>
        <p:spPr bwMode="auto">
          <a:xfrm>
            <a:off x="1866900" y="736600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6" name="AutoShape 38"/>
          <p:cNvSpPr>
            <a:spLocks noChangeArrowheads="1"/>
          </p:cNvSpPr>
          <p:nvPr/>
        </p:nvSpPr>
        <p:spPr bwMode="auto">
          <a:xfrm>
            <a:off x="186690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7" name="AutoShape 39"/>
          <p:cNvSpPr>
            <a:spLocks noChangeArrowheads="1"/>
          </p:cNvSpPr>
          <p:nvPr/>
        </p:nvSpPr>
        <p:spPr bwMode="auto">
          <a:xfrm>
            <a:off x="186690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8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9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0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1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2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3" name="AutoShape 45"/>
          <p:cNvSpPr>
            <a:spLocks noChangeArrowheads="1"/>
          </p:cNvSpPr>
          <p:nvPr/>
        </p:nvSpPr>
        <p:spPr bwMode="auto">
          <a:xfrm>
            <a:off x="186690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6543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3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4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AutoShape 30"/>
          <p:cNvSpPr>
            <a:spLocks noChangeArrowheads="1"/>
          </p:cNvSpPr>
          <p:nvPr/>
        </p:nvSpPr>
        <p:spPr bwMode="auto">
          <a:xfrm>
            <a:off x="3362325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3" name="AutoShape 31"/>
          <p:cNvSpPr>
            <a:spLocks noChangeArrowheads="1"/>
          </p:cNvSpPr>
          <p:nvPr/>
        </p:nvSpPr>
        <p:spPr bwMode="auto">
          <a:xfrm>
            <a:off x="3362325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4" name="AutoShape 32"/>
          <p:cNvSpPr>
            <a:spLocks noChangeArrowheads="1"/>
          </p:cNvSpPr>
          <p:nvPr/>
        </p:nvSpPr>
        <p:spPr bwMode="auto">
          <a:xfrm>
            <a:off x="3362325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5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6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1" name="AutoShape 39"/>
          <p:cNvSpPr>
            <a:spLocks noChangeArrowheads="1"/>
          </p:cNvSpPr>
          <p:nvPr/>
        </p:nvSpPr>
        <p:spPr bwMode="auto">
          <a:xfrm>
            <a:off x="186690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2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3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5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6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1234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8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9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0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9" name="AutoShape 33"/>
          <p:cNvSpPr>
            <a:spLocks noChangeArrowheads="1"/>
          </p:cNvSpPr>
          <p:nvPr/>
        </p:nvSpPr>
        <p:spPr bwMode="auto">
          <a:xfrm>
            <a:off x="3362325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0" name="AutoShape 34"/>
          <p:cNvSpPr>
            <a:spLocks noChangeArrowheads="1"/>
          </p:cNvSpPr>
          <p:nvPr/>
        </p:nvSpPr>
        <p:spPr bwMode="auto">
          <a:xfrm>
            <a:off x="3362325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9900">
                  <a:gamma/>
                  <a:shade val="46275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2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0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CC"/>
              </a:gs>
              <a:gs pos="100000">
                <a:srgbClr val="99CC00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423988" y="4865688"/>
            <a:ext cx="6267450" cy="1549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1593850" y="4770438"/>
            <a:ext cx="592772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3300"/>
                </a:solidFill>
                <a:latin typeface="Comic Sans MS" pitchFamily="66" charset="0"/>
              </a:rPr>
              <a:t>8046</a:t>
            </a:r>
            <a:endParaRPr lang="en-US" sz="11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1146175" y="4435475"/>
            <a:ext cx="6823075" cy="33337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6707188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6354763" y="19907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6354763" y="24098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6354763" y="28273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6354763" y="32464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6354763" y="36655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6354763" y="4084638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6" name="AutoShape 16"/>
          <p:cNvSpPr>
            <a:spLocks noChangeArrowheads="1"/>
          </p:cNvSpPr>
          <p:nvPr/>
        </p:nvSpPr>
        <p:spPr bwMode="auto">
          <a:xfrm>
            <a:off x="521017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1" name="AutoShape 21"/>
          <p:cNvSpPr>
            <a:spLocks noChangeArrowheads="1"/>
          </p:cNvSpPr>
          <p:nvPr/>
        </p:nvSpPr>
        <p:spPr bwMode="auto">
          <a:xfrm>
            <a:off x="485775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2" name="AutoShape 22"/>
          <p:cNvSpPr>
            <a:spLocks noChangeArrowheads="1"/>
          </p:cNvSpPr>
          <p:nvPr/>
        </p:nvSpPr>
        <p:spPr bwMode="auto">
          <a:xfrm>
            <a:off x="485775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3" name="AutoShape 23"/>
          <p:cNvSpPr>
            <a:spLocks noChangeArrowheads="1"/>
          </p:cNvSpPr>
          <p:nvPr/>
        </p:nvSpPr>
        <p:spPr bwMode="auto">
          <a:xfrm>
            <a:off x="485775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4" name="AutoShape 24"/>
          <p:cNvSpPr>
            <a:spLocks noChangeArrowheads="1"/>
          </p:cNvSpPr>
          <p:nvPr/>
        </p:nvSpPr>
        <p:spPr bwMode="auto">
          <a:xfrm>
            <a:off x="485775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3714750" y="487363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6" name="AutoShape 36"/>
          <p:cNvSpPr>
            <a:spLocks noChangeArrowheads="1"/>
          </p:cNvSpPr>
          <p:nvPr/>
        </p:nvSpPr>
        <p:spPr bwMode="auto">
          <a:xfrm>
            <a:off x="2219325" y="488950"/>
            <a:ext cx="215900" cy="4048125"/>
          </a:xfrm>
          <a:prstGeom prst="roundRect">
            <a:avLst>
              <a:gd name="adj" fmla="val 50000"/>
            </a:avLst>
          </a:prstGeom>
          <a:solidFill>
            <a:srgbClr val="0000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8" name="AutoShape 38"/>
          <p:cNvSpPr>
            <a:spLocks noChangeArrowheads="1"/>
          </p:cNvSpPr>
          <p:nvPr/>
        </p:nvSpPr>
        <p:spPr bwMode="auto">
          <a:xfrm>
            <a:off x="1866900" y="15732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9" name="AutoShape 39"/>
          <p:cNvSpPr>
            <a:spLocks noChangeArrowheads="1"/>
          </p:cNvSpPr>
          <p:nvPr/>
        </p:nvSpPr>
        <p:spPr bwMode="auto">
          <a:xfrm>
            <a:off x="1866900" y="19923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0" name="AutoShape 40"/>
          <p:cNvSpPr>
            <a:spLocks noChangeArrowheads="1"/>
          </p:cNvSpPr>
          <p:nvPr/>
        </p:nvSpPr>
        <p:spPr bwMode="auto">
          <a:xfrm>
            <a:off x="1866900" y="24114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>
            <a:off x="1866900" y="28289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AutoShape 42"/>
          <p:cNvSpPr>
            <a:spLocks noChangeArrowheads="1"/>
          </p:cNvSpPr>
          <p:nvPr/>
        </p:nvSpPr>
        <p:spPr bwMode="auto">
          <a:xfrm>
            <a:off x="1866900" y="32480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AutoShape 43"/>
          <p:cNvSpPr>
            <a:spLocks noChangeArrowheads="1"/>
          </p:cNvSpPr>
          <p:nvPr/>
        </p:nvSpPr>
        <p:spPr bwMode="auto">
          <a:xfrm>
            <a:off x="1866900" y="36671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1866900" y="4086225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5" name="AutoShape 45"/>
          <p:cNvSpPr>
            <a:spLocks noChangeArrowheads="1"/>
          </p:cNvSpPr>
          <p:nvPr/>
        </p:nvSpPr>
        <p:spPr bwMode="auto">
          <a:xfrm>
            <a:off x="1866900" y="1154113"/>
            <a:ext cx="920750" cy="3333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101" name="Rectangle 29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35</Words>
  <Application>Microsoft Office PowerPoint</Application>
  <PresentationFormat>On-screen Show (4:3)</PresentationFormat>
  <Paragraphs>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53</cp:revision>
  <dcterms:created xsi:type="dcterms:W3CDTF">2006-03-03T16:34:11Z</dcterms:created>
  <dcterms:modified xsi:type="dcterms:W3CDTF">2014-08-19T14:48:05Z</dcterms:modified>
</cp:coreProperties>
</file>